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2.xml" ContentType="application/inkml+xml"/>
  <Override PartName="/ppt/ink/ink3.xml" ContentType="application/inkml+xml"/>
  <Override PartName="/ppt/ink/ink4.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2" r:id="rId1"/>
  </p:sldMasterIdLst>
  <p:sldIdLst>
    <p:sldId id="256" r:id="rId2"/>
    <p:sldId id="257" r:id="rId3"/>
    <p:sldId id="258" r:id="rId4"/>
    <p:sldId id="277" r:id="rId5"/>
    <p:sldId id="278" r:id="rId6"/>
    <p:sldId id="259" r:id="rId7"/>
    <p:sldId id="271" r:id="rId8"/>
    <p:sldId id="264" r:id="rId9"/>
    <p:sldId id="260" r:id="rId10"/>
    <p:sldId id="263" r:id="rId11"/>
    <p:sldId id="265" r:id="rId12"/>
    <p:sldId id="280" r:id="rId13"/>
    <p:sldId id="267" r:id="rId14"/>
    <p:sldId id="261" r:id="rId15"/>
    <p:sldId id="268" r:id="rId16"/>
    <p:sldId id="269" r:id="rId17"/>
    <p:sldId id="266" r:id="rId18"/>
    <p:sldId id="270" r:id="rId19"/>
    <p:sldId id="272" r:id="rId20"/>
    <p:sldId id="273" r:id="rId21"/>
    <p:sldId id="281" r:id="rId22"/>
    <p:sldId id="276" r:id="rId23"/>
    <p:sldId id="274" r:id="rId24"/>
    <p:sldId id="275" r:id="rId25"/>
    <p:sldId id="279" r:id="rId26"/>
    <p:sldId id="26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77F216-CE06-3386-195B-8F30B0F15FE5}" v="238" dt="2024-04-25T13:35:03.655"/>
    <p1510:client id="{1F30EA11-8E7C-CF16-BCD1-E69FE3B78B32}" v="19" dt="2024-04-26T14:43:33.839"/>
    <p1510:client id="{7353B030-410D-BBFB-5B17-07F41C7E36A9}" v="90" dt="2024-04-24T17:51:05.477"/>
    <p1510:client id="{9738451F-F0A2-3EDD-9370-36CDFE1104AC}" v="838" dt="2024-04-26T14:38:57.597"/>
    <p1510:client id="{AF29670A-39B8-AFF8-3550-31B1307399C6}" v="139" dt="2024-04-24T17:16:36.9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BCE26B-FF2D-45D1-A1A9-352CF4D2B8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C8B057B-1977-44DE-97E3-CFD92014434E}">
      <dgm:prSet/>
      <dgm:spPr/>
      <dgm:t>
        <a:bodyPr/>
        <a:lstStyle/>
        <a:p>
          <a:r>
            <a:rPr lang="en-US" dirty="0"/>
            <a:t>Adult nursing is a fulfilling career that allows you to make a significant impact in people's lives. As part of your training, you can expect to learn new skills and procedures that will benefit patients. </a:t>
          </a:r>
        </a:p>
      </dgm:t>
    </dgm:pt>
    <dgm:pt modelId="{9C0912C4-B65F-4DDF-BA2B-7B3F768D2B06}" type="parTrans" cxnId="{624F611D-2FAA-4617-BA32-FBF25632A43B}">
      <dgm:prSet/>
      <dgm:spPr/>
      <dgm:t>
        <a:bodyPr/>
        <a:lstStyle/>
        <a:p>
          <a:endParaRPr lang="en-US"/>
        </a:p>
      </dgm:t>
    </dgm:pt>
    <dgm:pt modelId="{150B49A7-A16E-454E-AEEA-CEA0FC466FF4}" type="sibTrans" cxnId="{624F611D-2FAA-4617-BA32-FBF25632A43B}">
      <dgm:prSet/>
      <dgm:spPr/>
      <dgm:t>
        <a:bodyPr/>
        <a:lstStyle/>
        <a:p>
          <a:endParaRPr lang="en-US"/>
        </a:p>
      </dgm:t>
    </dgm:pt>
    <dgm:pt modelId="{D6B5BA5E-7DE0-49A3-9FAF-C11AA1771166}">
      <dgm:prSet/>
      <dgm:spPr/>
      <dgm:t>
        <a:bodyPr/>
        <a:lstStyle/>
        <a:p>
          <a:r>
            <a:rPr lang="en-US" dirty="0"/>
            <a:t>There are numerous reasons why you should pursue a profession as an adult nurse. It provides you with the opportunity to make a difference from the start, a high level of flexibility, and a career with good job prospects.</a:t>
          </a:r>
        </a:p>
      </dgm:t>
    </dgm:pt>
    <dgm:pt modelId="{5963E76F-67E4-4829-A4FC-3561FEC6963C}" type="parTrans" cxnId="{3FB34090-1B46-4386-8348-E8C23D21FFB8}">
      <dgm:prSet/>
      <dgm:spPr/>
      <dgm:t>
        <a:bodyPr/>
        <a:lstStyle/>
        <a:p>
          <a:endParaRPr lang="en-US"/>
        </a:p>
      </dgm:t>
    </dgm:pt>
    <dgm:pt modelId="{9ACDA2AF-1818-4EAA-845A-3B1BF1460B91}" type="sibTrans" cxnId="{3FB34090-1B46-4386-8348-E8C23D21FFB8}">
      <dgm:prSet/>
      <dgm:spPr/>
      <dgm:t>
        <a:bodyPr/>
        <a:lstStyle/>
        <a:p>
          <a:endParaRPr lang="en-US"/>
        </a:p>
      </dgm:t>
    </dgm:pt>
    <dgm:pt modelId="{24569A12-7EF6-44B9-8B1E-6B64ED78681B}">
      <dgm:prSet/>
      <dgm:spPr/>
      <dgm:t>
        <a:bodyPr/>
        <a:lstStyle/>
        <a:p>
          <a:r>
            <a:rPr lang="en-US" b="1" dirty="0"/>
            <a:t>(NHS, 2023)</a:t>
          </a:r>
          <a:endParaRPr lang="en-US" dirty="0"/>
        </a:p>
      </dgm:t>
    </dgm:pt>
    <dgm:pt modelId="{A4822FE0-5D58-4454-9D1B-B1A9C2B51CD5}" type="parTrans" cxnId="{BD7687E8-CB46-4151-95BE-5D9C5E2F641B}">
      <dgm:prSet/>
      <dgm:spPr/>
      <dgm:t>
        <a:bodyPr/>
        <a:lstStyle/>
        <a:p>
          <a:endParaRPr lang="en-US"/>
        </a:p>
      </dgm:t>
    </dgm:pt>
    <dgm:pt modelId="{0C7E5E4B-6B94-4C6D-8653-5924323ACF29}" type="sibTrans" cxnId="{BD7687E8-CB46-4151-95BE-5D9C5E2F641B}">
      <dgm:prSet/>
      <dgm:spPr/>
      <dgm:t>
        <a:bodyPr/>
        <a:lstStyle/>
        <a:p>
          <a:endParaRPr lang="en-US"/>
        </a:p>
      </dgm:t>
    </dgm:pt>
    <dgm:pt modelId="{CADDD010-7DD3-4D70-8593-AE480231159D}">
      <dgm:prSet phldr="0"/>
      <dgm:spPr/>
      <dgm:t>
        <a:bodyPr/>
        <a:lstStyle/>
        <a:p>
          <a:pPr rtl="0"/>
          <a:r>
            <a:rPr lang="en-US" dirty="0"/>
            <a:t>In the NHS, adult nurses assist patients with disease, therapy, and recuperation. They evaluate the patient's needs, make care plans, and monitor their development while receiving medical attention.</a:t>
          </a:r>
          <a:endParaRPr lang="en-US" dirty="0">
            <a:latin typeface="Tw Cen MT Condensed" panose="020B0606020104020203"/>
          </a:endParaRPr>
        </a:p>
      </dgm:t>
    </dgm:pt>
    <dgm:pt modelId="{1D666A2A-8076-4D3C-8613-56444CA72932}" type="parTrans" cxnId="{FA9C6425-5495-47A8-833C-8504B0F1BFE5}">
      <dgm:prSet/>
      <dgm:spPr/>
    </dgm:pt>
    <dgm:pt modelId="{D3408212-D7DD-4D1D-9F72-978B1F61DFFD}" type="sibTrans" cxnId="{FA9C6425-5495-47A8-833C-8504B0F1BFE5}">
      <dgm:prSet/>
      <dgm:spPr/>
    </dgm:pt>
    <dgm:pt modelId="{EAA2D6BC-D37D-4A61-BB21-BC71EBAF5EC5}" type="pres">
      <dgm:prSet presAssocID="{1FBCE26B-FF2D-45D1-A1A9-352CF4D2B8D4}" presName="linear" presStyleCnt="0">
        <dgm:presLayoutVars>
          <dgm:animLvl val="lvl"/>
          <dgm:resizeHandles val="exact"/>
        </dgm:presLayoutVars>
      </dgm:prSet>
      <dgm:spPr/>
    </dgm:pt>
    <dgm:pt modelId="{4DFF734A-76C2-4099-861C-B6EBBB476181}" type="pres">
      <dgm:prSet presAssocID="{CADDD010-7DD3-4D70-8593-AE480231159D}" presName="parentText" presStyleLbl="node1" presStyleIdx="0" presStyleCnt="4">
        <dgm:presLayoutVars>
          <dgm:chMax val="0"/>
          <dgm:bulletEnabled val="1"/>
        </dgm:presLayoutVars>
      </dgm:prSet>
      <dgm:spPr/>
    </dgm:pt>
    <dgm:pt modelId="{B01B60FD-17FF-439D-B666-41161D740E91}" type="pres">
      <dgm:prSet presAssocID="{D3408212-D7DD-4D1D-9F72-978B1F61DFFD}" presName="spacer" presStyleCnt="0"/>
      <dgm:spPr/>
    </dgm:pt>
    <dgm:pt modelId="{BF987850-76B6-4FE2-B91F-4D5ADF0C92D4}" type="pres">
      <dgm:prSet presAssocID="{FC8B057B-1977-44DE-97E3-CFD92014434E}" presName="parentText" presStyleLbl="node1" presStyleIdx="1" presStyleCnt="4">
        <dgm:presLayoutVars>
          <dgm:chMax val="0"/>
          <dgm:bulletEnabled val="1"/>
        </dgm:presLayoutVars>
      </dgm:prSet>
      <dgm:spPr/>
    </dgm:pt>
    <dgm:pt modelId="{519585B1-9704-47D3-ACFB-7EE86946660F}" type="pres">
      <dgm:prSet presAssocID="{150B49A7-A16E-454E-AEEA-CEA0FC466FF4}" presName="spacer" presStyleCnt="0"/>
      <dgm:spPr/>
    </dgm:pt>
    <dgm:pt modelId="{ED0F8527-7B77-4F9E-B41F-C5CB0B152F0B}" type="pres">
      <dgm:prSet presAssocID="{D6B5BA5E-7DE0-49A3-9FAF-C11AA1771166}" presName="parentText" presStyleLbl="node1" presStyleIdx="2" presStyleCnt="4">
        <dgm:presLayoutVars>
          <dgm:chMax val="0"/>
          <dgm:bulletEnabled val="1"/>
        </dgm:presLayoutVars>
      </dgm:prSet>
      <dgm:spPr/>
    </dgm:pt>
    <dgm:pt modelId="{2D503714-012F-45D5-9663-8CFEEE3402FA}" type="pres">
      <dgm:prSet presAssocID="{9ACDA2AF-1818-4EAA-845A-3B1BF1460B91}" presName="spacer" presStyleCnt="0"/>
      <dgm:spPr/>
    </dgm:pt>
    <dgm:pt modelId="{6E3FC007-3C46-4C41-A316-48E4EEF8DAC0}" type="pres">
      <dgm:prSet presAssocID="{24569A12-7EF6-44B9-8B1E-6B64ED78681B}" presName="parentText" presStyleLbl="node1" presStyleIdx="3" presStyleCnt="4">
        <dgm:presLayoutVars>
          <dgm:chMax val="0"/>
          <dgm:bulletEnabled val="1"/>
        </dgm:presLayoutVars>
      </dgm:prSet>
      <dgm:spPr/>
    </dgm:pt>
  </dgm:ptLst>
  <dgm:cxnLst>
    <dgm:cxn modelId="{F42FE918-62EB-4930-8340-2217895EFADE}" type="presOf" srcId="{D6B5BA5E-7DE0-49A3-9FAF-C11AA1771166}" destId="{ED0F8527-7B77-4F9E-B41F-C5CB0B152F0B}" srcOrd="0" destOrd="0" presId="urn:microsoft.com/office/officeart/2005/8/layout/vList2"/>
    <dgm:cxn modelId="{624F611D-2FAA-4617-BA32-FBF25632A43B}" srcId="{1FBCE26B-FF2D-45D1-A1A9-352CF4D2B8D4}" destId="{FC8B057B-1977-44DE-97E3-CFD92014434E}" srcOrd="1" destOrd="0" parTransId="{9C0912C4-B65F-4DDF-BA2B-7B3F768D2B06}" sibTransId="{150B49A7-A16E-454E-AEEA-CEA0FC466FF4}"/>
    <dgm:cxn modelId="{FA9C6425-5495-47A8-833C-8504B0F1BFE5}" srcId="{1FBCE26B-FF2D-45D1-A1A9-352CF4D2B8D4}" destId="{CADDD010-7DD3-4D70-8593-AE480231159D}" srcOrd="0" destOrd="0" parTransId="{1D666A2A-8076-4D3C-8613-56444CA72932}" sibTransId="{D3408212-D7DD-4D1D-9F72-978B1F61DFFD}"/>
    <dgm:cxn modelId="{238DBD5D-345C-4629-9080-4A8D7B16FDD2}" type="presOf" srcId="{1FBCE26B-FF2D-45D1-A1A9-352CF4D2B8D4}" destId="{EAA2D6BC-D37D-4A61-BB21-BC71EBAF5EC5}" srcOrd="0" destOrd="0" presId="urn:microsoft.com/office/officeart/2005/8/layout/vList2"/>
    <dgm:cxn modelId="{7D93B362-FB2B-4B43-944A-DEB1EF46355F}" type="presOf" srcId="{CADDD010-7DD3-4D70-8593-AE480231159D}" destId="{4DFF734A-76C2-4099-861C-B6EBBB476181}" srcOrd="0" destOrd="0" presId="urn:microsoft.com/office/officeart/2005/8/layout/vList2"/>
    <dgm:cxn modelId="{E4269068-7045-44D9-B05E-3169C387D9CF}" type="presOf" srcId="{FC8B057B-1977-44DE-97E3-CFD92014434E}" destId="{BF987850-76B6-4FE2-B91F-4D5ADF0C92D4}" srcOrd="0" destOrd="0" presId="urn:microsoft.com/office/officeart/2005/8/layout/vList2"/>
    <dgm:cxn modelId="{3FB34090-1B46-4386-8348-E8C23D21FFB8}" srcId="{1FBCE26B-FF2D-45D1-A1A9-352CF4D2B8D4}" destId="{D6B5BA5E-7DE0-49A3-9FAF-C11AA1771166}" srcOrd="2" destOrd="0" parTransId="{5963E76F-67E4-4829-A4FC-3561FEC6963C}" sibTransId="{9ACDA2AF-1818-4EAA-845A-3B1BF1460B91}"/>
    <dgm:cxn modelId="{BD7687E8-CB46-4151-95BE-5D9C5E2F641B}" srcId="{1FBCE26B-FF2D-45D1-A1A9-352CF4D2B8D4}" destId="{24569A12-7EF6-44B9-8B1E-6B64ED78681B}" srcOrd="3" destOrd="0" parTransId="{A4822FE0-5D58-4454-9D1B-B1A9C2B51CD5}" sibTransId="{0C7E5E4B-6B94-4C6D-8653-5924323ACF29}"/>
    <dgm:cxn modelId="{1A602EF4-822E-48C9-ABFD-ABF0076FC768}" type="presOf" srcId="{24569A12-7EF6-44B9-8B1E-6B64ED78681B}" destId="{6E3FC007-3C46-4C41-A316-48E4EEF8DAC0}" srcOrd="0" destOrd="0" presId="urn:microsoft.com/office/officeart/2005/8/layout/vList2"/>
    <dgm:cxn modelId="{22FBA4B6-4914-40EB-96AD-E897DB653A50}" type="presParOf" srcId="{EAA2D6BC-D37D-4A61-BB21-BC71EBAF5EC5}" destId="{4DFF734A-76C2-4099-861C-B6EBBB476181}" srcOrd="0" destOrd="0" presId="urn:microsoft.com/office/officeart/2005/8/layout/vList2"/>
    <dgm:cxn modelId="{1D339986-4B95-4DB2-802E-46E16E211176}" type="presParOf" srcId="{EAA2D6BC-D37D-4A61-BB21-BC71EBAF5EC5}" destId="{B01B60FD-17FF-439D-B666-41161D740E91}" srcOrd="1" destOrd="0" presId="urn:microsoft.com/office/officeart/2005/8/layout/vList2"/>
    <dgm:cxn modelId="{4EEE7003-7D0F-47AD-ADF7-5205EF218D79}" type="presParOf" srcId="{EAA2D6BC-D37D-4A61-BB21-BC71EBAF5EC5}" destId="{BF987850-76B6-4FE2-B91F-4D5ADF0C92D4}" srcOrd="2" destOrd="0" presId="urn:microsoft.com/office/officeart/2005/8/layout/vList2"/>
    <dgm:cxn modelId="{1095EC6C-9E3F-4D29-B0EC-E5BB2F2A5C12}" type="presParOf" srcId="{EAA2D6BC-D37D-4A61-BB21-BC71EBAF5EC5}" destId="{519585B1-9704-47D3-ACFB-7EE86946660F}" srcOrd="3" destOrd="0" presId="urn:microsoft.com/office/officeart/2005/8/layout/vList2"/>
    <dgm:cxn modelId="{E2E944E8-C457-4F9A-BB2F-06833E09601B}" type="presParOf" srcId="{EAA2D6BC-D37D-4A61-BB21-BC71EBAF5EC5}" destId="{ED0F8527-7B77-4F9E-B41F-C5CB0B152F0B}" srcOrd="4" destOrd="0" presId="urn:microsoft.com/office/officeart/2005/8/layout/vList2"/>
    <dgm:cxn modelId="{5288901D-25A1-4642-A122-6F85077E1FBB}" type="presParOf" srcId="{EAA2D6BC-D37D-4A61-BB21-BC71EBAF5EC5}" destId="{2D503714-012F-45D5-9663-8CFEEE3402FA}" srcOrd="5" destOrd="0" presId="urn:microsoft.com/office/officeart/2005/8/layout/vList2"/>
    <dgm:cxn modelId="{3DF42A77-7100-448A-9DD9-84467644095B}" type="presParOf" srcId="{EAA2D6BC-D37D-4A61-BB21-BC71EBAF5EC5}" destId="{6E3FC007-3C46-4C41-A316-48E4EEF8DAC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17258E-8BCA-48B1-AF8E-36D91F6E68E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4374AD9-E894-465B-B4F6-96228612ED49}">
      <dgm:prSet/>
      <dgm:spPr/>
      <dgm:t>
        <a:bodyPr/>
        <a:lstStyle/>
        <a:p>
          <a:r>
            <a:rPr lang="en-US"/>
            <a:t>Nursing interviews can be both thrilling and stressful. One frequently asked question is, "What are your weaknesses as a nurse?" </a:t>
          </a:r>
        </a:p>
      </dgm:t>
    </dgm:pt>
    <dgm:pt modelId="{9C7CD7A3-843B-40A9-9B2C-876DC271036D}" type="parTrans" cxnId="{DD934317-B286-428C-8173-C2592A02E49E}">
      <dgm:prSet/>
      <dgm:spPr/>
      <dgm:t>
        <a:bodyPr/>
        <a:lstStyle/>
        <a:p>
          <a:endParaRPr lang="en-US"/>
        </a:p>
      </dgm:t>
    </dgm:pt>
    <dgm:pt modelId="{74C7E029-5714-4763-B971-D7D20B23508C}" type="sibTrans" cxnId="{DD934317-B286-428C-8173-C2592A02E49E}">
      <dgm:prSet/>
      <dgm:spPr/>
      <dgm:t>
        <a:bodyPr/>
        <a:lstStyle/>
        <a:p>
          <a:endParaRPr lang="en-US"/>
        </a:p>
      </dgm:t>
    </dgm:pt>
    <dgm:pt modelId="{DD999F14-1AC0-48E6-9326-36EA99F65779}">
      <dgm:prSet/>
      <dgm:spPr/>
      <dgm:t>
        <a:bodyPr/>
        <a:lstStyle/>
        <a:p>
          <a:r>
            <a:rPr lang="en-US"/>
            <a:t>While discussing weaknesses during an interview might be difficult, this question provides an excellent opportunity for self-reflection and professional development.</a:t>
          </a:r>
        </a:p>
      </dgm:t>
    </dgm:pt>
    <dgm:pt modelId="{B28204E2-6518-425E-8048-8196789A4AF9}" type="parTrans" cxnId="{C34EE42B-5A81-4806-AC2C-B873ACAF4635}">
      <dgm:prSet/>
      <dgm:spPr/>
      <dgm:t>
        <a:bodyPr/>
        <a:lstStyle/>
        <a:p>
          <a:endParaRPr lang="en-US"/>
        </a:p>
      </dgm:t>
    </dgm:pt>
    <dgm:pt modelId="{0A12C7B4-6ED7-4CE5-B4CF-F5A905D2055A}" type="sibTrans" cxnId="{C34EE42B-5A81-4806-AC2C-B873ACAF4635}">
      <dgm:prSet/>
      <dgm:spPr/>
      <dgm:t>
        <a:bodyPr/>
        <a:lstStyle/>
        <a:p>
          <a:endParaRPr lang="en-US"/>
        </a:p>
      </dgm:t>
    </dgm:pt>
    <dgm:pt modelId="{BBFD0B04-6F11-429C-BF00-B4E5CCCD26E0}">
      <dgm:prSet/>
      <dgm:spPr/>
      <dgm:t>
        <a:bodyPr/>
        <a:lstStyle/>
        <a:p>
          <a:r>
            <a:rPr lang="en-US"/>
            <a:t>Weakness: Handling stress and pressure </a:t>
          </a:r>
        </a:p>
      </dgm:t>
    </dgm:pt>
    <dgm:pt modelId="{BEF9C743-52B2-421B-B0F2-50FBAC6F3ACA}" type="parTrans" cxnId="{8CBC3A11-6A31-4D1B-8A47-365C5DF4C3C3}">
      <dgm:prSet/>
      <dgm:spPr/>
      <dgm:t>
        <a:bodyPr/>
        <a:lstStyle/>
        <a:p>
          <a:endParaRPr lang="en-US"/>
        </a:p>
      </dgm:t>
    </dgm:pt>
    <dgm:pt modelId="{BFEBCB70-57C7-4E37-B69E-4F22838D414B}" type="sibTrans" cxnId="{8CBC3A11-6A31-4D1B-8A47-365C5DF4C3C3}">
      <dgm:prSet/>
      <dgm:spPr/>
      <dgm:t>
        <a:bodyPr/>
        <a:lstStyle/>
        <a:p>
          <a:endParaRPr lang="en-US"/>
        </a:p>
      </dgm:t>
    </dgm:pt>
    <dgm:pt modelId="{5A921536-0FA1-4AF3-B07F-0270857205DA}">
      <dgm:prSet/>
      <dgm:spPr/>
      <dgm:t>
        <a:bodyPr/>
        <a:lstStyle/>
        <a:p>
          <a:r>
            <a:rPr lang="en-US" b="1"/>
            <a:t>Having trouble prioritizing</a:t>
          </a:r>
          <a:endParaRPr lang="en-US"/>
        </a:p>
      </dgm:t>
    </dgm:pt>
    <dgm:pt modelId="{1C720AA7-448D-4C2A-AEB7-409F98210DCA}" type="parTrans" cxnId="{F5B27AD8-E7B5-4E5E-B02A-A6154E44D35F}">
      <dgm:prSet/>
      <dgm:spPr/>
      <dgm:t>
        <a:bodyPr/>
        <a:lstStyle/>
        <a:p>
          <a:endParaRPr lang="en-US"/>
        </a:p>
      </dgm:t>
    </dgm:pt>
    <dgm:pt modelId="{98580534-6694-4701-B562-108B5EB63003}" type="sibTrans" cxnId="{F5B27AD8-E7B5-4E5E-B02A-A6154E44D35F}">
      <dgm:prSet/>
      <dgm:spPr/>
      <dgm:t>
        <a:bodyPr/>
        <a:lstStyle/>
        <a:p>
          <a:endParaRPr lang="en-US"/>
        </a:p>
      </dgm:t>
    </dgm:pt>
    <dgm:pt modelId="{2D07C0A0-955F-498F-9FBB-969669720BED}">
      <dgm:prSet/>
      <dgm:spPr/>
      <dgm:t>
        <a:bodyPr/>
        <a:lstStyle/>
        <a:p>
          <a:r>
            <a:rPr lang="en-US" b="1"/>
            <a:t>Getting bogged down in the details.</a:t>
          </a:r>
          <a:endParaRPr lang="en-US"/>
        </a:p>
      </dgm:t>
    </dgm:pt>
    <dgm:pt modelId="{1BE81A23-9CBA-468C-A07D-0974DCC714BA}" type="parTrans" cxnId="{ECB89309-718B-43BF-AE17-7F36375C7EBB}">
      <dgm:prSet/>
      <dgm:spPr/>
      <dgm:t>
        <a:bodyPr/>
        <a:lstStyle/>
        <a:p>
          <a:endParaRPr lang="en-US"/>
        </a:p>
      </dgm:t>
    </dgm:pt>
    <dgm:pt modelId="{21C20D58-D11B-4625-8BFC-54B223273DC5}" type="sibTrans" cxnId="{ECB89309-718B-43BF-AE17-7F36375C7EBB}">
      <dgm:prSet/>
      <dgm:spPr/>
      <dgm:t>
        <a:bodyPr/>
        <a:lstStyle/>
        <a:p>
          <a:endParaRPr lang="en-US"/>
        </a:p>
      </dgm:t>
    </dgm:pt>
    <dgm:pt modelId="{0836C626-6578-4FA7-A0CF-7868C1024805}">
      <dgm:prSet/>
      <dgm:spPr/>
      <dgm:t>
        <a:bodyPr/>
        <a:lstStyle/>
        <a:p>
          <a:r>
            <a:rPr lang="en-US" b="1"/>
            <a:t>Being too self-critical.</a:t>
          </a:r>
          <a:endParaRPr lang="en-US"/>
        </a:p>
      </dgm:t>
    </dgm:pt>
    <dgm:pt modelId="{9E0B81D5-DC0F-4677-A000-9D3CA697D97A}" type="parTrans" cxnId="{80FBB55B-3287-4E62-9736-2CB821A0FEEC}">
      <dgm:prSet/>
      <dgm:spPr/>
      <dgm:t>
        <a:bodyPr/>
        <a:lstStyle/>
        <a:p>
          <a:endParaRPr lang="en-US"/>
        </a:p>
      </dgm:t>
    </dgm:pt>
    <dgm:pt modelId="{1913C6F3-EF27-4273-929C-9734B991F625}" type="sibTrans" cxnId="{80FBB55B-3287-4E62-9736-2CB821A0FEEC}">
      <dgm:prSet/>
      <dgm:spPr/>
      <dgm:t>
        <a:bodyPr/>
        <a:lstStyle/>
        <a:p>
          <a:endParaRPr lang="en-US"/>
        </a:p>
      </dgm:t>
    </dgm:pt>
    <dgm:pt modelId="{D0DA3E5E-EAF5-4C84-AA39-4556550C7378}">
      <dgm:prSet/>
      <dgm:spPr/>
      <dgm:t>
        <a:bodyPr/>
        <a:lstStyle/>
        <a:p>
          <a:r>
            <a:rPr lang="en-US" b="1"/>
            <a:t>Lack of clinical experience.</a:t>
          </a:r>
          <a:endParaRPr lang="en-US"/>
        </a:p>
      </dgm:t>
    </dgm:pt>
    <dgm:pt modelId="{543831C9-205F-4310-9567-D9D3934144D4}" type="parTrans" cxnId="{BFFC0E04-57A2-4EFC-91B6-E928BAC65935}">
      <dgm:prSet/>
      <dgm:spPr/>
      <dgm:t>
        <a:bodyPr/>
        <a:lstStyle/>
        <a:p>
          <a:endParaRPr lang="en-US"/>
        </a:p>
      </dgm:t>
    </dgm:pt>
    <dgm:pt modelId="{5DB277E8-C1AB-4B5B-ACAB-FAC1AD945BCC}" type="sibTrans" cxnId="{BFFC0E04-57A2-4EFC-91B6-E928BAC65935}">
      <dgm:prSet/>
      <dgm:spPr/>
      <dgm:t>
        <a:bodyPr/>
        <a:lstStyle/>
        <a:p>
          <a:endParaRPr lang="en-US"/>
        </a:p>
      </dgm:t>
    </dgm:pt>
    <dgm:pt modelId="{D9A10AE7-DC56-4CEB-993D-DF0CD4C89570}">
      <dgm:prSet/>
      <dgm:spPr/>
      <dgm:t>
        <a:bodyPr/>
        <a:lstStyle/>
        <a:p>
          <a:pPr rtl="0"/>
          <a:r>
            <a:rPr lang="en-US" b="1"/>
            <a:t>Procrastination with paperwork.</a:t>
          </a:r>
          <a:r>
            <a:rPr lang="en-US" b="1">
              <a:latin typeface="Tw Cen MT Condensed" panose="020B0606020104020203"/>
            </a:rPr>
            <a:t>  </a:t>
          </a:r>
          <a:endParaRPr lang="en-US" b="1"/>
        </a:p>
      </dgm:t>
    </dgm:pt>
    <dgm:pt modelId="{DA2878FC-1DD7-47C2-A28C-1F74DDCC853E}" type="parTrans" cxnId="{0D862B5E-7F86-4395-B89A-AE683EBA5418}">
      <dgm:prSet/>
      <dgm:spPr/>
      <dgm:t>
        <a:bodyPr/>
        <a:lstStyle/>
        <a:p>
          <a:endParaRPr lang="en-US"/>
        </a:p>
      </dgm:t>
    </dgm:pt>
    <dgm:pt modelId="{1D2CF598-A42C-4D57-A0FA-13613B23F5CA}" type="sibTrans" cxnId="{0D862B5E-7F86-4395-B89A-AE683EBA5418}">
      <dgm:prSet/>
      <dgm:spPr/>
      <dgm:t>
        <a:bodyPr/>
        <a:lstStyle/>
        <a:p>
          <a:endParaRPr lang="en-US"/>
        </a:p>
      </dgm:t>
    </dgm:pt>
    <dgm:pt modelId="{927C6608-E24C-4FCD-ACE3-ED79DC7D2FB4}">
      <dgm:prSet phldr="0"/>
      <dgm:spPr/>
      <dgm:t>
        <a:bodyPr/>
        <a:lstStyle/>
        <a:p>
          <a:pPr rtl="0"/>
          <a:r>
            <a:rPr lang="en-US" b="1">
              <a:latin typeface="Tw Cen MT Condensed" panose="020B0606020104020203"/>
            </a:rPr>
            <a:t>My weakness are time management, interference in patient  care, whilst in critical care procedures, that lead to death in patients. </a:t>
          </a:r>
        </a:p>
      </dgm:t>
    </dgm:pt>
    <dgm:pt modelId="{D9EEC8CC-126E-4EF7-A587-A7B5FD17E9C3}" type="parTrans" cxnId="{555E6CE1-7C78-444C-9DCD-549AA1DC6A91}">
      <dgm:prSet/>
      <dgm:spPr/>
    </dgm:pt>
    <dgm:pt modelId="{18CCE386-7862-4D37-82B7-8E2B4B355619}" type="sibTrans" cxnId="{555E6CE1-7C78-444C-9DCD-549AA1DC6A91}">
      <dgm:prSet/>
      <dgm:spPr/>
    </dgm:pt>
    <dgm:pt modelId="{E4C1AC98-B010-422E-A1AC-3DCAE800694B}">
      <dgm:prSet phldr="0"/>
      <dgm:spPr/>
      <dgm:t>
        <a:bodyPr/>
        <a:lstStyle/>
        <a:p>
          <a:endParaRPr lang="en-US" b="1">
            <a:latin typeface="Tw Cen MT Condensed" panose="020B0606020104020203"/>
          </a:endParaRPr>
        </a:p>
      </dgm:t>
    </dgm:pt>
    <dgm:pt modelId="{3F8719C7-16AA-4BE7-9BB3-89A016BD9527}" type="parTrans" cxnId="{BDF73E4E-657F-4CEA-8E89-DCD3E6A2A446}">
      <dgm:prSet/>
      <dgm:spPr/>
    </dgm:pt>
    <dgm:pt modelId="{ACFB2DC9-BA16-495A-9ECE-08EA9EA9D088}" type="sibTrans" cxnId="{BDF73E4E-657F-4CEA-8E89-DCD3E6A2A446}">
      <dgm:prSet/>
      <dgm:spPr/>
    </dgm:pt>
    <dgm:pt modelId="{31770E08-DCBB-4CC7-9F4C-078F41FD5D22}" type="pres">
      <dgm:prSet presAssocID="{F117258E-8BCA-48B1-AF8E-36D91F6E68E4}" presName="linear" presStyleCnt="0">
        <dgm:presLayoutVars>
          <dgm:animLvl val="lvl"/>
          <dgm:resizeHandles val="exact"/>
        </dgm:presLayoutVars>
      </dgm:prSet>
      <dgm:spPr/>
    </dgm:pt>
    <dgm:pt modelId="{748718A0-6761-4248-99FB-6CA364E58D5B}" type="pres">
      <dgm:prSet presAssocID="{D4374AD9-E894-465B-B4F6-96228612ED49}" presName="parentText" presStyleLbl="node1" presStyleIdx="0" presStyleCnt="10">
        <dgm:presLayoutVars>
          <dgm:chMax val="0"/>
          <dgm:bulletEnabled val="1"/>
        </dgm:presLayoutVars>
      </dgm:prSet>
      <dgm:spPr/>
    </dgm:pt>
    <dgm:pt modelId="{C0C46066-14F1-4A6F-8B2A-BFD6E37884A9}" type="pres">
      <dgm:prSet presAssocID="{74C7E029-5714-4763-B971-D7D20B23508C}" presName="spacer" presStyleCnt="0"/>
      <dgm:spPr/>
    </dgm:pt>
    <dgm:pt modelId="{CD781D8F-46D5-468C-8A45-299A8C8C5BA3}" type="pres">
      <dgm:prSet presAssocID="{DD999F14-1AC0-48E6-9326-36EA99F65779}" presName="parentText" presStyleLbl="node1" presStyleIdx="1" presStyleCnt="10">
        <dgm:presLayoutVars>
          <dgm:chMax val="0"/>
          <dgm:bulletEnabled val="1"/>
        </dgm:presLayoutVars>
      </dgm:prSet>
      <dgm:spPr/>
    </dgm:pt>
    <dgm:pt modelId="{ADDD47F8-1AC7-444B-97C6-174289E7D865}" type="pres">
      <dgm:prSet presAssocID="{0A12C7B4-6ED7-4CE5-B4CF-F5A905D2055A}" presName="spacer" presStyleCnt="0"/>
      <dgm:spPr/>
    </dgm:pt>
    <dgm:pt modelId="{F8FB494E-86B1-4F5C-A692-2A9708A39961}" type="pres">
      <dgm:prSet presAssocID="{BBFD0B04-6F11-429C-BF00-B4E5CCCD26E0}" presName="parentText" presStyleLbl="node1" presStyleIdx="2" presStyleCnt="10">
        <dgm:presLayoutVars>
          <dgm:chMax val="0"/>
          <dgm:bulletEnabled val="1"/>
        </dgm:presLayoutVars>
      </dgm:prSet>
      <dgm:spPr/>
    </dgm:pt>
    <dgm:pt modelId="{F805BAD7-2240-4C68-84E5-6207D1BEB0F1}" type="pres">
      <dgm:prSet presAssocID="{BFEBCB70-57C7-4E37-B69E-4F22838D414B}" presName="spacer" presStyleCnt="0"/>
      <dgm:spPr/>
    </dgm:pt>
    <dgm:pt modelId="{AC883E99-30A3-486A-A14A-6F4DBDA32FDC}" type="pres">
      <dgm:prSet presAssocID="{5A921536-0FA1-4AF3-B07F-0270857205DA}" presName="parentText" presStyleLbl="node1" presStyleIdx="3" presStyleCnt="10">
        <dgm:presLayoutVars>
          <dgm:chMax val="0"/>
          <dgm:bulletEnabled val="1"/>
        </dgm:presLayoutVars>
      </dgm:prSet>
      <dgm:spPr/>
    </dgm:pt>
    <dgm:pt modelId="{EE21B47D-2D84-4FAE-8AC5-6DE886C4C000}" type="pres">
      <dgm:prSet presAssocID="{98580534-6694-4701-B562-108B5EB63003}" presName="spacer" presStyleCnt="0"/>
      <dgm:spPr/>
    </dgm:pt>
    <dgm:pt modelId="{FAD55848-E09F-499E-ACBB-150AE80EA3FF}" type="pres">
      <dgm:prSet presAssocID="{2D07C0A0-955F-498F-9FBB-969669720BED}" presName="parentText" presStyleLbl="node1" presStyleIdx="4" presStyleCnt="10">
        <dgm:presLayoutVars>
          <dgm:chMax val="0"/>
          <dgm:bulletEnabled val="1"/>
        </dgm:presLayoutVars>
      </dgm:prSet>
      <dgm:spPr/>
    </dgm:pt>
    <dgm:pt modelId="{5A945E8C-BB39-4C49-90DF-712DA788E4D6}" type="pres">
      <dgm:prSet presAssocID="{21C20D58-D11B-4625-8BFC-54B223273DC5}" presName="spacer" presStyleCnt="0"/>
      <dgm:spPr/>
    </dgm:pt>
    <dgm:pt modelId="{C1E9AB64-BB95-446B-BC52-D878BDA077A0}" type="pres">
      <dgm:prSet presAssocID="{0836C626-6578-4FA7-A0CF-7868C1024805}" presName="parentText" presStyleLbl="node1" presStyleIdx="5" presStyleCnt="10">
        <dgm:presLayoutVars>
          <dgm:chMax val="0"/>
          <dgm:bulletEnabled val="1"/>
        </dgm:presLayoutVars>
      </dgm:prSet>
      <dgm:spPr/>
    </dgm:pt>
    <dgm:pt modelId="{2AFB804B-5874-457C-BD35-26A38ECCC2FF}" type="pres">
      <dgm:prSet presAssocID="{1913C6F3-EF27-4273-929C-9734B991F625}" presName="spacer" presStyleCnt="0"/>
      <dgm:spPr/>
    </dgm:pt>
    <dgm:pt modelId="{3C010567-1842-471E-93AD-CCEB493C1BFA}" type="pres">
      <dgm:prSet presAssocID="{D0DA3E5E-EAF5-4C84-AA39-4556550C7378}" presName="parentText" presStyleLbl="node1" presStyleIdx="6" presStyleCnt="10">
        <dgm:presLayoutVars>
          <dgm:chMax val="0"/>
          <dgm:bulletEnabled val="1"/>
        </dgm:presLayoutVars>
      </dgm:prSet>
      <dgm:spPr/>
    </dgm:pt>
    <dgm:pt modelId="{86DEBFA8-C1B7-43EC-B3F3-A2B166433337}" type="pres">
      <dgm:prSet presAssocID="{5DB277E8-C1AB-4B5B-ACAB-FAC1AD945BCC}" presName="spacer" presStyleCnt="0"/>
      <dgm:spPr/>
    </dgm:pt>
    <dgm:pt modelId="{F64B17C3-B6FF-4484-A81B-F8485DC57A87}" type="pres">
      <dgm:prSet presAssocID="{D9A10AE7-DC56-4CEB-993D-DF0CD4C89570}" presName="parentText" presStyleLbl="node1" presStyleIdx="7" presStyleCnt="10">
        <dgm:presLayoutVars>
          <dgm:chMax val="0"/>
          <dgm:bulletEnabled val="1"/>
        </dgm:presLayoutVars>
      </dgm:prSet>
      <dgm:spPr/>
    </dgm:pt>
    <dgm:pt modelId="{E01E5894-5C3E-4538-AAF2-82D02115D620}" type="pres">
      <dgm:prSet presAssocID="{1D2CF598-A42C-4D57-A0FA-13613B23F5CA}" presName="spacer" presStyleCnt="0"/>
      <dgm:spPr/>
    </dgm:pt>
    <dgm:pt modelId="{FEC1E5BF-59BF-44C5-AEB5-A5844838CDC2}" type="pres">
      <dgm:prSet presAssocID="{927C6608-E24C-4FCD-ACE3-ED79DC7D2FB4}" presName="parentText" presStyleLbl="node1" presStyleIdx="8" presStyleCnt="10">
        <dgm:presLayoutVars>
          <dgm:chMax val="0"/>
          <dgm:bulletEnabled val="1"/>
        </dgm:presLayoutVars>
      </dgm:prSet>
      <dgm:spPr/>
    </dgm:pt>
    <dgm:pt modelId="{2CE1A362-70FD-4264-B372-4CA011AC5415}" type="pres">
      <dgm:prSet presAssocID="{18CCE386-7862-4D37-82B7-8E2B4B355619}" presName="spacer" presStyleCnt="0"/>
      <dgm:spPr/>
    </dgm:pt>
    <dgm:pt modelId="{7D8E3C49-DEC0-45BD-9932-81A506EC49ED}" type="pres">
      <dgm:prSet presAssocID="{E4C1AC98-B010-422E-A1AC-3DCAE800694B}" presName="parentText" presStyleLbl="node1" presStyleIdx="9" presStyleCnt="10">
        <dgm:presLayoutVars>
          <dgm:chMax val="0"/>
          <dgm:bulletEnabled val="1"/>
        </dgm:presLayoutVars>
      </dgm:prSet>
      <dgm:spPr/>
    </dgm:pt>
  </dgm:ptLst>
  <dgm:cxnLst>
    <dgm:cxn modelId="{BFFC0E04-57A2-4EFC-91B6-E928BAC65935}" srcId="{F117258E-8BCA-48B1-AF8E-36D91F6E68E4}" destId="{D0DA3E5E-EAF5-4C84-AA39-4556550C7378}" srcOrd="6" destOrd="0" parTransId="{543831C9-205F-4310-9567-D9D3934144D4}" sibTransId="{5DB277E8-C1AB-4B5B-ACAB-FAC1AD945BCC}"/>
    <dgm:cxn modelId="{ECB89309-718B-43BF-AE17-7F36375C7EBB}" srcId="{F117258E-8BCA-48B1-AF8E-36D91F6E68E4}" destId="{2D07C0A0-955F-498F-9FBB-969669720BED}" srcOrd="4" destOrd="0" parTransId="{1BE81A23-9CBA-468C-A07D-0974DCC714BA}" sibTransId="{21C20D58-D11B-4625-8BFC-54B223273DC5}"/>
    <dgm:cxn modelId="{8CBC3A11-6A31-4D1B-8A47-365C5DF4C3C3}" srcId="{F117258E-8BCA-48B1-AF8E-36D91F6E68E4}" destId="{BBFD0B04-6F11-429C-BF00-B4E5CCCD26E0}" srcOrd="2" destOrd="0" parTransId="{BEF9C743-52B2-421B-B0F2-50FBAC6F3ACA}" sibTransId="{BFEBCB70-57C7-4E37-B69E-4F22838D414B}"/>
    <dgm:cxn modelId="{DD934317-B286-428C-8173-C2592A02E49E}" srcId="{F117258E-8BCA-48B1-AF8E-36D91F6E68E4}" destId="{D4374AD9-E894-465B-B4F6-96228612ED49}" srcOrd="0" destOrd="0" parTransId="{9C7CD7A3-843B-40A9-9B2C-876DC271036D}" sibTransId="{74C7E029-5714-4763-B971-D7D20B23508C}"/>
    <dgm:cxn modelId="{BFD3C51B-BC58-4563-B6A5-2D9126CF33A7}" type="presOf" srcId="{D4374AD9-E894-465B-B4F6-96228612ED49}" destId="{748718A0-6761-4248-99FB-6CA364E58D5B}" srcOrd="0" destOrd="0" presId="urn:microsoft.com/office/officeart/2005/8/layout/vList2"/>
    <dgm:cxn modelId="{C34EE42B-5A81-4806-AC2C-B873ACAF4635}" srcId="{F117258E-8BCA-48B1-AF8E-36D91F6E68E4}" destId="{DD999F14-1AC0-48E6-9326-36EA99F65779}" srcOrd="1" destOrd="0" parTransId="{B28204E2-6518-425E-8048-8196789A4AF9}" sibTransId="{0A12C7B4-6ED7-4CE5-B4CF-F5A905D2055A}"/>
    <dgm:cxn modelId="{A0F37134-D672-4BCF-A594-713C4A29E586}" type="presOf" srcId="{5A921536-0FA1-4AF3-B07F-0270857205DA}" destId="{AC883E99-30A3-486A-A14A-6F4DBDA32FDC}" srcOrd="0" destOrd="0" presId="urn:microsoft.com/office/officeart/2005/8/layout/vList2"/>
    <dgm:cxn modelId="{80FBB55B-3287-4E62-9736-2CB821A0FEEC}" srcId="{F117258E-8BCA-48B1-AF8E-36D91F6E68E4}" destId="{0836C626-6578-4FA7-A0CF-7868C1024805}" srcOrd="5" destOrd="0" parTransId="{9E0B81D5-DC0F-4677-A000-9D3CA697D97A}" sibTransId="{1913C6F3-EF27-4273-929C-9734B991F625}"/>
    <dgm:cxn modelId="{99BAEC5D-A2BD-449B-8EC2-4C220230E47B}" type="presOf" srcId="{0836C626-6578-4FA7-A0CF-7868C1024805}" destId="{C1E9AB64-BB95-446B-BC52-D878BDA077A0}" srcOrd="0" destOrd="0" presId="urn:microsoft.com/office/officeart/2005/8/layout/vList2"/>
    <dgm:cxn modelId="{0D862B5E-7F86-4395-B89A-AE683EBA5418}" srcId="{F117258E-8BCA-48B1-AF8E-36D91F6E68E4}" destId="{D9A10AE7-DC56-4CEB-993D-DF0CD4C89570}" srcOrd="7" destOrd="0" parTransId="{DA2878FC-1DD7-47C2-A28C-1F74DDCC853E}" sibTransId="{1D2CF598-A42C-4D57-A0FA-13613B23F5CA}"/>
    <dgm:cxn modelId="{EB104062-DBE6-4A1D-BAEB-C9A288D5EE9F}" type="presOf" srcId="{2D07C0A0-955F-498F-9FBB-969669720BED}" destId="{FAD55848-E09F-499E-ACBB-150AE80EA3FF}" srcOrd="0" destOrd="0" presId="urn:microsoft.com/office/officeart/2005/8/layout/vList2"/>
    <dgm:cxn modelId="{027DC644-91B7-4759-855F-2D68DB6BFFDA}" type="presOf" srcId="{E4C1AC98-B010-422E-A1AC-3DCAE800694B}" destId="{7D8E3C49-DEC0-45BD-9932-81A506EC49ED}" srcOrd="0" destOrd="0" presId="urn:microsoft.com/office/officeart/2005/8/layout/vList2"/>
    <dgm:cxn modelId="{D7142745-D194-4A7F-BD21-915EA46040B7}" type="presOf" srcId="{927C6608-E24C-4FCD-ACE3-ED79DC7D2FB4}" destId="{FEC1E5BF-59BF-44C5-AEB5-A5844838CDC2}" srcOrd="0" destOrd="0" presId="urn:microsoft.com/office/officeart/2005/8/layout/vList2"/>
    <dgm:cxn modelId="{BDF73E4E-657F-4CEA-8E89-DCD3E6A2A446}" srcId="{F117258E-8BCA-48B1-AF8E-36D91F6E68E4}" destId="{E4C1AC98-B010-422E-A1AC-3DCAE800694B}" srcOrd="9" destOrd="0" parTransId="{3F8719C7-16AA-4BE7-9BB3-89A016BD9527}" sibTransId="{ACFB2DC9-BA16-495A-9ECE-08EA9EA9D088}"/>
    <dgm:cxn modelId="{CCAFAA76-B72C-4F43-A4EB-DDFE2C30D8AF}" type="presOf" srcId="{D0DA3E5E-EAF5-4C84-AA39-4556550C7378}" destId="{3C010567-1842-471E-93AD-CCEB493C1BFA}" srcOrd="0" destOrd="0" presId="urn:microsoft.com/office/officeart/2005/8/layout/vList2"/>
    <dgm:cxn modelId="{74646B8E-98FA-4347-8C61-58B667F5EC6C}" type="presOf" srcId="{BBFD0B04-6F11-429C-BF00-B4E5CCCD26E0}" destId="{F8FB494E-86B1-4F5C-A692-2A9708A39961}" srcOrd="0" destOrd="0" presId="urn:microsoft.com/office/officeart/2005/8/layout/vList2"/>
    <dgm:cxn modelId="{E070A0AB-B060-4976-B7D7-31B129D28553}" type="presOf" srcId="{DD999F14-1AC0-48E6-9326-36EA99F65779}" destId="{CD781D8F-46D5-468C-8A45-299A8C8C5BA3}" srcOrd="0" destOrd="0" presId="urn:microsoft.com/office/officeart/2005/8/layout/vList2"/>
    <dgm:cxn modelId="{A83443CD-1396-4244-946D-8518EA6FF087}" type="presOf" srcId="{D9A10AE7-DC56-4CEB-993D-DF0CD4C89570}" destId="{F64B17C3-B6FF-4484-A81B-F8485DC57A87}" srcOrd="0" destOrd="0" presId="urn:microsoft.com/office/officeart/2005/8/layout/vList2"/>
    <dgm:cxn modelId="{932B12D5-FFD6-4902-AB11-1763C5270588}" type="presOf" srcId="{F117258E-8BCA-48B1-AF8E-36D91F6E68E4}" destId="{31770E08-DCBB-4CC7-9F4C-078F41FD5D22}" srcOrd="0" destOrd="0" presId="urn:microsoft.com/office/officeart/2005/8/layout/vList2"/>
    <dgm:cxn modelId="{F5B27AD8-E7B5-4E5E-B02A-A6154E44D35F}" srcId="{F117258E-8BCA-48B1-AF8E-36D91F6E68E4}" destId="{5A921536-0FA1-4AF3-B07F-0270857205DA}" srcOrd="3" destOrd="0" parTransId="{1C720AA7-448D-4C2A-AEB7-409F98210DCA}" sibTransId="{98580534-6694-4701-B562-108B5EB63003}"/>
    <dgm:cxn modelId="{555E6CE1-7C78-444C-9DCD-549AA1DC6A91}" srcId="{F117258E-8BCA-48B1-AF8E-36D91F6E68E4}" destId="{927C6608-E24C-4FCD-ACE3-ED79DC7D2FB4}" srcOrd="8" destOrd="0" parTransId="{D9EEC8CC-126E-4EF7-A587-A7B5FD17E9C3}" sibTransId="{18CCE386-7862-4D37-82B7-8E2B4B355619}"/>
    <dgm:cxn modelId="{B54E6923-267E-4DEE-B5F5-61D570AC8350}" type="presParOf" srcId="{31770E08-DCBB-4CC7-9F4C-078F41FD5D22}" destId="{748718A0-6761-4248-99FB-6CA364E58D5B}" srcOrd="0" destOrd="0" presId="urn:microsoft.com/office/officeart/2005/8/layout/vList2"/>
    <dgm:cxn modelId="{77046D7D-FC5B-4767-A4FE-498706A37D29}" type="presParOf" srcId="{31770E08-DCBB-4CC7-9F4C-078F41FD5D22}" destId="{C0C46066-14F1-4A6F-8B2A-BFD6E37884A9}" srcOrd="1" destOrd="0" presId="urn:microsoft.com/office/officeart/2005/8/layout/vList2"/>
    <dgm:cxn modelId="{373F19BF-2E4B-489A-9235-46A71577B4F6}" type="presParOf" srcId="{31770E08-DCBB-4CC7-9F4C-078F41FD5D22}" destId="{CD781D8F-46D5-468C-8A45-299A8C8C5BA3}" srcOrd="2" destOrd="0" presId="urn:microsoft.com/office/officeart/2005/8/layout/vList2"/>
    <dgm:cxn modelId="{C2C2214D-0D1E-4D21-AA27-D2E1A2A03DD8}" type="presParOf" srcId="{31770E08-DCBB-4CC7-9F4C-078F41FD5D22}" destId="{ADDD47F8-1AC7-444B-97C6-174289E7D865}" srcOrd="3" destOrd="0" presId="urn:microsoft.com/office/officeart/2005/8/layout/vList2"/>
    <dgm:cxn modelId="{7BCE48E0-9671-4FFB-A353-4AD60B127085}" type="presParOf" srcId="{31770E08-DCBB-4CC7-9F4C-078F41FD5D22}" destId="{F8FB494E-86B1-4F5C-A692-2A9708A39961}" srcOrd="4" destOrd="0" presId="urn:microsoft.com/office/officeart/2005/8/layout/vList2"/>
    <dgm:cxn modelId="{9896EC18-2CB4-4AC7-8D7A-50A69115BD09}" type="presParOf" srcId="{31770E08-DCBB-4CC7-9F4C-078F41FD5D22}" destId="{F805BAD7-2240-4C68-84E5-6207D1BEB0F1}" srcOrd="5" destOrd="0" presId="urn:microsoft.com/office/officeart/2005/8/layout/vList2"/>
    <dgm:cxn modelId="{66650907-C77C-493D-B6CA-7EA01774730F}" type="presParOf" srcId="{31770E08-DCBB-4CC7-9F4C-078F41FD5D22}" destId="{AC883E99-30A3-486A-A14A-6F4DBDA32FDC}" srcOrd="6" destOrd="0" presId="urn:microsoft.com/office/officeart/2005/8/layout/vList2"/>
    <dgm:cxn modelId="{7A70FABF-F1AE-429B-96EF-3CC37AFAA839}" type="presParOf" srcId="{31770E08-DCBB-4CC7-9F4C-078F41FD5D22}" destId="{EE21B47D-2D84-4FAE-8AC5-6DE886C4C000}" srcOrd="7" destOrd="0" presId="urn:microsoft.com/office/officeart/2005/8/layout/vList2"/>
    <dgm:cxn modelId="{85DAECA5-2105-49AC-AB2B-D4857B4C657F}" type="presParOf" srcId="{31770E08-DCBB-4CC7-9F4C-078F41FD5D22}" destId="{FAD55848-E09F-499E-ACBB-150AE80EA3FF}" srcOrd="8" destOrd="0" presId="urn:microsoft.com/office/officeart/2005/8/layout/vList2"/>
    <dgm:cxn modelId="{1C5D1B0F-371A-4201-A436-893E5DECC0AA}" type="presParOf" srcId="{31770E08-DCBB-4CC7-9F4C-078F41FD5D22}" destId="{5A945E8C-BB39-4C49-90DF-712DA788E4D6}" srcOrd="9" destOrd="0" presId="urn:microsoft.com/office/officeart/2005/8/layout/vList2"/>
    <dgm:cxn modelId="{E2F344A9-3DE6-4BCE-AA09-E2DD39D6649B}" type="presParOf" srcId="{31770E08-DCBB-4CC7-9F4C-078F41FD5D22}" destId="{C1E9AB64-BB95-446B-BC52-D878BDA077A0}" srcOrd="10" destOrd="0" presId="urn:microsoft.com/office/officeart/2005/8/layout/vList2"/>
    <dgm:cxn modelId="{BED0251E-6AF1-4CB9-8466-7348C81B0EAB}" type="presParOf" srcId="{31770E08-DCBB-4CC7-9F4C-078F41FD5D22}" destId="{2AFB804B-5874-457C-BD35-26A38ECCC2FF}" srcOrd="11" destOrd="0" presId="urn:microsoft.com/office/officeart/2005/8/layout/vList2"/>
    <dgm:cxn modelId="{2A6F4854-5AD6-4B77-B7D0-7F02EC10C656}" type="presParOf" srcId="{31770E08-DCBB-4CC7-9F4C-078F41FD5D22}" destId="{3C010567-1842-471E-93AD-CCEB493C1BFA}" srcOrd="12" destOrd="0" presId="urn:microsoft.com/office/officeart/2005/8/layout/vList2"/>
    <dgm:cxn modelId="{AFCB8487-33BB-4710-89B4-C253E6BDC70B}" type="presParOf" srcId="{31770E08-DCBB-4CC7-9F4C-078F41FD5D22}" destId="{86DEBFA8-C1B7-43EC-B3F3-A2B166433337}" srcOrd="13" destOrd="0" presId="urn:microsoft.com/office/officeart/2005/8/layout/vList2"/>
    <dgm:cxn modelId="{1268830F-F285-4563-BF7E-C477749B44B9}" type="presParOf" srcId="{31770E08-DCBB-4CC7-9F4C-078F41FD5D22}" destId="{F64B17C3-B6FF-4484-A81B-F8485DC57A87}" srcOrd="14" destOrd="0" presId="urn:microsoft.com/office/officeart/2005/8/layout/vList2"/>
    <dgm:cxn modelId="{82EEA179-E588-4F58-8F39-593149C2E9E0}" type="presParOf" srcId="{31770E08-DCBB-4CC7-9F4C-078F41FD5D22}" destId="{E01E5894-5C3E-4538-AAF2-82D02115D620}" srcOrd="15" destOrd="0" presId="urn:microsoft.com/office/officeart/2005/8/layout/vList2"/>
    <dgm:cxn modelId="{1EDA8816-C1FE-4E1C-9134-F6F37CB2AAF7}" type="presParOf" srcId="{31770E08-DCBB-4CC7-9F4C-078F41FD5D22}" destId="{FEC1E5BF-59BF-44C5-AEB5-A5844838CDC2}" srcOrd="16" destOrd="0" presId="urn:microsoft.com/office/officeart/2005/8/layout/vList2"/>
    <dgm:cxn modelId="{327CD942-2690-485E-BB89-966CD7D3EB63}" type="presParOf" srcId="{31770E08-DCBB-4CC7-9F4C-078F41FD5D22}" destId="{2CE1A362-70FD-4264-B372-4CA011AC5415}" srcOrd="17" destOrd="0" presId="urn:microsoft.com/office/officeart/2005/8/layout/vList2"/>
    <dgm:cxn modelId="{59BE2DDF-2BFE-4CA4-979A-1B8258D56734}" type="presParOf" srcId="{31770E08-DCBB-4CC7-9F4C-078F41FD5D22}" destId="{7D8E3C49-DEC0-45BD-9932-81A506EC49ED}"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F734A-76C2-4099-861C-B6EBBB476181}">
      <dsp:nvSpPr>
        <dsp:cNvPr id="0" name=""/>
        <dsp:cNvSpPr/>
      </dsp:nvSpPr>
      <dsp:spPr>
        <a:xfrm>
          <a:off x="0" y="66265"/>
          <a:ext cx="5641974" cy="115829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In the NHS, adult nurses assist patients with disease, therapy, and recuperation. They evaluate the patient's needs, make care plans, and monitor their development while receiving medical attention.</a:t>
          </a:r>
          <a:endParaRPr lang="en-US" sz="1800" kern="1200" dirty="0">
            <a:latin typeface="Tw Cen MT Condensed" panose="020B0606020104020203"/>
          </a:endParaRPr>
        </a:p>
      </dsp:txBody>
      <dsp:txXfrm>
        <a:off x="56543" y="122808"/>
        <a:ext cx="5528888" cy="1045213"/>
      </dsp:txXfrm>
    </dsp:sp>
    <dsp:sp modelId="{BF987850-76B6-4FE2-B91F-4D5ADF0C92D4}">
      <dsp:nvSpPr>
        <dsp:cNvPr id="0" name=""/>
        <dsp:cNvSpPr/>
      </dsp:nvSpPr>
      <dsp:spPr>
        <a:xfrm>
          <a:off x="0" y="1276405"/>
          <a:ext cx="5641974" cy="1158299"/>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Adult nursing is a fulfilling career that allows you to make a significant impact in people's lives. As part of your training, you can expect to learn new skills and procedures that will benefit patients. </a:t>
          </a:r>
        </a:p>
      </dsp:txBody>
      <dsp:txXfrm>
        <a:off x="56543" y="1332948"/>
        <a:ext cx="5528888" cy="1045213"/>
      </dsp:txXfrm>
    </dsp:sp>
    <dsp:sp modelId="{ED0F8527-7B77-4F9E-B41F-C5CB0B152F0B}">
      <dsp:nvSpPr>
        <dsp:cNvPr id="0" name=""/>
        <dsp:cNvSpPr/>
      </dsp:nvSpPr>
      <dsp:spPr>
        <a:xfrm>
          <a:off x="0" y="2486545"/>
          <a:ext cx="5641974" cy="1158299"/>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There are numerous reasons why you should pursue a profession as an adult nurse. It provides you with the opportunity to make a difference from the start, a high level of flexibility, and a career with good job prospects.</a:t>
          </a:r>
        </a:p>
      </dsp:txBody>
      <dsp:txXfrm>
        <a:off x="56543" y="2543088"/>
        <a:ext cx="5528888" cy="1045213"/>
      </dsp:txXfrm>
    </dsp:sp>
    <dsp:sp modelId="{6E3FC007-3C46-4C41-A316-48E4EEF8DAC0}">
      <dsp:nvSpPr>
        <dsp:cNvPr id="0" name=""/>
        <dsp:cNvSpPr/>
      </dsp:nvSpPr>
      <dsp:spPr>
        <a:xfrm>
          <a:off x="0" y="3696685"/>
          <a:ext cx="5641974" cy="1158299"/>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(NHS, 2023)</a:t>
          </a:r>
          <a:endParaRPr lang="en-US" sz="1800" kern="1200" dirty="0"/>
        </a:p>
      </dsp:txBody>
      <dsp:txXfrm>
        <a:off x="56543" y="3753228"/>
        <a:ext cx="5528888" cy="10452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8718A0-6761-4248-99FB-6CA364E58D5B}">
      <dsp:nvSpPr>
        <dsp:cNvPr id="0" name=""/>
        <dsp:cNvSpPr/>
      </dsp:nvSpPr>
      <dsp:spPr>
        <a:xfrm>
          <a:off x="0" y="613977"/>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Nursing interviews can be both thrilling and stressful. One frequently asked question is, "What are your weaknesses as a nurse?" </a:t>
          </a:r>
        </a:p>
      </dsp:txBody>
      <dsp:txXfrm>
        <a:off x="12251" y="626228"/>
        <a:ext cx="9695760" cy="226463"/>
      </dsp:txXfrm>
    </dsp:sp>
    <dsp:sp modelId="{CD781D8F-46D5-468C-8A45-299A8C8C5BA3}">
      <dsp:nvSpPr>
        <dsp:cNvPr id="0" name=""/>
        <dsp:cNvSpPr/>
      </dsp:nvSpPr>
      <dsp:spPr>
        <a:xfrm>
          <a:off x="0" y="896622"/>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While discussing weaknesses during an interview might be difficult, this question provides an excellent opportunity for self-reflection and professional development.</a:t>
          </a:r>
        </a:p>
      </dsp:txBody>
      <dsp:txXfrm>
        <a:off x="12251" y="908873"/>
        <a:ext cx="9695760" cy="226463"/>
      </dsp:txXfrm>
    </dsp:sp>
    <dsp:sp modelId="{F8FB494E-86B1-4F5C-A692-2A9708A39961}">
      <dsp:nvSpPr>
        <dsp:cNvPr id="0" name=""/>
        <dsp:cNvSpPr/>
      </dsp:nvSpPr>
      <dsp:spPr>
        <a:xfrm>
          <a:off x="0" y="1179267"/>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Weakness: Handling stress and pressure </a:t>
          </a:r>
        </a:p>
      </dsp:txBody>
      <dsp:txXfrm>
        <a:off x="12251" y="1191518"/>
        <a:ext cx="9695760" cy="226463"/>
      </dsp:txXfrm>
    </dsp:sp>
    <dsp:sp modelId="{AC883E99-30A3-486A-A14A-6F4DBDA32FDC}">
      <dsp:nvSpPr>
        <dsp:cNvPr id="0" name=""/>
        <dsp:cNvSpPr/>
      </dsp:nvSpPr>
      <dsp:spPr>
        <a:xfrm>
          <a:off x="0" y="1461912"/>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Having trouble prioritizing</a:t>
          </a:r>
          <a:endParaRPr lang="en-US" sz="1100" kern="1200"/>
        </a:p>
      </dsp:txBody>
      <dsp:txXfrm>
        <a:off x="12251" y="1474163"/>
        <a:ext cx="9695760" cy="226463"/>
      </dsp:txXfrm>
    </dsp:sp>
    <dsp:sp modelId="{FAD55848-E09F-499E-ACBB-150AE80EA3FF}">
      <dsp:nvSpPr>
        <dsp:cNvPr id="0" name=""/>
        <dsp:cNvSpPr/>
      </dsp:nvSpPr>
      <dsp:spPr>
        <a:xfrm>
          <a:off x="0" y="1744557"/>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Getting bogged down in the details.</a:t>
          </a:r>
          <a:endParaRPr lang="en-US" sz="1100" kern="1200"/>
        </a:p>
      </dsp:txBody>
      <dsp:txXfrm>
        <a:off x="12251" y="1756808"/>
        <a:ext cx="9695760" cy="226463"/>
      </dsp:txXfrm>
    </dsp:sp>
    <dsp:sp modelId="{C1E9AB64-BB95-446B-BC52-D878BDA077A0}">
      <dsp:nvSpPr>
        <dsp:cNvPr id="0" name=""/>
        <dsp:cNvSpPr/>
      </dsp:nvSpPr>
      <dsp:spPr>
        <a:xfrm>
          <a:off x="0" y="2027202"/>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Being too self-critical.</a:t>
          </a:r>
          <a:endParaRPr lang="en-US" sz="1100" kern="1200"/>
        </a:p>
      </dsp:txBody>
      <dsp:txXfrm>
        <a:off x="12251" y="2039453"/>
        <a:ext cx="9695760" cy="226463"/>
      </dsp:txXfrm>
    </dsp:sp>
    <dsp:sp modelId="{3C010567-1842-471E-93AD-CCEB493C1BFA}">
      <dsp:nvSpPr>
        <dsp:cNvPr id="0" name=""/>
        <dsp:cNvSpPr/>
      </dsp:nvSpPr>
      <dsp:spPr>
        <a:xfrm>
          <a:off x="0" y="2309847"/>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Lack of clinical experience.</a:t>
          </a:r>
          <a:endParaRPr lang="en-US" sz="1100" kern="1200"/>
        </a:p>
      </dsp:txBody>
      <dsp:txXfrm>
        <a:off x="12251" y="2322098"/>
        <a:ext cx="9695760" cy="226463"/>
      </dsp:txXfrm>
    </dsp:sp>
    <dsp:sp modelId="{F64B17C3-B6FF-4484-A81B-F8485DC57A87}">
      <dsp:nvSpPr>
        <dsp:cNvPr id="0" name=""/>
        <dsp:cNvSpPr/>
      </dsp:nvSpPr>
      <dsp:spPr>
        <a:xfrm>
          <a:off x="0" y="2592492"/>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b="1" kern="1200"/>
            <a:t>Procrastination with paperwork.</a:t>
          </a:r>
          <a:r>
            <a:rPr lang="en-US" sz="1100" b="1" kern="1200">
              <a:latin typeface="Tw Cen MT Condensed" panose="020B0606020104020203"/>
            </a:rPr>
            <a:t>  </a:t>
          </a:r>
          <a:endParaRPr lang="en-US" sz="1100" b="1" kern="1200"/>
        </a:p>
      </dsp:txBody>
      <dsp:txXfrm>
        <a:off x="12251" y="2604743"/>
        <a:ext cx="9695760" cy="226463"/>
      </dsp:txXfrm>
    </dsp:sp>
    <dsp:sp modelId="{FEC1E5BF-59BF-44C5-AEB5-A5844838CDC2}">
      <dsp:nvSpPr>
        <dsp:cNvPr id="0" name=""/>
        <dsp:cNvSpPr/>
      </dsp:nvSpPr>
      <dsp:spPr>
        <a:xfrm>
          <a:off x="0" y="2875137"/>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b="1" kern="1200">
              <a:latin typeface="Tw Cen MT Condensed" panose="020B0606020104020203"/>
            </a:rPr>
            <a:t>My weakness are time management, interference in patient  care, whilst in critical care procedures, that lead to death in patients. </a:t>
          </a:r>
        </a:p>
      </dsp:txBody>
      <dsp:txXfrm>
        <a:off x="12251" y="2887388"/>
        <a:ext cx="9695760" cy="226463"/>
      </dsp:txXfrm>
    </dsp:sp>
    <dsp:sp modelId="{7D8E3C49-DEC0-45BD-9932-81A506EC49ED}">
      <dsp:nvSpPr>
        <dsp:cNvPr id="0" name=""/>
        <dsp:cNvSpPr/>
      </dsp:nvSpPr>
      <dsp:spPr>
        <a:xfrm>
          <a:off x="0" y="3157782"/>
          <a:ext cx="9720262" cy="2509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1" kern="1200">
            <a:latin typeface="Tw Cen MT Condensed" panose="020B0606020104020203"/>
          </a:endParaRPr>
        </a:p>
      </dsp:txBody>
      <dsp:txXfrm>
        <a:off x="12251" y="3170033"/>
        <a:ext cx="9695760" cy="2264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4-17T16:30:41.798"/>
    </inkml:context>
    <inkml:brush xml:id="br0">
      <inkml:brushProperty name="width" value="0.1" units="cm"/>
      <inkml:brushProperty name="height" value="0.1" units="cm"/>
    </inkml:brush>
  </inkml:definitions>
  <inkml:trace contextRef="#ctx0" brushRef="#br0">14340 3773 16383 0 0,'38'0'0'0'0,"71"21"0"0"0,71 29 0 0 0,53 22 0 0 0,-7 4 0 0 0,0 11 0 0 0,21 17 0 0 0,12 13 0 0 0,4-4 0 0 0,-20-9 0 0 0,-20-1 0 0 0,-10-8 0 0 0,-9 2 0 0 0,-7 0 0 0 0,-10 6 0 0 0,-5 6 0 0 0,15 7 0 0 0,18 20 0 0 0,14 15 0 0 0,6 8 0 0 0,7 9 0 0 0,-1 9 0 0 0,-15 0 0 0 0,-29-13 0 0 0,-16-2 0 0 0,-22-13 0 0 0,-18-10 0 0 0,-10-2 0 0 0,-7-3 0 0 0,-2 8 0 0 0,-1 13 0 0 0,-5-5 0 0 0,0 5 0 0 0,1-3 0 0 0,-14-5 0 0 0,-13-7 0 0 0,-1 1 0 0 0,-10-9 0 0 0,-8-4 0 0 0,-10-9 0 0 0,-6 3 0 0 0,-5-3 0 0 0,3 4 0 0 0,-6-7 0 0 0,-6 3 0 0 0,-5 3 0 0 0,-8 2 0 0 0,-9 7 0 0 0,2-2 0 0 0,-1 8 0 0 0,-5-2 0 0 0,-4-4 0 0 0,-5-6 0 0 0,-3 1 0 0 0,-2 17 0 0 0,-1 0 0 0 0,-1 4 0 0 0,0-9 0 0 0,0-16 0 0 0,1-18 0 0 0,-1-21 0 0 0,1-20 0 0 0,0-15 0 0 0,0-10 0 0 0,0-7 0 0 0,0-3 0 0 0,0-5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4-17T16:30:44.923"/>
    </inkml:context>
    <inkml:brush xml:id="br0">
      <inkml:brushProperty name="width" value="0.1" units="cm"/>
      <inkml:brushProperty name="height" value="0.1" units="cm"/>
    </inkml:brush>
  </inkml:definitions>
  <inkml:trace contextRef="#ctx0" brushRef="#br0">11060 3074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4-17T16:30:44.924"/>
    </inkml:context>
    <inkml:brush xml:id="br0">
      <inkml:brushProperty name="width" value="0.1" units="cm"/>
      <inkml:brushProperty name="height" value="0.1" units="cm"/>
    </inkml:brush>
  </inkml:definitions>
  <inkml:trace contextRef="#ctx0" brushRef="#br0">12816 2842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4-17T16:30:44.925"/>
    </inkml:context>
    <inkml:brush xml:id="br0">
      <inkml:brushProperty name="width" value="0.1" units="cm"/>
      <inkml:brushProperty name="height" value="0.1" units="cm"/>
    </inkml:brush>
  </inkml:definitions>
  <inkml:trace contextRef="#ctx0" brushRef="#br0">2466 6419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311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3794B-289A-4A80-97D7-111025398D45}" type="datetimeFigureOut">
              <a:rPr lang="en-US" dirty="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03197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5098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C6A301-0538-44EC-B09D-202E1042A48B}" type="datetimeFigureOut">
              <a:rPr lang="en-US" dirty="0"/>
              <a:t>4/26/2024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45980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789574A-8875-45EF-8EA2-3CAA0F7ABC4C}" type="datetimeFigureOut">
              <a:rPr lang="en-US" dirty="0"/>
              <a:t>4/26/2024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65367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4/26/2024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39644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4/26/2024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51274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4/26/2024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88076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4/26/2024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7747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D73815-2707-4475-8F1A-B873CB631BB4}" type="datetimeFigureOut">
              <a:rPr lang="en-US" dirty="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23903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AFB99-0EAB-4182-AFF8-E214C82A68F6}" type="datetimeFigureOut">
              <a:rPr lang="en-US" dirty="0"/>
              <a:t>4/26/2024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8718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4/26/2024</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9396595"/>
      </p:ext>
    </p:extLst>
  </p:cSld>
  <p:clrMap bg1="lt1" tx1="dk1" bg2="lt2" tx2="dk2" accent1="accent1" accent2="accent2" accent3="accent3" accent4="accent4" accent5="accent5" accent6="accent6" hlink="hlink" folHlink="folHlink"/>
  <p:sldLayoutIdLst>
    <p:sldLayoutId id="2147484063" r:id="rId1"/>
    <p:sldLayoutId id="2147484064" r:id="rId2"/>
    <p:sldLayoutId id="2147484065" r:id="rId3"/>
    <p:sldLayoutId id="2147484066" r:id="rId4"/>
    <p:sldLayoutId id="2147484067" r:id="rId5"/>
    <p:sldLayoutId id="2147484068" r:id="rId6"/>
    <p:sldLayoutId id="2147484069" r:id="rId7"/>
    <p:sldLayoutId id="2147484070" r:id="rId8"/>
    <p:sldLayoutId id="2147484071" r:id="rId9"/>
    <p:sldLayoutId id="2147484072" r:id="rId10"/>
    <p:sldLayoutId id="214748407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spanishmidwife.blogspot.com/p/6-cs-de-enfermeria.html"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oercommons.org/courseware/lesson/64307"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whcpc-uk-org/standards/meeting-our-standards/reflective-practice" TargetMode="External"/><Relationship Id="rId3" Type="http://schemas.openxmlformats.org/officeDocument/2006/relationships/hyperlink" Target="https://aihi.mq.edu.au/resource/complexity-science-healthcar-white-paper" TargetMode="External"/><Relationship Id="rId7" Type="http://schemas.openxmlformats.org/officeDocument/2006/relationships/hyperlink" Target="Https://www.nurses.co.uk/blog/registered-" TargetMode="Externa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hyperlink" Target="Https://www.nurses.com/blog/a-swot-analysis-for-your-nursing-career" TargetMode="External"/><Relationship Id="rId5" Type="http://schemas.openxmlformats.org/officeDocument/2006/relationships/hyperlink" Target="http://www.indeed.comca/career-advice/career-development/nursing-strengths" TargetMode="External"/><Relationship Id="rId4" Type="http://schemas.openxmlformats.org/officeDocument/2006/relationships/hyperlink" Target="https://britishjournalofnursing.com"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ukc-powerpoint.officeapps.live.com/pods/ppt.aspx?ui=en-US&amp;rs=en-US&amp;wdprevioussession=33267f8a-c366-262f-846a-c98d3474dd57&amp;wdenableroaming=1&amp;wdfr=1&amp;mscc=1&amp;wdodb=1&amp;hid=7B0420A1-B064-8000-97C1-932ACFFC2990.0&amp;uih=sharepointcom&amp;wdlcid=en-US&amp;jsapi=1&amp;jsapiver=v2&amp;corrid=0996a99f-909e-ff31-df7c-72f97ea7b991&amp;usid=0996a99f-909e-ff31-df7c-72f97ea7b991&amp;newsession=1&amp;sftc=1&amp;uihit=docaspx&amp;muv=1&amp;dchat=1&amp;sc=%7B%22pmo%22%3A%22https%3A%2F%2Fuowtsd-my.sharepoint.com%22%2C%22pmshare%22%3Atrue%7D&amp;wdorigin=Other&amp;wdpodsurl=https%3A%2F%2Fukc-powerpoint.officeapps.live.com%2Fpods%2F&amp;wdpopsurl=https%3A%2F%2Fukc-powerpoint.officeapps.live.com%2F&amp;wdoverrides=devicepixelratio:1.25,RenderGifSlideShow:true&amp;filename=Presentation%20nurse%20catrinnew%2017april2024.pptx&amp;filegeturlbool=true&amp;fs=2920590&amp;ro=false&amp;fastboot=true&amp;noauth=1&amp;thpanel=623&amp;sw=1242&amp;sh=570&amp;postmessagetoken=0996a99f-909e-ff31-df7c-72f97ea7b991" TargetMode="External"/><Relationship Id="rId3" Type="http://schemas.openxmlformats.org/officeDocument/2006/relationships/hyperlink" Target="https://www.minoritynurses.com/10-qualities-that-make-a-great-nurse/" TargetMode="External"/><Relationship Id="rId7" Type="http://schemas.openxmlformats.org/officeDocument/2006/relationships/hyperlink" Target="https://www.cpdonlinecollege.co.uk/knowledge-base/careunderstanding-your-role-in-care/" TargetMode="Externa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hyperlink" Target="http://www.healthcareers.nhs.uk/expole-roles/nursing/roles-nursing-adult-nurse" TargetMode="External"/><Relationship Id="rId5" Type="http://schemas.openxmlformats.org/officeDocument/2006/relationships/hyperlink" Target="http://www.nhs.scotlandcareer" TargetMode="External"/><Relationship Id="rId4" Type="http://schemas.openxmlformats.org/officeDocument/2006/relationships/hyperlink" Target="https://www.nth.nhs.uk/news/highlighting-the-" TargetMode="External"/></Relationships>
</file>

<file path=ppt/slides/_rels/slide25.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9.png"/><Relationship Id="rId7" Type="http://schemas.openxmlformats.org/officeDocument/2006/relationships/hyperlink" Target="http://pngimg.com/download/57464" TargetMode="External"/><Relationship Id="rId2" Type="http://schemas.openxmlformats.org/officeDocument/2006/relationships/customXml" Target="../ink/ink2.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customXml" Target="../ink/ink4.xml"/><Relationship Id="rId4" Type="http://schemas.openxmlformats.org/officeDocument/2006/relationships/customXml" Target="../ink/ink3.xml"/><Relationship Id="rId9" Type="http://schemas.openxmlformats.org/officeDocument/2006/relationships/hyperlink" Target="https://pythagoreionip.blogspot.com/2014/12/"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B89CB2-31D0-B850-33CA-41AC1420A1D6}"/>
              </a:ext>
            </a:extLst>
          </p:cNvPr>
          <p:cNvPicPr>
            <a:picLocks noChangeAspect="1"/>
          </p:cNvPicPr>
          <p:nvPr/>
        </p:nvPicPr>
        <p:blipFill rotWithShape="1">
          <a:blip r:embed="rId2">
            <a:alphaModFix amt="50000"/>
          </a:blip>
          <a:srcRect t="7307" r="6" b="2252"/>
          <a:stretch/>
        </p:blipFill>
        <p:spPr>
          <a:xfrm>
            <a:off x="20" y="10"/>
            <a:ext cx="12188931" cy="6857990"/>
          </a:xfrm>
          <a:prstGeom prst="rect">
            <a:avLst/>
          </a:prstGeom>
        </p:spPr>
      </p:pic>
      <p:sp>
        <p:nvSpPr>
          <p:cNvPr id="2" name="Title 1"/>
          <p:cNvSpPr>
            <a:spLocks noGrp="1"/>
          </p:cNvSpPr>
          <p:nvPr>
            <p:ph type="ctrTitle"/>
          </p:nvPr>
        </p:nvSpPr>
        <p:spPr>
          <a:xfrm>
            <a:off x="1527048" y="1124712"/>
            <a:ext cx="9144000" cy="3063240"/>
          </a:xfrm>
        </p:spPr>
        <p:txBody>
          <a:bodyPr>
            <a:normAutofit fontScale="90000"/>
          </a:bodyPr>
          <a:lstStyle/>
          <a:p>
            <a:pPr algn="ctr">
              <a:lnSpc>
                <a:spcPct val="90000"/>
              </a:lnSpc>
            </a:pPr>
            <a:br>
              <a:rPr lang="en-US" sz="6000"/>
            </a:br>
            <a:r>
              <a:rPr lang="en-US" sz="6000"/>
              <a:t>working with others in health and social care:</a:t>
            </a:r>
            <a:br>
              <a:rPr lang="en-US" sz="6000"/>
            </a:br>
            <a:r>
              <a:rPr lang="en-US" sz="6000"/>
              <a:t> My Experiences and Development </a:t>
            </a:r>
          </a:p>
        </p:txBody>
      </p:sp>
      <p:sp>
        <p:nvSpPr>
          <p:cNvPr id="3" name="Subtitle 2"/>
          <p:cNvSpPr>
            <a:spLocks noGrp="1"/>
          </p:cNvSpPr>
          <p:nvPr>
            <p:ph type="subTitle" idx="1"/>
          </p:nvPr>
        </p:nvSpPr>
        <p:spPr>
          <a:xfrm>
            <a:off x="1527048" y="4599432"/>
            <a:ext cx="9144000" cy="1227520"/>
          </a:xfrm>
        </p:spPr>
        <p:txBody>
          <a:bodyPr vert="horz" lIns="91440" tIns="45720" rIns="91440" bIns="45720" rtlCol="0">
            <a:normAutofit/>
          </a:bodyPr>
          <a:lstStyle/>
          <a:p>
            <a:pPr algn="ctr"/>
            <a:r>
              <a:rPr lang="en-US" sz="3200"/>
              <a:t>By Sarah Khan </a:t>
            </a:r>
          </a:p>
          <a:p>
            <a:pPr algn="ctr"/>
            <a:r>
              <a:rPr lang="en-US" sz="3200"/>
              <a:t>Student number: 2305359</a:t>
            </a:r>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27EAB40D-C51A-841A-4857-F58186885861}"/>
                  </a:ext>
                </a:extLst>
              </p14:cNvPr>
              <p14:cNvContentPartPr/>
              <p14:nvPr/>
            </p14:nvContentPartPr>
            <p14:xfrm>
              <a:off x="4847798" y="1401739"/>
              <a:ext cx="2605979" cy="2789128"/>
            </p14:xfrm>
          </p:contentPart>
        </mc:Choice>
        <mc:Fallback xmlns="">
          <p:pic>
            <p:nvPicPr>
              <p:cNvPr id="5" name="Ink 4">
                <a:extLst>
                  <a:ext uri="{FF2B5EF4-FFF2-40B4-BE49-F238E27FC236}">
                    <a16:creationId xmlns:a16="http://schemas.microsoft.com/office/drawing/2014/main" id="{27EAB40D-C51A-841A-4857-F58186885861}"/>
                  </a:ext>
                </a:extLst>
              </p:cNvPr>
              <p:cNvPicPr/>
              <p:nvPr/>
            </p:nvPicPr>
            <p:blipFill>
              <a:blip r:embed="rId4"/>
              <a:stretch>
                <a:fillRect/>
              </a:stretch>
            </p:blipFill>
            <p:spPr>
              <a:xfrm>
                <a:off x="4829801" y="1383742"/>
                <a:ext cx="2641613" cy="2824761"/>
              </a:xfrm>
              <a:prstGeom prst="rect">
                <a:avLst/>
              </a:prstGeom>
            </p:spPr>
          </p:pic>
        </mc:Fallback>
      </mc:AlternateContent>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2D92-0F29-53FC-1B11-0D10B36EEF05}"/>
              </a:ext>
            </a:extLst>
          </p:cNvPr>
          <p:cNvSpPr>
            <a:spLocks noGrp="1"/>
          </p:cNvSpPr>
          <p:nvPr>
            <p:ph type="title"/>
          </p:nvPr>
        </p:nvSpPr>
        <p:spPr/>
        <p:txBody>
          <a:bodyPr>
            <a:normAutofit/>
          </a:bodyPr>
          <a:lstStyle/>
          <a:p>
            <a:r>
              <a:rPr lang="en-US"/>
              <a:t>Reflecting on Interview:</a:t>
            </a:r>
          </a:p>
        </p:txBody>
      </p:sp>
      <p:sp>
        <p:nvSpPr>
          <p:cNvPr id="3" name="Content Placeholder 2">
            <a:extLst>
              <a:ext uri="{FF2B5EF4-FFF2-40B4-BE49-F238E27FC236}">
                <a16:creationId xmlns:a16="http://schemas.microsoft.com/office/drawing/2014/main" id="{05180E9D-1EB9-1003-A813-97C29C3F826F}"/>
              </a:ext>
            </a:extLst>
          </p:cNvPr>
          <p:cNvSpPr>
            <a:spLocks noGrp="1"/>
          </p:cNvSpPr>
          <p:nvPr>
            <p:ph idx="1"/>
          </p:nvPr>
        </p:nvSpPr>
        <p:spPr>
          <a:xfrm>
            <a:off x="1202920" y="2011680"/>
            <a:ext cx="6263640" cy="4206240"/>
          </a:xfrm>
        </p:spPr>
        <p:txBody>
          <a:bodyPr vert="horz" lIns="91440" tIns="45720" rIns="91440" bIns="45720" rtlCol="0">
            <a:normAutofit/>
          </a:bodyPr>
          <a:lstStyle/>
          <a:p>
            <a:r>
              <a:rPr lang="en-US" sz="1500"/>
              <a:t> </a:t>
            </a:r>
            <a:r>
              <a:rPr lang="en-US" sz="1500">
                <a:latin typeface="Arial"/>
                <a:cs typeface="Arial"/>
              </a:rPr>
              <a:t>Introduction:</a:t>
            </a:r>
          </a:p>
          <a:p>
            <a:r>
              <a:rPr lang="en-US" sz="1500">
                <a:latin typeface="Arial"/>
                <a:cs typeface="Arial"/>
              </a:rPr>
              <a:t>This is a brief introduction on how I reflected on my Job interview about becoming an adult nurse.</a:t>
            </a:r>
          </a:p>
          <a:p>
            <a:r>
              <a:rPr lang="en-US" sz="1500">
                <a:latin typeface="Arial"/>
                <a:cs typeface="Arial"/>
              </a:rPr>
              <a:t>The interview was assessed by two employers of the company, that had to judge me  if I could get a job in the department of healthcare sector in the hospital as an adult nurse. The interview was based on my experience working in the nursing home and if I had the ability to work in a busy hospital. I had to be well dressed for the job and show my expectation and experience as an adult nurse. The interview was 15 minutes long. The process is a crucial step in the journey towards securing a job. It is a chance for the employer to assess the candidate's qualification, skills and personality.</a:t>
            </a:r>
          </a:p>
          <a:p>
            <a:r>
              <a:rPr lang="en-US" sz="1500" b="1">
                <a:latin typeface="Arial"/>
                <a:ea typeface="+mn-lt"/>
                <a:cs typeface="+mn-lt"/>
              </a:rPr>
              <a:t>Traffic was heavy when I had to get to Swansea. Given that it was a gloomy day and the weather had decided to let me down, I had anticipated being late. I was feeling apprehensive and anxious at that moment. My hands were moist, and I was running out of time since I was still in gridlock.  </a:t>
            </a:r>
          </a:p>
          <a:p>
            <a:endParaRPr lang="en-US" sz="1500" b="1">
              <a:latin typeface="Arial"/>
              <a:cs typeface="Arial"/>
            </a:endParaRPr>
          </a:p>
          <a:p>
            <a:endParaRPr lang="en-US" sz="1500"/>
          </a:p>
          <a:p>
            <a:endParaRPr lang="en-US" sz="1500"/>
          </a:p>
        </p:txBody>
      </p:sp>
      <p:pic>
        <p:nvPicPr>
          <p:cNvPr id="5" name="Picture 4" descr="Outdoor warehouse">
            <a:extLst>
              <a:ext uri="{FF2B5EF4-FFF2-40B4-BE49-F238E27FC236}">
                <a16:creationId xmlns:a16="http://schemas.microsoft.com/office/drawing/2014/main" id="{ECB1A4B9-562C-0FF6-1AEC-0152A0E5D941}"/>
              </a:ext>
            </a:extLst>
          </p:cNvPr>
          <p:cNvPicPr>
            <a:picLocks noChangeAspect="1"/>
          </p:cNvPicPr>
          <p:nvPr/>
        </p:nvPicPr>
        <p:blipFill rotWithShape="1">
          <a:blip r:embed="rId2"/>
          <a:srcRect l="14912" r="27748" b="-1"/>
          <a:stretch/>
        </p:blipFill>
        <p:spPr>
          <a:xfrm>
            <a:off x="7849780" y="1822028"/>
            <a:ext cx="4342220" cy="5035972"/>
          </a:xfrm>
          <a:prstGeom prst="rect">
            <a:avLst/>
          </a:prstGeom>
        </p:spPr>
      </p:pic>
    </p:spTree>
    <p:extLst>
      <p:ext uri="{BB962C8B-B14F-4D97-AF65-F5344CB8AC3E}">
        <p14:creationId xmlns:p14="http://schemas.microsoft.com/office/powerpoint/2010/main" val="396433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4D4BA-C868-F8E9-00CB-82C80DC574F5}"/>
              </a:ext>
            </a:extLst>
          </p:cNvPr>
          <p:cNvSpPr>
            <a:spLocks noGrp="1"/>
          </p:cNvSpPr>
          <p:nvPr>
            <p:ph type="title"/>
          </p:nvPr>
        </p:nvSpPr>
        <p:spPr>
          <a:xfrm>
            <a:off x="4542188" y="942449"/>
            <a:ext cx="6681323" cy="1470249"/>
          </a:xfrm>
        </p:spPr>
        <p:txBody>
          <a:bodyPr>
            <a:normAutofit/>
          </a:bodyPr>
          <a:lstStyle/>
          <a:p>
            <a:r>
              <a:rPr lang="en-US"/>
              <a:t>Interview room:</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9BE6C2-643A-CC00-7C37-6C179D8E27A8}"/>
              </a:ext>
            </a:extLst>
          </p:cNvPr>
          <p:cNvSpPr>
            <a:spLocks noGrp="1"/>
          </p:cNvSpPr>
          <p:nvPr>
            <p:ph idx="1"/>
          </p:nvPr>
        </p:nvSpPr>
        <p:spPr>
          <a:xfrm>
            <a:off x="4547043" y="2762512"/>
            <a:ext cx="6676469" cy="3141013"/>
          </a:xfrm>
        </p:spPr>
        <p:txBody>
          <a:bodyPr vert="horz" lIns="91440" tIns="45720" rIns="91440" bIns="45720" rtlCol="0" anchor="t">
            <a:normAutofit fontScale="92500" lnSpcReduction="20000"/>
          </a:bodyPr>
          <a:lstStyle/>
          <a:p>
            <a:r>
              <a:rPr lang="en-US" sz="1500">
                <a:latin typeface="Arial"/>
                <a:cs typeface="Arial"/>
              </a:rPr>
              <a:t>On the interview day I was feeling anxious and frustrated my emotions were rather nervous. I had to bring my CV with me to the class. When I walked into the room my heart felt like it was pouncing and I found it difficult to take a breath for some reason my mind went  blank, as if I was being watched by the everyone. Once I walked into the room, I was sat down the employers welcomed me in the room and told me sit that’s when I got my breath back.</a:t>
            </a:r>
            <a:endParaRPr lang="en-US" sz="1500"/>
          </a:p>
          <a:p>
            <a:r>
              <a:rPr lang="en-US" sz="1500">
                <a:latin typeface="Arial"/>
                <a:cs typeface="Arial"/>
              </a:rPr>
              <a:t>The first aspect of the interview that I will reflect on is the importance of communication with the employer who is taking the interview.</a:t>
            </a:r>
            <a:r>
              <a:rPr lang="en-US" sz="1500">
                <a:latin typeface="Arial"/>
                <a:ea typeface="+mn-lt"/>
                <a:cs typeface="Arial"/>
              </a:rPr>
              <a:t> </a:t>
            </a:r>
          </a:p>
          <a:p>
            <a:r>
              <a:rPr lang="en-US" sz="1600">
                <a:ea typeface="+mn-lt"/>
                <a:cs typeface="+mn-lt"/>
              </a:rPr>
              <a:t>In a nursing setting, effective communication involves both verbal and nonverbal skills. They are crucial to building self-assured partnerships.  Effective communication is crucial for nurses to guarantee patient safety by </a:t>
            </a:r>
            <a:r>
              <a:rPr lang="en-US" sz="1600" err="1">
                <a:ea typeface="+mn-lt"/>
                <a:cs typeface="+mn-lt"/>
              </a:rPr>
              <a:t>minimising</a:t>
            </a:r>
            <a:r>
              <a:rPr lang="en-US" sz="1600">
                <a:ea typeface="+mn-lt"/>
                <a:cs typeface="+mn-lt"/>
              </a:rPr>
              <a:t> mistakes and misunderstandings.</a:t>
            </a:r>
            <a:endParaRPr lang="en-US">
              <a:latin typeface="Tw Cen MT" panose="020B0602020104020603"/>
              <a:cs typeface="Arial"/>
            </a:endParaRPr>
          </a:p>
          <a:p>
            <a:r>
              <a:rPr lang="en-US" sz="1500">
                <a:latin typeface="Arial"/>
                <a:cs typeface="Arial"/>
              </a:rPr>
              <a:t> Another aspect was that the body language is as important throughout the interview maintaining full-eye contact and have an open posture. I had to smile throughout the interview and nod at appropriate times, showing my enthusiasm for the role. </a:t>
            </a:r>
            <a:endParaRPr lang="en-US"/>
          </a:p>
          <a:p>
            <a:endParaRPr lang="en-US" sz="1500"/>
          </a:p>
        </p:txBody>
      </p:sp>
    </p:spTree>
    <p:extLst>
      <p:ext uri="{BB962C8B-B14F-4D97-AF65-F5344CB8AC3E}">
        <p14:creationId xmlns:p14="http://schemas.microsoft.com/office/powerpoint/2010/main" val="75736565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8000"/>
              </a:schemeClr>
              <a:schemeClr val="bg1">
                <a:tint val="99000"/>
                <a:shade val="96000"/>
                <a:satMod val="105000"/>
              </a:schemeClr>
            </a:duotone>
          </a:blip>
          <a:tile tx="0" ty="0" sx="100000" sy="100000" flip="none" algn="tl"/>
        </a:blip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42677C64-A0F7-F8D3-0CF6-E7BA13D55EA3}"/>
              </a:ext>
            </a:extLst>
          </p:cNvPr>
          <p:cNvPicPr>
            <a:picLocks noChangeAspect="1"/>
          </p:cNvPicPr>
          <p:nvPr/>
        </p:nvPicPr>
        <p:blipFill rotWithShape="1">
          <a:blip r:embed="rId3">
            <a:duotone>
              <a:prstClr val="black"/>
              <a:schemeClr val="tx2">
                <a:tint val="45000"/>
                <a:satMod val="400000"/>
              </a:schemeClr>
            </a:duotone>
            <a:alphaModFix amt="35000"/>
          </a:blip>
          <a:srcRect t="7865" b="7866"/>
          <a:stretch/>
        </p:blipFill>
        <p:spPr>
          <a:xfrm>
            <a:off x="20" y="10"/>
            <a:ext cx="12191980" cy="6857990"/>
          </a:xfrm>
          <a:prstGeom prst="rect">
            <a:avLst/>
          </a:prstGeom>
        </p:spPr>
      </p:pic>
      <p:sp>
        <p:nvSpPr>
          <p:cNvPr id="2" name="Title 1">
            <a:extLst>
              <a:ext uri="{FF2B5EF4-FFF2-40B4-BE49-F238E27FC236}">
                <a16:creationId xmlns:a16="http://schemas.microsoft.com/office/drawing/2014/main" id="{90D9F11F-7B8C-0CE2-5CC0-71796B6D4947}"/>
              </a:ext>
            </a:extLst>
          </p:cNvPr>
          <p:cNvSpPr>
            <a:spLocks noGrp="1"/>
          </p:cNvSpPr>
          <p:nvPr>
            <p:ph type="title"/>
          </p:nvPr>
        </p:nvSpPr>
        <p:spPr/>
        <p:txBody>
          <a:bodyPr>
            <a:normAutofit/>
          </a:bodyPr>
          <a:lstStyle/>
          <a:p>
            <a:r>
              <a:rPr lang="en-US"/>
              <a:t>Health care</a:t>
            </a:r>
          </a:p>
        </p:txBody>
      </p:sp>
      <p:sp>
        <p:nvSpPr>
          <p:cNvPr id="3" name="Content Placeholder 2">
            <a:extLst>
              <a:ext uri="{FF2B5EF4-FFF2-40B4-BE49-F238E27FC236}">
                <a16:creationId xmlns:a16="http://schemas.microsoft.com/office/drawing/2014/main" id="{875718F8-0F20-F4B3-CB99-48B3EE0129D0}"/>
              </a:ext>
            </a:extLst>
          </p:cNvPr>
          <p:cNvSpPr>
            <a:spLocks noGrp="1"/>
          </p:cNvSpPr>
          <p:nvPr>
            <p:ph idx="1"/>
          </p:nvPr>
        </p:nvSpPr>
        <p:spPr/>
        <p:txBody>
          <a:bodyPr vert="horz" lIns="91440" tIns="45720" rIns="91440" bIns="45720" rtlCol="0" anchor="t">
            <a:normAutofit fontScale="92500"/>
          </a:bodyPr>
          <a:lstStyle/>
          <a:p>
            <a:r>
              <a:rPr lang="en-US"/>
              <a:t>I was asked several question from the employer and I think I answered them with confidence. I was sitting across the table from them and I knew that I had to be professional and show my interest in the job interview.  My ability was to answer appropriate questions and perform a more positive impression on the employer, overall my experience was positive.  The employer was friendly. My skills in adult nursing was about communication, empathy, 6cs, academic skills, strength, flexibility, weakness, opportunities, threats and the importance of Hygiene in the health care department. As a candidate I had to show my full qualifications, skills and good personality skills for the job role.  I boosted my confidence by telling the employer that I could speck other languages apart from English, which could be benefit nursing environment.  Another aspect was that I work great in a team in the previous nursing home as an adult nurse. My understanding working with managers and other member of staff. I expressed my gratitude to Donna Morgan and Catrin Boulton for their understanding during the interview, and I was relieved that it was ended. Donna and Catrin were beaming the entire interview. </a:t>
            </a:r>
          </a:p>
        </p:txBody>
      </p:sp>
    </p:spTree>
    <p:extLst>
      <p:ext uri="{BB962C8B-B14F-4D97-AF65-F5344CB8AC3E}">
        <p14:creationId xmlns:p14="http://schemas.microsoft.com/office/powerpoint/2010/main" val="4011393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8138-148E-D37E-738A-69A3CCBE2DA3}"/>
              </a:ext>
            </a:extLst>
          </p:cNvPr>
          <p:cNvSpPr>
            <a:spLocks noGrp="1"/>
          </p:cNvSpPr>
          <p:nvPr>
            <p:ph type="title"/>
          </p:nvPr>
        </p:nvSpPr>
        <p:spPr>
          <a:xfrm>
            <a:off x="4542188" y="942449"/>
            <a:ext cx="6681323" cy="1470249"/>
          </a:xfrm>
        </p:spPr>
        <p:txBody>
          <a:bodyPr>
            <a:normAutofit/>
          </a:bodyPr>
          <a:lstStyle/>
          <a:p>
            <a:r>
              <a:rPr lang="en-US"/>
              <a:t>What is Reflection?</a:t>
            </a:r>
          </a:p>
        </p:txBody>
      </p:sp>
      <p:sp>
        <p:nvSpPr>
          <p:cNvPr id="3" name="Content Placeholder 2">
            <a:extLst>
              <a:ext uri="{FF2B5EF4-FFF2-40B4-BE49-F238E27FC236}">
                <a16:creationId xmlns:a16="http://schemas.microsoft.com/office/drawing/2014/main" id="{4952B752-310D-E15D-3C32-3720E57D051B}"/>
              </a:ext>
            </a:extLst>
          </p:cNvPr>
          <p:cNvSpPr>
            <a:spLocks noGrp="1"/>
          </p:cNvSpPr>
          <p:nvPr>
            <p:ph idx="1"/>
          </p:nvPr>
        </p:nvSpPr>
        <p:spPr>
          <a:xfrm>
            <a:off x="4547043" y="2773885"/>
            <a:ext cx="6676469" cy="3141013"/>
          </a:xfrm>
        </p:spPr>
        <p:txBody>
          <a:bodyPr vert="horz" lIns="91440" tIns="45720" rIns="91440" bIns="45720" rtlCol="0">
            <a:normAutofit/>
          </a:bodyPr>
          <a:lstStyle/>
          <a:p>
            <a:r>
              <a:rPr lang="en-US" sz="1500">
                <a:ea typeface="+mn-lt"/>
                <a:cs typeface="+mn-lt"/>
              </a:rPr>
              <a:t>Thinking critically on any aspect of your professional </a:t>
            </a:r>
            <a:r>
              <a:rPr lang="en-US" sz="1500" err="1">
                <a:ea typeface="+mn-lt"/>
                <a:cs typeface="+mn-lt"/>
              </a:rPr>
              <a:t>practise</a:t>
            </a:r>
            <a:r>
              <a:rPr lang="en-US" sz="1500">
                <a:ea typeface="+mn-lt"/>
                <a:cs typeface="+mn-lt"/>
              </a:rPr>
              <a:t> can help you gain insight into it through the process of reflection. Insights gained and lessons learned can be used to uphold best practices and pave the way for advancements and enhancements for service providers as well as clients. </a:t>
            </a:r>
          </a:p>
          <a:p>
            <a:endParaRPr lang="en-US" sz="1500"/>
          </a:p>
          <a:p>
            <a:r>
              <a:rPr lang="en-US" sz="1500">
                <a:ea typeface="+mn-lt"/>
                <a:cs typeface="+mn-lt"/>
              </a:rPr>
              <a:t>Since everyone learns differently, it might be more beneficial for one individual to concentrate on a difficult scenario while another would find it most helpful to dwell on a successful conclusion. To get the most out of reflection, it's critical to conduct it however works best for you.</a:t>
            </a:r>
          </a:p>
          <a:p>
            <a:r>
              <a:rPr lang="en-US" sz="1500"/>
              <a:t>(</a:t>
            </a:r>
            <a:r>
              <a:rPr lang="en-US" sz="1500" err="1"/>
              <a:t>hcpc</a:t>
            </a:r>
            <a:r>
              <a:rPr lang="en-US" sz="1500"/>
              <a:t>, 2021)</a:t>
            </a:r>
          </a:p>
        </p:txBody>
      </p:sp>
    </p:spTree>
    <p:extLst>
      <p:ext uri="{BB962C8B-B14F-4D97-AF65-F5344CB8AC3E}">
        <p14:creationId xmlns:p14="http://schemas.microsoft.com/office/powerpoint/2010/main" val="339151620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97F19-460B-7321-2702-00A092D445C2}"/>
              </a:ext>
            </a:extLst>
          </p:cNvPr>
          <p:cNvSpPr>
            <a:spLocks noGrp="1"/>
          </p:cNvSpPr>
          <p:nvPr>
            <p:ph type="title"/>
          </p:nvPr>
        </p:nvSpPr>
        <p:spPr>
          <a:xfrm>
            <a:off x="643468" y="643467"/>
            <a:ext cx="3415612" cy="5571066"/>
          </a:xfrm>
        </p:spPr>
        <p:txBody>
          <a:bodyPr>
            <a:normAutofit/>
          </a:bodyPr>
          <a:lstStyle/>
          <a:p>
            <a:r>
              <a:rPr lang="en-US">
                <a:solidFill>
                  <a:srgbClr val="FFFFFF"/>
                </a:solidFill>
              </a:rPr>
              <a:t>What is an adult nurse:</a:t>
            </a:r>
          </a:p>
        </p:txBody>
      </p:sp>
      <p:graphicFrame>
        <p:nvGraphicFramePr>
          <p:cNvPr id="37" name="Content Placeholder 2">
            <a:extLst>
              <a:ext uri="{FF2B5EF4-FFF2-40B4-BE49-F238E27FC236}">
                <a16:creationId xmlns:a16="http://schemas.microsoft.com/office/drawing/2014/main" id="{4C570D28-AB10-C358-A0F9-3EA8C6C6B200}"/>
              </a:ext>
            </a:extLst>
          </p:cNvPr>
          <p:cNvGraphicFramePr>
            <a:graphicFrameLocks noGrp="1"/>
          </p:cNvGraphicFramePr>
          <p:nvPr>
            <p:ph idx="1"/>
            <p:extLst>
              <p:ext uri="{D42A27DB-BD31-4B8C-83A1-F6EECF244321}">
                <p14:modId xmlns:p14="http://schemas.microsoft.com/office/powerpoint/2010/main" val="2912982173"/>
              </p:ext>
            </p:extLst>
          </p:nvPr>
        </p:nvGraphicFramePr>
        <p:xfrm>
          <a:off x="5756275" y="778242"/>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4638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76D55-E7CB-8D54-5309-1A4B602966F1}"/>
              </a:ext>
            </a:extLst>
          </p:cNvPr>
          <p:cNvSpPr>
            <a:spLocks noGrp="1"/>
          </p:cNvSpPr>
          <p:nvPr>
            <p:ph type="title"/>
          </p:nvPr>
        </p:nvSpPr>
        <p:spPr>
          <a:xfrm>
            <a:off x="641604" y="4553712"/>
            <a:ext cx="10908792" cy="1069848"/>
          </a:xfrm>
        </p:spPr>
        <p:txBody>
          <a:bodyPr vert="horz" lIns="91440" tIns="45720" rIns="91440" bIns="45720" rtlCol="0" anchor="ctr">
            <a:normAutofit/>
          </a:bodyPr>
          <a:lstStyle/>
          <a:p>
            <a:pPr algn="ctr"/>
            <a:r>
              <a:rPr lang="en-US" sz="6000">
                <a:solidFill>
                  <a:schemeClr val="bg1"/>
                </a:solidFill>
              </a:rPr>
              <a:t>6cs</a:t>
            </a:r>
          </a:p>
        </p:txBody>
      </p:sp>
      <p:pic>
        <p:nvPicPr>
          <p:cNvPr id="4" name="Content Placeholder 3" descr="A group of people holding hands&#10;&#10;Description automatically generated">
            <a:extLst>
              <a:ext uri="{FF2B5EF4-FFF2-40B4-BE49-F238E27FC236}">
                <a16:creationId xmlns:a16="http://schemas.microsoft.com/office/drawing/2014/main" id="{EBAFA0B7-C3B7-AD63-0D69-B3BE0D1693B2}"/>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10793" r="-1" b="7958"/>
          <a:stretch/>
        </p:blipFill>
        <p:spPr>
          <a:xfrm>
            <a:off x="-1" y="11372"/>
            <a:ext cx="12188952" cy="6858000"/>
          </a:xfrm>
          <a:prstGeom prst="rect">
            <a:avLst/>
          </a:prstGeom>
        </p:spPr>
      </p:pic>
      <p:sp>
        <p:nvSpPr>
          <p:cNvPr id="5" name="TextBox 4">
            <a:extLst>
              <a:ext uri="{FF2B5EF4-FFF2-40B4-BE49-F238E27FC236}">
                <a16:creationId xmlns:a16="http://schemas.microsoft.com/office/drawing/2014/main" id="{A312030A-02FC-3FA8-3490-5224D6DEECB2}"/>
              </a:ext>
            </a:extLst>
          </p:cNvPr>
          <p:cNvSpPr txBox="1"/>
          <p:nvPr/>
        </p:nvSpPr>
        <p:spPr>
          <a:xfrm>
            <a:off x="10664175" y="6657944"/>
            <a:ext cx="152477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457155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40" descr="Stethoscope">
            <a:extLst>
              <a:ext uri="{FF2B5EF4-FFF2-40B4-BE49-F238E27FC236}">
                <a16:creationId xmlns:a16="http://schemas.microsoft.com/office/drawing/2014/main" id="{000789E2-109E-941D-BAF2-DD23C65B13A2}"/>
              </a:ext>
            </a:extLst>
          </p:cNvPr>
          <p:cNvPicPr>
            <a:picLocks noChangeAspect="1"/>
          </p:cNvPicPr>
          <p:nvPr/>
        </p:nvPicPr>
        <p:blipFill rotWithShape="1">
          <a:blip r:embed="rId2">
            <a:duotone>
              <a:schemeClr val="bg2">
                <a:shade val="45000"/>
                <a:satMod val="135000"/>
              </a:schemeClr>
              <a:prstClr val="white"/>
            </a:duotone>
            <a:alphaModFix amt="35000"/>
          </a:blip>
          <a:srcRect t="15582" r="6" b="6"/>
          <a:stretch/>
        </p:blipFill>
        <p:spPr>
          <a:xfrm>
            <a:off x="20" y="-1"/>
            <a:ext cx="12188932" cy="6858000"/>
          </a:xfrm>
          <a:prstGeom prst="rect">
            <a:avLst/>
          </a:prstGeom>
        </p:spPr>
      </p:pic>
      <p:sp>
        <p:nvSpPr>
          <p:cNvPr id="2" name="Title 1">
            <a:extLst>
              <a:ext uri="{FF2B5EF4-FFF2-40B4-BE49-F238E27FC236}">
                <a16:creationId xmlns:a16="http://schemas.microsoft.com/office/drawing/2014/main" id="{A9F1920A-8C63-20FF-6511-769B9D732C3D}"/>
              </a:ext>
            </a:extLst>
          </p:cNvPr>
          <p:cNvSpPr>
            <a:spLocks noGrp="1"/>
          </p:cNvSpPr>
          <p:nvPr>
            <p:ph type="title"/>
          </p:nvPr>
        </p:nvSpPr>
        <p:spPr>
          <a:xfrm>
            <a:off x="643467" y="643467"/>
            <a:ext cx="3684437" cy="5571066"/>
          </a:xfrm>
        </p:spPr>
        <p:txBody>
          <a:bodyPr>
            <a:normAutofit/>
          </a:bodyPr>
          <a:lstStyle/>
          <a:p>
            <a:pPr algn="r"/>
            <a:r>
              <a:rPr lang="en-US"/>
              <a:t>Why is Empathy important in nursing?</a:t>
            </a:r>
          </a:p>
        </p:txBody>
      </p:sp>
      <p:cxnSp>
        <p:nvCxnSpPr>
          <p:cNvPr id="42" name="Straight Connector 41">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195115-7016-9B69-52DE-407838024425}"/>
              </a:ext>
            </a:extLst>
          </p:cNvPr>
          <p:cNvSpPr>
            <a:spLocks noGrp="1"/>
          </p:cNvSpPr>
          <p:nvPr>
            <p:ph idx="1"/>
          </p:nvPr>
        </p:nvSpPr>
        <p:spPr>
          <a:xfrm>
            <a:off x="4713464" y="514514"/>
            <a:ext cx="7476788" cy="5934481"/>
          </a:xfrm>
        </p:spPr>
        <p:txBody>
          <a:bodyPr vert="horz" lIns="91440" tIns="45720" rIns="91440" bIns="45720" rtlCol="0" anchor="ctr">
            <a:normAutofit/>
          </a:bodyPr>
          <a:lstStyle/>
          <a:p>
            <a:pPr marL="0" indent="0">
              <a:buNone/>
            </a:pPr>
            <a:r>
              <a:rPr lang="en-US" sz="1200" dirty="0">
                <a:ea typeface="+mn-lt"/>
                <a:cs typeface="+mn-lt"/>
              </a:rPr>
              <a:t>Patients may experience feelings of anxiety, overwhelm, and terror throughout any type of medical </a:t>
            </a:r>
            <a:r>
              <a:rPr lang="en-US" sz="1200" dirty="0" err="1">
                <a:ea typeface="+mn-lt"/>
                <a:cs typeface="+mn-lt"/>
              </a:rPr>
              <a:t>procedure.Being</a:t>
            </a:r>
            <a:r>
              <a:rPr lang="en-US" sz="1200" dirty="0">
                <a:ea typeface="+mn-lt"/>
                <a:cs typeface="+mn-lt"/>
              </a:rPr>
              <a:t> empathetic is crucial for nurses because it fosters a relationship of trust with patients they are caring for.</a:t>
            </a:r>
            <a:endParaRPr lang="en-US" dirty="0">
              <a:ea typeface="+mn-lt"/>
              <a:cs typeface="+mn-lt"/>
            </a:endParaRPr>
          </a:p>
          <a:p>
            <a:pPr marL="0" indent="0">
              <a:buNone/>
            </a:pPr>
            <a:r>
              <a:rPr lang="en-US" sz="1200" dirty="0">
                <a:ea typeface="+mn-lt"/>
                <a:cs typeface="+mn-lt"/>
              </a:rPr>
              <a:t> In order for nurses to comprehend how the patient is coping and managing their emotions, this improves communication </a:t>
            </a:r>
            <a:r>
              <a:rPr lang="en-US" sz="1200" dirty="0" err="1">
                <a:ea typeface="+mn-lt"/>
                <a:cs typeface="+mn-lt"/>
              </a:rPr>
              <a:t>skills.Assisting</a:t>
            </a:r>
            <a:r>
              <a:rPr lang="en-US" sz="1200" dirty="0">
                <a:ea typeface="+mn-lt"/>
                <a:cs typeface="+mn-lt"/>
              </a:rPr>
              <a:t> adult patients and their families in comprehending information regarding their diagnosis, treatments, and overall health would be your primary responsibility.</a:t>
            </a:r>
            <a:endParaRPr lang="en-US" dirty="0">
              <a:ea typeface="+mn-lt"/>
              <a:cs typeface="+mn-lt"/>
            </a:endParaRPr>
          </a:p>
          <a:p>
            <a:pPr marL="0" indent="0">
              <a:buNone/>
            </a:pPr>
            <a:r>
              <a:rPr lang="en-US" sz="1200" dirty="0">
                <a:ea typeface="+mn-lt"/>
                <a:cs typeface="+mn-lt"/>
              </a:rPr>
              <a:t>Along with learning how to meet each patient's physical, clinical, and emotional needs, you will also learn how to do clinical procedures.</a:t>
            </a:r>
            <a:endParaRPr lang="en-US" dirty="0"/>
          </a:p>
          <a:p>
            <a:pPr marL="0" indent="0">
              <a:buNone/>
            </a:pPr>
            <a:r>
              <a:rPr lang="en-US" sz="1200" b="1" dirty="0">
                <a:latin typeface="Arial"/>
                <a:ea typeface="+mn-lt"/>
                <a:cs typeface="+mn-lt"/>
              </a:rPr>
              <a:t>Depending on your role, you could:</a:t>
            </a:r>
            <a:endParaRPr lang="en-US" sz="1200" b="1" dirty="0">
              <a:latin typeface="Arial"/>
              <a:cs typeface="Arial"/>
            </a:endParaRPr>
          </a:p>
          <a:p>
            <a:r>
              <a:rPr lang="en-US" sz="1200" b="1" dirty="0">
                <a:latin typeface="Arial"/>
                <a:ea typeface="+mn-lt"/>
                <a:cs typeface="+mn-lt"/>
              </a:rPr>
              <a:t>develop specific skills in surgical and medical care</a:t>
            </a:r>
            <a:endParaRPr lang="en-US" sz="1200" b="1" dirty="0">
              <a:latin typeface="Arial"/>
              <a:ea typeface="+mn-lt"/>
              <a:cs typeface="Arial"/>
            </a:endParaRPr>
          </a:p>
          <a:p>
            <a:r>
              <a:rPr lang="en-US" sz="1200" b="1" dirty="0">
                <a:latin typeface="Arial"/>
                <a:ea typeface="+mn-lt"/>
                <a:cs typeface="+mn-lt"/>
              </a:rPr>
              <a:t>focus on community or palliative care</a:t>
            </a:r>
            <a:endParaRPr lang="en-US" sz="1200" b="1" dirty="0">
              <a:latin typeface="Arial"/>
              <a:cs typeface="Arial"/>
            </a:endParaRPr>
          </a:p>
          <a:p>
            <a:r>
              <a:rPr lang="en-US" sz="1200" b="1" u="sng" dirty="0">
                <a:latin typeface="Arial"/>
                <a:cs typeface="Arial"/>
              </a:rPr>
              <a:t>Person-</a:t>
            </a:r>
            <a:r>
              <a:rPr lang="en-US" sz="1200" b="1" u="sng" dirty="0" err="1">
                <a:latin typeface="Arial"/>
                <a:cs typeface="Arial"/>
              </a:rPr>
              <a:t>Centred</a:t>
            </a:r>
            <a:r>
              <a:rPr lang="en-US" sz="1200" b="1" u="sng" dirty="0">
                <a:latin typeface="Arial"/>
                <a:cs typeface="Arial"/>
              </a:rPr>
              <a:t> Care</a:t>
            </a:r>
            <a:endParaRPr lang="en-US" sz="1200" b="1" dirty="0">
              <a:latin typeface="Arial"/>
              <a:cs typeface="Arial"/>
            </a:endParaRPr>
          </a:p>
          <a:p>
            <a:pPr marL="0" indent="0">
              <a:buNone/>
            </a:pPr>
            <a:r>
              <a:rPr lang="en-US" sz="1200" b="1">
                <a:latin typeface="Arial"/>
                <a:ea typeface="+mn-lt"/>
                <a:cs typeface="Arial"/>
              </a:rPr>
              <a:t>Nursing staff work in teams to provide evidence-based person-</a:t>
            </a:r>
            <a:r>
              <a:rPr lang="en-US" sz="1200" b="1" err="1">
                <a:latin typeface="Arial"/>
                <a:ea typeface="+mn-lt"/>
                <a:cs typeface="Arial"/>
              </a:rPr>
              <a:t>centred</a:t>
            </a:r>
            <a:r>
              <a:rPr lang="en-US" sz="1200" b="1">
                <a:latin typeface="Arial"/>
                <a:ea typeface="+mn-lt"/>
                <a:cs typeface="Arial"/>
              </a:rPr>
              <a:t> care. Engagement with other health and social care professional's. This will assist people in making informed choices around their care and treatment and safeguard those who are unable to make those choices.</a:t>
            </a:r>
            <a:endParaRPr lang="en-US" sz="1200" b="1">
              <a:latin typeface="Arial"/>
              <a:cs typeface="Arial"/>
            </a:endParaRPr>
          </a:p>
          <a:p>
            <a:r>
              <a:rPr lang="en-US" sz="1200" b="1" dirty="0">
                <a:latin typeface="Arial"/>
                <a:cs typeface="Arial"/>
              </a:rPr>
              <a:t>(Texas, 2019) (NHS Scotland, 2024) </a:t>
            </a:r>
          </a:p>
        </p:txBody>
      </p:sp>
    </p:spTree>
    <p:extLst>
      <p:ext uri="{BB962C8B-B14F-4D97-AF65-F5344CB8AC3E}">
        <p14:creationId xmlns:p14="http://schemas.microsoft.com/office/powerpoint/2010/main" val="184744997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E4E1C96E-0DCB-5156-42B9-753BBEF7E0A2}"/>
              </a:ext>
            </a:extLst>
          </p:cNvPr>
          <p:cNvPicPr>
            <a:picLocks noChangeAspect="1"/>
          </p:cNvPicPr>
          <p:nvPr/>
        </p:nvPicPr>
        <p:blipFill rotWithShape="1">
          <a:blip r:embed="rId2">
            <a:duotone>
              <a:schemeClr val="bg2">
                <a:shade val="45000"/>
                <a:satMod val="135000"/>
              </a:schemeClr>
              <a:prstClr val="white"/>
            </a:duotone>
            <a:alphaModFix amt="35000"/>
          </a:blip>
          <a:srcRect l="25"/>
          <a:stretch/>
        </p:blipFill>
        <p:spPr>
          <a:xfrm>
            <a:off x="20" y="-1"/>
            <a:ext cx="12188932" cy="6858000"/>
          </a:xfrm>
          <a:prstGeom prst="rect">
            <a:avLst/>
          </a:prstGeom>
        </p:spPr>
      </p:pic>
      <p:sp>
        <p:nvSpPr>
          <p:cNvPr id="2" name="Title 1">
            <a:extLst>
              <a:ext uri="{FF2B5EF4-FFF2-40B4-BE49-F238E27FC236}">
                <a16:creationId xmlns:a16="http://schemas.microsoft.com/office/drawing/2014/main" id="{9DC85FC0-CFC4-876A-0B9F-792FF35B1AF1}"/>
              </a:ext>
            </a:extLst>
          </p:cNvPr>
          <p:cNvSpPr>
            <a:spLocks noGrp="1"/>
          </p:cNvSpPr>
          <p:nvPr>
            <p:ph type="title"/>
          </p:nvPr>
        </p:nvSpPr>
        <p:spPr>
          <a:xfrm>
            <a:off x="643467" y="643467"/>
            <a:ext cx="3684437" cy="5571066"/>
          </a:xfrm>
        </p:spPr>
        <p:txBody>
          <a:bodyPr>
            <a:normAutofit/>
          </a:bodyPr>
          <a:lstStyle/>
          <a:p>
            <a:pPr algn="r"/>
            <a:r>
              <a:rPr lang="en-US"/>
              <a:t>Nurse qualities:</a:t>
            </a:r>
          </a:p>
        </p:txBody>
      </p:sp>
      <p:cxnSp>
        <p:nvCxnSpPr>
          <p:cNvPr id="12" name="Straight Connector 11">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183488-4195-F304-A7F6-3E0A4AC7FC55}"/>
              </a:ext>
            </a:extLst>
          </p:cNvPr>
          <p:cNvSpPr>
            <a:spLocks noGrp="1"/>
          </p:cNvSpPr>
          <p:nvPr>
            <p:ph idx="1"/>
          </p:nvPr>
        </p:nvSpPr>
        <p:spPr>
          <a:xfrm>
            <a:off x="4971371" y="643467"/>
            <a:ext cx="6574112" cy="5571066"/>
          </a:xfrm>
        </p:spPr>
        <p:txBody>
          <a:bodyPr vert="horz" lIns="91440" tIns="45720" rIns="91440" bIns="45720" rtlCol="0" anchor="ctr">
            <a:normAutofit/>
          </a:bodyPr>
          <a:lstStyle/>
          <a:p>
            <a:r>
              <a:rPr lang="en-US" sz="2000" b="1">
                <a:latin typeface="Calibri"/>
                <a:cs typeface="Calibri"/>
              </a:rPr>
              <a:t>10 Qualities that makes a great nurse</a:t>
            </a:r>
            <a:endParaRPr lang="en-US" sz="2000">
              <a:latin typeface="Calibri"/>
              <a:cs typeface="Calibri"/>
            </a:endParaRPr>
          </a:p>
          <a:p>
            <a:r>
              <a:rPr lang="en-US" sz="2000">
                <a:latin typeface="Calibri"/>
                <a:cs typeface="Calibri"/>
              </a:rPr>
              <a:t>1. High standard professionalism.</a:t>
            </a:r>
            <a:endParaRPr lang="en-US" sz="2000"/>
          </a:p>
          <a:p>
            <a:r>
              <a:rPr lang="en-US" sz="2000">
                <a:latin typeface="Calibri"/>
                <a:cs typeface="Calibri"/>
              </a:rPr>
              <a:t>2. Exceptional communication skills.</a:t>
            </a:r>
            <a:endParaRPr lang="en-US" sz="2000"/>
          </a:p>
          <a:p>
            <a:r>
              <a:rPr lang="en-US" sz="2000">
                <a:latin typeface="Calibri"/>
                <a:cs typeface="Calibri"/>
              </a:rPr>
              <a:t>3. Effective interpersonal skills.</a:t>
            </a:r>
            <a:endParaRPr lang="en-US" sz="2000"/>
          </a:p>
          <a:p>
            <a:r>
              <a:rPr lang="en-US" sz="2000">
                <a:latin typeface="Calibri"/>
                <a:cs typeface="Calibri"/>
              </a:rPr>
              <a:t>4. Empathetic Disposition.</a:t>
            </a:r>
            <a:endParaRPr lang="en-US" sz="2000"/>
          </a:p>
          <a:p>
            <a:r>
              <a:rPr lang="en-US" sz="2000">
                <a:latin typeface="Calibri"/>
                <a:cs typeface="Calibri"/>
              </a:rPr>
              <a:t>5. Action oriented.</a:t>
            </a:r>
            <a:endParaRPr lang="en-US" sz="2000"/>
          </a:p>
          <a:p>
            <a:r>
              <a:rPr lang="en-US" sz="2000">
                <a:latin typeface="Calibri"/>
                <a:cs typeface="Calibri"/>
              </a:rPr>
              <a:t>6. Sense of Humor.</a:t>
            </a:r>
            <a:endParaRPr lang="en-US" sz="2000"/>
          </a:p>
          <a:p>
            <a:r>
              <a:rPr lang="en-US" sz="2000">
                <a:latin typeface="Calibri"/>
                <a:cs typeface="Calibri"/>
              </a:rPr>
              <a:t>7. Solid Stamina.</a:t>
            </a:r>
            <a:endParaRPr lang="en-US" sz="2000"/>
          </a:p>
          <a:p>
            <a:r>
              <a:rPr lang="en-US" sz="2000">
                <a:latin typeface="Calibri"/>
                <a:cs typeface="Calibri"/>
              </a:rPr>
              <a:t>8. Quick problem-solving ability.</a:t>
            </a:r>
            <a:endParaRPr lang="en-US" sz="2000"/>
          </a:p>
          <a:p>
            <a:r>
              <a:rPr lang="en-US" sz="2000">
                <a:latin typeface="Calibri"/>
                <a:cs typeface="Calibri"/>
              </a:rPr>
              <a:t>9. Attention to details.</a:t>
            </a:r>
            <a:endParaRPr lang="en-US" sz="2000"/>
          </a:p>
          <a:p>
            <a:r>
              <a:rPr lang="en-US" sz="2000">
                <a:latin typeface="Calibri"/>
                <a:cs typeface="Calibri"/>
              </a:rPr>
              <a:t>10. Never ending diligence.</a:t>
            </a:r>
            <a:endParaRPr lang="en-US" sz="2000"/>
          </a:p>
          <a:p>
            <a:r>
              <a:rPr lang="en-US" sz="2000">
                <a:latin typeface="Calibri"/>
                <a:cs typeface="Calibri"/>
              </a:rPr>
              <a:t>(Minority Nurses, 2016)</a:t>
            </a:r>
            <a:endParaRPr lang="en-US" sz="2000"/>
          </a:p>
          <a:p>
            <a:endParaRPr lang="en-US" sz="2000"/>
          </a:p>
        </p:txBody>
      </p:sp>
    </p:spTree>
    <p:extLst>
      <p:ext uri="{BB962C8B-B14F-4D97-AF65-F5344CB8AC3E}">
        <p14:creationId xmlns:p14="http://schemas.microsoft.com/office/powerpoint/2010/main" val="79501198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0D26E-51A2-1FB5-2EF2-3A87F8A4DEAE}"/>
              </a:ext>
            </a:extLst>
          </p:cNvPr>
          <p:cNvSpPr>
            <a:spLocks noGrp="1"/>
          </p:cNvSpPr>
          <p:nvPr>
            <p:ph type="title"/>
          </p:nvPr>
        </p:nvSpPr>
        <p:spPr>
          <a:xfrm>
            <a:off x="1024129" y="585216"/>
            <a:ext cx="8069094" cy="1499616"/>
          </a:xfrm>
        </p:spPr>
        <p:txBody>
          <a:bodyPr>
            <a:normAutofit/>
          </a:bodyPr>
          <a:lstStyle/>
          <a:p>
            <a:r>
              <a:rPr lang="en-US">
                <a:solidFill>
                  <a:srgbClr val="FFFFFF"/>
                </a:solidFill>
              </a:rPr>
              <a:t>Difficulty in adult nursing:</a:t>
            </a:r>
          </a:p>
        </p:txBody>
      </p:sp>
      <p:sp>
        <p:nvSpPr>
          <p:cNvPr id="3" name="Content Placeholder 2">
            <a:extLst>
              <a:ext uri="{FF2B5EF4-FFF2-40B4-BE49-F238E27FC236}">
                <a16:creationId xmlns:a16="http://schemas.microsoft.com/office/drawing/2014/main" id="{9F19614F-C6F1-0952-CBE6-A64DECD866B3}"/>
              </a:ext>
            </a:extLst>
          </p:cNvPr>
          <p:cNvSpPr>
            <a:spLocks noGrp="1"/>
          </p:cNvSpPr>
          <p:nvPr>
            <p:ph idx="1"/>
          </p:nvPr>
        </p:nvSpPr>
        <p:spPr>
          <a:xfrm>
            <a:off x="1024129" y="2286000"/>
            <a:ext cx="8074151" cy="3862971"/>
          </a:xfrm>
        </p:spPr>
        <p:txBody>
          <a:bodyPr vert="horz" lIns="91440" tIns="45720" rIns="91440" bIns="45720" rtlCol="0">
            <a:normAutofit/>
          </a:bodyPr>
          <a:lstStyle/>
          <a:p>
            <a:r>
              <a:rPr lang="en-US" sz="1400">
                <a:solidFill>
                  <a:srgbClr val="FFFFFF"/>
                </a:solidFill>
                <a:latin typeface="Arial"/>
                <a:ea typeface="+mn-lt"/>
                <a:cs typeface="+mn-lt"/>
              </a:rPr>
              <a:t>It is difficult to know where to begin when considering the issues that Adult Nurses may face in the future. The expression 'perfect storm' is overused when describing the NHS, yet it does effectively summarise the situation. </a:t>
            </a:r>
          </a:p>
          <a:p>
            <a:r>
              <a:rPr lang="en-US" sz="1400">
                <a:solidFill>
                  <a:srgbClr val="FFFFFF"/>
                </a:solidFill>
                <a:latin typeface="Arial"/>
                <a:ea typeface="+mn-lt"/>
                <a:cs typeface="+mn-lt"/>
              </a:rPr>
              <a:t>The core difficulty is a combination of two factors: rising patient demand and dwindling nursing staff.</a:t>
            </a:r>
          </a:p>
          <a:p>
            <a:r>
              <a:rPr lang="en-US" sz="1400">
                <a:solidFill>
                  <a:srgbClr val="FFFFFF"/>
                </a:solidFill>
                <a:latin typeface="Arial"/>
                <a:ea typeface="+mn-lt"/>
                <a:cs typeface="+mn-lt"/>
              </a:rPr>
              <a:t>There are over 47,000 nurse vacancies in the UK, a figure that has steadily increased in recent years; nevertheless, the number of individuals visiting A&amp;E in 2022-2023 was 25.3 million, a nearly 20% rise over the previous decade.</a:t>
            </a:r>
          </a:p>
          <a:p>
            <a:r>
              <a:rPr lang="en-US" sz="1400">
                <a:solidFill>
                  <a:srgbClr val="FFFFFF"/>
                </a:solidFill>
                <a:latin typeface="Arial"/>
                <a:ea typeface="+mn-lt"/>
                <a:cs typeface="+mn-lt"/>
              </a:rPr>
              <a:t>These are two statistics selected from a large number of others, and they all present the same image. The withdrawal of the bursary for aspiring Adult Nurses had a severe impact, particularly among mature students, with a 40% decline in applications from June 2016.</a:t>
            </a:r>
            <a:endParaRPr lang="en-US" sz="1400">
              <a:solidFill>
                <a:srgbClr val="FFFFFF"/>
              </a:solidFill>
              <a:latin typeface="Arial"/>
              <a:cs typeface="Arial"/>
            </a:endParaRPr>
          </a:p>
          <a:p>
            <a:endParaRPr lang="en-US" sz="1400">
              <a:solidFill>
                <a:srgbClr val="FFFFFF"/>
              </a:solidFill>
              <a:latin typeface="Arial"/>
              <a:cs typeface="Arial"/>
            </a:endParaRPr>
          </a:p>
          <a:p>
            <a:endParaRPr lang="en-US" sz="1400">
              <a:solidFill>
                <a:srgbClr val="FFFFFF"/>
              </a:solidFill>
              <a:latin typeface="Arial"/>
              <a:cs typeface="Arial"/>
            </a:endParaRPr>
          </a:p>
          <a:p>
            <a:r>
              <a:rPr lang="en-US" sz="1400">
                <a:solidFill>
                  <a:srgbClr val="FFFFFF"/>
                </a:solidFill>
                <a:latin typeface="Arial"/>
                <a:cs typeface="Arial"/>
              </a:rPr>
              <a:t>(Nurses, 2023)</a:t>
            </a:r>
          </a:p>
        </p:txBody>
      </p:sp>
    </p:spTree>
    <p:extLst>
      <p:ext uri="{BB962C8B-B14F-4D97-AF65-F5344CB8AC3E}">
        <p14:creationId xmlns:p14="http://schemas.microsoft.com/office/powerpoint/2010/main" val="70483625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7EB33-6D0F-D68D-61E6-DDA6951115DC}"/>
              </a:ext>
            </a:extLst>
          </p:cNvPr>
          <p:cNvSpPr>
            <a:spLocks noGrp="1"/>
          </p:cNvSpPr>
          <p:nvPr>
            <p:ph type="title"/>
          </p:nvPr>
        </p:nvSpPr>
        <p:spPr>
          <a:xfrm>
            <a:off x="230378" y="638133"/>
            <a:ext cx="3927331" cy="1192699"/>
          </a:xfrm>
        </p:spPr>
        <p:txBody>
          <a:bodyPr vert="horz" lIns="91440" tIns="45720" rIns="91440" bIns="45720" rtlCol="0">
            <a:normAutofit/>
          </a:bodyPr>
          <a:lstStyle/>
          <a:p>
            <a:r>
              <a:rPr lang="en-US" sz="4000" err="1"/>
              <a:t>Organisational</a:t>
            </a:r>
            <a:r>
              <a:rPr lang="en-US" sz="4000"/>
              <a:t> Swot Analysis</a:t>
            </a:r>
            <a:endParaRPr lang="en-US" sz="4000">
              <a:latin typeface="Rockwell Condensed"/>
            </a:endParaRPr>
          </a:p>
        </p:txBody>
      </p:sp>
      <p:pic>
        <p:nvPicPr>
          <p:cNvPr id="18" name="Content Placeholder 17" descr="Young Nurse Free Stock Photo - Public Domain Pictures">
            <a:extLst>
              <a:ext uri="{FF2B5EF4-FFF2-40B4-BE49-F238E27FC236}">
                <a16:creationId xmlns:a16="http://schemas.microsoft.com/office/drawing/2014/main" id="{029151CC-E46A-FB97-2FA2-28FF65374E9E}"/>
              </a:ext>
            </a:extLst>
          </p:cNvPr>
          <p:cNvPicPr>
            <a:picLocks noGrp="1" noChangeAspect="1"/>
          </p:cNvPicPr>
          <p:nvPr>
            <p:ph idx="1"/>
          </p:nvPr>
        </p:nvPicPr>
        <p:blipFill>
          <a:blip r:embed="rId2"/>
          <a:stretch>
            <a:fillRect/>
          </a:stretch>
        </p:blipFill>
        <p:spPr>
          <a:xfrm>
            <a:off x="225356" y="2147153"/>
            <a:ext cx="4150860" cy="4275801"/>
          </a:xfrm>
        </p:spPr>
      </p:pic>
      <p:pic>
        <p:nvPicPr>
          <p:cNvPr id="4" name="Content Placeholder 3">
            <a:extLst>
              <a:ext uri="{FF2B5EF4-FFF2-40B4-BE49-F238E27FC236}">
                <a16:creationId xmlns:a16="http://schemas.microsoft.com/office/drawing/2014/main" id="{5F7F2047-D51C-1FF7-AAA3-D8002E3CD6B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42342" y="753233"/>
            <a:ext cx="6909577" cy="5328788"/>
          </a:xfrm>
          <a:prstGeom prst="rect">
            <a:avLst/>
          </a:prstGeom>
        </p:spPr>
      </p:pic>
    </p:spTree>
    <p:extLst>
      <p:ext uri="{BB962C8B-B14F-4D97-AF65-F5344CB8AC3E}">
        <p14:creationId xmlns:p14="http://schemas.microsoft.com/office/powerpoint/2010/main" val="1643610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A3456-D8C8-4E59-A9B3-8ED1A3F23359}"/>
              </a:ext>
            </a:extLst>
          </p:cNvPr>
          <p:cNvSpPr>
            <a:spLocks noGrp="1"/>
          </p:cNvSpPr>
          <p:nvPr>
            <p:ph type="title"/>
          </p:nvPr>
        </p:nvSpPr>
        <p:spPr>
          <a:xfrm>
            <a:off x="839788" y="365125"/>
            <a:ext cx="10515600" cy="620429"/>
          </a:xfrm>
        </p:spPr>
        <p:txBody>
          <a:bodyPr>
            <a:normAutofit fontScale="90000"/>
          </a:bodyPr>
          <a:lstStyle/>
          <a:p>
            <a:r>
              <a:rPr lang="en-US"/>
              <a:t>Swot Analysis:</a:t>
            </a:r>
          </a:p>
        </p:txBody>
      </p:sp>
      <p:sp>
        <p:nvSpPr>
          <p:cNvPr id="3" name="Text Placeholder 2">
            <a:extLst>
              <a:ext uri="{FF2B5EF4-FFF2-40B4-BE49-F238E27FC236}">
                <a16:creationId xmlns:a16="http://schemas.microsoft.com/office/drawing/2014/main" id="{760DA5F7-2070-F910-23B4-467ED26DBB8A}"/>
              </a:ext>
            </a:extLst>
          </p:cNvPr>
          <p:cNvSpPr>
            <a:spLocks noGrp="1"/>
          </p:cNvSpPr>
          <p:nvPr>
            <p:ph type="body" idx="1"/>
          </p:nvPr>
        </p:nvSpPr>
        <p:spPr>
          <a:xfrm>
            <a:off x="839788" y="1187112"/>
            <a:ext cx="5244033" cy="2405566"/>
          </a:xfrm>
        </p:spPr>
        <p:txBody>
          <a:bodyPr>
            <a:normAutofit lnSpcReduction="10000"/>
          </a:bodyPr>
          <a:lstStyle/>
          <a:p>
            <a:r>
              <a:rPr lang="en-US" sz="1800" b="1" u="sng" dirty="0">
                <a:solidFill>
                  <a:schemeClr val="tx1"/>
                </a:solidFill>
              </a:rPr>
              <a:t>Strengths:</a:t>
            </a:r>
            <a:endParaRPr lang="en-US" sz="1800" dirty="0">
              <a:solidFill>
                <a:schemeClr val="tx1"/>
              </a:solidFill>
            </a:endParaRPr>
          </a:p>
          <a:p>
            <a:r>
              <a:rPr lang="en-US" sz="1800" dirty="0">
                <a:solidFill>
                  <a:schemeClr val="tx1"/>
                </a:solidFill>
              </a:rPr>
              <a:t>Communication.</a:t>
            </a:r>
            <a:endParaRPr lang="en-US" dirty="0">
              <a:solidFill>
                <a:schemeClr val="tx1"/>
              </a:solidFill>
            </a:endParaRPr>
          </a:p>
          <a:p>
            <a:r>
              <a:rPr lang="en-US" sz="1800" dirty="0">
                <a:solidFill>
                  <a:schemeClr val="tx1"/>
                </a:solidFill>
              </a:rPr>
              <a:t>Providing Patient Care.</a:t>
            </a:r>
          </a:p>
          <a:p>
            <a:r>
              <a:rPr lang="en-US" sz="1800" dirty="0">
                <a:solidFill>
                  <a:schemeClr val="tx1"/>
                </a:solidFill>
              </a:rPr>
              <a:t>Empathy. </a:t>
            </a:r>
          </a:p>
          <a:p>
            <a:r>
              <a:rPr lang="en-US" sz="1800" dirty="0">
                <a:solidFill>
                  <a:schemeClr val="tx1"/>
                </a:solidFill>
              </a:rPr>
              <a:t>Flexibility.</a:t>
            </a:r>
          </a:p>
          <a:p>
            <a:r>
              <a:rPr lang="en-US" sz="1800" dirty="0">
                <a:solidFill>
                  <a:schemeClr val="tx1"/>
                </a:solidFill>
              </a:rPr>
              <a:t>Attention to Detail. </a:t>
            </a:r>
          </a:p>
          <a:p>
            <a:r>
              <a:rPr lang="en-US" sz="1800" dirty="0">
                <a:solidFill>
                  <a:schemeClr val="tx1"/>
                </a:solidFill>
              </a:rPr>
              <a:t>Working in Team.</a:t>
            </a:r>
          </a:p>
          <a:p>
            <a:r>
              <a:rPr lang="en-US" sz="1800" dirty="0">
                <a:solidFill>
                  <a:schemeClr val="tx1"/>
                </a:solidFill>
              </a:rPr>
              <a:t>Hand Hygiene. </a:t>
            </a:r>
          </a:p>
          <a:p>
            <a:r>
              <a:rPr lang="en-US" sz="1800" dirty="0">
                <a:solidFill>
                  <a:schemeClr val="tx1"/>
                </a:solidFill>
              </a:rPr>
              <a:t>Medication.</a:t>
            </a:r>
          </a:p>
          <a:p>
            <a:r>
              <a:rPr lang="en-US" sz="1800" dirty="0">
                <a:solidFill>
                  <a:schemeClr val="tx1"/>
                </a:solidFill>
              </a:rPr>
              <a:t>Good listening</a:t>
            </a:r>
          </a:p>
          <a:p>
            <a:endParaRPr lang="en-US" sz="1800" dirty="0">
              <a:solidFill>
                <a:schemeClr val="tx1"/>
              </a:solidFill>
            </a:endParaRPr>
          </a:p>
        </p:txBody>
      </p:sp>
      <p:sp>
        <p:nvSpPr>
          <p:cNvPr id="4" name="Content Placeholder 3">
            <a:extLst>
              <a:ext uri="{FF2B5EF4-FFF2-40B4-BE49-F238E27FC236}">
                <a16:creationId xmlns:a16="http://schemas.microsoft.com/office/drawing/2014/main" id="{B91DE8FA-F469-A9B7-B7B6-22E80CE9E19E}"/>
              </a:ext>
            </a:extLst>
          </p:cNvPr>
          <p:cNvSpPr>
            <a:spLocks noGrp="1"/>
          </p:cNvSpPr>
          <p:nvPr>
            <p:ph sz="half" idx="2"/>
          </p:nvPr>
        </p:nvSpPr>
        <p:spPr>
          <a:xfrm>
            <a:off x="839788" y="3597095"/>
            <a:ext cx="5248771" cy="2889094"/>
          </a:xfrm>
        </p:spPr>
        <p:txBody>
          <a:bodyPr vert="horz" lIns="91440" tIns="45720" rIns="91440" bIns="45720" rtlCol="0" anchor="t">
            <a:normAutofit fontScale="77500" lnSpcReduction="20000"/>
          </a:bodyPr>
          <a:lstStyle/>
          <a:p>
            <a:r>
              <a:rPr lang="en-US" sz="2000" b="1" u="sng"/>
              <a:t>Opportunities:</a:t>
            </a:r>
          </a:p>
          <a:p>
            <a:r>
              <a:rPr lang="en-US" sz="2000"/>
              <a:t>Working in elderly care</a:t>
            </a:r>
          </a:p>
          <a:p>
            <a:r>
              <a:rPr lang="en-US" sz="2000"/>
              <a:t>Public health </a:t>
            </a:r>
            <a:r>
              <a:rPr lang="en-US" sz="2000" err="1"/>
              <a:t>Organisation</a:t>
            </a:r>
            <a:r>
              <a:rPr lang="en-US" sz="2000"/>
              <a:t>  </a:t>
            </a:r>
          </a:p>
          <a:p>
            <a:r>
              <a:rPr lang="en-US" sz="2000"/>
              <a:t>Administration</a:t>
            </a:r>
          </a:p>
          <a:p>
            <a:r>
              <a:rPr lang="en-US" sz="2000"/>
              <a:t>Medical research</a:t>
            </a:r>
          </a:p>
          <a:p>
            <a:r>
              <a:rPr lang="en-US" sz="2000"/>
              <a:t>Government Policy Change</a:t>
            </a:r>
          </a:p>
          <a:p>
            <a:r>
              <a:rPr lang="en-US"/>
              <a:t>More Income</a:t>
            </a:r>
          </a:p>
          <a:p>
            <a:r>
              <a:rPr lang="en-US"/>
              <a:t>Making new Goals </a:t>
            </a:r>
          </a:p>
        </p:txBody>
      </p:sp>
      <p:sp>
        <p:nvSpPr>
          <p:cNvPr id="5" name="Text Placeholder 4">
            <a:extLst>
              <a:ext uri="{FF2B5EF4-FFF2-40B4-BE49-F238E27FC236}">
                <a16:creationId xmlns:a16="http://schemas.microsoft.com/office/drawing/2014/main" id="{EE512D92-1D9D-E2BE-A207-D98400070B95}"/>
              </a:ext>
            </a:extLst>
          </p:cNvPr>
          <p:cNvSpPr>
            <a:spLocks noGrp="1"/>
          </p:cNvSpPr>
          <p:nvPr>
            <p:ph type="body" sz="quarter" idx="3"/>
          </p:nvPr>
        </p:nvSpPr>
        <p:spPr>
          <a:xfrm>
            <a:off x="6104752" y="857292"/>
            <a:ext cx="5250636" cy="2894610"/>
          </a:xfrm>
        </p:spPr>
        <p:txBody>
          <a:bodyPr>
            <a:normAutofit lnSpcReduction="10000"/>
          </a:bodyPr>
          <a:lstStyle/>
          <a:p>
            <a:r>
              <a:rPr lang="en-US" sz="2000" u="sng">
                <a:solidFill>
                  <a:schemeClr val="tx1"/>
                </a:solidFill>
              </a:rPr>
              <a:t>Weakness:</a:t>
            </a:r>
          </a:p>
          <a:p>
            <a:r>
              <a:rPr lang="en-US" sz="1800">
                <a:solidFill>
                  <a:schemeClr val="tx1"/>
                </a:solidFill>
              </a:rPr>
              <a:t>Handling Stress and Pressure</a:t>
            </a:r>
          </a:p>
          <a:p>
            <a:r>
              <a:rPr lang="en-US" sz="1800">
                <a:solidFill>
                  <a:schemeClr val="tx1"/>
                </a:solidFill>
              </a:rPr>
              <a:t>Lack of clinical experience.</a:t>
            </a:r>
          </a:p>
          <a:p>
            <a:r>
              <a:rPr lang="en-US" sz="1800">
                <a:solidFill>
                  <a:schemeClr val="tx1"/>
                </a:solidFill>
              </a:rPr>
              <a:t>Being too self-critical.</a:t>
            </a:r>
          </a:p>
          <a:p>
            <a:r>
              <a:rPr lang="en-US" sz="1800">
                <a:solidFill>
                  <a:schemeClr val="tx1"/>
                </a:solidFill>
              </a:rPr>
              <a:t>Health and safety Risks.</a:t>
            </a:r>
          </a:p>
          <a:p>
            <a:r>
              <a:rPr lang="en-US" sz="1800">
                <a:solidFill>
                  <a:schemeClr val="tx1"/>
                </a:solidFill>
              </a:rPr>
              <a:t>Divorce .</a:t>
            </a:r>
          </a:p>
          <a:p>
            <a:r>
              <a:rPr lang="en-US" sz="1800">
                <a:solidFill>
                  <a:schemeClr val="tx1"/>
                </a:solidFill>
              </a:rPr>
              <a:t>Sales of Home.</a:t>
            </a:r>
          </a:p>
          <a:p>
            <a:r>
              <a:rPr lang="en-US" sz="1800">
                <a:solidFill>
                  <a:schemeClr val="tx1"/>
                </a:solidFill>
              </a:rPr>
              <a:t>Staff Shortage</a:t>
            </a:r>
          </a:p>
          <a:p>
            <a:r>
              <a:rPr lang="en-US" sz="1800">
                <a:solidFill>
                  <a:schemeClr val="tx1"/>
                </a:solidFill>
              </a:rPr>
              <a:t>Death in workplace</a:t>
            </a:r>
          </a:p>
          <a:p>
            <a:r>
              <a:rPr lang="en-US" sz="1800">
                <a:solidFill>
                  <a:schemeClr val="tx1"/>
                </a:solidFill>
              </a:rPr>
              <a:t>Night Shifts</a:t>
            </a:r>
          </a:p>
          <a:p>
            <a:endParaRPr lang="en-US" sz="1800">
              <a:solidFill>
                <a:schemeClr val="tx1"/>
              </a:solidFill>
            </a:endParaRPr>
          </a:p>
        </p:txBody>
      </p:sp>
      <p:sp>
        <p:nvSpPr>
          <p:cNvPr id="6" name="Content Placeholder 5">
            <a:extLst>
              <a:ext uri="{FF2B5EF4-FFF2-40B4-BE49-F238E27FC236}">
                <a16:creationId xmlns:a16="http://schemas.microsoft.com/office/drawing/2014/main" id="{8554EFA2-52A3-F439-1F97-527CC2CBB572}"/>
              </a:ext>
            </a:extLst>
          </p:cNvPr>
          <p:cNvSpPr>
            <a:spLocks noGrp="1"/>
          </p:cNvSpPr>
          <p:nvPr>
            <p:ph sz="quarter" idx="4"/>
          </p:nvPr>
        </p:nvSpPr>
        <p:spPr>
          <a:xfrm>
            <a:off x="6103962" y="3767692"/>
            <a:ext cx="5251426" cy="2422796"/>
          </a:xfrm>
        </p:spPr>
        <p:txBody>
          <a:bodyPr vert="horz" lIns="91440" tIns="45720" rIns="91440" bIns="45720" rtlCol="0" anchor="t">
            <a:normAutofit fontScale="77500" lnSpcReduction="20000"/>
          </a:bodyPr>
          <a:lstStyle/>
          <a:p>
            <a:r>
              <a:rPr lang="en-US" sz="2000" b="1" u="sng"/>
              <a:t>Threats:</a:t>
            </a:r>
          </a:p>
          <a:p>
            <a:r>
              <a:rPr lang="en-US" sz="2000"/>
              <a:t>Bullying in Workplace</a:t>
            </a:r>
          </a:p>
          <a:p>
            <a:r>
              <a:rPr lang="en-US" sz="2000"/>
              <a:t>Short-staff</a:t>
            </a:r>
          </a:p>
          <a:p>
            <a:r>
              <a:rPr lang="en-US" sz="2000"/>
              <a:t>Hazard in workplace</a:t>
            </a:r>
          </a:p>
          <a:p>
            <a:pPr>
              <a:buClr>
                <a:srgbClr val="9E3611"/>
              </a:buClr>
            </a:pPr>
            <a:r>
              <a:rPr lang="en-US"/>
              <a:t>Government rules</a:t>
            </a:r>
            <a:endParaRPr lang="en-US" sz="2000"/>
          </a:p>
          <a:p>
            <a:pPr>
              <a:buClr>
                <a:srgbClr val="9E3611"/>
              </a:buClr>
            </a:pPr>
            <a:r>
              <a:rPr lang="en-US"/>
              <a:t>Divorce</a:t>
            </a:r>
          </a:p>
          <a:p>
            <a:pPr>
              <a:buClr>
                <a:srgbClr val="9E3611"/>
              </a:buClr>
            </a:pPr>
            <a:r>
              <a:rPr lang="en-US"/>
              <a:t>Sale of Home</a:t>
            </a:r>
          </a:p>
          <a:p>
            <a:pPr>
              <a:buClr>
                <a:srgbClr val="9E3611"/>
              </a:buClr>
            </a:pPr>
            <a:endParaRPr lang="en-US"/>
          </a:p>
          <a:p>
            <a:pPr marL="0" indent="0">
              <a:buNone/>
            </a:pPr>
            <a:endParaRPr lang="en-US"/>
          </a:p>
        </p:txBody>
      </p:sp>
    </p:spTree>
    <p:extLst>
      <p:ext uri="{BB962C8B-B14F-4D97-AF65-F5344CB8AC3E}">
        <p14:creationId xmlns:p14="http://schemas.microsoft.com/office/powerpoint/2010/main" val="2856943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60B20F4C-E155-5F6D-768D-4A0DD8DBEE28}"/>
              </a:ext>
            </a:extLst>
          </p:cNvPr>
          <p:cNvPicPr>
            <a:picLocks noChangeAspect="1"/>
          </p:cNvPicPr>
          <p:nvPr/>
        </p:nvPicPr>
        <p:blipFill rotWithShape="1">
          <a:blip r:embed="rId2">
            <a:duotone>
              <a:prstClr val="black"/>
              <a:schemeClr val="tx2">
                <a:tint val="45000"/>
                <a:satMod val="400000"/>
              </a:schemeClr>
            </a:duotone>
            <a:alphaModFix amt="25000"/>
          </a:blip>
          <a:srcRect r="-2" b="15726"/>
          <a:stretch/>
        </p:blipFill>
        <p:spPr>
          <a:xfrm>
            <a:off x="20" y="10"/>
            <a:ext cx="12191980" cy="6857990"/>
          </a:xfrm>
          <a:prstGeom prst="rect">
            <a:avLst/>
          </a:prstGeom>
        </p:spPr>
      </p:pic>
      <p:sp>
        <p:nvSpPr>
          <p:cNvPr id="2" name="Title 1">
            <a:extLst>
              <a:ext uri="{FF2B5EF4-FFF2-40B4-BE49-F238E27FC236}">
                <a16:creationId xmlns:a16="http://schemas.microsoft.com/office/drawing/2014/main" id="{61E2A7F3-1F05-1033-B09C-BD5050F788EE}"/>
              </a:ext>
            </a:extLst>
          </p:cNvPr>
          <p:cNvSpPr>
            <a:spLocks noGrp="1"/>
          </p:cNvSpPr>
          <p:nvPr>
            <p:ph type="title"/>
          </p:nvPr>
        </p:nvSpPr>
        <p:spPr>
          <a:xfrm>
            <a:off x="1024128" y="585216"/>
            <a:ext cx="9720072" cy="1499616"/>
          </a:xfrm>
        </p:spPr>
        <p:txBody>
          <a:bodyPr>
            <a:normAutofit/>
          </a:bodyPr>
          <a:lstStyle/>
          <a:p>
            <a:r>
              <a:rPr lang="en-US">
                <a:solidFill>
                  <a:schemeClr val="tx1"/>
                </a:solidFill>
              </a:rPr>
              <a:t>6 Nursing strength to highlight</a:t>
            </a:r>
          </a:p>
        </p:txBody>
      </p:sp>
      <p:cxnSp>
        <p:nvCxnSpPr>
          <p:cNvPr id="9" name="Straight Connector 8">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36DB07-9822-B82F-8533-C08F5E7E2EF6}"/>
              </a:ext>
            </a:extLst>
          </p:cNvPr>
          <p:cNvSpPr>
            <a:spLocks noGrp="1"/>
          </p:cNvSpPr>
          <p:nvPr>
            <p:ph idx="1"/>
          </p:nvPr>
        </p:nvSpPr>
        <p:spPr>
          <a:xfrm>
            <a:off x="1024128" y="2286000"/>
            <a:ext cx="9720073" cy="4023360"/>
          </a:xfrm>
        </p:spPr>
        <p:txBody>
          <a:bodyPr vert="horz" lIns="91440" tIns="45720" rIns="91440" bIns="45720" rtlCol="0" anchor="t">
            <a:normAutofit fontScale="92500" lnSpcReduction="20000"/>
          </a:bodyPr>
          <a:lstStyle/>
          <a:p>
            <a:pPr marL="0" indent="0">
              <a:buNone/>
            </a:pPr>
            <a:r>
              <a:rPr lang="en-US" sz="1500" dirty="0">
                <a:latin typeface="Arial"/>
                <a:cs typeface="Arial"/>
              </a:rPr>
              <a:t>Strength- as an adult nurse I have  good communication skills that I can use to provide support for patients and their families and others, I can assist with personal care such as dressing, feeding, reading, washing and using the toilet.  I am a great team worker who supports co-worker. My academic skills are good. I discovered my hidden talent of providing reassurance to people who may be feeling anxious or confused regardless of what circumstance they have come across in life.    </a:t>
            </a:r>
          </a:p>
          <a:p>
            <a:pPr marL="0" indent="0">
              <a:buNone/>
            </a:pPr>
            <a:r>
              <a:rPr lang="en-US" sz="1500" dirty="0">
                <a:latin typeface="Arial"/>
                <a:cs typeface="Arial"/>
              </a:rPr>
              <a:t>Empathy- </a:t>
            </a:r>
            <a:r>
              <a:rPr lang="en-US" sz="1500" dirty="0">
                <a:latin typeface="Arial"/>
                <a:ea typeface="+mn-lt"/>
                <a:cs typeface="+mn-lt"/>
              </a:rPr>
              <a:t>Compassion and understanding are essential. Being able to put oneself in your patients' situation allows you to deliver more effective care and emotional support. Empathy, sensitivity  and emotional resilience, to help those in difficult circumstances.</a:t>
            </a:r>
          </a:p>
          <a:p>
            <a:pPr marL="0" indent="0">
              <a:buNone/>
            </a:pPr>
            <a:r>
              <a:rPr lang="en-US" sz="1500" dirty="0">
                <a:latin typeface="Arial"/>
                <a:cs typeface="Arial"/>
              </a:rPr>
              <a:t>Flexibility- </a:t>
            </a:r>
            <a:r>
              <a:rPr lang="en-US" sz="1500" dirty="0">
                <a:latin typeface="Arial"/>
                <a:ea typeface="+mn-lt"/>
                <a:cs typeface="+mn-lt"/>
              </a:rPr>
              <a:t>Adult nursing can be unpredictable. You will face a wide range of patient demands, fluctuating schedules, and unforeseen scenarios. Adaptability is critical.</a:t>
            </a:r>
            <a:endParaRPr lang="en-US" sz="1500" dirty="0">
              <a:latin typeface="Arial"/>
              <a:cs typeface="Arial"/>
            </a:endParaRPr>
          </a:p>
          <a:p>
            <a:pPr marL="0" indent="0">
              <a:buNone/>
            </a:pPr>
            <a:r>
              <a:rPr lang="en-US" sz="1500" dirty="0">
                <a:latin typeface="Arial"/>
                <a:ea typeface="+mn-lt"/>
                <a:cs typeface="+mn-lt"/>
              </a:rPr>
              <a:t>Attention to Detail: Precision is important in healthcare. Paying great attention to patient records, medications, and symptoms leads to more accurate assessments and safer care.</a:t>
            </a:r>
            <a:endParaRPr lang="en-US" sz="1500" dirty="0">
              <a:latin typeface="Arial"/>
              <a:cs typeface="Arial"/>
            </a:endParaRPr>
          </a:p>
          <a:p>
            <a:pPr marL="0" indent="0">
              <a:buNone/>
            </a:pPr>
            <a:r>
              <a:rPr lang="en-US" sz="1500" dirty="0">
                <a:latin typeface="Arial"/>
                <a:ea typeface="+mn-lt"/>
                <a:cs typeface="+mn-lt"/>
              </a:rPr>
              <a:t>Endurance: Nursing can be physically and emotionally challenging. Long shifts, crises, and complex situations require stamina and resilience.</a:t>
            </a:r>
            <a:endParaRPr lang="en-US" sz="1500" dirty="0">
              <a:latin typeface="Arial"/>
              <a:cs typeface="Arial"/>
            </a:endParaRPr>
          </a:p>
          <a:p>
            <a:pPr marL="0" indent="0">
              <a:buNone/>
            </a:pPr>
            <a:r>
              <a:rPr lang="en-US" sz="1500" dirty="0">
                <a:latin typeface="Arial"/>
                <a:ea typeface="+mn-lt"/>
                <a:cs typeface="+mn-lt"/>
              </a:rPr>
              <a:t>Problem Solving: Adult nurses frequently encounter complex medical issues. Quick thinking, critical analysis, and problem solving are part of your daily routine.</a:t>
            </a:r>
          </a:p>
          <a:p>
            <a:pPr marL="0" indent="0">
              <a:buNone/>
            </a:pPr>
            <a:r>
              <a:rPr lang="en-US" sz="1500" dirty="0">
                <a:latin typeface="Arial"/>
                <a:ea typeface="+mn-lt"/>
                <a:cs typeface="+mn-lt"/>
              </a:rPr>
              <a:t>(</a:t>
            </a:r>
            <a:r>
              <a:rPr lang="en-US" sz="1500" dirty="0">
                <a:latin typeface="Arial"/>
                <a:cs typeface="Arial"/>
              </a:rPr>
              <a:t>Indeed, 2024)</a:t>
            </a:r>
          </a:p>
          <a:p>
            <a:pPr>
              <a:buAutoNum type="romanUcPeriod"/>
            </a:pPr>
            <a:endParaRPr lang="en-US" sz="1500">
              <a:latin typeface="Arial"/>
              <a:cs typeface="Arial"/>
            </a:endParaRPr>
          </a:p>
          <a:p>
            <a:pPr>
              <a:buAutoNum type="romanUcPeriod"/>
            </a:pPr>
            <a:endParaRPr lang="en-US" sz="1500"/>
          </a:p>
        </p:txBody>
      </p:sp>
    </p:spTree>
    <p:extLst>
      <p:ext uri="{BB962C8B-B14F-4D97-AF65-F5344CB8AC3E}">
        <p14:creationId xmlns:p14="http://schemas.microsoft.com/office/powerpoint/2010/main" val="235118461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84D2-2A7F-A56B-7B58-A824BB259C14}"/>
              </a:ext>
            </a:extLst>
          </p:cNvPr>
          <p:cNvSpPr>
            <a:spLocks noGrp="1"/>
          </p:cNvSpPr>
          <p:nvPr>
            <p:ph type="title"/>
          </p:nvPr>
        </p:nvSpPr>
        <p:spPr>
          <a:xfrm>
            <a:off x="6587544" y="1382165"/>
            <a:ext cx="4869179" cy="1517984"/>
          </a:xfrm>
        </p:spPr>
        <p:txBody>
          <a:bodyPr>
            <a:normAutofit/>
          </a:bodyPr>
          <a:lstStyle/>
          <a:p>
            <a:r>
              <a:rPr lang="en-US" sz="3700">
                <a:solidFill>
                  <a:srgbClr val="000000"/>
                </a:solidFill>
              </a:rPr>
              <a:t>There are several types of adult nurse to choose</a:t>
            </a:r>
          </a:p>
        </p:txBody>
      </p:sp>
      <p:sp>
        <p:nvSpPr>
          <p:cNvPr id="3" name="Content Placeholder 2">
            <a:extLst>
              <a:ext uri="{FF2B5EF4-FFF2-40B4-BE49-F238E27FC236}">
                <a16:creationId xmlns:a16="http://schemas.microsoft.com/office/drawing/2014/main" id="{4BC23495-BAF3-EDFE-AD4C-9F811CFFCFA0}"/>
              </a:ext>
            </a:extLst>
          </p:cNvPr>
          <p:cNvSpPr>
            <a:spLocks noGrp="1"/>
          </p:cNvSpPr>
          <p:nvPr>
            <p:ph idx="1"/>
          </p:nvPr>
        </p:nvSpPr>
        <p:spPr>
          <a:xfrm>
            <a:off x="6587545" y="3007389"/>
            <a:ext cx="4869179" cy="3065865"/>
          </a:xfrm>
        </p:spPr>
        <p:txBody>
          <a:bodyPr vert="horz" lIns="91440" tIns="45720" rIns="91440" bIns="45720" rtlCol="0" anchor="t">
            <a:normAutofit/>
          </a:bodyPr>
          <a:lstStyle/>
          <a:p>
            <a:r>
              <a:rPr lang="en-US" sz="1400">
                <a:solidFill>
                  <a:srgbClr val="000000"/>
                </a:solidFill>
                <a:latin typeface="Arial"/>
                <a:cs typeface="Arial"/>
              </a:rPr>
              <a:t>Some of the specialism include:</a:t>
            </a:r>
          </a:p>
          <a:p>
            <a:r>
              <a:rPr lang="en-US" sz="1400">
                <a:solidFill>
                  <a:srgbClr val="000000"/>
                </a:solidFill>
                <a:latin typeface="Arial"/>
                <a:cs typeface="Arial"/>
              </a:rPr>
              <a:t>District Nurse</a:t>
            </a:r>
          </a:p>
          <a:p>
            <a:r>
              <a:rPr lang="en-US" sz="1400">
                <a:solidFill>
                  <a:srgbClr val="000000"/>
                </a:solidFill>
                <a:latin typeface="Arial"/>
                <a:cs typeface="Arial"/>
              </a:rPr>
              <a:t>General Practice Nursing</a:t>
            </a:r>
          </a:p>
          <a:p>
            <a:r>
              <a:rPr lang="en-US" sz="1400">
                <a:solidFill>
                  <a:srgbClr val="000000"/>
                </a:solidFill>
                <a:latin typeface="Arial"/>
                <a:cs typeface="Arial"/>
              </a:rPr>
              <a:t>Rehabilitation nursing</a:t>
            </a:r>
          </a:p>
          <a:p>
            <a:r>
              <a:rPr lang="en-US" sz="1400">
                <a:solidFill>
                  <a:srgbClr val="000000"/>
                </a:solidFill>
                <a:latin typeface="Arial"/>
                <a:cs typeface="Arial"/>
              </a:rPr>
              <a:t>Older peoples nursing</a:t>
            </a:r>
          </a:p>
          <a:p>
            <a:r>
              <a:rPr lang="en-US" sz="1400">
                <a:solidFill>
                  <a:srgbClr val="000000"/>
                </a:solidFill>
                <a:latin typeface="Arial"/>
                <a:cs typeface="Arial"/>
              </a:rPr>
              <a:t>Accident and emergency nursing</a:t>
            </a:r>
          </a:p>
          <a:p>
            <a:r>
              <a:rPr lang="en-US" sz="1400">
                <a:solidFill>
                  <a:srgbClr val="000000"/>
                </a:solidFill>
                <a:latin typeface="Arial"/>
                <a:cs typeface="Arial"/>
              </a:rPr>
              <a:t>Intense care nursing</a:t>
            </a:r>
          </a:p>
          <a:p>
            <a:r>
              <a:rPr lang="en-US" sz="1400">
                <a:solidFill>
                  <a:srgbClr val="000000"/>
                </a:solidFill>
                <a:latin typeface="Arial"/>
                <a:cs typeface="Arial"/>
              </a:rPr>
              <a:t>Theatre nursing </a:t>
            </a:r>
          </a:p>
          <a:p>
            <a:r>
              <a:rPr lang="en-US" sz="1400">
                <a:solidFill>
                  <a:srgbClr val="000000"/>
                </a:solidFill>
                <a:latin typeface="Arial"/>
                <a:cs typeface="Arial"/>
              </a:rPr>
              <a:t>Cancer and Palliative care nursing</a:t>
            </a:r>
          </a:p>
          <a:p>
            <a:endParaRPr lang="en-US" sz="1400">
              <a:solidFill>
                <a:srgbClr val="000000"/>
              </a:solidFill>
            </a:endParaRPr>
          </a:p>
          <a:p>
            <a:endParaRPr lang="en-US" sz="1400">
              <a:solidFill>
                <a:srgbClr val="000000"/>
              </a:solidFill>
            </a:endParaRPr>
          </a:p>
          <a:p>
            <a:endParaRPr lang="en-US" sz="1400">
              <a:solidFill>
                <a:srgbClr val="000000"/>
              </a:solidFill>
            </a:endParaRPr>
          </a:p>
        </p:txBody>
      </p:sp>
      <p:pic>
        <p:nvPicPr>
          <p:cNvPr id="19" name="Picture 18" descr="People holding hands">
            <a:extLst>
              <a:ext uri="{FF2B5EF4-FFF2-40B4-BE49-F238E27FC236}">
                <a16:creationId xmlns:a16="http://schemas.microsoft.com/office/drawing/2014/main" id="{973AC39E-4963-DB54-3E49-E355DCDB8A7A}"/>
              </a:ext>
            </a:extLst>
          </p:cNvPr>
          <p:cNvPicPr>
            <a:picLocks noChangeAspect="1"/>
          </p:cNvPicPr>
          <p:nvPr/>
        </p:nvPicPr>
        <p:blipFill rotWithShape="1">
          <a:blip r:embed="rId2"/>
          <a:srcRect l="22327" r="14442" b="1"/>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Tree>
    <p:extLst>
      <p:ext uri="{BB962C8B-B14F-4D97-AF65-F5344CB8AC3E}">
        <p14:creationId xmlns:p14="http://schemas.microsoft.com/office/powerpoint/2010/main" val="3478769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665E0-BE6D-E4B6-B10F-65F85AD7C083}"/>
              </a:ext>
            </a:extLst>
          </p:cNvPr>
          <p:cNvSpPr>
            <a:spLocks noGrp="1"/>
          </p:cNvSpPr>
          <p:nvPr>
            <p:ph type="title"/>
          </p:nvPr>
        </p:nvSpPr>
        <p:spPr/>
        <p:txBody>
          <a:bodyPr/>
          <a:lstStyle/>
          <a:p>
            <a:r>
              <a:rPr lang="en-US"/>
              <a:t>Adult nursing weakness:</a:t>
            </a:r>
          </a:p>
        </p:txBody>
      </p:sp>
      <p:graphicFrame>
        <p:nvGraphicFramePr>
          <p:cNvPr id="5" name="Content Placeholder 2">
            <a:extLst>
              <a:ext uri="{FF2B5EF4-FFF2-40B4-BE49-F238E27FC236}">
                <a16:creationId xmlns:a16="http://schemas.microsoft.com/office/drawing/2014/main" id="{19A6B6F6-27B9-38FA-8D11-1D3D187912F3}"/>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9357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Stethoscope">
            <a:extLst>
              <a:ext uri="{FF2B5EF4-FFF2-40B4-BE49-F238E27FC236}">
                <a16:creationId xmlns:a16="http://schemas.microsoft.com/office/drawing/2014/main" id="{BECDBC1A-684E-60A0-BB8A-6C6F2413D9AD}"/>
              </a:ext>
            </a:extLst>
          </p:cNvPr>
          <p:cNvPicPr>
            <a:picLocks noChangeAspect="1"/>
          </p:cNvPicPr>
          <p:nvPr/>
        </p:nvPicPr>
        <p:blipFill rotWithShape="1">
          <a:blip r:embed="rId2">
            <a:duotone>
              <a:prstClr val="black"/>
              <a:schemeClr val="tx2">
                <a:tint val="45000"/>
                <a:satMod val="400000"/>
              </a:schemeClr>
            </a:duotone>
            <a:alphaModFix amt="25000"/>
          </a:blip>
          <a:srcRect t="15605"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228D657B-5E73-B82E-4BFB-665650187499}"/>
              </a:ext>
            </a:extLst>
          </p:cNvPr>
          <p:cNvSpPr>
            <a:spLocks noGrp="1"/>
          </p:cNvSpPr>
          <p:nvPr>
            <p:ph type="title"/>
          </p:nvPr>
        </p:nvSpPr>
        <p:spPr>
          <a:xfrm>
            <a:off x="1024128" y="585216"/>
            <a:ext cx="9720072" cy="1499616"/>
          </a:xfrm>
        </p:spPr>
        <p:txBody>
          <a:bodyPr>
            <a:normAutofit/>
          </a:bodyPr>
          <a:lstStyle/>
          <a:p>
            <a:r>
              <a:rPr lang="en-US">
                <a:solidFill>
                  <a:schemeClr val="tx1"/>
                </a:solidFill>
              </a:rPr>
              <a:t>Adult nursing opportunities:</a:t>
            </a:r>
          </a:p>
        </p:txBody>
      </p:sp>
      <p:cxnSp>
        <p:nvCxnSpPr>
          <p:cNvPr id="9" name="Straight Connector 8">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230372-5C91-98AC-B326-D4D3AEDF6610}"/>
              </a:ext>
            </a:extLst>
          </p:cNvPr>
          <p:cNvSpPr>
            <a:spLocks noGrp="1"/>
          </p:cNvSpPr>
          <p:nvPr>
            <p:ph idx="1"/>
          </p:nvPr>
        </p:nvSpPr>
        <p:spPr>
          <a:xfrm>
            <a:off x="1024128" y="2286000"/>
            <a:ext cx="9720073" cy="4023360"/>
          </a:xfrm>
        </p:spPr>
        <p:txBody>
          <a:bodyPr vert="horz" lIns="91440" tIns="45720" rIns="91440" bIns="45720" rtlCol="0" anchor="t">
            <a:normAutofit/>
          </a:bodyPr>
          <a:lstStyle/>
          <a:p>
            <a:r>
              <a:rPr lang="en-US" dirty="0">
                <a:latin typeface="Arial"/>
                <a:cs typeface="Arial"/>
              </a:rPr>
              <a:t>Opportunities- </a:t>
            </a:r>
            <a:r>
              <a:rPr lang="en-US" dirty="0">
                <a:ea typeface="+mn-lt"/>
                <a:cs typeface="+mn-lt"/>
              </a:rPr>
              <a:t>Following your certification as an adult nurse, a plethora of opportunities will become available to you. You could become an expert in a certain field, like acute care, senior care, or operating rooms. You may want to pursue a career in medical research, administration, teaching, or public health. There are countless alternatives.</a:t>
            </a:r>
            <a:endParaRPr lang="en-US" dirty="0"/>
          </a:p>
          <a:p>
            <a:endParaRPr lang="en-US">
              <a:latin typeface="Tw Cen MT" panose="020B0602020104020603"/>
              <a:ea typeface="+mn-lt"/>
              <a:cs typeface="+mn-lt"/>
            </a:endParaRPr>
          </a:p>
          <a:p>
            <a:r>
              <a:rPr lang="en-US" dirty="0">
                <a:latin typeface="Arial"/>
                <a:ea typeface="+mn-lt"/>
                <a:cs typeface="+mn-lt"/>
              </a:rPr>
              <a:t>Adult nurses can work in a variety of settings, including hospitals, general offices, community health centers, residential homes, hospices, specialist units, schools, and nursing agencies. Opportunities include </a:t>
            </a:r>
            <a:r>
              <a:rPr lang="en-US" dirty="0" err="1">
                <a:latin typeface="Arial"/>
                <a:ea typeface="+mn-lt"/>
                <a:cs typeface="+mn-lt"/>
              </a:rPr>
              <a:t>specialisations</a:t>
            </a:r>
            <a:r>
              <a:rPr lang="en-US" dirty="0">
                <a:latin typeface="Arial"/>
                <a:ea typeface="+mn-lt"/>
                <a:cs typeface="+mn-lt"/>
              </a:rPr>
              <a:t> in operating rooms, aged care, intensive care, public health, management, education, and clinical research. </a:t>
            </a:r>
            <a:endParaRPr lang="en-US" dirty="0">
              <a:latin typeface="Arial"/>
              <a:cs typeface="Arial"/>
            </a:endParaRPr>
          </a:p>
        </p:txBody>
      </p:sp>
    </p:spTree>
    <p:extLst>
      <p:ext uri="{BB962C8B-B14F-4D97-AF65-F5344CB8AC3E}">
        <p14:creationId xmlns:p14="http://schemas.microsoft.com/office/powerpoint/2010/main" val="113564175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19B49A6-3430-3077-F305-77DD788513EC}"/>
              </a:ext>
            </a:extLst>
          </p:cNvPr>
          <p:cNvSpPr>
            <a:spLocks noGrp="1"/>
          </p:cNvSpPr>
          <p:nvPr>
            <p:ph type="title"/>
          </p:nvPr>
        </p:nvSpPr>
        <p:spPr>
          <a:xfrm>
            <a:off x="6587544" y="1382165"/>
            <a:ext cx="4869179" cy="1517984"/>
          </a:xfrm>
        </p:spPr>
        <p:txBody>
          <a:bodyPr vert="horz" lIns="91440" tIns="45720" rIns="91440" bIns="45720" rtlCol="0">
            <a:normAutofit/>
          </a:bodyPr>
          <a:lstStyle/>
          <a:p>
            <a:r>
              <a:rPr lang="en-US" sz="4800">
                <a:solidFill>
                  <a:srgbClr val="000000"/>
                </a:solidFill>
              </a:rPr>
              <a:t>Swot Analysis</a:t>
            </a:r>
          </a:p>
        </p:txBody>
      </p:sp>
      <p:sp>
        <p:nvSpPr>
          <p:cNvPr id="3" name="Content Placeholder 2">
            <a:extLst>
              <a:ext uri="{FF2B5EF4-FFF2-40B4-BE49-F238E27FC236}">
                <a16:creationId xmlns:a16="http://schemas.microsoft.com/office/drawing/2014/main" id="{347739FA-B1EE-CC4E-92FC-7A8F4493BC9B}"/>
              </a:ext>
            </a:extLst>
          </p:cNvPr>
          <p:cNvSpPr>
            <a:spLocks noGrp="1"/>
          </p:cNvSpPr>
          <p:nvPr>
            <p:ph idx="1"/>
          </p:nvPr>
        </p:nvSpPr>
        <p:spPr>
          <a:xfrm>
            <a:off x="6587545" y="3007389"/>
            <a:ext cx="4869179" cy="3065865"/>
          </a:xfrm>
        </p:spPr>
        <p:txBody>
          <a:bodyPr vert="horz" lIns="91440" tIns="45720" rIns="91440" bIns="45720" rtlCol="0" anchor="t">
            <a:normAutofit/>
          </a:bodyPr>
          <a:lstStyle/>
          <a:p>
            <a:pPr marL="0" indent="0">
              <a:buNone/>
            </a:pPr>
            <a:r>
              <a:rPr lang="en-US" sz="1000" b="1" u="sng">
                <a:solidFill>
                  <a:srgbClr val="000000"/>
                </a:solidFill>
              </a:rPr>
              <a:t>Leadership and Management:</a:t>
            </a:r>
            <a:r>
              <a:rPr lang="en-US" sz="1000" b="1" u="sng">
                <a:solidFill>
                  <a:srgbClr val="000000"/>
                </a:solidFill>
                <a:ea typeface="+mn-lt"/>
                <a:cs typeface="+mn-lt"/>
              </a:rPr>
              <a:t> </a:t>
            </a:r>
            <a:r>
              <a:rPr lang="en-US" sz="1000">
                <a:solidFill>
                  <a:srgbClr val="000000"/>
                </a:solidFill>
                <a:ea typeface="+mn-lt"/>
                <a:cs typeface="+mn-lt"/>
              </a:rPr>
              <a:t>It is useful to identify potential stakeholders while making decisions on change. Everyone with an interest in an activity is a stakeholder. Not every stakeholder will or is able to participate in every decision.</a:t>
            </a:r>
            <a:endParaRPr lang="en-US" sz="1000">
              <a:solidFill>
                <a:srgbClr val="000000"/>
              </a:solidFill>
            </a:endParaRPr>
          </a:p>
          <a:p>
            <a:pPr marL="0" indent="0">
              <a:buNone/>
            </a:pPr>
            <a:r>
              <a:rPr lang="en-US" sz="1000">
                <a:solidFill>
                  <a:srgbClr val="000000"/>
                </a:solidFill>
                <a:ea typeface="+mn-lt"/>
                <a:cs typeface="+mn-lt"/>
              </a:rPr>
              <a:t>Power and interest: The proposed change will affect many stakeholders in different ways. While some will have influence, others will likely have positions of considerable authority. You can argue either way about your notion. It's important to remember that change is a non-linear process. The fact that "intervention A does not predictably lead to outcome b... things get in the way" is a reality of the modern world. Something unexpected appears, giving the initiative a boost. </a:t>
            </a:r>
          </a:p>
          <a:p>
            <a:pPr marL="0" indent="0">
              <a:buNone/>
            </a:pPr>
            <a:endParaRPr lang="en-US" sz="1000">
              <a:solidFill>
                <a:srgbClr val="000000"/>
              </a:solidFill>
              <a:ea typeface="+mn-lt"/>
              <a:cs typeface="+mn-lt"/>
            </a:endParaRPr>
          </a:p>
          <a:p>
            <a:pPr marL="0" indent="0">
              <a:buNone/>
            </a:pPr>
            <a:endParaRPr lang="en-US" sz="1000">
              <a:solidFill>
                <a:srgbClr val="000000"/>
              </a:solidFill>
              <a:ea typeface="+mn-lt"/>
              <a:cs typeface="+mn-lt"/>
            </a:endParaRPr>
          </a:p>
          <a:p>
            <a:pPr marL="0" indent="0">
              <a:buNone/>
            </a:pPr>
            <a:endParaRPr lang="en-US" sz="1000">
              <a:solidFill>
                <a:srgbClr val="000000"/>
              </a:solidFill>
              <a:ea typeface="+mn-lt"/>
              <a:cs typeface="+mn-lt"/>
            </a:endParaRPr>
          </a:p>
          <a:p>
            <a:pPr marL="0" indent="0">
              <a:buNone/>
            </a:pPr>
            <a:r>
              <a:rPr lang="en-US" sz="1000">
                <a:solidFill>
                  <a:srgbClr val="000000"/>
                </a:solidFill>
                <a:ea typeface="+mn-lt"/>
                <a:cs typeface="+mn-lt"/>
              </a:rPr>
              <a:t>(Braithwaite et al., 2017)</a:t>
            </a:r>
            <a:endParaRPr lang="en-US" sz="1000">
              <a:solidFill>
                <a:srgbClr val="000000"/>
              </a:solidFill>
            </a:endParaRPr>
          </a:p>
          <a:p>
            <a:pPr marL="0" indent="0">
              <a:buNone/>
            </a:pPr>
            <a:endParaRPr lang="en-US" sz="1000">
              <a:solidFill>
                <a:srgbClr val="000000"/>
              </a:solidFill>
            </a:endParaRPr>
          </a:p>
        </p:txBody>
      </p:sp>
      <p:pic>
        <p:nvPicPr>
          <p:cNvPr id="36" name="Picture 35" descr="Colourful carved figures of humans">
            <a:extLst>
              <a:ext uri="{FF2B5EF4-FFF2-40B4-BE49-F238E27FC236}">
                <a16:creationId xmlns:a16="http://schemas.microsoft.com/office/drawing/2014/main" id="{4F2D1282-3FBB-143B-B467-954ABEEE2FA5}"/>
              </a:ext>
            </a:extLst>
          </p:cNvPr>
          <p:cNvPicPr>
            <a:picLocks noChangeAspect="1"/>
          </p:cNvPicPr>
          <p:nvPr/>
        </p:nvPicPr>
        <p:blipFill rotWithShape="1">
          <a:blip r:embed="rId2"/>
          <a:srcRect l="16659" r="15857" b="1"/>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Tree>
    <p:extLst>
      <p:ext uri="{BB962C8B-B14F-4D97-AF65-F5344CB8AC3E}">
        <p14:creationId xmlns:p14="http://schemas.microsoft.com/office/powerpoint/2010/main" val="1034595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63AF7-D76B-3325-362A-BDD894207619}"/>
              </a:ext>
            </a:extLst>
          </p:cNvPr>
          <p:cNvSpPr>
            <a:spLocks noGrp="1"/>
          </p:cNvSpPr>
          <p:nvPr>
            <p:ph type="title"/>
          </p:nvPr>
        </p:nvSpPr>
        <p:spPr>
          <a:xfrm>
            <a:off x="6587544" y="1382165"/>
            <a:ext cx="4869179" cy="1517984"/>
          </a:xfrm>
        </p:spPr>
        <p:txBody>
          <a:bodyPr>
            <a:normAutofit/>
          </a:bodyPr>
          <a:lstStyle/>
          <a:p>
            <a:r>
              <a:rPr lang="en-US" sz="4800">
                <a:solidFill>
                  <a:srgbClr val="000000"/>
                </a:solidFill>
              </a:rPr>
              <a:t>Adult nurse threats:</a:t>
            </a:r>
          </a:p>
        </p:txBody>
      </p:sp>
      <p:sp>
        <p:nvSpPr>
          <p:cNvPr id="3" name="Content Placeholder 2">
            <a:extLst>
              <a:ext uri="{FF2B5EF4-FFF2-40B4-BE49-F238E27FC236}">
                <a16:creationId xmlns:a16="http://schemas.microsoft.com/office/drawing/2014/main" id="{1B639ADD-9448-70EC-F228-08617CED541A}"/>
              </a:ext>
            </a:extLst>
          </p:cNvPr>
          <p:cNvSpPr>
            <a:spLocks noGrp="1"/>
          </p:cNvSpPr>
          <p:nvPr>
            <p:ph idx="1"/>
          </p:nvPr>
        </p:nvSpPr>
        <p:spPr>
          <a:xfrm>
            <a:off x="6587545" y="3007389"/>
            <a:ext cx="4869179" cy="3065865"/>
          </a:xfrm>
        </p:spPr>
        <p:txBody>
          <a:bodyPr vert="horz" lIns="91440" tIns="45720" rIns="91440" bIns="45720" rtlCol="0" anchor="t">
            <a:normAutofit/>
          </a:bodyPr>
          <a:lstStyle/>
          <a:p>
            <a:r>
              <a:rPr lang="en-US" sz="1100">
                <a:solidFill>
                  <a:srgbClr val="000000"/>
                </a:solidFill>
                <a:latin typeface="Arial"/>
                <a:cs typeface="Arial"/>
              </a:rPr>
              <a:t>Threats:</a:t>
            </a:r>
          </a:p>
          <a:p>
            <a:r>
              <a:rPr lang="en-US" sz="1100">
                <a:solidFill>
                  <a:srgbClr val="000000"/>
                </a:solidFill>
                <a:latin typeface="Arial"/>
                <a:ea typeface="+mn-lt"/>
                <a:cs typeface="+mn-lt"/>
              </a:rPr>
              <a:t>Threats are an ugly reality of life, and many of them can have an impact on your job, particularly in nursing. Nurses face actual concerns such as workplace bullying, a lack of work-life balance, a shortage of staff, and limited prospects for advancement. This section should contain elements such as these. By analysing all prospective dangers, you may plan for the next stage in your career. </a:t>
            </a:r>
          </a:p>
          <a:p>
            <a:endParaRPr lang="en-US" sz="1100">
              <a:solidFill>
                <a:srgbClr val="000000"/>
              </a:solidFill>
              <a:latin typeface="Arial"/>
              <a:cs typeface="Arial"/>
            </a:endParaRPr>
          </a:p>
          <a:p>
            <a:r>
              <a:rPr lang="en-US" sz="1100">
                <a:solidFill>
                  <a:srgbClr val="000000"/>
                </a:solidFill>
                <a:latin typeface="Arial"/>
                <a:ea typeface="+mn-lt"/>
                <a:cs typeface="+mn-lt"/>
              </a:rPr>
              <a:t>Furthermore, it is crucial to realise that hazards are not limited to external forces. Threats are not the same as weaknesses, yet some flaws can develop into threats. Stressful occurrences, such as a divorce or the sale of a home, might interfere with your capacity to focus on your professional progress, and a negative personal habit may also be viewed as a threat.</a:t>
            </a:r>
            <a:endParaRPr lang="en-US" sz="1100">
              <a:solidFill>
                <a:srgbClr val="000000"/>
              </a:solidFill>
              <a:latin typeface="Arial"/>
              <a:ea typeface="+mn-lt"/>
              <a:cs typeface="Arial"/>
            </a:endParaRPr>
          </a:p>
          <a:p>
            <a:r>
              <a:rPr lang="en-US" sz="1100">
                <a:solidFill>
                  <a:srgbClr val="000000"/>
                </a:solidFill>
                <a:latin typeface="Arial"/>
                <a:ea typeface="+mn-lt"/>
                <a:cs typeface="+mn-lt"/>
              </a:rPr>
              <a:t> (Carlson, 2023).</a:t>
            </a:r>
            <a:endParaRPr lang="en-US" sz="1100">
              <a:solidFill>
                <a:srgbClr val="000000"/>
              </a:solidFill>
              <a:latin typeface="Arial"/>
              <a:cs typeface="Arial"/>
            </a:endParaRPr>
          </a:p>
        </p:txBody>
      </p:sp>
      <p:pic>
        <p:nvPicPr>
          <p:cNvPr id="17" name="Picture 16" descr="Desk with stethoscope and computer keyboard">
            <a:extLst>
              <a:ext uri="{FF2B5EF4-FFF2-40B4-BE49-F238E27FC236}">
                <a16:creationId xmlns:a16="http://schemas.microsoft.com/office/drawing/2014/main" id="{C34B3257-C911-951D-D506-DC221668D70C}"/>
              </a:ext>
            </a:extLst>
          </p:cNvPr>
          <p:cNvPicPr>
            <a:picLocks noChangeAspect="1"/>
          </p:cNvPicPr>
          <p:nvPr/>
        </p:nvPicPr>
        <p:blipFill rotWithShape="1">
          <a:blip r:embed="rId2"/>
          <a:srcRect l="36768" r="5" b="5"/>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Tree>
    <p:extLst>
      <p:ext uri="{BB962C8B-B14F-4D97-AF65-F5344CB8AC3E}">
        <p14:creationId xmlns:p14="http://schemas.microsoft.com/office/powerpoint/2010/main" val="2029847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9">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D3437-0990-592A-87C6-0F847F370A74}"/>
              </a:ext>
            </a:extLst>
          </p:cNvPr>
          <p:cNvSpPr>
            <a:spLocks noGrp="1"/>
          </p:cNvSpPr>
          <p:nvPr>
            <p:ph type="title"/>
          </p:nvPr>
        </p:nvSpPr>
        <p:spPr>
          <a:xfrm>
            <a:off x="4542188" y="942449"/>
            <a:ext cx="6681323" cy="1470249"/>
          </a:xfrm>
        </p:spPr>
        <p:txBody>
          <a:bodyPr>
            <a:normAutofit/>
          </a:bodyPr>
          <a:lstStyle/>
          <a:p>
            <a:r>
              <a:rPr lang="en-US"/>
              <a:t>Hand Hygiene:</a:t>
            </a:r>
          </a:p>
        </p:txBody>
      </p:sp>
      <p:cxnSp>
        <p:nvCxnSpPr>
          <p:cNvPr id="22" name="Straight Connector 21">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ACA631-1FF2-AED2-1253-323A784AE2C3}"/>
              </a:ext>
            </a:extLst>
          </p:cNvPr>
          <p:cNvSpPr>
            <a:spLocks noGrp="1"/>
          </p:cNvSpPr>
          <p:nvPr>
            <p:ph idx="1"/>
          </p:nvPr>
        </p:nvSpPr>
        <p:spPr>
          <a:xfrm>
            <a:off x="4547043" y="2773885"/>
            <a:ext cx="6676469" cy="3141013"/>
          </a:xfrm>
        </p:spPr>
        <p:txBody>
          <a:bodyPr vert="horz" lIns="91440" tIns="45720" rIns="91440" bIns="45720" rtlCol="0">
            <a:normAutofit/>
          </a:bodyPr>
          <a:lstStyle/>
          <a:p>
            <a:r>
              <a:rPr lang="en-US" sz="1400">
                <a:latin typeface="Arial"/>
                <a:ea typeface="+mn-lt"/>
                <a:cs typeface="+mn-lt"/>
              </a:rPr>
              <a:t>One of the best things we can all do to stop the spread of viruses and avoid diseases is to </a:t>
            </a:r>
            <a:r>
              <a:rPr lang="en-US" sz="1400" err="1">
                <a:latin typeface="Arial"/>
                <a:ea typeface="+mn-lt"/>
                <a:cs typeface="+mn-lt"/>
              </a:rPr>
              <a:t>practise</a:t>
            </a:r>
            <a:r>
              <a:rPr lang="en-US" sz="1400">
                <a:latin typeface="Arial"/>
                <a:ea typeface="+mn-lt"/>
                <a:cs typeface="+mn-lt"/>
              </a:rPr>
              <a:t> good hand hygiene. such as the COVID-19 infection. </a:t>
            </a:r>
            <a:endParaRPr lang="en-US" sz="1400">
              <a:latin typeface="Arial"/>
              <a:cs typeface="Arial"/>
            </a:endParaRPr>
          </a:p>
          <a:p>
            <a:r>
              <a:rPr lang="en-US" sz="1400">
                <a:latin typeface="Arial"/>
                <a:ea typeface="+mn-lt"/>
                <a:cs typeface="+mn-lt"/>
              </a:rPr>
              <a:t>Handwashing often and regularly can help both community members and health professionals prevent illnesses.</a:t>
            </a:r>
            <a:endParaRPr lang="en-US" sz="1400">
              <a:latin typeface="Arial"/>
              <a:cs typeface="Arial"/>
            </a:endParaRPr>
          </a:p>
          <a:p>
            <a:r>
              <a:rPr lang="en-US" sz="1400">
                <a:latin typeface="Arial"/>
                <a:ea typeface="+mn-lt"/>
                <a:cs typeface="+mn-lt"/>
              </a:rPr>
              <a:t>The Trust observes Hand Hygiene Day in observance of the World Health </a:t>
            </a:r>
            <a:r>
              <a:rPr lang="en-US" sz="1400" err="1">
                <a:latin typeface="Arial"/>
                <a:ea typeface="+mn-lt"/>
                <a:cs typeface="+mn-lt"/>
              </a:rPr>
              <a:t>Organisation</a:t>
            </a:r>
            <a:r>
              <a:rPr lang="en-US" sz="1400">
                <a:latin typeface="Arial"/>
                <a:ea typeface="+mn-lt"/>
                <a:cs typeface="+mn-lt"/>
              </a:rPr>
              <a:t> each year. highlighting how crucial it is to wash your hands properly.</a:t>
            </a:r>
          </a:p>
          <a:p>
            <a:r>
              <a:rPr lang="en-US" sz="1400">
                <a:latin typeface="Arial"/>
                <a:ea typeface="+mn-lt"/>
                <a:cs typeface="+mn-lt"/>
              </a:rPr>
              <a:t>All employees, patients, and visitors in a hospital institution should use alcohol-based hand rub (ABHR) to disinfect their hands. When entering and departing locations where patient care is being provided, this should be done. </a:t>
            </a:r>
            <a:endParaRPr lang="en-US" sz="1400">
              <a:latin typeface="Arial"/>
              <a:cs typeface="Arial"/>
            </a:endParaRPr>
          </a:p>
          <a:p>
            <a:r>
              <a:rPr lang="en-US" sz="1400">
                <a:latin typeface="Arial"/>
                <a:ea typeface="+mn-lt"/>
                <a:cs typeface="+mn-lt"/>
              </a:rPr>
              <a:t>Before beginning any episode of direct patient care and following any action or contact that could cause hands to become contaminated, hands must be washed right away.</a:t>
            </a:r>
          </a:p>
          <a:p>
            <a:endParaRPr lang="en-US" sz="1400">
              <a:latin typeface="Arial"/>
              <a:cs typeface="Arial"/>
            </a:endParaRPr>
          </a:p>
        </p:txBody>
      </p:sp>
    </p:spTree>
    <p:extLst>
      <p:ext uri="{BB962C8B-B14F-4D97-AF65-F5344CB8AC3E}">
        <p14:creationId xmlns:p14="http://schemas.microsoft.com/office/powerpoint/2010/main" val="1759848018"/>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C20F4-DB3D-7F1A-DB5C-1E71E7650711}"/>
              </a:ext>
            </a:extLst>
          </p:cNvPr>
          <p:cNvSpPr>
            <a:spLocks noGrp="1"/>
          </p:cNvSpPr>
          <p:nvPr>
            <p:ph type="title"/>
          </p:nvPr>
        </p:nvSpPr>
        <p:spPr>
          <a:xfrm>
            <a:off x="5297762" y="329184"/>
            <a:ext cx="6251110" cy="1783080"/>
          </a:xfrm>
        </p:spPr>
        <p:txBody>
          <a:bodyPr anchor="b">
            <a:normAutofit/>
          </a:bodyPr>
          <a:lstStyle/>
          <a:p>
            <a:r>
              <a:rPr lang="en-US" sz="7200"/>
              <a:t>Hand Hygiene:</a:t>
            </a:r>
          </a:p>
        </p:txBody>
      </p:sp>
      <p:sp>
        <p:nvSpPr>
          <p:cNvPr id="3" name="Content Placeholder 2">
            <a:extLst>
              <a:ext uri="{FF2B5EF4-FFF2-40B4-BE49-F238E27FC236}">
                <a16:creationId xmlns:a16="http://schemas.microsoft.com/office/drawing/2014/main" id="{0CE2F3BB-2240-E85C-FF3F-DB1019D0E9C6}"/>
              </a:ext>
            </a:extLst>
          </p:cNvPr>
          <p:cNvSpPr>
            <a:spLocks noGrp="1"/>
          </p:cNvSpPr>
          <p:nvPr>
            <p:ph idx="1"/>
          </p:nvPr>
        </p:nvSpPr>
        <p:spPr>
          <a:xfrm>
            <a:off x="5297762" y="2706624"/>
            <a:ext cx="6251110" cy="3483864"/>
          </a:xfrm>
        </p:spPr>
        <p:txBody>
          <a:bodyPr vert="horz" lIns="91440" tIns="45720" rIns="91440" bIns="45720" rtlCol="0" anchor="t">
            <a:normAutofit/>
          </a:bodyPr>
          <a:lstStyle/>
          <a:p>
            <a:pPr>
              <a:lnSpc>
                <a:spcPct val="100000"/>
              </a:lnSpc>
            </a:pPr>
            <a:r>
              <a:rPr lang="en-US" sz="1800">
                <a:latin typeface="Arial"/>
                <a:ea typeface="+mn-lt"/>
                <a:cs typeface="+mn-lt"/>
              </a:rPr>
              <a:t>Prior to washing their hands, healthcare personnel need to: </a:t>
            </a:r>
            <a:endParaRPr lang="en-US" sz="1800">
              <a:latin typeface="Arial"/>
              <a:cs typeface="Arial"/>
            </a:endParaRPr>
          </a:p>
          <a:p>
            <a:pPr>
              <a:lnSpc>
                <a:spcPct val="100000"/>
              </a:lnSpc>
            </a:pPr>
            <a:r>
              <a:rPr lang="en-US" sz="1800">
                <a:latin typeface="Arial"/>
                <a:ea typeface="+mn-lt"/>
                <a:cs typeface="+mn-lt"/>
              </a:rPr>
              <a:t>reveal forearms (bare skin below elbows)</a:t>
            </a:r>
            <a:endParaRPr lang="en-US" sz="1800">
              <a:latin typeface="Arial"/>
              <a:cs typeface="Arial"/>
            </a:endParaRPr>
          </a:p>
          <a:p>
            <a:pPr>
              <a:lnSpc>
                <a:spcPct val="100000"/>
              </a:lnSpc>
            </a:pPr>
            <a:r>
              <a:rPr lang="en-US" sz="1800">
                <a:latin typeface="Arial"/>
                <a:ea typeface="+mn-lt"/>
                <a:cs typeface="+mn-lt"/>
              </a:rPr>
              <a:t>Take off all </a:t>
            </a:r>
            <a:r>
              <a:rPr lang="en-US" sz="1800" err="1">
                <a:latin typeface="Arial"/>
                <a:ea typeface="+mn-lt"/>
                <a:cs typeface="+mn-lt"/>
              </a:rPr>
              <a:t>jewellery</a:t>
            </a:r>
            <a:r>
              <a:rPr lang="en-US" sz="1800">
                <a:latin typeface="Arial"/>
                <a:ea typeface="+mn-lt"/>
                <a:cs typeface="+mn-lt"/>
              </a:rPr>
              <a:t> from your hands and wrists (one simple metal finger ring is okay, but it should be taken off or moved up when washing your hands). </a:t>
            </a:r>
            <a:endParaRPr lang="en-US" sz="1800">
              <a:latin typeface="Arial"/>
              <a:cs typeface="Arial"/>
            </a:endParaRPr>
          </a:p>
          <a:p>
            <a:pPr>
              <a:lnSpc>
                <a:spcPct val="100000"/>
              </a:lnSpc>
            </a:pPr>
            <a:r>
              <a:rPr lang="en-US" sz="1800">
                <a:latin typeface="Arial"/>
                <a:ea typeface="+mn-lt"/>
                <a:cs typeface="+mn-lt"/>
              </a:rPr>
              <a:t>Make sure your fingernails are neat, short, and free of fake nails or nail products. Use a waterproof treatment to cover any cuts or abrasions.</a:t>
            </a:r>
          </a:p>
          <a:p>
            <a:pPr>
              <a:lnSpc>
                <a:spcPct val="100000"/>
              </a:lnSpc>
            </a:pPr>
            <a:r>
              <a:rPr lang="en-US" sz="1800">
                <a:latin typeface="Arial"/>
                <a:cs typeface="Arial"/>
              </a:rPr>
              <a:t>(NHS, 2020)</a:t>
            </a:r>
          </a:p>
        </p:txBody>
      </p:sp>
      <p:pic>
        <p:nvPicPr>
          <p:cNvPr id="5" name="Picture 4" descr="A hand on the water creating ripples">
            <a:extLst>
              <a:ext uri="{FF2B5EF4-FFF2-40B4-BE49-F238E27FC236}">
                <a16:creationId xmlns:a16="http://schemas.microsoft.com/office/drawing/2014/main" id="{69810FAA-CD81-5FD6-84EC-99BCF6EF8CD7}"/>
              </a:ext>
            </a:extLst>
          </p:cNvPr>
          <p:cNvPicPr>
            <a:picLocks noChangeAspect="1"/>
          </p:cNvPicPr>
          <p:nvPr/>
        </p:nvPicPr>
        <p:blipFill rotWithShape="1">
          <a:blip r:embed="rId2"/>
          <a:srcRect l="50752" r="3984"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7418734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lant growing in a concrete crack">
            <a:extLst>
              <a:ext uri="{FF2B5EF4-FFF2-40B4-BE49-F238E27FC236}">
                <a16:creationId xmlns:a16="http://schemas.microsoft.com/office/drawing/2014/main" id="{B8CCD4C5-AFC4-1D20-DCCC-A79318EE7251}"/>
              </a:ext>
            </a:extLst>
          </p:cNvPr>
          <p:cNvPicPr>
            <a:picLocks noChangeAspect="1"/>
          </p:cNvPicPr>
          <p:nvPr/>
        </p:nvPicPr>
        <p:blipFill rotWithShape="1">
          <a:blip r:embed="rId2">
            <a:duotone>
              <a:prstClr val="black"/>
              <a:schemeClr val="tx2">
                <a:tint val="45000"/>
                <a:satMod val="400000"/>
              </a:schemeClr>
            </a:duotone>
            <a:alphaModFix amt="25000"/>
          </a:blip>
          <a:srcRect t="15605"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19368BC2-C5EE-79A6-0DCA-6DB6F5379EFB}"/>
              </a:ext>
            </a:extLst>
          </p:cNvPr>
          <p:cNvSpPr>
            <a:spLocks noGrp="1"/>
          </p:cNvSpPr>
          <p:nvPr>
            <p:ph type="title"/>
          </p:nvPr>
        </p:nvSpPr>
        <p:spPr>
          <a:xfrm>
            <a:off x="1035501" y="164411"/>
            <a:ext cx="9708699" cy="1363138"/>
          </a:xfrm>
        </p:spPr>
        <p:txBody>
          <a:bodyPr>
            <a:normAutofit/>
          </a:bodyPr>
          <a:lstStyle/>
          <a:p>
            <a:r>
              <a:rPr lang="en-US">
                <a:solidFill>
                  <a:schemeClr val="tx1"/>
                </a:solidFill>
              </a:rPr>
              <a:t>Aims And Objectives:</a:t>
            </a:r>
          </a:p>
        </p:txBody>
      </p:sp>
      <p:cxnSp>
        <p:nvCxnSpPr>
          <p:cNvPr id="9" name="Straight Connector 8">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B07B81-FEB2-C039-7724-C5F0630DE21E}"/>
              </a:ext>
            </a:extLst>
          </p:cNvPr>
          <p:cNvSpPr>
            <a:spLocks noGrp="1"/>
          </p:cNvSpPr>
          <p:nvPr>
            <p:ph idx="1"/>
          </p:nvPr>
        </p:nvSpPr>
        <p:spPr>
          <a:xfrm>
            <a:off x="1035501" y="1121043"/>
            <a:ext cx="9708700" cy="5570104"/>
          </a:xfrm>
        </p:spPr>
        <p:txBody>
          <a:bodyPr vert="horz" lIns="45720" tIns="45720" rIns="45720" bIns="45720" rtlCol="0" anchor="t">
            <a:normAutofit fontScale="70000" lnSpcReduction="20000"/>
          </a:bodyPr>
          <a:lstStyle/>
          <a:p>
            <a:pPr marL="0" indent="0">
              <a:buNone/>
            </a:pPr>
            <a:r>
              <a:rPr lang="en-US" sz="2000" dirty="0">
                <a:ea typeface="+mn-lt"/>
                <a:cs typeface="+mn-lt"/>
              </a:rPr>
              <a:t>Knowing what your employer hopes to accomplish will help you better grasp your job. Examining your organization's values, goals, and objectives will help you determine this. </a:t>
            </a:r>
            <a:endParaRPr lang="en-US" sz="2000" dirty="0"/>
          </a:p>
          <a:p>
            <a:r>
              <a:rPr lang="en-US" sz="2000" dirty="0">
                <a:ea typeface="+mn-lt"/>
                <a:cs typeface="+mn-lt"/>
              </a:rPr>
              <a:t>Values: These are the principles or beliefs of the </a:t>
            </a:r>
            <a:r>
              <a:rPr lang="en-US" sz="2000" dirty="0" err="1">
                <a:ea typeface="+mn-lt"/>
                <a:cs typeface="+mn-lt"/>
              </a:rPr>
              <a:t>organisation</a:t>
            </a:r>
            <a:r>
              <a:rPr lang="en-US" sz="2000" dirty="0">
                <a:ea typeface="+mn-lt"/>
                <a:cs typeface="+mn-lt"/>
              </a:rPr>
              <a:t> that have to be represented in every facet of the treatment you offer.</a:t>
            </a:r>
            <a:endParaRPr lang="en-US" sz="2000"/>
          </a:p>
          <a:p>
            <a:r>
              <a:rPr lang="en-US" sz="2000" dirty="0">
                <a:ea typeface="+mn-lt"/>
                <a:cs typeface="+mn-lt"/>
              </a:rPr>
              <a:t>Aims: These are the </a:t>
            </a:r>
            <a:r>
              <a:rPr lang="en-US" sz="2000" err="1">
                <a:ea typeface="+mn-lt"/>
                <a:cs typeface="+mn-lt"/>
              </a:rPr>
              <a:t>organisation's</a:t>
            </a:r>
            <a:r>
              <a:rPr lang="en-US" sz="2000" dirty="0">
                <a:ea typeface="+mn-lt"/>
                <a:cs typeface="+mn-lt"/>
              </a:rPr>
              <a:t> overarching objectives, or the desired outcomes of its operations. You will assist and contribute to your employer's efforts to accomplish these goals. </a:t>
            </a:r>
            <a:endParaRPr lang="en-US" sz="2000" dirty="0"/>
          </a:p>
          <a:p>
            <a:r>
              <a:rPr lang="en-US" sz="2000" dirty="0">
                <a:solidFill>
                  <a:srgbClr val="FFFFFF"/>
                </a:solidFill>
                <a:ea typeface="+mn-lt"/>
                <a:cs typeface="+mn-lt"/>
              </a:rPr>
              <a:t>Giving prompt, high-quality medical care to patients. </a:t>
            </a:r>
            <a:endParaRPr lang="en-US" sz="2000" dirty="0">
              <a:solidFill>
                <a:srgbClr val="FFFFFF"/>
              </a:solidFill>
              <a:latin typeface="Tw Cen MT" panose="020B0602020104020603"/>
              <a:ea typeface="+mn-lt"/>
              <a:cs typeface="Calibri"/>
            </a:endParaRPr>
          </a:p>
          <a:p>
            <a:r>
              <a:rPr lang="en-US" sz="2000" dirty="0">
                <a:solidFill>
                  <a:srgbClr val="FFFFFF"/>
                </a:solidFill>
                <a:ea typeface="+mn-lt"/>
                <a:cs typeface="+mn-lt"/>
              </a:rPr>
              <a:t>Teaching patients' and their families.</a:t>
            </a:r>
            <a:endParaRPr lang="en-US" dirty="0"/>
          </a:p>
          <a:p>
            <a:r>
              <a:rPr lang="en-US" sz="2000" dirty="0">
                <a:solidFill>
                  <a:srgbClr val="FFFFFF"/>
                </a:solidFill>
                <a:ea typeface="+mn-lt"/>
                <a:cs typeface="+mn-lt"/>
              </a:rPr>
              <a:t> Fostering an atmosphere of safety. </a:t>
            </a:r>
            <a:endParaRPr lang="en-US" dirty="0"/>
          </a:p>
          <a:p>
            <a:r>
              <a:rPr lang="en-US" sz="2000" dirty="0">
                <a:solidFill>
                  <a:srgbClr val="FFFFFF"/>
                </a:solidFill>
                <a:ea typeface="+mn-lt"/>
                <a:cs typeface="+mn-lt"/>
              </a:rPr>
              <a:t>Enhancing technological proficiency. </a:t>
            </a:r>
            <a:endParaRPr lang="en-US"/>
          </a:p>
          <a:p>
            <a:r>
              <a:rPr lang="en-US" sz="2000" dirty="0">
                <a:solidFill>
                  <a:srgbClr val="FFFFFF"/>
                </a:solidFill>
                <a:ea typeface="+mn-lt"/>
                <a:cs typeface="+mn-lt"/>
              </a:rPr>
              <a:t>Obtaining certifications. </a:t>
            </a:r>
            <a:endParaRPr lang="en-US" dirty="0"/>
          </a:p>
          <a:p>
            <a:r>
              <a:rPr lang="en-US" sz="2000" dirty="0">
                <a:solidFill>
                  <a:srgbClr val="FFFFFF"/>
                </a:solidFill>
                <a:ea typeface="+mn-lt"/>
                <a:cs typeface="+mn-lt"/>
              </a:rPr>
              <a:t>Outstanding ability to collaborate with others.</a:t>
            </a:r>
            <a:endParaRPr lang="en-US" dirty="0"/>
          </a:p>
          <a:p>
            <a:pPr>
              <a:spcBef>
                <a:spcPts val="1000"/>
              </a:spcBef>
              <a:spcAft>
                <a:spcPts val="0"/>
              </a:spcAft>
            </a:pPr>
            <a:r>
              <a:rPr lang="en-US" sz="1800" dirty="0">
                <a:solidFill>
                  <a:srgbClr val="000000"/>
                </a:solidFill>
                <a:latin typeface="Calibri"/>
                <a:ea typeface="+mn-lt"/>
                <a:cs typeface="Calibri"/>
              </a:rPr>
              <a:t>Excellent observation skills and attention to detail.</a:t>
            </a:r>
          </a:p>
          <a:p>
            <a:pPr>
              <a:spcBef>
                <a:spcPts val="1000"/>
              </a:spcBef>
              <a:spcAft>
                <a:spcPts val="0"/>
              </a:spcAft>
            </a:pPr>
            <a:r>
              <a:rPr lang="en-US" sz="1800" dirty="0">
                <a:solidFill>
                  <a:srgbClr val="000000"/>
                </a:solidFill>
                <a:latin typeface="Calibri"/>
                <a:ea typeface="+mn-lt"/>
                <a:cs typeface="Calibri"/>
              </a:rPr>
              <a:t>A flexible approach to work and ability to work well under pressure.</a:t>
            </a:r>
          </a:p>
          <a:p>
            <a:pPr>
              <a:spcBef>
                <a:spcPts val="1000"/>
              </a:spcBef>
              <a:spcAft>
                <a:spcPts val="0"/>
              </a:spcAft>
            </a:pPr>
            <a:r>
              <a:rPr lang="en-US" sz="1800" dirty="0">
                <a:solidFill>
                  <a:srgbClr val="000000"/>
                </a:solidFill>
                <a:ea typeface="+mn-lt"/>
                <a:cs typeface="+mn-lt"/>
              </a:rPr>
              <a:t>In order to lower the possibility of paternalism when speaking with patients and discussing their requirements, nurses must take their consultation style into account when creating a care plan.</a:t>
            </a:r>
            <a:endParaRPr lang="en-US" sz="1800" dirty="0">
              <a:solidFill>
                <a:srgbClr val="000000"/>
              </a:solidFill>
              <a:latin typeface="Calibri"/>
              <a:ea typeface="+mn-lt"/>
              <a:cs typeface="Calibri"/>
            </a:endParaRPr>
          </a:p>
          <a:p>
            <a:pPr>
              <a:spcBef>
                <a:spcPts val="1000"/>
              </a:spcBef>
              <a:spcAft>
                <a:spcPts val="0"/>
              </a:spcAft>
            </a:pPr>
            <a:endParaRPr lang="en-US" sz="1800">
              <a:solidFill>
                <a:srgbClr val="000000"/>
              </a:solidFill>
              <a:latin typeface="Calibri"/>
              <a:ea typeface="+mn-lt"/>
              <a:cs typeface="Calibri"/>
            </a:endParaRPr>
          </a:p>
          <a:p>
            <a:pPr>
              <a:spcBef>
                <a:spcPts val="1000"/>
              </a:spcBef>
              <a:spcAft>
                <a:spcPts val="0"/>
              </a:spcAft>
            </a:pPr>
            <a:r>
              <a:rPr lang="en-US" sz="2100" dirty="0">
                <a:solidFill>
                  <a:srgbClr val="FFFFFF"/>
                </a:solidFill>
                <a:latin typeface="TW Cen MT"/>
                <a:ea typeface="+mn-lt"/>
                <a:cs typeface="Calibri"/>
              </a:rPr>
              <a:t>The particular conditions that must be met in order to accomplish the goals are called objectives.</a:t>
            </a:r>
            <a:endParaRPr lang="en-US" sz="1800" dirty="0">
              <a:solidFill>
                <a:srgbClr val="000000"/>
              </a:solidFill>
              <a:latin typeface="Calibri"/>
              <a:ea typeface="+mn-lt"/>
              <a:cs typeface="Calibri"/>
            </a:endParaRPr>
          </a:p>
          <a:p>
            <a:pPr>
              <a:spcBef>
                <a:spcPts val="1000"/>
              </a:spcBef>
              <a:spcAft>
                <a:spcPts val="0"/>
              </a:spcAft>
            </a:pPr>
            <a:endParaRPr lang="en-US" sz="2100">
              <a:latin typeface="TW Cen MT"/>
              <a:ea typeface="+mn-lt"/>
              <a:cs typeface="Calibri"/>
            </a:endParaRPr>
          </a:p>
          <a:p>
            <a:pPr>
              <a:spcBef>
                <a:spcPts val="1000"/>
              </a:spcBef>
              <a:spcAft>
                <a:spcPts val="0"/>
              </a:spcAft>
            </a:pPr>
            <a:r>
              <a:rPr lang="en-US" sz="2000" dirty="0">
                <a:ea typeface="+mn-lt"/>
                <a:cs typeface="+mn-lt"/>
              </a:rPr>
              <a:t>(Putter, 2021)  (Ajibade, 2021)</a:t>
            </a:r>
          </a:p>
          <a:p>
            <a:endParaRPr lang="en-US" sz="2000"/>
          </a:p>
        </p:txBody>
      </p:sp>
    </p:spTree>
    <p:extLst>
      <p:ext uri="{BB962C8B-B14F-4D97-AF65-F5344CB8AC3E}">
        <p14:creationId xmlns:p14="http://schemas.microsoft.com/office/powerpoint/2010/main" val="77696256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CAE8F-D22A-3523-4716-53B4CC3257B9}"/>
              </a:ext>
            </a:extLst>
          </p:cNvPr>
          <p:cNvSpPr>
            <a:spLocks noGrp="1"/>
          </p:cNvSpPr>
          <p:nvPr>
            <p:ph type="title"/>
          </p:nvPr>
        </p:nvSpPr>
        <p:spPr>
          <a:xfrm>
            <a:off x="640080" y="325370"/>
            <a:ext cx="6894576" cy="1151492"/>
          </a:xfrm>
        </p:spPr>
        <p:txBody>
          <a:bodyPr anchor="b">
            <a:normAutofit/>
          </a:bodyPr>
          <a:lstStyle/>
          <a:p>
            <a:r>
              <a:rPr lang="en-US" sz="7200"/>
              <a:t>Conclusion:</a:t>
            </a:r>
          </a:p>
        </p:txBody>
      </p:sp>
      <p:sp>
        <p:nvSpPr>
          <p:cNvPr id="3" name="Content Placeholder 2">
            <a:extLst>
              <a:ext uri="{FF2B5EF4-FFF2-40B4-BE49-F238E27FC236}">
                <a16:creationId xmlns:a16="http://schemas.microsoft.com/office/drawing/2014/main" id="{5B12F502-4036-C775-2B19-0A0340148F54}"/>
              </a:ext>
            </a:extLst>
          </p:cNvPr>
          <p:cNvSpPr>
            <a:spLocks noGrp="1"/>
          </p:cNvSpPr>
          <p:nvPr>
            <p:ph idx="1"/>
          </p:nvPr>
        </p:nvSpPr>
        <p:spPr>
          <a:xfrm>
            <a:off x="640080" y="2110430"/>
            <a:ext cx="7246268" cy="4622398"/>
          </a:xfrm>
        </p:spPr>
        <p:txBody>
          <a:bodyPr vert="horz" lIns="91440" tIns="45720" rIns="91440" bIns="45720" rtlCol="0" anchor="t">
            <a:normAutofit/>
          </a:bodyPr>
          <a:lstStyle/>
          <a:p>
            <a:pPr>
              <a:lnSpc>
                <a:spcPct val="100000"/>
              </a:lnSpc>
            </a:pPr>
            <a:r>
              <a:rPr lang="en-US" sz="1500" dirty="0">
                <a:latin typeface="Arial"/>
                <a:ea typeface="+mn-lt"/>
                <a:cs typeface="+mn-lt"/>
              </a:rPr>
              <a:t>I have learned a great deal from my interview experience and have gained a deeper understanding of the working world. This experience has made me </a:t>
            </a:r>
            <a:r>
              <a:rPr lang="en-US" sz="1500" err="1">
                <a:latin typeface="Arial"/>
                <a:ea typeface="+mn-lt"/>
                <a:cs typeface="+mn-lt"/>
              </a:rPr>
              <a:t>realise</a:t>
            </a:r>
            <a:r>
              <a:rPr lang="en-US" sz="1500" dirty="0">
                <a:latin typeface="Arial"/>
                <a:ea typeface="+mn-lt"/>
                <a:cs typeface="+mn-lt"/>
              </a:rPr>
              <a:t> the value of sincerity and nonverbal communication, and I think these </a:t>
            </a:r>
            <a:r>
              <a:rPr lang="en-US" sz="1500" err="1">
                <a:latin typeface="Arial"/>
                <a:ea typeface="+mn-lt"/>
                <a:cs typeface="+mn-lt"/>
              </a:rPr>
              <a:t>realisations</a:t>
            </a:r>
            <a:r>
              <a:rPr lang="en-US" sz="1500" dirty="0">
                <a:latin typeface="Arial"/>
                <a:ea typeface="+mn-lt"/>
                <a:cs typeface="+mn-lt"/>
              </a:rPr>
              <a:t> will continue to direct me in my future undertakings. I'm determined to put these teachings into practice and improve my abilities as a candidate and professional going forward.</a:t>
            </a:r>
            <a:r>
              <a:rPr lang="en-US" sz="1500" dirty="0">
                <a:latin typeface="Arial"/>
                <a:ea typeface="+mn-lt"/>
                <a:cs typeface="Arial"/>
              </a:rPr>
              <a:t> </a:t>
            </a:r>
            <a:endParaRPr lang="en-US">
              <a:latin typeface="Arial"/>
              <a:ea typeface="+mn-lt"/>
              <a:cs typeface="Arial"/>
            </a:endParaRPr>
          </a:p>
          <a:p>
            <a:pPr marL="0" indent="0">
              <a:lnSpc>
                <a:spcPct val="100000"/>
              </a:lnSpc>
              <a:buNone/>
            </a:pPr>
            <a:r>
              <a:rPr lang="en-US" sz="1500" dirty="0">
                <a:latin typeface="Arial"/>
                <a:cs typeface="Arial"/>
              </a:rPr>
              <a:t> A competent adult nurse who is devoted to delivering excellent patient-centered, holistic care while expanding my nursing knowledge, abilities, and experience.</a:t>
            </a:r>
            <a:endParaRPr lang="en-US"/>
          </a:p>
          <a:p>
            <a:pPr>
              <a:lnSpc>
                <a:spcPct val="100000"/>
              </a:lnSpc>
            </a:pPr>
            <a:r>
              <a:rPr lang="en-US" sz="1500" dirty="0">
                <a:latin typeface="Arial"/>
                <a:cs typeface="Arial"/>
              </a:rPr>
              <a:t>Furthermore, I have reflected on my strength, weakness, opportunities and threats and would consider taking more preparation on how to provide better values to these experiences.   </a:t>
            </a:r>
          </a:p>
          <a:p>
            <a:pPr>
              <a:lnSpc>
                <a:spcPct val="100000"/>
              </a:lnSpc>
            </a:pPr>
            <a:r>
              <a:rPr lang="en-US" sz="1500" dirty="0">
                <a:latin typeface="Arial"/>
                <a:cs typeface="Arial"/>
              </a:rPr>
              <a:t>In the near future I would recommend that I plan and research more on the matter of nursing in health care before I go to the interview.  </a:t>
            </a:r>
            <a:endParaRPr lang="en-US" sz="1500" dirty="0"/>
          </a:p>
        </p:txBody>
      </p:sp>
      <p:pic>
        <p:nvPicPr>
          <p:cNvPr id="23" name="Picture 22" descr="Abstract blurred public library with bookshelves">
            <a:extLst>
              <a:ext uri="{FF2B5EF4-FFF2-40B4-BE49-F238E27FC236}">
                <a16:creationId xmlns:a16="http://schemas.microsoft.com/office/drawing/2014/main" id="{F2940346-BCB7-66F9-B8F6-0C4A538D7446}"/>
              </a:ext>
            </a:extLst>
          </p:cNvPr>
          <p:cNvPicPr>
            <a:picLocks noChangeAspect="1"/>
          </p:cNvPicPr>
          <p:nvPr/>
        </p:nvPicPr>
        <p:blipFill rotWithShape="1">
          <a:blip r:embed="rId2"/>
          <a:srcRect l="19327" r="41251" b="4"/>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Tree>
    <p:extLst>
      <p:ext uri="{BB962C8B-B14F-4D97-AF65-F5344CB8AC3E}">
        <p14:creationId xmlns:p14="http://schemas.microsoft.com/office/powerpoint/2010/main" val="19188791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emical formulae are written on paper">
            <a:extLst>
              <a:ext uri="{FF2B5EF4-FFF2-40B4-BE49-F238E27FC236}">
                <a16:creationId xmlns:a16="http://schemas.microsoft.com/office/drawing/2014/main" id="{1266C608-A26B-1723-9386-6775ACD46F81}"/>
              </a:ext>
            </a:extLst>
          </p:cNvPr>
          <p:cNvPicPr>
            <a:picLocks noChangeAspect="1"/>
          </p:cNvPicPr>
          <p:nvPr/>
        </p:nvPicPr>
        <p:blipFill rotWithShape="1">
          <a:blip r:embed="rId2">
            <a:duotone>
              <a:schemeClr val="bg2">
                <a:shade val="45000"/>
                <a:satMod val="135000"/>
              </a:schemeClr>
              <a:prstClr val="white"/>
            </a:duotone>
            <a:alphaModFix amt="40000"/>
          </a:blip>
          <a:srcRect r="-2" b="-2"/>
          <a:stretch/>
        </p:blipFill>
        <p:spPr>
          <a:xfrm>
            <a:off x="20" y="10"/>
            <a:ext cx="12191980" cy="6857989"/>
          </a:xfrm>
          <a:prstGeom prst="rect">
            <a:avLst/>
          </a:prstGeom>
        </p:spPr>
      </p:pic>
      <p:sp>
        <p:nvSpPr>
          <p:cNvPr id="2" name="Title 1">
            <a:extLst>
              <a:ext uri="{FF2B5EF4-FFF2-40B4-BE49-F238E27FC236}">
                <a16:creationId xmlns:a16="http://schemas.microsoft.com/office/drawing/2014/main" id="{22911CB6-7601-DD7D-A358-AE3DCA8402EB}"/>
              </a:ext>
            </a:extLst>
          </p:cNvPr>
          <p:cNvSpPr>
            <a:spLocks noGrp="1"/>
          </p:cNvSpPr>
          <p:nvPr>
            <p:ph type="title"/>
          </p:nvPr>
        </p:nvSpPr>
        <p:spPr>
          <a:xfrm>
            <a:off x="1024128" y="585216"/>
            <a:ext cx="9720072" cy="1499616"/>
          </a:xfrm>
        </p:spPr>
        <p:txBody>
          <a:bodyPr>
            <a:normAutofit/>
          </a:bodyPr>
          <a:lstStyle/>
          <a:p>
            <a:r>
              <a:rPr lang="en-US"/>
              <a:t>Reference list: </a:t>
            </a:r>
          </a:p>
        </p:txBody>
      </p:sp>
      <p:cxnSp>
        <p:nvCxnSpPr>
          <p:cNvPr id="9" name="Straight Connector 8">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44C992-049B-75C3-C341-FCA160F2D896}"/>
              </a:ext>
            </a:extLst>
          </p:cNvPr>
          <p:cNvSpPr>
            <a:spLocks noGrp="1"/>
          </p:cNvSpPr>
          <p:nvPr>
            <p:ph idx="1"/>
          </p:nvPr>
        </p:nvSpPr>
        <p:spPr>
          <a:xfrm>
            <a:off x="1024128" y="2286000"/>
            <a:ext cx="9720073" cy="4023360"/>
          </a:xfrm>
        </p:spPr>
        <p:txBody>
          <a:bodyPr vert="horz" lIns="91440" tIns="45720" rIns="91440" bIns="45720" rtlCol="0" anchor="t">
            <a:normAutofit fontScale="92500" lnSpcReduction="10000"/>
          </a:bodyPr>
          <a:lstStyle/>
          <a:p>
            <a:r>
              <a:rPr lang="en-US" sz="1500"/>
              <a:t>Braithwaite, J., </a:t>
            </a:r>
            <a:r>
              <a:rPr lang="en-US" sz="1500" err="1"/>
              <a:t>Churruca</a:t>
            </a:r>
            <a:r>
              <a:rPr lang="en-US" sz="1500"/>
              <a:t>, K., Ellis, L. A., Long, J., Clay-Williams, R., Damen, N., Ludlow, K. (2017) Complexity science in Healthcare: Aspiration, Approaches, Applications And Accomplishments. A White paper. Available at </a:t>
            </a:r>
            <a:r>
              <a:rPr lang="en-US" sz="1500">
                <a:hlinkClick r:id="rId3"/>
              </a:rPr>
              <a:t>https://aihi.mq.edu.au/resource/complexity-science-healthcar-white-paper</a:t>
            </a:r>
            <a:endParaRPr lang="en-US" sz="1500"/>
          </a:p>
          <a:p>
            <a:r>
              <a:rPr lang="en-US" sz="1500"/>
              <a:t>Ajibade, B. (2021) BJN. British Journal of nursing. Assessing the patient's needs and planning effective care. (i20) vol:30 available at: </a:t>
            </a:r>
            <a:r>
              <a:rPr lang="en-US" sz="1500">
                <a:hlinkClick r:id="rId4"/>
              </a:rPr>
              <a:t>https://britishjournalofnursing.com</a:t>
            </a:r>
            <a:r>
              <a:rPr lang="en-US" sz="1500"/>
              <a:t>.  </a:t>
            </a:r>
          </a:p>
          <a:p>
            <a:endParaRPr lang="en-US" sz="1500">
              <a:latin typeface="Tw Cen MT"/>
            </a:endParaRPr>
          </a:p>
          <a:p>
            <a:r>
              <a:rPr lang="en-US" sz="1500">
                <a:latin typeface="TW Cen MT"/>
              </a:rPr>
              <a:t>Blake, N.  (2024) Indeed. 6 Nursing Strengths to Highlight during Job Search. Available at: </a:t>
            </a:r>
            <a:r>
              <a:rPr lang="en-US" sz="1500">
                <a:latin typeface="TW Cen MT"/>
                <a:hlinkClick r:id="rId5"/>
              </a:rPr>
              <a:t>www.indeed.comca/career-advice/career-development/nursing-strengths</a:t>
            </a:r>
            <a:endParaRPr lang="en-US" sz="1500">
              <a:latin typeface="TW Cen MT"/>
            </a:endParaRPr>
          </a:p>
          <a:p>
            <a:r>
              <a:rPr lang="en-US" sz="1500"/>
              <a:t> Carlson, K. (2023)  Nurses. Com. How a Swot Analysis Can Help Your Nursing Career. Available at </a:t>
            </a:r>
            <a:r>
              <a:rPr lang="en-US" sz="1500">
                <a:hlinkClick r:id="rId6"/>
              </a:rPr>
              <a:t>Https://www.nurses.com/blog/a-swot-analysis-for-your-nursing-career</a:t>
            </a:r>
            <a:r>
              <a:rPr lang="en-US" sz="1500"/>
              <a:t>.</a:t>
            </a:r>
          </a:p>
          <a:p>
            <a:r>
              <a:rPr lang="en-US" sz="1500"/>
              <a:t>Farrah, M.  (2023) Nurses. Co. UK Registered Adult Nurse RNG-Complete career guide available at : </a:t>
            </a:r>
            <a:r>
              <a:rPr lang="en-US" sz="1500">
                <a:hlinkClick r:id="rId7"/>
              </a:rPr>
              <a:t>Https://www.nurses.co.uk/blog/registered-</a:t>
            </a:r>
            <a:r>
              <a:rPr lang="en-US" sz="1500"/>
              <a:t> nurse-career-guide/</a:t>
            </a:r>
          </a:p>
          <a:p>
            <a:endParaRPr lang="en-US" sz="1500"/>
          </a:p>
          <a:p>
            <a:r>
              <a:rPr lang="en-US" sz="1500" err="1">
                <a:latin typeface="TW Cen MT"/>
              </a:rPr>
              <a:t>Hcpc</a:t>
            </a:r>
            <a:r>
              <a:rPr lang="en-US" sz="1500">
                <a:latin typeface="TW Cen MT"/>
              </a:rPr>
              <a:t> (2021) Health &amp; Care Profession Council. What Is Reflection? Available at </a:t>
            </a:r>
            <a:r>
              <a:rPr lang="en-US" sz="1500">
                <a:latin typeface="TW Cen MT"/>
                <a:hlinkClick r:id="rId8"/>
              </a:rPr>
              <a:t>https://wwwwhcpc-uk-org/standards/meeting-our-standards/reflective-practice</a:t>
            </a:r>
            <a:r>
              <a:rPr lang="en-US" sz="1500">
                <a:latin typeface="TW Cen MT"/>
              </a:rPr>
              <a:t>.</a:t>
            </a:r>
          </a:p>
          <a:p>
            <a:endParaRPr lang="en-US" sz="1500">
              <a:latin typeface="TW Cen MT"/>
            </a:endParaRPr>
          </a:p>
          <a:p>
            <a:endParaRPr lang="en-US" sz="1500"/>
          </a:p>
          <a:p>
            <a:endParaRPr lang="en-US" sz="1500"/>
          </a:p>
          <a:p>
            <a:endParaRPr lang="en-US" sz="1500"/>
          </a:p>
          <a:p>
            <a:endParaRPr lang="en-US" sz="1500"/>
          </a:p>
          <a:p>
            <a:endParaRPr lang="en-US" sz="1500"/>
          </a:p>
          <a:p>
            <a:endParaRPr lang="en-US" sz="1500"/>
          </a:p>
          <a:p>
            <a:endParaRPr lang="en-US" sz="1500"/>
          </a:p>
          <a:p>
            <a:endParaRPr lang="en-US" sz="1500"/>
          </a:p>
        </p:txBody>
      </p:sp>
    </p:spTree>
    <p:extLst>
      <p:ext uri="{BB962C8B-B14F-4D97-AF65-F5344CB8AC3E}">
        <p14:creationId xmlns:p14="http://schemas.microsoft.com/office/powerpoint/2010/main" val="2220550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Stethoscope">
            <a:extLst>
              <a:ext uri="{FF2B5EF4-FFF2-40B4-BE49-F238E27FC236}">
                <a16:creationId xmlns:a16="http://schemas.microsoft.com/office/drawing/2014/main" id="{1A960ADE-21EF-F84C-F0A0-92439CCDBF6D}"/>
              </a:ext>
            </a:extLst>
          </p:cNvPr>
          <p:cNvPicPr>
            <a:picLocks noChangeAspect="1"/>
          </p:cNvPicPr>
          <p:nvPr/>
        </p:nvPicPr>
        <p:blipFill rotWithShape="1">
          <a:blip r:embed="rId2">
            <a:duotone>
              <a:prstClr val="black"/>
              <a:schemeClr val="tx2">
                <a:tint val="45000"/>
                <a:satMod val="400000"/>
              </a:schemeClr>
            </a:duotone>
            <a:alphaModFix amt="25000"/>
          </a:blip>
          <a:srcRect t="400" r="-2" b="15203"/>
          <a:stretch/>
        </p:blipFill>
        <p:spPr>
          <a:xfrm>
            <a:off x="20" y="10"/>
            <a:ext cx="12191980" cy="6857990"/>
          </a:xfrm>
          <a:prstGeom prst="rect">
            <a:avLst/>
          </a:prstGeom>
        </p:spPr>
      </p:pic>
      <p:sp>
        <p:nvSpPr>
          <p:cNvPr id="2" name="Title 1">
            <a:extLst>
              <a:ext uri="{FF2B5EF4-FFF2-40B4-BE49-F238E27FC236}">
                <a16:creationId xmlns:a16="http://schemas.microsoft.com/office/drawing/2014/main" id="{3AFA0C16-C020-F879-DB9E-BAC414D1F9FF}"/>
              </a:ext>
            </a:extLst>
          </p:cNvPr>
          <p:cNvSpPr>
            <a:spLocks noGrp="1"/>
          </p:cNvSpPr>
          <p:nvPr>
            <p:ph type="title"/>
          </p:nvPr>
        </p:nvSpPr>
        <p:spPr>
          <a:xfrm>
            <a:off x="1024128" y="585216"/>
            <a:ext cx="9720072" cy="1499616"/>
          </a:xfrm>
        </p:spPr>
        <p:txBody>
          <a:bodyPr>
            <a:normAutofit/>
          </a:bodyPr>
          <a:lstStyle/>
          <a:p>
            <a:r>
              <a:rPr lang="en-US">
                <a:solidFill>
                  <a:schemeClr val="tx1"/>
                </a:solidFill>
              </a:rPr>
              <a:t>Reference List</a:t>
            </a:r>
          </a:p>
        </p:txBody>
      </p:sp>
      <p:cxnSp>
        <p:nvCxnSpPr>
          <p:cNvPr id="9" name="Straight Connector 8">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BBD686-9745-8B16-7FB0-88933A76A4C2}"/>
              </a:ext>
            </a:extLst>
          </p:cNvPr>
          <p:cNvSpPr>
            <a:spLocks noGrp="1"/>
          </p:cNvSpPr>
          <p:nvPr>
            <p:ph idx="1"/>
          </p:nvPr>
        </p:nvSpPr>
        <p:spPr>
          <a:xfrm>
            <a:off x="1024128" y="1865195"/>
            <a:ext cx="9720073" cy="4444165"/>
          </a:xfrm>
        </p:spPr>
        <p:txBody>
          <a:bodyPr vert="horz" lIns="91440" tIns="45720" rIns="91440" bIns="45720" rtlCol="0" anchor="t">
            <a:normAutofit/>
          </a:bodyPr>
          <a:lstStyle/>
          <a:p>
            <a:pPr marL="0" indent="0">
              <a:buNone/>
            </a:pPr>
            <a:r>
              <a:rPr lang="en-US" sz="1500" dirty="0">
                <a:latin typeface="TW Cen MT"/>
              </a:rPr>
              <a:t>Minority Nurses. (2016) 10 Qualities that make a Great Nurse. Available at: </a:t>
            </a:r>
            <a:r>
              <a:rPr lang="en-US" sz="1500" dirty="0">
                <a:latin typeface="TW Cen MT"/>
                <a:hlinkClick r:id="rId3"/>
              </a:rPr>
              <a:t>Https://www.minoritynurses.com/10-qualities-that-make-a-great-nurse/</a:t>
            </a:r>
            <a:endParaRPr lang="en-US" sz="1500">
              <a:latin typeface="TW Cen MT"/>
            </a:endParaRPr>
          </a:p>
          <a:p>
            <a:r>
              <a:rPr lang="en-US" sz="1500" dirty="0">
                <a:latin typeface="TW Cen MT"/>
              </a:rPr>
              <a:t>NHS (2022) North Tee And Heart pool NHS Foundation Trust. Highlighting The I</a:t>
            </a:r>
            <a:r>
              <a:rPr lang="en-US" sz="1500" i="1" dirty="0">
                <a:latin typeface="TW Cen MT"/>
              </a:rPr>
              <a:t>mportance Of Good Hand Hygiene. </a:t>
            </a:r>
            <a:r>
              <a:rPr lang="en-US" sz="1500" i="1" dirty="0">
                <a:latin typeface="TW Cen MT"/>
                <a:hlinkClick r:id="rId4"/>
              </a:rPr>
              <a:t>Https</a:t>
            </a:r>
            <a:r>
              <a:rPr lang="en-US" sz="1500" dirty="0">
                <a:latin typeface="TW Cen MT"/>
                <a:hlinkClick r:id="rId4"/>
              </a:rPr>
              <a:t>://www.nth.nhs.uk/news/highlighting-the-</a:t>
            </a:r>
            <a:r>
              <a:rPr lang="en-US" sz="1500" dirty="0">
                <a:latin typeface="TW Cen MT"/>
              </a:rPr>
              <a:t> importance-of-good-hand-hygiene/  </a:t>
            </a:r>
          </a:p>
          <a:p>
            <a:pPr marL="0" indent="0">
              <a:buNone/>
            </a:pPr>
            <a:endParaRPr lang="en-US" sz="1500">
              <a:latin typeface="TW Cen MT"/>
            </a:endParaRPr>
          </a:p>
          <a:p>
            <a:pPr marL="0" indent="0">
              <a:buNone/>
            </a:pPr>
            <a:r>
              <a:rPr lang="en-US" sz="1500" dirty="0"/>
              <a:t>NHS (2024) NHS Scotland. How To Become An Adult Nurse Available at: </a:t>
            </a:r>
            <a:r>
              <a:rPr lang="en-US" sz="1500" dirty="0">
                <a:hlinkClick r:id="rId5"/>
              </a:rPr>
              <a:t>www.nhs.scotlandcareer</a:t>
            </a:r>
            <a:endParaRPr lang="en-US" sz="1500" dirty="0"/>
          </a:p>
          <a:p>
            <a:r>
              <a:rPr lang="en-US" sz="1500" dirty="0"/>
              <a:t>NHS (2023) NHS Adult Nurse  Available at: </a:t>
            </a:r>
            <a:r>
              <a:rPr lang="en-US" sz="1500" dirty="0">
                <a:hlinkClick r:id="rId6"/>
              </a:rPr>
              <a:t>www.healthcareers.nhs.uk/expole-roles/nursing/roles-nursing-adult-nurse</a:t>
            </a:r>
          </a:p>
          <a:p>
            <a:pPr>
              <a:buClr>
                <a:srgbClr val="9E3611"/>
              </a:buClr>
            </a:pPr>
            <a:r>
              <a:rPr lang="en-US" sz="1500" dirty="0"/>
              <a:t>Putter,  M. (2021) CPD Online College Knowledge Base. Understanding Your Role In Care Available at </a:t>
            </a:r>
            <a:r>
              <a:rPr lang="en-US" sz="1500" dirty="0">
                <a:hlinkClick r:id="rId7"/>
              </a:rPr>
              <a:t>https://www.cpdonlinecollege.co.uk/knowledge-base/careunderstanding-your-role-in-care/</a:t>
            </a:r>
            <a:r>
              <a:rPr lang="en-US" sz="1500" dirty="0"/>
              <a:t> </a:t>
            </a:r>
          </a:p>
          <a:p>
            <a:pPr>
              <a:buClr>
                <a:srgbClr val="9E3611"/>
              </a:buClr>
            </a:pPr>
            <a:r>
              <a:rPr lang="en-US" sz="1800" dirty="0">
                <a:solidFill>
                  <a:srgbClr val="000000"/>
                </a:solidFill>
                <a:latin typeface="Calibri"/>
                <a:cs typeface="Calibri"/>
              </a:rPr>
              <a:t>Texas,  (2019) Texas A &amp; M Internation University. Why Empathy is crucial in nursing </a:t>
            </a:r>
            <a:r>
              <a:rPr lang="en-US" sz="1800" dirty="0">
                <a:latin typeface="Calibri"/>
                <a:cs typeface="Calibri"/>
                <a:hlinkClick r:id="rId8"/>
              </a:rPr>
              <a:t>https://</a:t>
            </a:r>
            <a:r>
              <a:rPr lang="en-US" sz="1800" dirty="0">
                <a:solidFill>
                  <a:srgbClr val="000000"/>
                </a:solidFill>
                <a:latin typeface="Calibri"/>
                <a:cs typeface="Calibri"/>
              </a:rPr>
              <a:t> online.tamiu.edu./articles/</a:t>
            </a:r>
            <a:r>
              <a:rPr lang="en-US" sz="1800" dirty="0" err="1">
                <a:solidFill>
                  <a:srgbClr val="000000"/>
                </a:solidFill>
                <a:latin typeface="Calibri"/>
                <a:cs typeface="Calibri"/>
              </a:rPr>
              <a:t>rnbsm</a:t>
            </a:r>
            <a:r>
              <a:rPr lang="en-US" sz="1800" dirty="0">
                <a:solidFill>
                  <a:srgbClr val="000000"/>
                </a:solidFill>
                <a:latin typeface="Calibri"/>
                <a:cs typeface="Calibri"/>
              </a:rPr>
              <a:t>/empathy-is-crucial-in-nursing.aspx</a:t>
            </a:r>
            <a:endParaRPr lang="en-US" sz="1500" dirty="0">
              <a:solidFill>
                <a:srgbClr val="FFFFFF"/>
              </a:solidFill>
              <a:latin typeface="Tw Cen MT" panose="020B0602020104020603"/>
              <a:cs typeface="Calibri"/>
            </a:endParaRPr>
          </a:p>
          <a:p>
            <a:pPr>
              <a:buClr>
                <a:srgbClr val="9E3611"/>
              </a:buClr>
            </a:pPr>
            <a:endParaRPr lang="en-US" sz="1500"/>
          </a:p>
          <a:p>
            <a:endParaRPr lang="en-US" sz="1500"/>
          </a:p>
        </p:txBody>
      </p:sp>
    </p:spTree>
    <p:extLst>
      <p:ext uri="{BB962C8B-B14F-4D97-AF65-F5344CB8AC3E}">
        <p14:creationId xmlns:p14="http://schemas.microsoft.com/office/powerpoint/2010/main" val="3409665225"/>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64527DC-9966-089E-7EE9-4E5035A455E5}"/>
              </a:ext>
            </a:extLst>
          </p:cNvPr>
          <p:cNvGraphicFramePr>
            <a:graphicFrameLocks noGrp="1"/>
          </p:cNvGraphicFramePr>
          <p:nvPr>
            <p:extLst>
              <p:ext uri="{D42A27DB-BD31-4B8C-83A1-F6EECF244321}">
                <p14:modId xmlns:p14="http://schemas.microsoft.com/office/powerpoint/2010/main" val="2315852813"/>
              </p:ext>
            </p:extLst>
          </p:nvPr>
        </p:nvGraphicFramePr>
        <p:xfrm>
          <a:off x="1410268" y="3980597"/>
          <a:ext cx="8505704" cy="2061449"/>
        </p:xfrm>
        <a:graphic>
          <a:graphicData uri="http://schemas.openxmlformats.org/drawingml/2006/table">
            <a:tbl>
              <a:tblPr firstRow="1" bandRow="1">
                <a:tableStyleId>{5C22544A-7EE6-4342-B048-85BDC9FD1C3A}</a:tableStyleId>
              </a:tblPr>
              <a:tblGrid>
                <a:gridCol w="4382943">
                  <a:extLst>
                    <a:ext uri="{9D8B030D-6E8A-4147-A177-3AD203B41FA5}">
                      <a16:colId xmlns:a16="http://schemas.microsoft.com/office/drawing/2014/main" val="2295856904"/>
                    </a:ext>
                  </a:extLst>
                </a:gridCol>
                <a:gridCol w="4122761">
                  <a:extLst>
                    <a:ext uri="{9D8B030D-6E8A-4147-A177-3AD203B41FA5}">
                      <a16:colId xmlns:a16="http://schemas.microsoft.com/office/drawing/2014/main" val="2664577267"/>
                    </a:ext>
                  </a:extLst>
                </a:gridCol>
              </a:tblGrid>
              <a:tr h="1288406">
                <a:tc>
                  <a:txBody>
                    <a:bodyPr/>
                    <a:lstStyle/>
                    <a:p>
                      <a:endParaRPr lang="en-US"/>
                    </a:p>
                    <a:p>
                      <a:pPr lvl="0">
                        <a:buNone/>
                      </a:pPr>
                      <a:endParaRPr lang="en-US"/>
                    </a:p>
                  </a:txBody>
                  <a:tcPr>
                    <a:solidFill>
                      <a:schemeClr val="bg1">
                        <a:lumMod val="95000"/>
                      </a:schemeClr>
                    </a:solidFill>
                  </a:tcPr>
                </a:tc>
                <a:tc>
                  <a:txBody>
                    <a:bodyPr/>
                    <a:lstStyle/>
                    <a:p>
                      <a:endParaRPr lang="en-US"/>
                    </a:p>
                  </a:txBody>
                  <a:tcPr>
                    <a:solidFill>
                      <a:schemeClr val="bg1">
                        <a:lumMod val="95000"/>
                      </a:schemeClr>
                    </a:solidFill>
                  </a:tcPr>
                </a:tc>
                <a:extLst>
                  <a:ext uri="{0D108BD9-81ED-4DB2-BD59-A6C34878D82A}">
                    <a16:rowId xmlns:a16="http://schemas.microsoft.com/office/drawing/2014/main" val="1802999594"/>
                  </a:ext>
                </a:extLst>
              </a:tr>
              <a:tr h="773043">
                <a:tc>
                  <a:txBody>
                    <a:bodyPr/>
                    <a:lstStyle/>
                    <a:p>
                      <a:pPr lvl="0">
                        <a:buNone/>
                      </a:pPr>
                      <a:r>
                        <a:rPr lang="en-US" dirty="0"/>
                        <a:t>Thank you </a:t>
                      </a:r>
                      <a:endParaRPr lang="en-US"/>
                    </a:p>
                  </a:txBody>
                  <a:tcPr>
                    <a:solidFill>
                      <a:schemeClr val="bg1">
                        <a:lumMod val="95000"/>
                      </a:schemeClr>
                    </a:solidFill>
                  </a:tcPr>
                </a:tc>
                <a:tc>
                  <a:txBody>
                    <a:bodyPr/>
                    <a:lstStyle/>
                    <a:p>
                      <a:endParaRPr lang="en-US"/>
                    </a:p>
                  </a:txBody>
                  <a:tcPr>
                    <a:solidFill>
                      <a:schemeClr val="bg1">
                        <a:lumMod val="95000"/>
                      </a:schemeClr>
                    </a:solidFill>
                  </a:tcPr>
                </a:tc>
                <a:extLst>
                  <a:ext uri="{0D108BD9-81ED-4DB2-BD59-A6C34878D82A}">
                    <a16:rowId xmlns:a16="http://schemas.microsoft.com/office/drawing/2014/main" val="992700689"/>
                  </a:ext>
                </a:extLst>
              </a:tr>
            </a:tbl>
          </a:graphicData>
        </a:graphic>
      </p:graphicFrame>
      <mc:AlternateContent xmlns:mc="http://schemas.openxmlformats.org/markup-compatibility/2006" xmlns:p14="http://schemas.microsoft.com/office/powerpoint/2010/main">
        <mc:Choice Requires="p14">
          <p:contentPart p14:bwMode="auto" r:id="rId2">
            <p14:nvContentPartPr>
              <p14:cNvPr id="10" name="Ink 9">
                <a:extLst>
                  <a:ext uri="{FF2B5EF4-FFF2-40B4-BE49-F238E27FC236}">
                    <a16:creationId xmlns:a16="http://schemas.microsoft.com/office/drawing/2014/main" id="{0ECDC2AC-3421-D591-6E7D-0243978E861F}"/>
                  </a:ext>
                </a:extLst>
              </p14:cNvPr>
              <p14:cNvContentPartPr/>
              <p14:nvPr/>
            </p14:nvContentPartPr>
            <p14:xfrm>
              <a:off x="3084962" y="1026425"/>
              <a:ext cx="14216" cy="14216"/>
            </p14:xfrm>
          </p:contentPart>
        </mc:Choice>
        <mc:Fallback xmlns="">
          <p:pic>
            <p:nvPicPr>
              <p:cNvPr id="10" name="Ink 9">
                <a:extLst>
                  <a:ext uri="{FF2B5EF4-FFF2-40B4-BE49-F238E27FC236}">
                    <a16:creationId xmlns:a16="http://schemas.microsoft.com/office/drawing/2014/main" id="{0ECDC2AC-3421-D591-6E7D-0243978E861F}"/>
                  </a:ext>
                </a:extLst>
              </p:cNvPr>
              <p:cNvPicPr/>
              <p:nvPr/>
            </p:nvPicPr>
            <p:blipFill>
              <a:blip r:embed="rId3"/>
              <a:stretch>
                <a:fillRect/>
              </a:stretch>
            </p:blipFill>
            <p:spPr>
              <a:xfrm>
                <a:off x="2374162" y="315625"/>
                <a:ext cx="1421600" cy="14216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2BBC631A-3B5E-0621-B055-230D8529306A}"/>
                  </a:ext>
                </a:extLst>
              </p14:cNvPr>
              <p14:cNvContentPartPr/>
              <p14:nvPr/>
            </p14:nvContentPartPr>
            <p14:xfrm>
              <a:off x="4028932" y="901321"/>
              <a:ext cx="14216" cy="14216"/>
            </p14:xfrm>
          </p:contentPart>
        </mc:Choice>
        <mc:Fallback xmlns="">
          <p:pic>
            <p:nvPicPr>
              <p:cNvPr id="11" name="Ink 10">
                <a:extLst>
                  <a:ext uri="{FF2B5EF4-FFF2-40B4-BE49-F238E27FC236}">
                    <a16:creationId xmlns:a16="http://schemas.microsoft.com/office/drawing/2014/main" id="{2BBC631A-3B5E-0621-B055-230D8529306A}"/>
                  </a:ext>
                </a:extLst>
              </p:cNvPr>
              <p:cNvPicPr/>
              <p:nvPr/>
            </p:nvPicPr>
            <p:blipFill>
              <a:blip r:embed="rId3"/>
              <a:stretch>
                <a:fillRect/>
              </a:stretch>
            </p:blipFill>
            <p:spPr>
              <a:xfrm>
                <a:off x="3318132" y="190521"/>
                <a:ext cx="1421600" cy="1421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6" name="Ink 15">
                <a:extLst>
                  <a:ext uri="{FF2B5EF4-FFF2-40B4-BE49-F238E27FC236}">
                    <a16:creationId xmlns:a16="http://schemas.microsoft.com/office/drawing/2014/main" id="{D543EA3F-4786-B671-4EC8-B9F81FAC2502}"/>
                  </a:ext>
                </a:extLst>
              </p14:cNvPr>
              <p14:cNvContentPartPr/>
              <p14:nvPr/>
            </p14:nvContentPartPr>
            <p14:xfrm>
              <a:off x="-1532529" y="2823380"/>
              <a:ext cx="14216" cy="14216"/>
            </p14:xfrm>
          </p:contentPart>
        </mc:Choice>
        <mc:Fallback xmlns="">
          <p:pic>
            <p:nvPicPr>
              <p:cNvPr id="16" name="Ink 15">
                <a:extLst>
                  <a:ext uri="{FF2B5EF4-FFF2-40B4-BE49-F238E27FC236}">
                    <a16:creationId xmlns:a16="http://schemas.microsoft.com/office/drawing/2014/main" id="{D543EA3F-4786-B671-4EC8-B9F81FAC2502}"/>
                  </a:ext>
                </a:extLst>
              </p:cNvPr>
              <p:cNvPicPr/>
              <p:nvPr/>
            </p:nvPicPr>
            <p:blipFill>
              <a:blip r:embed="rId3"/>
              <a:stretch>
                <a:fillRect/>
              </a:stretch>
            </p:blipFill>
            <p:spPr>
              <a:xfrm>
                <a:off x="-2243329" y="2112580"/>
                <a:ext cx="1421600" cy="1421600"/>
              </a:xfrm>
              <a:prstGeom prst="rect">
                <a:avLst/>
              </a:prstGeom>
            </p:spPr>
          </p:pic>
        </mc:Fallback>
      </mc:AlternateContent>
      <p:pic>
        <p:nvPicPr>
          <p:cNvPr id="2" name="Picture 1" descr="A stuffed bear wearing a red shirt and blue hat&#10;&#10;Description automatically generated">
            <a:extLst>
              <a:ext uri="{FF2B5EF4-FFF2-40B4-BE49-F238E27FC236}">
                <a16:creationId xmlns:a16="http://schemas.microsoft.com/office/drawing/2014/main" id="{70ABF337-F597-76D6-5BAB-B6C911A6779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86292" y="246978"/>
            <a:ext cx="5574146" cy="4457700"/>
          </a:xfrm>
          <a:prstGeom prst="rect">
            <a:avLst/>
          </a:prstGeom>
        </p:spPr>
      </p:pic>
      <p:pic>
        <p:nvPicPr>
          <p:cNvPr id="6" name="Picture 5" descr="A close-up of a thank you sign&#10;&#10;Description automatically generated">
            <a:extLst>
              <a:ext uri="{FF2B5EF4-FFF2-40B4-BE49-F238E27FC236}">
                <a16:creationId xmlns:a16="http://schemas.microsoft.com/office/drawing/2014/main" id="{10C16E04-B696-6CF6-4341-C529761CA63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979286" y="239712"/>
            <a:ext cx="6033093" cy="6442075"/>
          </a:xfrm>
          <a:prstGeom prst="rect">
            <a:avLst/>
          </a:prstGeom>
        </p:spPr>
      </p:pic>
    </p:spTree>
    <p:extLst>
      <p:ext uri="{BB962C8B-B14F-4D97-AF65-F5344CB8AC3E}">
        <p14:creationId xmlns:p14="http://schemas.microsoft.com/office/powerpoint/2010/main" val="1703179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50414-40A0-73DA-06F8-1EEF1792B15D}"/>
              </a:ext>
            </a:extLst>
          </p:cNvPr>
          <p:cNvSpPr>
            <a:spLocks noGrp="1"/>
          </p:cNvSpPr>
          <p:nvPr>
            <p:ph type="title"/>
          </p:nvPr>
        </p:nvSpPr>
        <p:spPr>
          <a:xfrm>
            <a:off x="7883612" y="484632"/>
            <a:ext cx="3816774" cy="1609344"/>
          </a:xfrm>
          <a:ln>
            <a:noFill/>
          </a:ln>
        </p:spPr>
        <p:txBody>
          <a:bodyPr>
            <a:normAutofit/>
          </a:bodyPr>
          <a:lstStyle/>
          <a:p>
            <a:r>
              <a:rPr lang="en-US" sz="3200">
                <a:latin typeface="Rockwell Condensed"/>
              </a:rPr>
              <a:t>Thank You.</a:t>
            </a:r>
          </a:p>
        </p:txBody>
      </p:sp>
      <p:sp>
        <p:nvSpPr>
          <p:cNvPr id="3" name="Content Placeholder 2">
            <a:extLst>
              <a:ext uri="{FF2B5EF4-FFF2-40B4-BE49-F238E27FC236}">
                <a16:creationId xmlns:a16="http://schemas.microsoft.com/office/drawing/2014/main" id="{497525D7-F5A2-A497-E651-FECA98EA3161}"/>
              </a:ext>
            </a:extLst>
          </p:cNvPr>
          <p:cNvSpPr>
            <a:spLocks noGrp="1"/>
          </p:cNvSpPr>
          <p:nvPr>
            <p:ph idx="1"/>
          </p:nvPr>
        </p:nvSpPr>
        <p:spPr>
          <a:xfrm>
            <a:off x="7883611" y="2121408"/>
            <a:ext cx="3816774" cy="4050792"/>
          </a:xfrm>
        </p:spPr>
        <p:txBody>
          <a:bodyPr vert="horz" lIns="91440" tIns="45720" rIns="91440" bIns="45720" rtlCol="0" anchor="t">
            <a:normAutofit/>
          </a:bodyPr>
          <a:lstStyle/>
          <a:p>
            <a:pPr marL="0" indent="0">
              <a:buNone/>
            </a:pPr>
            <a:r>
              <a:rPr lang="en-US" sz="1600" b="1" dirty="0">
                <a:latin typeface="Rockwell"/>
                <a:ea typeface="+mn-lt"/>
                <a:cs typeface="Arial"/>
              </a:rPr>
              <a:t>Catrin. </a:t>
            </a:r>
          </a:p>
        </p:txBody>
      </p:sp>
      <p:pic>
        <p:nvPicPr>
          <p:cNvPr id="4" name="Picture 3" descr="Parrot Ara Rainbow · Free photo on Pixabay">
            <a:extLst>
              <a:ext uri="{FF2B5EF4-FFF2-40B4-BE49-F238E27FC236}">
                <a16:creationId xmlns:a16="http://schemas.microsoft.com/office/drawing/2014/main" id="{467E0074-ABBF-EE29-9584-CF72A514257D}"/>
              </a:ext>
            </a:extLst>
          </p:cNvPr>
          <p:cNvPicPr>
            <a:picLocks noChangeAspect="1"/>
          </p:cNvPicPr>
          <p:nvPr/>
        </p:nvPicPr>
        <p:blipFill rotWithShape="1">
          <a:blip r:embed="rId2"/>
          <a:srcRect l="20747" r="-2" b="-2"/>
          <a:stretch/>
        </p:blipFill>
        <p:spPr>
          <a:xfrm>
            <a:off x="3343" y="10"/>
            <a:ext cx="7548923" cy="6857990"/>
          </a:xfrm>
          <a:prstGeom prst="rect">
            <a:avLst/>
          </a:prstGeom>
        </p:spPr>
      </p:pic>
    </p:spTree>
    <p:extLst>
      <p:ext uri="{BB962C8B-B14F-4D97-AF65-F5344CB8AC3E}">
        <p14:creationId xmlns:p14="http://schemas.microsoft.com/office/powerpoint/2010/main" val="39493662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Integral</vt:lpstr>
      <vt:lpstr> working with others in health and social care:  My Experiences and Development </vt:lpstr>
      <vt:lpstr>Reflecting on Interview:</vt:lpstr>
      <vt:lpstr>Interview room:</vt:lpstr>
      <vt:lpstr>Health care</vt:lpstr>
      <vt:lpstr>What is Reflection?</vt:lpstr>
      <vt:lpstr>What is an adult nurse:</vt:lpstr>
      <vt:lpstr>6cs</vt:lpstr>
      <vt:lpstr>Why is Empathy important in nursing?</vt:lpstr>
      <vt:lpstr>Nurse qualities:</vt:lpstr>
      <vt:lpstr>Difficulty in adult nursing:</vt:lpstr>
      <vt:lpstr>Organisational Swot Analysis</vt:lpstr>
      <vt:lpstr>Swot Analysis:</vt:lpstr>
      <vt:lpstr>6 Nursing strength to highlight</vt:lpstr>
      <vt:lpstr>There are several types of adult nurse to choose</vt:lpstr>
      <vt:lpstr>Adult nursing weakness:</vt:lpstr>
      <vt:lpstr>Adult nursing opportunities:</vt:lpstr>
      <vt:lpstr>Swot Analysis</vt:lpstr>
      <vt:lpstr>Adult nurse threats:</vt:lpstr>
      <vt:lpstr>Hand Hygiene:</vt:lpstr>
      <vt:lpstr>Hand Hygiene:</vt:lpstr>
      <vt:lpstr>Aims And Objectives:</vt:lpstr>
      <vt:lpstr>Conclusion:</vt:lpstr>
      <vt:lpstr>Reference list: </vt:lpstr>
      <vt:lpstr>Reference List</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243</cp:revision>
  <dcterms:created xsi:type="dcterms:W3CDTF">2024-03-18T10:53:01Z</dcterms:created>
  <dcterms:modified xsi:type="dcterms:W3CDTF">2024-04-26T14:43:45Z</dcterms:modified>
</cp:coreProperties>
</file>