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1"/>
  </p:sldMasterIdLst>
  <p:sldIdLst>
    <p:sldId id="257" r:id="rId2"/>
  </p:sldIdLst>
  <p:sldSz cx="21383625" cy="30275213"/>
  <p:notesSz cx="6858000" cy="9144000"/>
  <p:defaultTextStyle>
    <a:defPPr>
      <a:defRPr lang="en-US"/>
    </a:defPPr>
    <a:lvl1pPr marL="0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1pPr>
    <a:lvl2pPr marL="1385673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2pPr>
    <a:lvl3pPr marL="2771345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3pPr>
    <a:lvl4pPr marL="4157017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4pPr>
    <a:lvl5pPr marL="5542689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5pPr>
    <a:lvl6pPr marL="6928362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6pPr>
    <a:lvl7pPr marL="8314034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7pPr>
    <a:lvl8pPr marL="9699706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8pPr>
    <a:lvl9pPr marL="11085378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9535">
          <p15:clr>
            <a:srgbClr val="A4A3A4"/>
          </p15:clr>
        </p15:guide>
        <p15:guide id="2" pos="6735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9824"/>
    <p:restoredTop sz="94652"/>
  </p:normalViewPr>
  <p:slideViewPr>
    <p:cSldViewPr snapToGrid="0" snapToObjects="1">
      <p:cViewPr>
        <p:scale>
          <a:sx n="33" d="100"/>
          <a:sy n="33" d="100"/>
        </p:scale>
        <p:origin x="2952" y="24"/>
      </p:cViewPr>
      <p:guideLst>
        <p:guide orient="horz" pos="9535"/>
        <p:guide pos="673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3772" y="4954765"/>
            <a:ext cx="18176081" cy="10540259"/>
          </a:xfrm>
        </p:spPr>
        <p:txBody>
          <a:bodyPr anchor="b"/>
          <a:lstStyle>
            <a:lvl1pPr algn="ctr">
              <a:defRPr sz="1403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2953" y="15901497"/>
            <a:ext cx="16037719" cy="7309499"/>
          </a:xfrm>
        </p:spPr>
        <p:txBody>
          <a:bodyPr/>
          <a:lstStyle>
            <a:lvl1pPr marL="0" indent="0" algn="ctr">
              <a:buNone/>
              <a:defRPr sz="5612"/>
            </a:lvl1pPr>
            <a:lvl2pPr marL="1069162" indent="0" algn="ctr">
              <a:buNone/>
              <a:defRPr sz="4677"/>
            </a:lvl2pPr>
            <a:lvl3pPr marL="2138324" indent="0" algn="ctr">
              <a:buNone/>
              <a:defRPr sz="4209"/>
            </a:lvl3pPr>
            <a:lvl4pPr marL="3207487" indent="0" algn="ctr">
              <a:buNone/>
              <a:defRPr sz="3742"/>
            </a:lvl4pPr>
            <a:lvl5pPr marL="4276649" indent="0" algn="ctr">
              <a:buNone/>
              <a:defRPr sz="3742"/>
            </a:lvl5pPr>
            <a:lvl6pPr marL="5345811" indent="0" algn="ctr">
              <a:buNone/>
              <a:defRPr sz="3742"/>
            </a:lvl6pPr>
            <a:lvl7pPr marL="6414973" indent="0" algn="ctr">
              <a:buNone/>
              <a:defRPr sz="3742"/>
            </a:lvl7pPr>
            <a:lvl8pPr marL="7484135" indent="0" algn="ctr">
              <a:buNone/>
              <a:defRPr sz="3742"/>
            </a:lvl8pPr>
            <a:lvl9pPr marL="8553298" indent="0" algn="ctr">
              <a:buNone/>
              <a:defRPr sz="3742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8848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43734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8988" y="7547788"/>
            <a:ext cx="18443377" cy="12593645"/>
          </a:xfrm>
        </p:spPr>
        <p:txBody>
          <a:bodyPr anchor="b"/>
          <a:lstStyle>
            <a:lvl1pPr>
              <a:defRPr sz="1403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8988" y="20260574"/>
            <a:ext cx="18443377" cy="6622701"/>
          </a:xfrm>
        </p:spPr>
        <p:txBody>
          <a:bodyPr/>
          <a:lstStyle>
            <a:lvl1pPr marL="0" indent="0">
              <a:buNone/>
              <a:defRPr sz="5612">
                <a:solidFill>
                  <a:schemeClr val="tx1"/>
                </a:solidFill>
              </a:defRPr>
            </a:lvl1pPr>
            <a:lvl2pPr marL="1069162" indent="0">
              <a:buNone/>
              <a:defRPr sz="4677">
                <a:solidFill>
                  <a:schemeClr val="tx1">
                    <a:tint val="75000"/>
                  </a:schemeClr>
                </a:solidFill>
              </a:defRPr>
            </a:lvl2pPr>
            <a:lvl3pPr marL="2138324" indent="0">
              <a:buNone/>
              <a:defRPr sz="4209">
                <a:solidFill>
                  <a:schemeClr val="tx1">
                    <a:tint val="75000"/>
                  </a:schemeClr>
                </a:solidFill>
              </a:defRPr>
            </a:lvl3pPr>
            <a:lvl4pPr marL="3207487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4pPr>
            <a:lvl5pPr marL="4276649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5pPr>
            <a:lvl6pPr marL="5345811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6pPr>
            <a:lvl7pPr marL="6414973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7pPr>
            <a:lvl8pPr marL="7484135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8pPr>
            <a:lvl9pPr marL="8553298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45262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70124" y="8059374"/>
            <a:ext cx="9088041" cy="192093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825460" y="8059374"/>
            <a:ext cx="9088041" cy="192093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09362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1611882"/>
            <a:ext cx="18443377" cy="585180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2912" y="7421634"/>
            <a:ext cx="9046274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72912" y="11058863"/>
            <a:ext cx="9046274" cy="162659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0825461" y="7421634"/>
            <a:ext cx="9090826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0825461" y="11058863"/>
            <a:ext cx="9090826" cy="162659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53012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85724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01115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90826" y="4359077"/>
            <a:ext cx="10825460" cy="21515024"/>
          </a:xfrm>
        </p:spPr>
        <p:txBody>
          <a:bodyPr/>
          <a:lstStyle>
            <a:lvl1pPr>
              <a:defRPr sz="7483"/>
            </a:lvl1pPr>
            <a:lvl2pPr>
              <a:defRPr sz="6548"/>
            </a:lvl2pPr>
            <a:lvl3pPr>
              <a:defRPr sz="5612"/>
            </a:lvl3pPr>
            <a:lvl4pPr>
              <a:defRPr sz="4677"/>
            </a:lvl4pPr>
            <a:lvl5pPr>
              <a:defRPr sz="4677"/>
            </a:lvl5pPr>
            <a:lvl6pPr>
              <a:defRPr sz="4677"/>
            </a:lvl6pPr>
            <a:lvl7pPr>
              <a:defRPr sz="4677"/>
            </a:lvl7pPr>
            <a:lvl8pPr>
              <a:defRPr sz="4677"/>
            </a:lvl8pPr>
            <a:lvl9pPr>
              <a:defRPr sz="467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32924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090826" y="4359077"/>
            <a:ext cx="10825460" cy="21515024"/>
          </a:xfrm>
        </p:spPr>
        <p:txBody>
          <a:bodyPr anchor="t"/>
          <a:lstStyle>
            <a:lvl1pPr marL="0" indent="0">
              <a:buNone/>
              <a:defRPr sz="7483"/>
            </a:lvl1pPr>
            <a:lvl2pPr marL="1069162" indent="0">
              <a:buNone/>
              <a:defRPr sz="6548"/>
            </a:lvl2pPr>
            <a:lvl3pPr marL="2138324" indent="0">
              <a:buNone/>
              <a:defRPr sz="5612"/>
            </a:lvl3pPr>
            <a:lvl4pPr marL="3207487" indent="0">
              <a:buNone/>
              <a:defRPr sz="4677"/>
            </a:lvl4pPr>
            <a:lvl5pPr marL="4276649" indent="0">
              <a:buNone/>
              <a:defRPr sz="4677"/>
            </a:lvl5pPr>
            <a:lvl6pPr marL="5345811" indent="0">
              <a:buNone/>
              <a:defRPr sz="4677"/>
            </a:lvl6pPr>
            <a:lvl7pPr marL="6414973" indent="0">
              <a:buNone/>
              <a:defRPr sz="4677"/>
            </a:lvl7pPr>
            <a:lvl8pPr marL="7484135" indent="0">
              <a:buNone/>
              <a:defRPr sz="4677"/>
            </a:lvl8pPr>
            <a:lvl9pPr marL="8553298" indent="0">
              <a:buNone/>
              <a:defRPr sz="4677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97070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07002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5302658" y="1611875"/>
            <a:ext cx="4610844" cy="2565684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70125" y="1611875"/>
            <a:ext cx="13565237" cy="2565684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39783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70124" y="1611882"/>
            <a:ext cx="18443377" cy="58518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0124" y="8059374"/>
            <a:ext cx="18443377" cy="192093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470124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99151A-8971-494A-BD27-0348896E2E92}" type="datetimeFigureOut">
              <a:rPr lang="en-US" smtClean="0"/>
              <a:t>6/12/2024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083326" y="28060644"/>
            <a:ext cx="7216973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102185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  <p:sp>
        <p:nvSpPr>
          <p:cNvPr id="7" name="MSIPCMContentMarking" descr="{&quot;HashCode&quot;:-1484644562,&quot;Placement&quot;:&quot;Header&quot;,&quot;Top&quot;:0.0,&quot;Left&quot;:796.8965,&quot;SlideWidth&quot;:1683,&quot;SlideHeight&quot;:2383}"/>
          <p:cNvSpPr txBox="1"/>
          <p:nvPr userDrawn="1"/>
        </p:nvSpPr>
        <p:spPr>
          <a:xfrm>
            <a:off x="10120585" y="0"/>
            <a:ext cx="1142456" cy="262344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1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lang="en-GB" sz="1000">
                <a:solidFill>
                  <a:srgbClr val="FF8C00"/>
                </a:solidFill>
                <a:latin typeface="Calibri" panose="020F0502020204030204" pitchFamily="34" charset="0"/>
              </a:rPr>
              <a:t>C2 - Confidential</a:t>
            </a:r>
          </a:p>
        </p:txBody>
      </p:sp>
    </p:spTree>
    <p:extLst>
      <p:ext uri="{BB962C8B-B14F-4D97-AF65-F5344CB8AC3E}">
        <p14:creationId xmlns:p14="http://schemas.microsoft.com/office/powerpoint/2010/main" val="2403441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2138324" rtl="0" eaLnBrk="1" latinLnBrk="0" hangingPunct="1">
        <a:lnSpc>
          <a:spcPct val="90000"/>
        </a:lnSpc>
        <a:spcBef>
          <a:spcPct val="0"/>
        </a:spcBef>
        <a:buNone/>
        <a:defRPr sz="1028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534581" indent="-534581" algn="l" defTabSz="2138324" rtl="0" eaLnBrk="1" latinLnBrk="0" hangingPunct="1">
        <a:lnSpc>
          <a:spcPct val="90000"/>
        </a:lnSpc>
        <a:spcBef>
          <a:spcPts val="2339"/>
        </a:spcBef>
        <a:buFont typeface="Arial" panose="020B0604020202020204" pitchFamily="34" charset="0"/>
        <a:buChar char="•"/>
        <a:defRPr sz="6548" kern="1200">
          <a:solidFill>
            <a:schemeClr val="tx1"/>
          </a:solidFill>
          <a:latin typeface="+mn-lt"/>
          <a:ea typeface="+mn-ea"/>
          <a:cs typeface="+mn-cs"/>
        </a:defRPr>
      </a:lvl1pPr>
      <a:lvl2pPr marL="1603743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5612" kern="1200">
          <a:solidFill>
            <a:schemeClr val="tx1"/>
          </a:solidFill>
          <a:latin typeface="+mn-lt"/>
          <a:ea typeface="+mn-ea"/>
          <a:cs typeface="+mn-cs"/>
        </a:defRPr>
      </a:lvl2pPr>
      <a:lvl3pPr marL="2672906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677" kern="1200">
          <a:solidFill>
            <a:schemeClr val="tx1"/>
          </a:solidFill>
          <a:latin typeface="+mn-lt"/>
          <a:ea typeface="+mn-ea"/>
          <a:cs typeface="+mn-cs"/>
        </a:defRPr>
      </a:lvl3pPr>
      <a:lvl4pPr marL="3742068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811230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880392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949554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8018717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9087879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1pPr>
      <a:lvl2pPr marL="1069162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2pPr>
      <a:lvl3pPr marL="2138324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3pPr>
      <a:lvl4pPr marL="3207487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276649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345811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414973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7484135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8553298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3009899" y="2066779"/>
            <a:ext cx="18109397" cy="34590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US" altLang="en-US" sz="48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Introduction of Industrial Automation for Brake Caliper Anchors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40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Thomas Elliot Came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Kelvin Lake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1800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School</a:t>
            </a:r>
            <a:r>
              <a:rPr lang="en-GB" altLang="en-US" sz="3600" dirty="0">
                <a:solidFill>
                  <a:srgbClr val="002060"/>
                </a:solidFill>
                <a:latin typeface="Georgia" charset="0"/>
              </a:rPr>
              <a:t> of </a:t>
            </a:r>
            <a:r>
              <a:rPr lang="en-GB" altLang="en-US" sz="36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Engineering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BEng (Hons) Mechanical &amp; Manufacturing Engineering</a:t>
            </a:r>
            <a:endParaRPr lang="en-US" altLang="zh-CN" sz="3600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597" y="357622"/>
            <a:ext cx="3660125" cy="1279959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18281" y="202845"/>
            <a:ext cx="1420200" cy="1576422"/>
          </a:xfrm>
          <a:prstGeom prst="rect">
            <a:avLst/>
          </a:prstGeom>
        </p:spPr>
      </p:pic>
      <p:cxnSp>
        <p:nvCxnSpPr>
          <p:cNvPr id="4" name="Straight Connector 3"/>
          <p:cNvCxnSpPr/>
          <p:nvPr/>
        </p:nvCxnSpPr>
        <p:spPr>
          <a:xfrm>
            <a:off x="180000" y="1854042"/>
            <a:ext cx="21024000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 Box 6"/>
          <p:cNvSpPr txBox="1">
            <a:spLocks noChangeArrowheads="1"/>
          </p:cNvSpPr>
          <p:nvPr/>
        </p:nvSpPr>
        <p:spPr bwMode="auto">
          <a:xfrm>
            <a:off x="179414" y="5467239"/>
            <a:ext cx="6777164" cy="64747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pPr>
              <a:spcBef>
                <a:spcPct val="50000"/>
              </a:spcBef>
            </a:pPr>
            <a:r>
              <a:rPr lang="en-US" altLang="en-US" sz="2800" dirty="0"/>
              <a:t>This project focuses on automating the handling of brake caliper anchors at Continental </a:t>
            </a:r>
            <a:r>
              <a:rPr lang="en-US" altLang="en-US" sz="2800" dirty="0" err="1"/>
              <a:t>Teves</a:t>
            </a:r>
            <a:r>
              <a:rPr lang="en-US" altLang="en-US" sz="2800" dirty="0"/>
              <a:t> and redesigning the manufacturing process to enhance productivity, efficiency, and operator safety. By integrating advanced robotics and custom-designed end-effectors, with the aim to </a:t>
            </a:r>
            <a:r>
              <a:rPr lang="en-US" altLang="en-US" sz="2800" dirty="0" err="1"/>
              <a:t>minimise</a:t>
            </a:r>
            <a:r>
              <a:rPr lang="en-US" altLang="en-US" sz="2800" dirty="0"/>
              <a:t> manual </a:t>
            </a:r>
            <a:r>
              <a:rPr lang="en-US" altLang="en-US" sz="2800" dirty="0" err="1"/>
              <a:t>labour</a:t>
            </a:r>
            <a:r>
              <a:rPr lang="en-US" altLang="en-US" sz="2800" dirty="0"/>
              <a:t>, reduce production downtime, and achieve near 100% Overall Equipment Effectiveness (OEE).</a:t>
            </a:r>
          </a:p>
        </p:txBody>
      </p:sp>
      <p:sp>
        <p:nvSpPr>
          <p:cNvPr id="23" name="Text Box 11"/>
          <p:cNvSpPr txBox="1">
            <a:spLocks noChangeArrowheads="1"/>
          </p:cNvSpPr>
          <p:nvPr/>
        </p:nvSpPr>
        <p:spPr bwMode="auto">
          <a:xfrm>
            <a:off x="13984822" y="26284777"/>
            <a:ext cx="7536612" cy="33046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marL="228600" indent="-228600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ea typeface="Arial" charset="0"/>
                <a:cs typeface="Arial" charset="0"/>
              </a:rPr>
              <a:t>References</a:t>
            </a:r>
          </a:p>
          <a:p>
            <a:pPr marL="0" indent="0">
              <a:spcBef>
                <a:spcPct val="50000"/>
              </a:spcBef>
            </a:pPr>
            <a:r>
              <a:rPr lang="en-US" altLang="en-US" sz="1800" dirty="0">
                <a:ea typeface="Arial" charset="0"/>
                <a:cs typeface="Arial" charset="0"/>
              </a:rPr>
              <a:t>Ashby, M., </a:t>
            </a:r>
            <a:r>
              <a:rPr lang="en-US" altLang="en-US" sz="1800" dirty="0" err="1">
                <a:ea typeface="Arial" charset="0"/>
                <a:cs typeface="Arial" charset="0"/>
              </a:rPr>
              <a:t>Shercliff</a:t>
            </a:r>
            <a:r>
              <a:rPr lang="en-US" altLang="en-US" sz="1800" dirty="0">
                <a:ea typeface="Arial" charset="0"/>
                <a:cs typeface="Arial" charset="0"/>
              </a:rPr>
              <a:t>, H. &amp; </a:t>
            </a:r>
            <a:r>
              <a:rPr lang="en-US" altLang="en-US" sz="1800" dirty="0" err="1">
                <a:ea typeface="Arial" charset="0"/>
                <a:cs typeface="Arial" charset="0"/>
              </a:rPr>
              <a:t>Cebon</a:t>
            </a:r>
            <a:r>
              <a:rPr lang="en-US" altLang="en-US" sz="1800" dirty="0">
                <a:ea typeface="Arial" charset="0"/>
                <a:cs typeface="Arial" charset="0"/>
              </a:rPr>
              <a:t>, D., 2007. Materials: engineering, science, processing and design. 1st ed. s.l.:</a:t>
            </a:r>
            <a:r>
              <a:rPr lang="en-US" altLang="en-US" sz="1800" dirty="0" err="1">
                <a:ea typeface="Arial" charset="0"/>
                <a:cs typeface="Arial" charset="0"/>
              </a:rPr>
              <a:t>s.n</a:t>
            </a:r>
            <a:r>
              <a:rPr lang="en-US" altLang="en-US" sz="1800" dirty="0">
                <a:ea typeface="Arial" charset="0"/>
                <a:cs typeface="Arial" charset="0"/>
              </a:rPr>
              <a:t>.</a:t>
            </a:r>
          </a:p>
          <a:p>
            <a:pPr marL="0" indent="0">
              <a:spcBef>
                <a:spcPct val="50000"/>
              </a:spcBef>
            </a:pPr>
            <a:r>
              <a:rPr lang="en-US" altLang="en-US" sz="1800" dirty="0">
                <a:ea typeface="Arial" charset="0"/>
                <a:cs typeface="Arial" charset="0"/>
              </a:rPr>
              <a:t>Association For Advancing Automation, 2023. How Lights-Out Manufacturing is the Future of Manufacturing.</a:t>
            </a:r>
          </a:p>
          <a:p>
            <a:pPr marL="0" indent="0">
              <a:spcBef>
                <a:spcPct val="50000"/>
              </a:spcBef>
            </a:pPr>
            <a:r>
              <a:rPr lang="en-US" altLang="en-US" sz="1800" dirty="0">
                <a:ea typeface="Arial" charset="0"/>
                <a:cs typeface="Arial" charset="0"/>
              </a:rPr>
              <a:t>[Berg, C., 2021. The Complete Guide to Industrial Automation. </a:t>
            </a:r>
          </a:p>
          <a:p>
            <a:pPr marL="0" indent="0">
              <a:spcBef>
                <a:spcPct val="50000"/>
              </a:spcBef>
            </a:pPr>
            <a:endParaRPr lang="en-US" altLang="en-US" sz="1800" dirty="0">
              <a:ea typeface="Arial" charset="0"/>
              <a:cs typeface="Arial" charset="0"/>
            </a:endParaRPr>
          </a:p>
        </p:txBody>
      </p:sp>
      <p:sp>
        <p:nvSpPr>
          <p:cNvPr id="30" name="Rectangle 29"/>
          <p:cNvSpPr>
            <a:spLocks noChangeArrowheads="1"/>
          </p:cNvSpPr>
          <p:nvPr/>
        </p:nvSpPr>
        <p:spPr bwMode="auto">
          <a:xfrm>
            <a:off x="14848342" y="18878049"/>
            <a:ext cx="6165190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31" name="Rectangle 30"/>
          <p:cNvSpPr>
            <a:spLocks noChangeArrowheads="1"/>
          </p:cNvSpPr>
          <p:nvPr/>
        </p:nvSpPr>
        <p:spPr bwMode="auto">
          <a:xfrm>
            <a:off x="440292" y="17118912"/>
            <a:ext cx="4741303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32" name="Rectangle 31"/>
          <p:cNvSpPr>
            <a:spLocks noChangeArrowheads="1"/>
          </p:cNvSpPr>
          <p:nvPr/>
        </p:nvSpPr>
        <p:spPr bwMode="auto">
          <a:xfrm>
            <a:off x="14625098" y="27057687"/>
            <a:ext cx="6165190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2288600" y="29201563"/>
            <a:ext cx="891539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altLang="en-US" sz="32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School</a:t>
            </a:r>
            <a:r>
              <a:rPr lang="en-GB" altLang="en-US" sz="32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200" i="1" dirty="0">
                <a:solidFill>
                  <a:srgbClr val="002060"/>
                </a:solidFill>
                <a:latin typeface="Georgia" charset="0"/>
              </a:rPr>
              <a:t>of</a:t>
            </a:r>
            <a:r>
              <a:rPr lang="en-GB" altLang="en-US" sz="32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2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Engineering</a:t>
            </a:r>
            <a:endParaRPr lang="en-GB" sz="3200" dirty="0"/>
          </a:p>
        </p:txBody>
      </p:sp>
      <p:sp>
        <p:nvSpPr>
          <p:cNvPr id="44" name="Text Box 6"/>
          <p:cNvSpPr txBox="1">
            <a:spLocks noChangeArrowheads="1"/>
          </p:cNvSpPr>
          <p:nvPr/>
        </p:nvSpPr>
        <p:spPr bwMode="auto">
          <a:xfrm>
            <a:off x="179999" y="11512894"/>
            <a:ext cx="6776579" cy="84137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Project Aims</a:t>
            </a:r>
          </a:p>
          <a:p>
            <a:pPr>
              <a:spcBef>
                <a:spcPct val="50000"/>
              </a:spcBef>
            </a:pP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The project aimed to change the current manufacturing process of caliper machining, specifically focusing on anchors, by introducing automation.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To demonstrate how incorporating robotics and automation can improve the effectiveness of current processes and boost productivity in the machining area.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Develop a mechanical gripper capable of efficiently transferring work pieces between machines and the loading table. </a:t>
            </a:r>
            <a:endParaRPr lang="en-AU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Develop loading table fixtures with ergonomic considerations </a:t>
            </a:r>
          </a:p>
        </p:txBody>
      </p:sp>
      <p:sp>
        <p:nvSpPr>
          <p:cNvPr id="46" name="Text Box 6"/>
          <p:cNvSpPr txBox="1">
            <a:spLocks noChangeArrowheads="1"/>
          </p:cNvSpPr>
          <p:nvPr/>
        </p:nvSpPr>
        <p:spPr bwMode="auto">
          <a:xfrm>
            <a:off x="177873" y="19844482"/>
            <a:ext cx="6778705" cy="49666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Methodology</a:t>
            </a:r>
          </a:p>
          <a:p>
            <a:pPr>
              <a:spcBef>
                <a:spcPct val="50000"/>
              </a:spcBef>
            </a:pP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The project involved detailed analysis and implementation of industrial automation for handling brake caliper anchors. </a:t>
            </a:r>
          </a:p>
          <a:p>
            <a:pPr>
              <a:spcBef>
                <a:spcPct val="50000"/>
              </a:spcBef>
            </a:pP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It began with a comprehensive assessment of the existing manufacturing process, identifying key areas for automation.</a:t>
            </a:r>
            <a:endParaRPr lang="en-AU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7" name="Text Box 6"/>
          <p:cNvSpPr txBox="1">
            <a:spLocks noChangeArrowheads="1"/>
          </p:cNvSpPr>
          <p:nvPr/>
        </p:nvSpPr>
        <p:spPr bwMode="auto">
          <a:xfrm>
            <a:off x="6766206" y="16976371"/>
            <a:ext cx="7079778" cy="47511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Results</a:t>
            </a:r>
          </a:p>
          <a:p>
            <a:pPr>
              <a:spcBef>
                <a:spcPct val="50000"/>
              </a:spcBef>
            </a:pP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Conducted Finite Element Analysis (FEA) using SolidWorks to test the end-of-arm tooling (EOAT) for strength and material suitability. Verified that even under maximum force (1280N), the displacement was minimal, with the maximum deflection being only 0.013mm, ensuring reliable performance.</a:t>
            </a:r>
            <a:endParaRPr lang="en-AU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8" name="Text Box 6"/>
          <p:cNvSpPr txBox="1">
            <a:spLocks noChangeArrowheads="1"/>
          </p:cNvSpPr>
          <p:nvPr/>
        </p:nvSpPr>
        <p:spPr bwMode="auto">
          <a:xfrm>
            <a:off x="13845984" y="17525452"/>
            <a:ext cx="7494634" cy="90292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Conclusions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sz="2800" dirty="0"/>
              <a:t>Findings indicate that the automated cell can significantly improve production rates, quality control, and operational efficiency. 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sz="2800" dirty="0"/>
              <a:t>Cost analysis confirmed the project's feasibility, justifying the investment.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sz="2800" dirty="0"/>
              <a:t>FEA validated the design of the EOAT.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sz="3600" b="1" dirty="0"/>
              <a:t>Future work</a:t>
            </a:r>
          </a:p>
          <a:p>
            <a:pPr marL="571500" indent="-5715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sz="2800" dirty="0"/>
              <a:t>Look into additive manufacturing to expand what is possible with fixturing/gripper design, reducing costs and innovating new ideas</a:t>
            </a:r>
          </a:p>
          <a:p>
            <a:pPr marL="571500" indent="-5715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sz="2800" dirty="0"/>
              <a:t>Continue to develop the machining cell layout and apply to other cells if proven to work</a:t>
            </a:r>
          </a:p>
        </p:txBody>
      </p:sp>
      <p:sp>
        <p:nvSpPr>
          <p:cNvPr id="54" name="Text Box 16"/>
          <p:cNvSpPr txBox="1">
            <a:spLocks noChangeArrowheads="1"/>
          </p:cNvSpPr>
          <p:nvPr/>
        </p:nvSpPr>
        <p:spPr bwMode="auto">
          <a:xfrm>
            <a:off x="260472" y="27999047"/>
            <a:ext cx="6410326" cy="5751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32372" tIns="132372" rIns="132372" bIns="132372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/>
            <a:r>
              <a:rPr lang="en-AU" altLang="en-US" sz="2000" i="1" dirty="0">
                <a:latin typeface="Times New Roman" charset="0"/>
              </a:rPr>
              <a:t>Specification Sheet for Fanuc M-710 Series Robots</a:t>
            </a:r>
          </a:p>
        </p:txBody>
      </p:sp>
      <p:sp>
        <p:nvSpPr>
          <p:cNvPr id="28" name="Text Box 16"/>
          <p:cNvSpPr txBox="1">
            <a:spLocks noChangeArrowheads="1"/>
          </p:cNvSpPr>
          <p:nvPr/>
        </p:nvSpPr>
        <p:spPr bwMode="auto">
          <a:xfrm>
            <a:off x="6819256" y="16602640"/>
            <a:ext cx="6778731" cy="5751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32372" tIns="132372" rIns="132372" bIns="132372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/>
            <a:r>
              <a:rPr lang="en-AU" altLang="en-US" sz="2000" i="1" dirty="0">
                <a:latin typeface="Times New Roman" charset="0"/>
              </a:rPr>
              <a:t>Anchor in End-effector, clamped</a:t>
            </a:r>
          </a:p>
        </p:txBody>
      </p:sp>
      <p:sp>
        <p:nvSpPr>
          <p:cNvPr id="29" name="Text Box 6"/>
          <p:cNvSpPr txBox="1">
            <a:spLocks noChangeArrowheads="1"/>
          </p:cNvSpPr>
          <p:nvPr/>
        </p:nvSpPr>
        <p:spPr bwMode="auto">
          <a:xfrm>
            <a:off x="6881316" y="6238003"/>
            <a:ext cx="7079778" cy="63516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Selection and Design</a:t>
            </a: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: Identified the need for a versatile robotic system. Designed custom end-effectors using SolidWorks, tested for durability and strength. Configured a suitable cell arrangement that considered key aspects such as ergonomics and productivity</a:t>
            </a:r>
          </a:p>
          <a:p>
            <a:pPr>
              <a:spcBef>
                <a:spcPct val="50000"/>
              </a:spcBef>
            </a:pPr>
            <a:r>
              <a:rPr lang="en-US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Simulation and Testing</a:t>
            </a: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: Simulations using SolidWorks used to test the gripper's strength and material suitability. To check that even under maximum force, the displacement was minimal, and design would be suitable.</a:t>
            </a:r>
          </a:p>
        </p:txBody>
      </p:sp>
      <p:sp>
        <p:nvSpPr>
          <p:cNvPr id="37" name="Text Box 19"/>
          <p:cNvSpPr txBox="1">
            <a:spLocks noChangeArrowheads="1"/>
          </p:cNvSpPr>
          <p:nvPr/>
        </p:nvSpPr>
        <p:spPr bwMode="auto">
          <a:xfrm>
            <a:off x="6552348" y="27513815"/>
            <a:ext cx="7507493" cy="1150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2000" i="1" dirty="0">
                <a:latin typeface="Times New Roman" charset="0"/>
              </a:rPr>
              <a:t>The image above shows the testing results from using plain carbon steel as the material to manufacture the end-effector</a:t>
            </a:r>
          </a:p>
        </p:txBody>
      </p:sp>
      <p:pic>
        <p:nvPicPr>
          <p:cNvPr id="5" name="Picture 4" descr="A person smiling for a selfie&#10;&#10;Description automatically generated">
            <a:extLst>
              <a:ext uri="{FF2B5EF4-FFF2-40B4-BE49-F238E27FC236}">
                <a16:creationId xmlns:a16="http://schemas.microsoft.com/office/drawing/2014/main" id="{4A1BFB81-9A39-65B4-3C00-8C27B2C2E8B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2033" b="22021"/>
          <a:stretch/>
        </p:blipFill>
        <p:spPr>
          <a:xfrm>
            <a:off x="260472" y="1957048"/>
            <a:ext cx="2749427" cy="3334677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6A5212AD-A9B1-E223-8994-620B550ECF3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26084" y="24480634"/>
            <a:ext cx="5226051" cy="3608287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C1B74DB0-8CF8-A60C-F46A-1DD7CA084FC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21155" y="28939086"/>
            <a:ext cx="2462997" cy="1249788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DADD49A7-6431-6CAC-4F0F-33F673661C2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375171" y="12534660"/>
            <a:ext cx="5638400" cy="3930615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834B9691-757D-ACAD-C178-A3F51F21FF3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348638" y="21768410"/>
            <a:ext cx="5839894" cy="5765500"/>
          </a:xfrm>
          <a:prstGeom prst="rect">
            <a:avLst/>
          </a:prstGeom>
        </p:spPr>
      </p:pic>
      <p:sp>
        <p:nvSpPr>
          <p:cNvPr id="22" name="Text Box 6">
            <a:extLst>
              <a:ext uri="{FF2B5EF4-FFF2-40B4-BE49-F238E27FC236}">
                <a16:creationId xmlns:a16="http://schemas.microsoft.com/office/drawing/2014/main" id="{323489F7-526C-FD1B-8433-F8DCEF19B91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933754" y="6238003"/>
            <a:ext cx="7079778" cy="50589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Also conducted Finite Element Analysis (FEA) using SolidWorks to compare the suitability of ABS (Acrylonitrile Butadiene Styrene) versus plain carbon steel for the end-of-arm tooling (EOAT).</a:t>
            </a:r>
          </a:p>
          <a:p>
            <a:pPr>
              <a:spcBef>
                <a:spcPct val="50000"/>
              </a:spcBef>
            </a:pP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In contrast, the ABS material showed a displacement of 1.43mm under the same loading conditions and failed to endure beyond 100 cycles, proving it unsuitable for the application.</a:t>
            </a: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F5DE69C2-3C2F-95C4-009C-2829D30DD7B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4700624" y="11091390"/>
            <a:ext cx="5415486" cy="5429498"/>
          </a:xfrm>
          <a:prstGeom prst="rect">
            <a:avLst/>
          </a:prstGeom>
        </p:spPr>
      </p:pic>
      <p:sp>
        <p:nvSpPr>
          <p:cNvPr id="25" name="Text Box 16">
            <a:extLst>
              <a:ext uri="{FF2B5EF4-FFF2-40B4-BE49-F238E27FC236}">
                <a16:creationId xmlns:a16="http://schemas.microsoft.com/office/drawing/2014/main" id="{5F2AF220-3902-4401-F933-C80336C71A7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424895" y="16602640"/>
            <a:ext cx="6588637" cy="8828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32372" tIns="132372" rIns="132372" bIns="132372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2000" i="1" dirty="0">
                <a:latin typeface="Times New Roman" charset="0"/>
              </a:rPr>
              <a:t>The image above shows the testing results from using ABS as the material to manufacture the end-effector</a:t>
            </a:r>
          </a:p>
        </p:txBody>
      </p:sp>
    </p:spTree>
    <p:extLst>
      <p:ext uri="{BB962C8B-B14F-4D97-AF65-F5344CB8AC3E}">
        <p14:creationId xmlns:p14="http://schemas.microsoft.com/office/powerpoint/2010/main" val="392477405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2011</TotalTime>
  <Words>574</Words>
  <Application>Microsoft Office PowerPoint</Application>
  <PresentationFormat>Custom</PresentationFormat>
  <Paragraphs>38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Arial</vt:lpstr>
      <vt:lpstr>Calibri</vt:lpstr>
      <vt:lpstr>Calibri Light</vt:lpstr>
      <vt:lpstr>Georgia</vt:lpstr>
      <vt:lpstr>Times New Roman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Graham Howe</dc:creator>
  <cp:lastModifiedBy>Tommy Came</cp:lastModifiedBy>
  <cp:revision>63</cp:revision>
  <dcterms:created xsi:type="dcterms:W3CDTF">2016-02-25T08:27:32Z</dcterms:created>
  <dcterms:modified xsi:type="dcterms:W3CDTF">2024-06-12T21:03:56Z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024ffcea-f25b-491e-9dc9-834516f3550e_Enabled">
    <vt:lpwstr>true</vt:lpwstr>
  </property>
  <property fmtid="{D5CDD505-2E9C-101B-9397-08002B2CF9AE}" pid="3" name="MSIP_Label_024ffcea-f25b-491e-9dc9-834516f3550e_SetDate">
    <vt:lpwstr>2023-06-01T08:19:12Z</vt:lpwstr>
  </property>
  <property fmtid="{D5CDD505-2E9C-101B-9397-08002B2CF9AE}" pid="4" name="MSIP_Label_024ffcea-f25b-491e-9dc9-834516f3550e_Method">
    <vt:lpwstr>Standard</vt:lpwstr>
  </property>
  <property fmtid="{D5CDD505-2E9C-101B-9397-08002B2CF9AE}" pid="5" name="MSIP_Label_024ffcea-f25b-491e-9dc9-834516f3550e_Name">
    <vt:lpwstr>C2 - restricted</vt:lpwstr>
  </property>
  <property fmtid="{D5CDD505-2E9C-101B-9397-08002B2CF9AE}" pid="6" name="MSIP_Label_024ffcea-f25b-491e-9dc9-834516f3550e_SiteId">
    <vt:lpwstr>d52b49b7-0c8f-4d89-8c4f-f20517306e08</vt:lpwstr>
  </property>
  <property fmtid="{D5CDD505-2E9C-101B-9397-08002B2CF9AE}" pid="7" name="MSIP_Label_024ffcea-f25b-491e-9dc9-834516f3550e_ActionId">
    <vt:lpwstr>3ffd8cb5-ab5b-42cc-aa89-9dc5621182c3</vt:lpwstr>
  </property>
  <property fmtid="{D5CDD505-2E9C-101B-9397-08002B2CF9AE}" pid="8" name="MSIP_Label_024ffcea-f25b-491e-9dc9-834516f3550e_ContentBits">
    <vt:lpwstr>1</vt:lpwstr>
  </property>
</Properties>
</file>