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0"/>
  </p:notesMasterIdLst>
  <p:handoutMasterIdLst>
    <p:handoutMasterId r:id="rId21"/>
  </p:handoutMasterIdLst>
  <p:sldIdLst>
    <p:sldId id="286" r:id="rId2"/>
    <p:sldId id="308" r:id="rId3"/>
    <p:sldId id="257" r:id="rId4"/>
    <p:sldId id="258" r:id="rId5"/>
    <p:sldId id="270" r:id="rId6"/>
    <p:sldId id="263" r:id="rId7"/>
    <p:sldId id="292" r:id="rId8"/>
    <p:sldId id="275" r:id="rId9"/>
    <p:sldId id="299" r:id="rId10"/>
    <p:sldId id="300" r:id="rId11"/>
    <p:sldId id="291" r:id="rId12"/>
    <p:sldId id="264" r:id="rId13"/>
    <p:sldId id="304" r:id="rId14"/>
    <p:sldId id="277" r:id="rId15"/>
    <p:sldId id="280" r:id="rId16"/>
    <p:sldId id="305" r:id="rId17"/>
    <p:sldId id="306" r:id="rId18"/>
    <p:sldId id="307" r:id="rId19"/>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220" autoAdjust="0"/>
  </p:normalViewPr>
  <p:slideViewPr>
    <p:cSldViewPr>
      <p:cViewPr varScale="1">
        <p:scale>
          <a:sx n="68" d="100"/>
          <a:sy n="68" d="100"/>
        </p:scale>
        <p:origin x="144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29811E0C-AB6D-49DE-88CB-3FAC9B06AC49}"/>
    <pc:docChg chg="modSld">
      <pc:chgData name="Abdullah Al Mamun" userId="7b5ef901-f473-404d-ae81-8f91a9a08898" providerId="ADAL" clId="{29811E0C-AB6D-49DE-88CB-3FAC9B06AC49}" dt="2018-11-02T16:49:49.030" v="9" actId="20577"/>
      <pc:docMkLst>
        <pc:docMk/>
      </pc:docMkLst>
      <pc:sldChg chg="modSp">
        <pc:chgData name="Abdullah Al Mamun" userId="7b5ef901-f473-404d-ae81-8f91a9a08898" providerId="ADAL" clId="{29811E0C-AB6D-49DE-88CB-3FAC9B06AC49}" dt="2018-11-02T16:49:49.030" v="9" actId="20577"/>
        <pc:sldMkLst>
          <pc:docMk/>
          <pc:sldMk cId="0" sldId="292"/>
        </pc:sldMkLst>
        <pc:spChg chg="mod">
          <ac:chgData name="Abdullah Al Mamun" userId="7b5ef901-f473-404d-ae81-8f91a9a08898" providerId="ADAL" clId="{29811E0C-AB6D-49DE-88CB-3FAC9B06AC49}" dt="2018-11-02T16:49:49.030" v="9" actId="20577"/>
          <ac:spMkLst>
            <pc:docMk/>
            <pc:sldMk cId="0" sldId="292"/>
            <ac:spMk id="15362" creationId="{55850F8A-0C27-4FF0-93E6-D6A42889774F}"/>
          </ac:spMkLst>
        </pc:spChg>
      </pc:sldChg>
    </pc:docChg>
  </pc:docChgLst>
  <pc:docChgLst>
    <pc:chgData name="Abdullah Al Mamun" userId="S::a.almamun@uwtsd.ac.uk::7b5ef901-f473-404d-ae81-8f91a9a08898" providerId="AD" clId="Web-{47D52957-9EFF-29F1-BD7E-C1AF0E04D21D}"/>
    <pc:docChg chg="modSld">
      <pc:chgData name="Abdullah Al Mamun" userId="S::a.almamun@uwtsd.ac.uk::7b5ef901-f473-404d-ae81-8f91a9a08898" providerId="AD" clId="Web-{47D52957-9EFF-29F1-BD7E-C1AF0E04D21D}" dt="2018-10-31T13:17:13.604" v="3" actId="20577"/>
      <pc:docMkLst>
        <pc:docMk/>
      </pc:docMkLst>
      <pc:sldChg chg="modSp">
        <pc:chgData name="Abdullah Al Mamun" userId="S::a.almamun@uwtsd.ac.uk::7b5ef901-f473-404d-ae81-8f91a9a08898" providerId="AD" clId="Web-{47D52957-9EFF-29F1-BD7E-C1AF0E04D21D}" dt="2018-10-31T13:17:13.604" v="3" actId="20577"/>
        <pc:sldMkLst>
          <pc:docMk/>
          <pc:sldMk cId="0" sldId="264"/>
        </pc:sldMkLst>
        <pc:spChg chg="mod">
          <ac:chgData name="Abdullah Al Mamun" userId="S::a.almamun@uwtsd.ac.uk::7b5ef901-f473-404d-ae81-8f91a9a08898" providerId="AD" clId="Web-{47D52957-9EFF-29F1-BD7E-C1AF0E04D21D}" dt="2018-10-31T13:17:13.604" v="3" actId="20577"/>
          <ac:spMkLst>
            <pc:docMk/>
            <pc:sldMk cId="0" sldId="264"/>
            <ac:spMk id="21508" creationId="{7E1D03A8-4DD0-4E57-BE8D-394AB158399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altLang="en-US" dirty="0" smtClean="0"/>
              <a:t>This</a:t>
            </a:r>
            <a:r>
              <a:rPr lang="en-US" altLang="en-US" baseline="0" dirty="0" smtClean="0"/>
              <a:t> slide introduces the intention of presentation along with basic information of Rewind Memories. </a:t>
            </a:r>
            <a:r>
              <a:rPr lang="en-GB" sz="1200" dirty="0" smtClean="0"/>
              <a:t>The company promotes selling of digital photos and video clips that can allow Rewind Memories to have probable customer base. This could help Rewind Memories to generalize the advanced photography skills of their employees. Professional photographers trained in digital photography and video editing skills is required by Rewind Memories to train the newly recruited candidates. </a:t>
            </a:r>
          </a:p>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4</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t>This slide briefly</a:t>
            </a:r>
            <a:r>
              <a:rPr lang="en-US" altLang="en-US" baseline="0" dirty="0" smtClean="0"/>
              <a:t> introduces Rewind Memories.</a:t>
            </a:r>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5</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t>This slide introduces</a:t>
            </a:r>
            <a:r>
              <a:rPr lang="en-US" altLang="en-US" baseline="0" dirty="0" smtClean="0"/>
              <a:t> the products and services of Rewind Memories. </a:t>
            </a:r>
            <a:r>
              <a:rPr lang="en-GB" sz="1200" kern="1200" dirty="0" smtClean="0">
                <a:solidFill>
                  <a:schemeClr val="tx1"/>
                </a:solidFill>
                <a:latin typeface="Arial" pitchFamily="34" charset="0"/>
                <a:ea typeface="+mn-ea"/>
                <a:cs typeface="+mn-cs"/>
              </a:rPr>
              <a:t>In order to extend customer services, Rewind Memories will allow their customer to reserve </a:t>
            </a:r>
            <a:r>
              <a:rPr lang="en-GB" sz="1200" kern="1200" dirty="0" err="1" smtClean="0">
                <a:solidFill>
                  <a:schemeClr val="tx1"/>
                </a:solidFill>
                <a:latin typeface="Arial" pitchFamily="34" charset="0"/>
                <a:ea typeface="+mn-ea"/>
                <a:cs typeface="+mn-cs"/>
              </a:rPr>
              <a:t>favorite</a:t>
            </a:r>
            <a:r>
              <a:rPr lang="en-GB" sz="1200" kern="1200" dirty="0" smtClean="0">
                <a:solidFill>
                  <a:schemeClr val="tx1"/>
                </a:solidFill>
                <a:latin typeface="Arial" pitchFamily="34" charset="0"/>
                <a:ea typeface="+mn-ea"/>
                <a:cs typeface="+mn-cs"/>
              </a:rPr>
              <a:t> photographers from their website.</a:t>
            </a:r>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6</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t>This slide proposes the likely target market of</a:t>
            </a:r>
            <a:r>
              <a:rPr lang="en-US" altLang="en-US" baseline="0" dirty="0" smtClean="0"/>
              <a:t> Rewind Memories</a:t>
            </a:r>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7</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t>This slide mentions competitive factor for Rewind Memories</a:t>
            </a:r>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8</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t>This slide proposes the need of marketing and sales plan for Rewind Memories</a:t>
            </a:r>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This slide mentions the pricing</a:t>
            </a:r>
            <a:r>
              <a:rPr lang="en-US" baseline="0" dirty="0" smtClean="0"/>
              <a:t> strategy of company</a:t>
            </a:r>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9</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This slide mentions the probable place for doing</a:t>
            </a:r>
            <a:r>
              <a:rPr lang="en-US" baseline="0" dirty="0" smtClean="0"/>
              <a:t> business. </a:t>
            </a:r>
            <a:r>
              <a:rPr lang="en-GB" sz="1200" kern="1200" dirty="0" smtClean="0">
                <a:solidFill>
                  <a:schemeClr val="tx1"/>
                </a:solidFill>
                <a:latin typeface="Arial" pitchFamily="34" charset="0"/>
                <a:ea typeface="+mn-ea"/>
                <a:cs typeface="+mn-cs"/>
              </a:rPr>
              <a:t>However, the company will not exceed their business reach more than 25 miles of Leeds Bradford and Birmingham</a:t>
            </a:r>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10</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11</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t>This slide provides</a:t>
            </a:r>
            <a:r>
              <a:rPr lang="en-US" altLang="en-US" baseline="0" dirty="0" smtClean="0"/>
              <a:t> the name of management team of Rewind Memories</a:t>
            </a:r>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12</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t>This slide proposes</a:t>
            </a:r>
            <a:r>
              <a:rPr lang="en-US" altLang="en-US" baseline="0" dirty="0" smtClean="0"/>
              <a:t> the business expenses and profit outcome. This record was generated over a span of one year along with description of various costs. </a:t>
            </a:r>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This slide present the forecast for Rewind Memories</a:t>
            </a:r>
            <a:r>
              <a:rPr lang="en-US" baseline="0" dirty="0" smtClean="0"/>
              <a:t> that was conducted for one year. It consider various marketing cost and income generated from different level of sales and services. </a:t>
            </a:r>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13</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14</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t>This slide proposes</a:t>
            </a:r>
            <a:r>
              <a:rPr lang="en-US" altLang="en-US" baseline="0" dirty="0" smtClean="0"/>
              <a:t> the strength and weaknesses of Rewind Memories with respect to their competitors.</a:t>
            </a:r>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15</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t>This slide lists down external</a:t>
            </a:r>
            <a:r>
              <a:rPr lang="en-US" altLang="en-US" baseline="0" dirty="0" smtClean="0"/>
              <a:t> factors for Rewind Memories</a:t>
            </a:r>
            <a:r>
              <a:rPr lang="en-US" altLang="en-US" dirty="0" smtClean="0"/>
              <a:t>	</a:t>
            </a:r>
            <a:endParaRPr lang="en-US"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This slide conducts</a:t>
            </a:r>
            <a:r>
              <a:rPr lang="en-US" baseline="0" dirty="0" smtClean="0"/>
              <a:t> analysis of PESTLE factors. </a:t>
            </a:r>
            <a:r>
              <a:rPr lang="en-GB" sz="1200" dirty="0" smtClean="0"/>
              <a:t>The Rewind Memories can easily make positive impression by consider CSR activities and conservation of fuel while transporting materials</a:t>
            </a:r>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16</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09/01/2019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09/01/2019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09/01/2019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09/01/2019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09/01/2019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09/01/2019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09/01/2019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09/01/2019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09/01/2019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09/01/2019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09/01/2019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09/01/2019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a:ln>
            <a:solidFill>
              <a:schemeClr val="tx1"/>
            </a:solidFill>
          </a:ln>
        </p:spPr>
        <p:txBody>
          <a:bodyPr/>
          <a:lstStyle/>
          <a:p>
            <a:r>
              <a:rPr lang="en-GB" altLang="en-US" b="1" dirty="0" smtClean="0"/>
              <a:t>Power Point Presentation</a:t>
            </a:r>
            <a:endParaRPr lang="en-GB" altLang="en-US" b="1" dirty="0"/>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4181475"/>
          </a:xfrm>
        </p:spPr>
        <p:txBody>
          <a:bodyPr/>
          <a:lstStyle/>
          <a:p>
            <a:pPr algn="ctr" eaLnBrk="1" hangingPunct="1">
              <a:buFont typeface="Arial" panose="020B0604020202020204" pitchFamily="34" charset="0"/>
              <a:buNone/>
            </a:pPr>
            <a:r>
              <a:rPr lang="en-GB" altLang="en-US" sz="2000" b="1" dirty="0"/>
              <a:t>Title: ( </a:t>
            </a:r>
            <a:r>
              <a:rPr lang="en-GB" altLang="en-US" sz="2000" b="1" dirty="0" smtClean="0"/>
              <a:t>Managing Enterprise In </a:t>
            </a:r>
            <a:r>
              <a:rPr lang="en-GB" altLang="en-US" sz="2000" b="1" dirty="0"/>
              <a:t>t</a:t>
            </a:r>
            <a:r>
              <a:rPr lang="en-GB" altLang="en-US" sz="2000" b="1" dirty="0" smtClean="0"/>
              <a:t>he 21</a:t>
            </a:r>
            <a:r>
              <a:rPr lang="en-GB" altLang="en-US" sz="2000" b="1" baseline="30000" dirty="0" smtClean="0"/>
              <a:t>st</a:t>
            </a:r>
            <a:r>
              <a:rPr lang="en-GB" altLang="en-US" sz="2000" b="1" dirty="0" smtClean="0"/>
              <a:t> Century</a:t>
            </a:r>
            <a:r>
              <a:rPr lang="en-GB" altLang="en-US" sz="2000" b="1" dirty="0" smtClean="0"/>
              <a:t> )</a:t>
            </a:r>
          </a:p>
          <a:p>
            <a:pPr algn="ctr" eaLnBrk="1" hangingPunct="1">
              <a:buFont typeface="Arial" panose="020B0604020202020204" pitchFamily="34" charset="0"/>
              <a:buNone/>
            </a:pPr>
            <a:r>
              <a:rPr lang="en-GB" altLang="en-US" sz="2000" b="1" dirty="0" smtClean="0"/>
              <a:t>BMSK4006</a:t>
            </a:r>
            <a:endParaRPr lang="en-GB" altLang="en-US" sz="2000" b="1" dirty="0"/>
          </a:p>
          <a:p>
            <a:pPr eaLnBrk="1" hangingPunct="1">
              <a:buFont typeface="Arial" panose="020B0604020202020204" pitchFamily="34" charset="0"/>
              <a:buNone/>
            </a:pPr>
            <a:endParaRPr lang="en-GB" altLang="en-US" sz="2000" b="1" dirty="0" smtClean="0"/>
          </a:p>
          <a:p>
            <a:pPr algn="ctr" eaLnBrk="1" hangingPunct="1">
              <a:buFont typeface="Arial" panose="020B0604020202020204" pitchFamily="34" charset="0"/>
              <a:buNone/>
            </a:pPr>
            <a:r>
              <a:rPr lang="en-GB" altLang="en-US" sz="2000" b="1" dirty="0" smtClean="0"/>
              <a:t>Name </a:t>
            </a:r>
            <a:r>
              <a:rPr lang="en-GB" altLang="en-US" sz="2000" b="1" dirty="0"/>
              <a:t>of the Students and ID </a:t>
            </a:r>
            <a:r>
              <a:rPr lang="en-GB" altLang="en-US" sz="2000" b="1" dirty="0" smtClean="0"/>
              <a:t>Number</a:t>
            </a:r>
          </a:p>
          <a:p>
            <a:pPr algn="ctr" eaLnBrk="1" hangingPunct="1">
              <a:buFont typeface="Arial" panose="020B0604020202020204" pitchFamily="34" charset="0"/>
              <a:buNone/>
            </a:pPr>
            <a:r>
              <a:rPr lang="en-GB" altLang="en-US" sz="2000" b="1" dirty="0" smtClean="0"/>
              <a:t>Mohammed </a:t>
            </a:r>
            <a:r>
              <a:rPr lang="en-GB" altLang="en-US" sz="2000" b="1" dirty="0" err="1" smtClean="0"/>
              <a:t>Azer</a:t>
            </a:r>
            <a:r>
              <a:rPr lang="en-GB" altLang="en-US" sz="2000" b="1" dirty="0" smtClean="0"/>
              <a:t>- Student Id:1715018</a:t>
            </a:r>
          </a:p>
          <a:p>
            <a:pPr algn="ctr" eaLnBrk="1" hangingPunct="1">
              <a:buFont typeface="Arial" panose="020B0604020202020204" pitchFamily="34" charset="0"/>
              <a:buNone/>
            </a:pPr>
            <a:r>
              <a:rPr lang="en-GB" altLang="en-US" sz="2000" b="1" dirty="0" smtClean="0"/>
              <a:t>Mohammed Arshad-Student Id:1713680</a:t>
            </a:r>
          </a:p>
          <a:p>
            <a:pPr algn="ctr" eaLnBrk="1" hangingPunct="1">
              <a:buFont typeface="Arial" panose="020B0604020202020204" pitchFamily="34" charset="0"/>
              <a:buNone/>
            </a:pPr>
            <a:r>
              <a:rPr lang="en-GB" altLang="en-US" sz="2000" b="1" dirty="0" err="1" smtClean="0"/>
              <a:t>Shaid</a:t>
            </a:r>
            <a:r>
              <a:rPr lang="en-GB" altLang="en-US" sz="2000" b="1" dirty="0" smtClean="0"/>
              <a:t> </a:t>
            </a:r>
            <a:r>
              <a:rPr lang="en-GB" altLang="en-US" sz="2000" b="1" dirty="0" err="1" smtClean="0"/>
              <a:t>Saleem</a:t>
            </a:r>
            <a:r>
              <a:rPr lang="en-GB" altLang="en-US" sz="2000" b="1" dirty="0" smtClean="0"/>
              <a:t>-Student Id: 1715440</a:t>
            </a:r>
          </a:p>
          <a:p>
            <a:pPr algn="ctr" eaLnBrk="1" hangingPunct="1">
              <a:buFont typeface="Arial" panose="020B0604020202020204" pitchFamily="34" charset="0"/>
              <a:buNone/>
            </a:pPr>
            <a:r>
              <a:rPr lang="en-GB" altLang="en-US" sz="2000" b="1" dirty="0" err="1" smtClean="0"/>
              <a:t>Soban</a:t>
            </a:r>
            <a:r>
              <a:rPr lang="en-GB" altLang="en-US" sz="2000" b="1" dirty="0" smtClean="0"/>
              <a:t> Khan-Student Id: 1713677</a:t>
            </a:r>
          </a:p>
          <a:p>
            <a:pPr algn="ctr" eaLnBrk="1" hangingPunct="1">
              <a:buFont typeface="Arial" panose="020B0604020202020204" pitchFamily="34" charset="0"/>
              <a:buNone/>
            </a:pPr>
            <a:r>
              <a:rPr lang="en-GB" altLang="en-US" sz="2000" b="1" dirty="0" err="1" smtClean="0"/>
              <a:t>Ridwan</a:t>
            </a:r>
            <a:r>
              <a:rPr lang="en-GB" altLang="en-US" sz="2000" b="1" dirty="0" smtClean="0"/>
              <a:t> </a:t>
            </a:r>
            <a:r>
              <a:rPr lang="en-GB" altLang="en-US" sz="2000" b="1" dirty="0" err="1" smtClean="0"/>
              <a:t>Dahir</a:t>
            </a:r>
            <a:r>
              <a:rPr lang="en-GB" altLang="en-US" sz="2000" b="1" dirty="0" smtClean="0"/>
              <a:t>-Student Id: 1714111</a:t>
            </a:r>
          </a:p>
          <a:p>
            <a:pPr algn="ctr" eaLnBrk="1" hangingPunct="1">
              <a:buFont typeface="Arial" panose="020B0604020202020204" pitchFamily="34" charset="0"/>
              <a:buNone/>
            </a:pPr>
            <a:r>
              <a:rPr lang="en-GB" altLang="en-US" sz="2000" b="1" dirty="0" smtClean="0"/>
              <a:t>Group:4</a:t>
            </a:r>
            <a:endParaRPr lang="en-GB" altLang="en-US" sz="2000" b="1" dirty="0"/>
          </a:p>
          <a:p>
            <a:pPr algn="ctr" eaLnBrk="1" hangingPunct="1">
              <a:buFont typeface="Arial" panose="020B0604020202020204" pitchFamily="34" charset="0"/>
              <a:buNone/>
            </a:pPr>
            <a:r>
              <a:rPr lang="en-GB" altLang="en-US" sz="2000" b="1" dirty="0"/>
              <a:t>Lecturer  Name</a:t>
            </a:r>
            <a:r>
              <a:rPr lang="en-GB" altLang="en-US" sz="2000" b="1" dirty="0" smtClean="0"/>
              <a:t>: Ernest jones</a:t>
            </a:r>
            <a:endParaRPr lang="en-GB" altLang="en-US" sz="2000" b="1" dirty="0"/>
          </a:p>
          <a:p>
            <a:pPr algn="ct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09/01/2019</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prstTxWarp prst="textStop">
              <a:avLst/>
            </a:prstTxWarp>
          </a:bodyPr>
          <a:lstStyle/>
          <a:p>
            <a:r>
              <a:rPr lang="en-GB" b="1" dirty="0" smtClean="0">
                <a:ln w="22225">
                  <a:solidFill>
                    <a:schemeClr val="accent2"/>
                  </a:solidFill>
                  <a:prstDash val="solid"/>
                </a:ln>
              </a:rPr>
              <a:t>Rewind</a:t>
            </a:r>
            <a:r>
              <a:rPr lang="en-GB" dirty="0" smtClean="0">
                <a:effectLst>
                  <a:glow rad="101600">
                    <a:schemeClr val="accent5">
                      <a:satMod val="175000"/>
                      <a:alpha val="40000"/>
                    </a:schemeClr>
                  </a:glow>
                </a:effectLst>
              </a:rPr>
              <a:t> </a:t>
            </a:r>
            <a:r>
              <a:rPr lang="en-GB" b="1" dirty="0" smtClean="0">
                <a:ln w="22225">
                  <a:solidFill>
                    <a:schemeClr val="accent2"/>
                  </a:solidFill>
                  <a:prstDash val="solid"/>
                </a:ln>
              </a:rPr>
              <a:t>Memories</a:t>
            </a:r>
            <a:endParaRPr lang="en-GB" dirty="0">
              <a:effectLst>
                <a:glow rad="101600">
                  <a:schemeClr val="accent5">
                    <a:satMod val="175000"/>
                    <a:alpha val="40000"/>
                  </a:schemeClr>
                </a:glow>
              </a:effectLst>
            </a:endParaRP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pic>
        <p:nvPicPr>
          <p:cNvPr id="6" name="Picture 1">
            <a:extLst>
              <a:ext uri="{FF2B5EF4-FFF2-40B4-BE49-F238E27FC236}">
                <a16:creationId xmlns:a16="http://schemas.microsoft.com/office/drawing/2014/main" id="{8756414D-01CC-4C61-A255-232F4DBFF68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676401"/>
            <a:ext cx="82296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3378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a:ln>
            <a:solidFill>
              <a:schemeClr val="tx1"/>
            </a:solidFill>
          </a:ln>
        </p:spPr>
        <p:txBody>
          <a:bodyPr/>
          <a:lstStyle/>
          <a:p>
            <a:pPr eaLnBrk="1" hangingPunct="1"/>
            <a:r>
              <a:rPr lang="en-GB" altLang="en-US" sz="3600" b="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533400" y="1125538"/>
            <a:ext cx="8229600" cy="3916363"/>
          </a:xfrm>
        </p:spPr>
        <p:txBody>
          <a:bodyPr/>
          <a:lstStyle/>
          <a:p>
            <a:pPr eaLnBrk="1" hangingPunct="1"/>
            <a:r>
              <a:rPr lang="en-GB" sz="2000" dirty="0" smtClean="0"/>
              <a:t>This report sheds light on business plan that can be inducted into Rewind Memories for regional and global customer support.</a:t>
            </a:r>
          </a:p>
          <a:p>
            <a:pPr eaLnBrk="1" hangingPunct="1"/>
            <a:endParaRPr lang="en-GB" sz="2000" dirty="0" smtClean="0"/>
          </a:p>
          <a:p>
            <a:pPr eaLnBrk="1" hangingPunct="1"/>
            <a:r>
              <a:rPr lang="en-GB" sz="2000" dirty="0" smtClean="0"/>
              <a:t>The report classified the start-up cost and profit outcome in the financial plan of the business. </a:t>
            </a:r>
          </a:p>
          <a:p>
            <a:pPr eaLnBrk="1" hangingPunct="1"/>
            <a:endParaRPr lang="en-GB" sz="2000" dirty="0" smtClean="0"/>
          </a:p>
          <a:p>
            <a:pPr eaLnBrk="1" hangingPunct="1"/>
            <a:r>
              <a:rPr lang="en-GB" sz="2000" dirty="0" smtClean="0"/>
              <a:t>The report has justified the use of new products and services that can help the company to grow with maximum customer pool.   </a:t>
            </a:r>
            <a:endParaRPr lang="en-US" sz="2000" dirty="0" smtClean="0"/>
          </a:p>
          <a:p>
            <a:pPr eaLnBrk="1" hangingPunct="1">
              <a:buFontTx/>
              <a:buNone/>
            </a:pPr>
            <a:endParaRPr lang="en-GB" altLang="en-US" sz="24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09/01/2019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a:ln>
            <a:solidFill>
              <a:schemeClr val="tx1"/>
            </a:solidFill>
          </a:ln>
        </p:spPr>
        <p:txBody>
          <a:bodyPr/>
          <a:lstStyle/>
          <a:p>
            <a:pPr eaLnBrk="1" hangingPunct="1"/>
            <a:r>
              <a:rPr lang="en-GB" altLang="en-US" sz="3600" b="1" dirty="0"/>
              <a:t>Business / Company Overview</a:t>
            </a: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r>
              <a:rPr lang="en-GB" sz="1800" dirty="0" smtClean="0"/>
              <a:t>Rewind memories acts as a credible institution that motivates </a:t>
            </a:r>
          </a:p>
          <a:p>
            <a:pPr eaLnBrk="1" hangingPunct="1"/>
            <a:endParaRPr lang="en-GB" sz="1800" dirty="0" smtClean="0"/>
          </a:p>
          <a:p>
            <a:pPr eaLnBrk="1" hangingPunct="1"/>
            <a:r>
              <a:rPr lang="en-GB" sz="1800" dirty="0" smtClean="0"/>
              <a:t>guides budding photographers in appropriate direction</a:t>
            </a:r>
          </a:p>
          <a:p>
            <a:pPr eaLnBrk="1" hangingPunct="1"/>
            <a:endParaRPr lang="en-GB" altLang="en-US" sz="1800" dirty="0" smtClean="0"/>
          </a:p>
          <a:p>
            <a:pPr eaLnBrk="1" hangingPunct="1"/>
            <a:r>
              <a:rPr lang="en-GB" sz="1800" dirty="0" smtClean="0"/>
              <a:t>Rewind Memories sells high quality images and </a:t>
            </a:r>
          </a:p>
          <a:p>
            <a:pPr eaLnBrk="1" hangingPunct="1"/>
            <a:endParaRPr lang="en-GB" sz="1800" dirty="0" smtClean="0"/>
          </a:p>
          <a:p>
            <a:r>
              <a:rPr lang="en-GB" sz="1800" dirty="0" smtClean="0"/>
              <a:t>video clips which reflects the nature of digital technology</a:t>
            </a:r>
          </a:p>
          <a:p>
            <a:r>
              <a:rPr lang="en-GB" sz="1800" dirty="0" smtClean="0"/>
              <a:t>Affordable </a:t>
            </a:r>
            <a:r>
              <a:rPr lang="en-GB" sz="1800" dirty="0"/>
              <a:t>pricing range of Rewind Memories has enabled them to score more than Euro 480,000 as annual revenue profit (Rewind Memories, 2018)</a:t>
            </a:r>
          </a:p>
          <a:p>
            <a:endParaRPr lang="en-GB" sz="1800" dirty="0"/>
          </a:p>
          <a:p>
            <a:r>
              <a:rPr lang="en-GB" sz="1800" dirty="0"/>
              <a:t>According to </a:t>
            </a:r>
            <a:r>
              <a:rPr lang="en-GB" sz="1800" dirty="0" err="1"/>
              <a:t>Casali</a:t>
            </a:r>
            <a:r>
              <a:rPr lang="en-GB" sz="1800" dirty="0"/>
              <a:t> </a:t>
            </a:r>
            <a:r>
              <a:rPr lang="en-GB" sz="1800" i="1" dirty="0"/>
              <a:t>et al.</a:t>
            </a:r>
            <a:r>
              <a:rPr lang="en-GB" sz="1800" dirty="0"/>
              <a:t> (2018) growth of any business is determined by their economic and social stability</a:t>
            </a:r>
            <a:endParaRPr lang="en-US" sz="1800" dirty="0"/>
          </a:p>
          <a:p>
            <a:pPr eaLnBrk="1" hangingPunct="1"/>
            <a:endParaRPr lang="en-GB" sz="1800" dirty="0" smtClean="0"/>
          </a:p>
          <a:p>
            <a:pPr eaLnBrk="1" hangingPunct="1"/>
            <a:endParaRPr lang="en-GB" altLang="en-US" sz="1600"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09/01/2019</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a:ln>
            <a:solidFill>
              <a:schemeClr val="tx1"/>
            </a:solidFill>
          </a:ln>
        </p:spPr>
        <p:txBody>
          <a:bodyPr/>
          <a:lstStyle/>
          <a:p>
            <a:pPr eaLnBrk="1" hangingPunct="1"/>
            <a:r>
              <a:rPr lang="en-GB" altLang="en-US" sz="3600" b="1" i="1" dirty="0"/>
              <a:t>Products and Services</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052513"/>
            <a:ext cx="8229600" cy="4333875"/>
          </a:xfrm>
        </p:spPr>
        <p:txBody>
          <a:bodyPr/>
          <a:lstStyle/>
          <a:p>
            <a:pPr marL="0" indent="0" eaLnBrk="1" hangingPunct="1"/>
            <a:r>
              <a:rPr lang="en-GB" altLang="en-US" sz="2400" dirty="0" smtClean="0"/>
              <a:t> </a:t>
            </a:r>
            <a:r>
              <a:rPr lang="en-GB" sz="1800" dirty="0" smtClean="0"/>
              <a:t>New products and services in business plan of Rewind Memories will be focussing on providing high quality photos</a:t>
            </a:r>
          </a:p>
          <a:p>
            <a:pPr marL="0" indent="0" eaLnBrk="1" hangingPunct="1"/>
            <a:endParaRPr lang="en-GB" sz="1800" dirty="0" smtClean="0"/>
          </a:p>
          <a:p>
            <a:pPr marL="0" indent="0" eaLnBrk="1" hangingPunct="1"/>
            <a:r>
              <a:rPr lang="en-GB" sz="1800" dirty="0" smtClean="0"/>
              <a:t> DVDs and external hardware like USB sticks along with photos</a:t>
            </a:r>
          </a:p>
          <a:p>
            <a:pPr marL="0" indent="0" eaLnBrk="1" hangingPunct="1"/>
            <a:endParaRPr lang="en-GB" altLang="en-US" sz="1800" dirty="0" smtClean="0"/>
          </a:p>
          <a:p>
            <a:r>
              <a:rPr lang="en-GB" sz="1800" dirty="0" smtClean="0"/>
              <a:t> However, the company will also be considering packaged services and offers for </a:t>
            </a:r>
            <a:r>
              <a:rPr lang="en-GB" sz="1800" dirty="0"/>
              <a:t>customers</a:t>
            </a:r>
            <a:r>
              <a:rPr lang="en-GB" sz="1800" dirty="0" smtClean="0"/>
              <a:t>.</a:t>
            </a:r>
          </a:p>
          <a:p>
            <a:endParaRPr lang="en-GB" sz="1800" dirty="0"/>
          </a:p>
          <a:p>
            <a:r>
              <a:rPr lang="en-GB" sz="1800" dirty="0" smtClean="0"/>
              <a:t> </a:t>
            </a:r>
            <a:r>
              <a:rPr lang="en-GB" sz="1800" dirty="0"/>
              <a:t>It is verified by </a:t>
            </a:r>
            <a:r>
              <a:rPr lang="en-GB" sz="1800" dirty="0" err="1"/>
              <a:t>Spivack</a:t>
            </a:r>
            <a:r>
              <a:rPr lang="en-GB" sz="1800" dirty="0"/>
              <a:t> (2016) that business idea of new business has to address customer issue with new technology and customer offers</a:t>
            </a:r>
          </a:p>
          <a:p>
            <a:endParaRPr lang="en-GB" sz="1800" dirty="0"/>
          </a:p>
          <a:p>
            <a:r>
              <a:rPr lang="en-GB" sz="1800" dirty="0"/>
              <a:t>Packaged services particularly will involve both photo and video shoot </a:t>
            </a:r>
          </a:p>
          <a:p>
            <a:r>
              <a:rPr lang="en-GB" sz="1800" dirty="0"/>
              <a:t>That can be covered with proposed offer for the customers.</a:t>
            </a:r>
            <a:endParaRPr lang="en-US" sz="1800" dirty="0"/>
          </a:p>
          <a:p>
            <a:pPr marL="0" indent="0" eaLnBrk="1" hangingPunct="1"/>
            <a:endParaRPr lang="en-GB" sz="1400" dirty="0" smtClean="0"/>
          </a:p>
          <a:p>
            <a:pPr marL="0" indent="0" eaLnBrk="1" hangingPunct="1"/>
            <a:endParaRPr lang="en-GB" sz="1400" dirty="0" smtClean="0"/>
          </a:p>
          <a:p>
            <a:pPr marL="0" indent="0" eaLnBrk="1" hangingPunct="1"/>
            <a:endParaRPr lang="en-GB" sz="1400" dirty="0"/>
          </a:p>
          <a:p>
            <a:pPr marL="0" indent="0" eaLnBrk="1" hangingPunct="1"/>
            <a:endParaRPr lang="en-GB" sz="1400" dirty="0" smtClean="0"/>
          </a:p>
          <a:p>
            <a:pPr marL="0" indent="0" eaLnBrk="1" hangingPunct="1"/>
            <a:endParaRPr lang="en-GB" altLang="en-US" sz="14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09/01/2019</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a:ln>
            <a:solidFill>
              <a:schemeClr val="tx1"/>
            </a:solidFill>
          </a:ln>
        </p:spPr>
        <p:txBody>
          <a:bodyPr/>
          <a:lstStyle/>
          <a:p>
            <a:pPr eaLnBrk="1" hangingPunct="1"/>
            <a:r>
              <a:rPr lang="en-GB" altLang="en-US" sz="3600" b="1" i="1" dirty="0"/>
              <a:t> </a:t>
            </a:r>
            <a:r>
              <a:rPr lang="en-GB" altLang="en-US" sz="3600" b="1" dirty="0"/>
              <a:t>Target Market</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09/01/2019</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981075"/>
            <a:ext cx="8229600" cy="4406900"/>
          </a:xfrm>
        </p:spPr>
        <p:txBody>
          <a:bodyPr/>
          <a:lstStyle/>
          <a:p>
            <a:r>
              <a:rPr lang="en-GB" sz="1600" dirty="0" smtClean="0"/>
              <a:t>Rewind Memories will incorporate special occasions as their primary target market</a:t>
            </a:r>
          </a:p>
          <a:p>
            <a:endParaRPr lang="en-GB" sz="1600" dirty="0" smtClean="0"/>
          </a:p>
          <a:p>
            <a:r>
              <a:rPr lang="en-GB" sz="1600" dirty="0" smtClean="0"/>
              <a:t>It generally focuses on regions surrounding Birmingham </a:t>
            </a:r>
          </a:p>
          <a:p>
            <a:endParaRPr lang="en-GB" sz="1600" dirty="0" smtClean="0"/>
          </a:p>
          <a:p>
            <a:r>
              <a:rPr lang="en-GB" sz="1600" dirty="0" smtClean="0"/>
              <a:t>local areas of </a:t>
            </a:r>
            <a:r>
              <a:rPr lang="en-GB" sz="1600" dirty="0"/>
              <a:t>Leeds </a:t>
            </a:r>
            <a:r>
              <a:rPr lang="en-GB" sz="1600" dirty="0" smtClean="0"/>
              <a:t>Bradford</a:t>
            </a:r>
          </a:p>
          <a:p>
            <a:endParaRPr lang="en-GB" sz="1600" dirty="0" smtClean="0"/>
          </a:p>
          <a:p>
            <a:r>
              <a:rPr lang="en-GB" sz="1600" dirty="0" smtClean="0"/>
              <a:t>It </a:t>
            </a:r>
            <a:r>
              <a:rPr lang="en-GB" sz="1600" dirty="0"/>
              <a:t>is commented by </a:t>
            </a:r>
            <a:r>
              <a:rPr lang="en-GB" sz="1600" dirty="0" err="1"/>
              <a:t>Cosenz</a:t>
            </a:r>
            <a:r>
              <a:rPr lang="en-GB" sz="1600" dirty="0"/>
              <a:t> and Noto (2017) that sustainable advantage of an organization is determined by better understanding of customer base and their needs</a:t>
            </a:r>
          </a:p>
          <a:p>
            <a:endParaRPr lang="en-GB" sz="1600" dirty="0"/>
          </a:p>
          <a:p>
            <a:r>
              <a:rPr lang="en-GB" sz="1600" dirty="0"/>
              <a:t>It also reflects the business nature of Rewind Memories as they will make sure that their customers experience </a:t>
            </a:r>
          </a:p>
          <a:p>
            <a:endParaRPr lang="en-GB" sz="1600" dirty="0"/>
          </a:p>
          <a:p>
            <a:r>
              <a:rPr lang="en-GB" sz="1600" dirty="0"/>
              <a:t>auto focus system of photography</a:t>
            </a:r>
          </a:p>
          <a:p>
            <a:endParaRPr lang="en-GB" sz="1600" dirty="0"/>
          </a:p>
          <a:p>
            <a:r>
              <a:rPr lang="en-GB" sz="1600" dirty="0"/>
              <a:t>high quality cinematography skills</a:t>
            </a:r>
            <a:endParaRPr lang="en-US" sz="1600" dirty="0"/>
          </a:p>
          <a:p>
            <a:endParaRPr lang="en-GB" sz="1400" dirty="0" smtClean="0"/>
          </a:p>
          <a:p>
            <a:endParaRPr lang="en-GB" sz="1400" dirty="0" smtClean="0"/>
          </a:p>
          <a:p>
            <a:endParaRPr lang="en-GB" sz="1400" dirty="0"/>
          </a:p>
          <a:p>
            <a:endParaRPr lang="en-GB" sz="1400" dirty="0" smtClean="0"/>
          </a:p>
          <a:p>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a:t> Competitors</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09/01/2019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981075"/>
            <a:ext cx="8229600" cy="4406900"/>
          </a:xfrm>
        </p:spPr>
        <p:txBody>
          <a:bodyPr/>
          <a:lstStyle/>
          <a:p>
            <a:r>
              <a:rPr lang="en-GB" sz="1800" dirty="0" smtClean="0"/>
              <a:t>The introduction of digital technology has presented rival threats for Rewind Memories </a:t>
            </a:r>
          </a:p>
          <a:p>
            <a:r>
              <a:rPr lang="en-GB" sz="1800" dirty="0" smtClean="0"/>
              <a:t>In terms of photography and video shoots</a:t>
            </a:r>
            <a:endParaRPr lang="en-GB" altLang="en-US" sz="1800" dirty="0" smtClean="0"/>
          </a:p>
          <a:p>
            <a:r>
              <a:rPr lang="en-GB" sz="1800" dirty="0" smtClean="0"/>
              <a:t>The availability cheaper yet digital photography has compelled Rewind memories to induct hi-fi equipment </a:t>
            </a:r>
          </a:p>
          <a:p>
            <a:r>
              <a:rPr lang="en-GB" sz="1800" dirty="0" smtClean="0"/>
              <a:t>In order to suffice the needs of customers</a:t>
            </a:r>
          </a:p>
          <a:p>
            <a:r>
              <a:rPr lang="en-GB" sz="1800" dirty="0" smtClean="0"/>
              <a:t>The </a:t>
            </a:r>
            <a:r>
              <a:rPr lang="en-GB" sz="1800" dirty="0"/>
              <a:t>probable competitors of Rewind Memories are Pittsburgh photo studio, </a:t>
            </a:r>
          </a:p>
          <a:p>
            <a:endParaRPr lang="en-GB" sz="1800" dirty="0"/>
          </a:p>
          <a:p>
            <a:r>
              <a:rPr lang="en-GB" sz="1800" dirty="0"/>
              <a:t>Andy Johnson Photography and Studio bash photography</a:t>
            </a:r>
          </a:p>
          <a:p>
            <a:endParaRPr lang="en-GB" sz="1800" dirty="0"/>
          </a:p>
          <a:p>
            <a:r>
              <a:rPr lang="en-GB" sz="1800" dirty="0"/>
              <a:t>Rewind Memories faces extreme economic threats from Studio bash photography </a:t>
            </a:r>
          </a:p>
          <a:p>
            <a:endParaRPr lang="en-GB" sz="1800" dirty="0"/>
          </a:p>
          <a:p>
            <a:r>
              <a:rPr lang="en-GB" sz="1800" dirty="0"/>
              <a:t>As they provide high quality work at lower price</a:t>
            </a:r>
            <a:endParaRPr lang="en-US" sz="1800" dirty="0"/>
          </a:p>
          <a:p>
            <a:endParaRPr lang="en-GB" sz="1600" dirty="0" smtClean="0"/>
          </a:p>
          <a:p>
            <a:endParaRPr lang="en-US" alt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a:ln>
            <a:solidFill>
              <a:schemeClr val="tx1"/>
            </a:solidFill>
          </a:ln>
        </p:spPr>
        <p:txBody>
          <a:bodyPr/>
          <a:lstStyle/>
          <a:p>
            <a:pPr eaLnBrk="1" hangingPunct="1"/>
            <a:r>
              <a:rPr lang="en-GB" altLang="en-US" sz="3600" b="1" dirty="0"/>
              <a:t>Marketing and Sales Plan</a:t>
            </a:r>
            <a:endParaRPr lang="en-GB" altLang="en-US" sz="3600" dirty="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228600" y="1143000"/>
            <a:ext cx="8763000" cy="4495800"/>
          </a:xfrm>
        </p:spPr>
        <p:txBody>
          <a:bodyPr/>
          <a:lstStyle/>
          <a:p>
            <a:pPr marL="0" indent="0" algn="just" eaLnBrk="1" hangingPunct="1">
              <a:lnSpc>
                <a:spcPct val="90000"/>
              </a:lnSpc>
            </a:pPr>
            <a:endParaRPr lang="en-GB" altLang="en-US" sz="2400" dirty="0" smtClean="0"/>
          </a:p>
          <a:p>
            <a:pPr marL="0" indent="0" algn="just" eaLnBrk="1" hangingPunct="1">
              <a:lnSpc>
                <a:spcPct val="90000"/>
              </a:lnSpc>
            </a:pPr>
            <a:r>
              <a:rPr lang="en-GB" sz="1600" dirty="0" smtClean="0"/>
              <a:t>The existing customer base of Rewind Memories requires knowledgeable photographers </a:t>
            </a:r>
          </a:p>
          <a:p>
            <a:pPr marL="0" indent="0" algn="just" eaLnBrk="1" hangingPunct="1">
              <a:lnSpc>
                <a:spcPct val="90000"/>
              </a:lnSpc>
            </a:pPr>
            <a:endParaRPr lang="en-GB" sz="1600" dirty="0" smtClean="0"/>
          </a:p>
          <a:p>
            <a:pPr marL="0" indent="0" algn="just" eaLnBrk="1" hangingPunct="1">
              <a:lnSpc>
                <a:spcPct val="90000"/>
              </a:lnSpc>
            </a:pPr>
            <a:r>
              <a:rPr lang="en-GB" sz="1600" dirty="0" smtClean="0"/>
              <a:t>To cover their wedding events.</a:t>
            </a:r>
          </a:p>
          <a:p>
            <a:pPr marL="0" indent="0" algn="just" eaLnBrk="1" hangingPunct="1">
              <a:lnSpc>
                <a:spcPct val="90000"/>
              </a:lnSpc>
            </a:pPr>
            <a:endParaRPr lang="en-GB" sz="1600" dirty="0" smtClean="0"/>
          </a:p>
          <a:p>
            <a:pPr marL="0" indent="0" algn="just" eaLnBrk="1" hangingPunct="1">
              <a:lnSpc>
                <a:spcPct val="90000"/>
              </a:lnSpc>
            </a:pPr>
            <a:r>
              <a:rPr lang="en-GB" sz="1600" dirty="0" smtClean="0"/>
              <a:t> Therefore, Rewind memories will acquire the needed requirement from targeted market</a:t>
            </a:r>
          </a:p>
          <a:p>
            <a:pPr>
              <a:buNone/>
            </a:pPr>
            <a:endParaRPr lang="en-GB" sz="1600" b="1" dirty="0" smtClean="0"/>
          </a:p>
          <a:p>
            <a:pPr>
              <a:buNone/>
            </a:pPr>
            <a:r>
              <a:rPr lang="en-GB" sz="1600" b="1" dirty="0" smtClean="0"/>
              <a:t>Product</a:t>
            </a:r>
            <a:endParaRPr lang="en-GB" sz="1600" b="1" dirty="0"/>
          </a:p>
          <a:p>
            <a:r>
              <a:rPr lang="en-GB" sz="1600" dirty="0"/>
              <a:t>The product of Rewind Memories will incorporate customized album</a:t>
            </a:r>
          </a:p>
          <a:p>
            <a:endParaRPr lang="en-GB" sz="1600" dirty="0"/>
          </a:p>
          <a:p>
            <a:r>
              <a:rPr lang="en-GB" sz="1600" dirty="0"/>
              <a:t> video editing skills for wedding events</a:t>
            </a:r>
            <a:endParaRPr lang="en-US" sz="1600" dirty="0"/>
          </a:p>
          <a:p>
            <a:endParaRPr lang="en-US" sz="1600" dirty="0"/>
          </a:p>
          <a:p>
            <a:r>
              <a:rPr lang="en-GB" sz="1600" dirty="0"/>
              <a:t>High end digital cameras will be considered along with </a:t>
            </a:r>
          </a:p>
          <a:p>
            <a:endParaRPr lang="en-GB" sz="1600" dirty="0"/>
          </a:p>
          <a:p>
            <a:r>
              <a:rPr lang="en-GB" sz="1600" dirty="0"/>
              <a:t>Auto focused system for those events</a:t>
            </a:r>
            <a:endParaRPr lang="en-US" sz="1600" dirty="0"/>
          </a:p>
          <a:p>
            <a:pPr marL="0" indent="0" algn="just" eaLnBrk="1" hangingPunct="1">
              <a:lnSpc>
                <a:spcPct val="90000"/>
              </a:lnSpc>
            </a:pPr>
            <a:endParaRPr lang="en-GB" altLang="en-US" sz="1400" dirty="0" smtClean="0"/>
          </a:p>
          <a:p>
            <a:pPr marL="0" indent="0" algn="just" eaLnBrk="1" hangingPunct="1">
              <a:lnSpc>
                <a:spcPct val="90000"/>
              </a:lnSpc>
              <a:buNone/>
            </a:pPr>
            <a:endParaRPr lang="en-GB" altLang="en-US" sz="24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09/01/2019</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a:xfrm>
            <a:off x="228600" y="1066800"/>
            <a:ext cx="8458200" cy="4450433"/>
          </a:xfrm>
        </p:spPr>
        <p:txBody>
          <a:bodyPr/>
          <a:lstStyle/>
          <a:p>
            <a:pPr>
              <a:buNone/>
            </a:pPr>
            <a:r>
              <a:rPr lang="en-GB" sz="1600" b="1" dirty="0" smtClean="0"/>
              <a:t>Price</a:t>
            </a:r>
          </a:p>
          <a:p>
            <a:r>
              <a:rPr lang="en-GB" sz="1600" dirty="0" smtClean="0"/>
              <a:t>Rewind Memories will make sure that affordable pricing mechanism is adopted </a:t>
            </a:r>
          </a:p>
          <a:p>
            <a:endParaRPr lang="en-GB" sz="1600" dirty="0" smtClean="0"/>
          </a:p>
          <a:p>
            <a:r>
              <a:rPr lang="en-GB" sz="1600" dirty="0" smtClean="0"/>
              <a:t>to make newly wedded couples as potential customer</a:t>
            </a:r>
          </a:p>
          <a:p>
            <a:endParaRPr lang="en-GB" sz="1600" dirty="0" smtClean="0"/>
          </a:p>
          <a:p>
            <a:r>
              <a:rPr lang="en-GB" sz="1600" dirty="0" smtClean="0"/>
              <a:t>This approach will empower Rewind Memories to adopt value based strategy </a:t>
            </a:r>
          </a:p>
          <a:p>
            <a:endParaRPr lang="en-GB" sz="1600" dirty="0" smtClean="0"/>
          </a:p>
          <a:p>
            <a:pPr>
              <a:buNone/>
            </a:pPr>
            <a:r>
              <a:rPr lang="en-GB" sz="1600" dirty="0" smtClean="0"/>
              <a:t>In order to provide initial advantage to their customers</a:t>
            </a:r>
          </a:p>
          <a:p>
            <a:pPr>
              <a:buNone/>
            </a:pPr>
            <a:r>
              <a:rPr lang="en-GB" sz="1600" b="1" dirty="0" smtClean="0"/>
              <a:t>Promotion</a:t>
            </a:r>
            <a:endParaRPr lang="en-GB" sz="1600" b="1" dirty="0"/>
          </a:p>
          <a:p>
            <a:r>
              <a:rPr lang="en-GB" sz="1600" dirty="0"/>
              <a:t>The branding and promotional campaign for Rewind Memories will be initiated through relevant pamphlets </a:t>
            </a:r>
          </a:p>
          <a:p>
            <a:r>
              <a:rPr lang="en-GB" sz="1600" dirty="0"/>
              <a:t>business achievements in leaflets</a:t>
            </a:r>
          </a:p>
          <a:p>
            <a:endParaRPr lang="en-GB" sz="1600" dirty="0"/>
          </a:p>
          <a:p>
            <a:r>
              <a:rPr lang="en-GB" sz="1600" dirty="0"/>
              <a:t>Rewind Memories will also be creating official account in social media </a:t>
            </a:r>
          </a:p>
          <a:p>
            <a:r>
              <a:rPr lang="en-GB" sz="1600" dirty="0"/>
              <a:t>To directly communicate with customers and receive necessary feedback</a:t>
            </a:r>
            <a:endParaRPr lang="en-US" sz="1600" dirty="0"/>
          </a:p>
          <a:p>
            <a:endParaRPr lang="en-GB" sz="1600" dirty="0" smtClean="0"/>
          </a:p>
          <a:p>
            <a:endParaRPr lang="en-US" sz="1400" dirty="0" smtClean="0"/>
          </a:p>
          <a:p>
            <a:endParaRPr lang="en-US" sz="2400"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a:xfrm>
            <a:off x="228600" y="1295400"/>
            <a:ext cx="8458200" cy="4419599"/>
          </a:xfrm>
        </p:spPr>
        <p:txBody>
          <a:bodyPr/>
          <a:lstStyle/>
          <a:p>
            <a:pPr>
              <a:buNone/>
            </a:pPr>
            <a:r>
              <a:rPr lang="en-GB" sz="1600" b="1" dirty="0" smtClean="0"/>
              <a:t>Place</a:t>
            </a:r>
          </a:p>
          <a:p>
            <a:r>
              <a:rPr lang="en-GB" sz="1600" dirty="0" smtClean="0"/>
              <a:t>The local region of Birmingham and Leeds Bradford are primary area for Rewind Memories </a:t>
            </a:r>
          </a:p>
          <a:p>
            <a:endParaRPr lang="en-GB" sz="1600" dirty="0" smtClean="0"/>
          </a:p>
          <a:p>
            <a:r>
              <a:rPr lang="en-GB" sz="1600" dirty="0" smtClean="0"/>
              <a:t>to conduct their shoots</a:t>
            </a:r>
          </a:p>
          <a:p>
            <a:endParaRPr lang="en-GB" sz="1600" dirty="0" smtClean="0"/>
          </a:p>
          <a:p>
            <a:pPr>
              <a:buNone/>
            </a:pPr>
            <a:r>
              <a:rPr lang="en-GB" sz="1600" dirty="0" smtClean="0"/>
              <a:t>Application of social media technology is useful to attract customers from farfetched places (</a:t>
            </a:r>
            <a:r>
              <a:rPr lang="en-GB" sz="1600" dirty="0" err="1" smtClean="0"/>
              <a:t>Hooshangi</a:t>
            </a:r>
            <a:r>
              <a:rPr lang="en-GB" sz="1600" dirty="0" smtClean="0"/>
              <a:t> and </a:t>
            </a:r>
            <a:r>
              <a:rPr lang="en-GB" sz="1600" dirty="0" err="1" smtClean="0"/>
              <a:t>Loewenstein</a:t>
            </a:r>
            <a:r>
              <a:rPr lang="en-GB" sz="1600" dirty="0" smtClean="0"/>
              <a:t>, p.2016)</a:t>
            </a:r>
            <a:r>
              <a:rPr lang="en-GB" sz="1600" b="1" dirty="0"/>
              <a:t> </a:t>
            </a:r>
            <a:endParaRPr lang="en-GB" sz="1600" b="1" dirty="0" smtClean="0"/>
          </a:p>
          <a:p>
            <a:pPr>
              <a:buNone/>
            </a:pPr>
            <a:endParaRPr lang="en-GB" sz="1600" b="1" dirty="0"/>
          </a:p>
          <a:p>
            <a:pPr>
              <a:buNone/>
            </a:pPr>
            <a:r>
              <a:rPr lang="en-GB" sz="1600" b="1" dirty="0" smtClean="0"/>
              <a:t>Sales </a:t>
            </a:r>
            <a:r>
              <a:rPr lang="en-GB" sz="1600" b="1" dirty="0"/>
              <a:t>plan</a:t>
            </a:r>
          </a:p>
          <a:p>
            <a:r>
              <a:rPr lang="en-GB" sz="1600" dirty="0"/>
              <a:t>The future sales plan of Rewind Memories is to bring profit margin to Euro 50,000</a:t>
            </a:r>
          </a:p>
          <a:p>
            <a:endParaRPr lang="en-GB" sz="1600" dirty="0"/>
          </a:p>
          <a:p>
            <a:r>
              <a:rPr lang="en-GB" sz="1600" dirty="0"/>
              <a:t>Score an annual turnover rate that could lie around Euro 5 million by the year of 2020</a:t>
            </a:r>
            <a:endParaRPr lang="en-US" sz="1600" dirty="0"/>
          </a:p>
          <a:p>
            <a:endParaRPr lang="en-GB" sz="1600" dirty="0" smtClean="0"/>
          </a:p>
          <a:p>
            <a:endParaRPr lang="en-GB" sz="1400" dirty="0"/>
          </a:p>
          <a:p>
            <a:endParaRPr lang="en-US" sz="1400"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a:ln>
            <a:solidFill>
              <a:schemeClr val="tx1"/>
            </a:solidFill>
          </a:ln>
        </p:spPr>
        <p:txBody>
          <a:bodyPr/>
          <a:lstStyle/>
          <a:p>
            <a:pPr eaLnBrk="1" hangingPunct="1"/>
            <a:r>
              <a:rPr lang="en-GB" altLang="en-US" sz="3600" b="1" dirty="0"/>
              <a:t>Management Team</a:t>
            </a:r>
            <a:endParaRPr lang="en-GB" altLang="en-US" sz="3600"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pPr marL="0" indent="0" algn="just" eaLnBrk="1" hangingPunct="1"/>
            <a:r>
              <a:rPr lang="en-GB" altLang="en-US" sz="1400" dirty="0" smtClean="0"/>
              <a:t>  </a:t>
            </a:r>
            <a:r>
              <a:rPr lang="en-GB" sz="1600" dirty="0" smtClean="0"/>
              <a:t>Management decision of Rewind Memories is undertaken by Zach Market</a:t>
            </a:r>
          </a:p>
          <a:p>
            <a:pPr marL="0" indent="0" algn="just" eaLnBrk="1" hangingPunct="1"/>
            <a:endParaRPr lang="en-GB" sz="1600" dirty="0" smtClean="0"/>
          </a:p>
          <a:p>
            <a:pPr marL="0" indent="0" algn="just" eaLnBrk="1" hangingPunct="1"/>
            <a:r>
              <a:rPr lang="en-GB" sz="1600" dirty="0" smtClean="0"/>
              <a:t>  Katie Funaki and Megan Hedges</a:t>
            </a:r>
          </a:p>
          <a:p>
            <a:pPr marL="0" indent="0" algn="just" eaLnBrk="1" hangingPunct="1"/>
            <a:endParaRPr lang="en-GB" altLang="en-US" sz="1600" dirty="0" smtClean="0"/>
          </a:p>
          <a:p>
            <a:r>
              <a:rPr lang="en-GB" sz="1600" dirty="0" smtClean="0"/>
              <a:t>  </a:t>
            </a:r>
            <a:r>
              <a:rPr lang="en-GB" sz="1600" dirty="0" err="1" smtClean="0"/>
              <a:t>Cortimiglia</a:t>
            </a:r>
            <a:r>
              <a:rPr lang="en-GB" sz="1600" dirty="0" smtClean="0"/>
              <a:t>, </a:t>
            </a:r>
            <a:r>
              <a:rPr lang="en-GB" sz="1600" dirty="0" err="1" smtClean="0"/>
              <a:t>Ghezzi</a:t>
            </a:r>
            <a:r>
              <a:rPr lang="en-GB" sz="1600" dirty="0" smtClean="0"/>
              <a:t> and Frank (2016) opined that training of employees is essential to have exponential growth in business</a:t>
            </a:r>
          </a:p>
          <a:p>
            <a:endParaRPr lang="en-GB" sz="1600" dirty="0"/>
          </a:p>
          <a:p>
            <a:r>
              <a:rPr lang="en-GB" sz="1600" dirty="0" smtClean="0"/>
              <a:t>Rewind </a:t>
            </a:r>
            <a:r>
              <a:rPr lang="en-GB" sz="1600" dirty="0"/>
              <a:t>Memories should consider formation of a technical team that can instruct </a:t>
            </a:r>
          </a:p>
          <a:p>
            <a:endParaRPr lang="en-GB" sz="1600" dirty="0"/>
          </a:p>
          <a:p>
            <a:r>
              <a:rPr lang="en-GB" sz="1600" dirty="0"/>
              <a:t> guide new photographers in digital technology and advanced cinematography skills</a:t>
            </a:r>
          </a:p>
          <a:p>
            <a:endParaRPr lang="en-GB" sz="1600" dirty="0"/>
          </a:p>
          <a:p>
            <a:r>
              <a:rPr lang="en-GB" sz="1600" dirty="0"/>
              <a:t>It might require additional assistance from professional video editors</a:t>
            </a:r>
          </a:p>
          <a:p>
            <a:endParaRPr lang="en-GB" sz="1600" dirty="0"/>
          </a:p>
          <a:p>
            <a:r>
              <a:rPr lang="en-GB" sz="1600" dirty="0"/>
              <a:t>Photographers to train newly recruited employees</a:t>
            </a:r>
            <a:endParaRPr lang="en-US" sz="1600" dirty="0"/>
          </a:p>
          <a:p>
            <a:pPr marL="0" indent="0" algn="just" eaLnBrk="1" hangingPunct="1"/>
            <a:endParaRPr lang="en-GB" sz="1400" dirty="0" smtClean="0"/>
          </a:p>
          <a:p>
            <a:pPr marL="0" indent="0" algn="just" eaLnBrk="1" hangingPunct="1"/>
            <a:endParaRPr lang="en-GB" altLang="en-US" sz="14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09/01/2019</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a:ln>
            <a:solidFill>
              <a:schemeClr val="tx1"/>
            </a:solidFill>
          </a:ln>
        </p:spPr>
        <p:txBody>
          <a:bodyPr/>
          <a:lstStyle/>
          <a:p>
            <a:pPr eaLnBrk="1" hangingPunct="1"/>
            <a:r>
              <a:rPr lang="en-GB" altLang="en-US" sz="3600" b="1" dirty="0"/>
              <a:t>Financial </a:t>
            </a:r>
            <a:r>
              <a:rPr lang="en-GB" altLang="en-US" sz="3600" b="1" dirty="0" smtClean="0"/>
              <a:t>Plan</a:t>
            </a:r>
            <a:endParaRPr lang="en-GB" altLang="en-US" sz="3600"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09/01/2019</a:t>
            </a:fld>
            <a:endParaRPr lang="en-GB" altLang="en-US"/>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2522538"/>
            <a:ext cx="3754437" cy="1812925"/>
          </a:xfrm>
        </p:spPr>
        <p:txBody>
          <a:bodyPr/>
          <a:lstStyle/>
          <a:p>
            <a:pPr marL="0" indent="0">
              <a:buNone/>
            </a:pPr>
            <a:endParaRPr lang="en-GB" altLang="en-US" sz="2400" dirty="0"/>
          </a:p>
          <a:p>
            <a:pPr>
              <a:buFont typeface="Wingdings" panose="05000000000000000000" pitchFamily="2" charset="2"/>
              <a:buChar char="q"/>
            </a:pPr>
            <a:r>
              <a:rPr lang="en-GB" altLang="en-US" sz="2400" dirty="0" err="1"/>
              <a:t>Cashflow</a:t>
            </a:r>
            <a:r>
              <a:rPr lang="en-GB" altLang="en-US" sz="2400" dirty="0"/>
              <a:t> </a:t>
            </a:r>
            <a:r>
              <a:rPr lang="en-GB" altLang="en-US" sz="2400" dirty="0" smtClean="0"/>
              <a:t>Forecast</a:t>
            </a:r>
            <a:endParaRPr lang="en-GB" altLang="en-US" sz="2400" dirty="0"/>
          </a:p>
          <a:p>
            <a:pPr>
              <a:buFont typeface="Wingdings" panose="05000000000000000000" pitchFamily="2" charset="2"/>
              <a:buChar char="q"/>
            </a:pPr>
            <a:r>
              <a:rPr lang="en-GB" altLang="en-US" sz="2400" dirty="0"/>
              <a:t>Profit and Loss</a:t>
            </a:r>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114800" y="1600200"/>
            <a:ext cx="45466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a:t>
            </a:r>
            <a:r>
              <a:rPr lang="en-GB" altLang="en-US" sz="2400" dirty="0" smtClean="0"/>
              <a:t>: </a:t>
            </a:r>
            <a:r>
              <a:rPr lang="en-GB" sz="2400" dirty="0" smtClean="0"/>
              <a:t>Euro 22,500</a:t>
            </a:r>
            <a:endParaRPr lang="en-GB" altLang="en-US" sz="2400" dirty="0"/>
          </a:p>
          <a:p>
            <a:pPr>
              <a:buFont typeface="Wingdings" panose="05000000000000000000" pitchFamily="2" charset="2"/>
              <a:buChar char="§"/>
            </a:pPr>
            <a:r>
              <a:rPr lang="en-GB" altLang="en-US" sz="2400" dirty="0"/>
              <a:t>Total Income</a:t>
            </a:r>
            <a:r>
              <a:rPr lang="en-GB" altLang="en-US" sz="2400" dirty="0" smtClean="0"/>
              <a:t>: </a:t>
            </a:r>
            <a:r>
              <a:rPr lang="en-GB" sz="2400" dirty="0" smtClean="0"/>
              <a:t>Euro 50,000</a:t>
            </a:r>
            <a:endParaRPr lang="en-GB" altLang="en-US" sz="2400" dirty="0"/>
          </a:p>
          <a:p>
            <a:pPr>
              <a:buFont typeface="Wingdings" panose="05000000000000000000" pitchFamily="2" charset="2"/>
              <a:buChar char="§"/>
            </a:pPr>
            <a:r>
              <a:rPr lang="en-GB" altLang="en-US" sz="2400" dirty="0"/>
              <a:t>Total Expenses</a:t>
            </a:r>
            <a:r>
              <a:rPr lang="en-GB" altLang="en-US" sz="2400" dirty="0" smtClean="0"/>
              <a:t>: </a:t>
            </a:r>
            <a:r>
              <a:rPr lang="en-GB" sz="2400" dirty="0" smtClean="0"/>
              <a:t>Euro 29,992</a:t>
            </a:r>
            <a:endParaRPr lang="en-GB" altLang="en-US" sz="2400" dirty="0"/>
          </a:p>
          <a:p>
            <a:pPr>
              <a:buFont typeface="Wingdings" panose="05000000000000000000" pitchFamily="2" charset="2"/>
              <a:buChar char="§"/>
            </a:pPr>
            <a:r>
              <a:rPr lang="en-GB" altLang="en-US" sz="2400" dirty="0"/>
              <a:t>Gross Profit</a:t>
            </a:r>
            <a:r>
              <a:rPr lang="en-GB" altLang="en-US" sz="2400" dirty="0" smtClean="0"/>
              <a:t>: </a:t>
            </a:r>
            <a:r>
              <a:rPr lang="en-GB" sz="2400" dirty="0" smtClean="0"/>
              <a:t>Euro 20,000</a:t>
            </a:r>
            <a:endParaRPr lang="en-GB" altLang="en-US" sz="2400" dirty="0"/>
          </a:p>
          <a:p>
            <a:pPr>
              <a:buFont typeface="Wingdings" panose="05000000000000000000" pitchFamily="2" charset="2"/>
              <a:buChar char="§"/>
            </a:pPr>
            <a:r>
              <a:rPr lang="en-GB" altLang="en-US" sz="2400" dirty="0"/>
              <a:t>Net Profit</a:t>
            </a:r>
            <a:r>
              <a:rPr lang="en-GB" altLang="en-US" sz="2400" dirty="0" smtClean="0"/>
              <a:t>: </a:t>
            </a:r>
            <a:r>
              <a:rPr lang="en-GB" sz="2400" dirty="0" smtClean="0"/>
              <a:t>Euro 15,000</a:t>
            </a:r>
            <a:endParaRPr lang="en-GB" alt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lstStyle/>
          <a:p>
            <a:r>
              <a:rPr lang="en-US" dirty="0" smtClean="0"/>
              <a:t>Cash Flow Forecast</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pic>
        <p:nvPicPr>
          <p:cNvPr id="6" name="Content Placeholder 5"/>
          <p:cNvPicPr>
            <a:picLocks noGrp="1"/>
          </p:cNvPicPr>
          <p:nvPr>
            <p:ph idx="1"/>
          </p:nvPr>
        </p:nvPicPr>
        <p:blipFill>
          <a:blip r:embed="rId3"/>
          <a:srcRect/>
          <a:stretch>
            <a:fillRect/>
          </a:stretch>
        </p:blipFill>
        <p:spPr bwMode="auto">
          <a:xfrm>
            <a:off x="304800" y="1447800"/>
            <a:ext cx="8839199" cy="4191000"/>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a:ln>
            <a:solidFill>
              <a:schemeClr val="tx1"/>
            </a:solidFill>
          </a:ln>
        </p:spPr>
        <p:txBody>
          <a:bodyPr/>
          <a:lstStyle/>
          <a:p>
            <a:pPr eaLnBrk="1" hangingPunct="1"/>
            <a:r>
              <a:rPr lang="en-GB" altLang="en-US" sz="3600" b="1" dirty="0" smtClean="0"/>
              <a:t>Swot </a:t>
            </a:r>
            <a:r>
              <a:rPr lang="en-GB" altLang="en-US" sz="3600" b="1" dirty="0"/>
              <a:t>Analysis</a:t>
            </a:r>
          </a:p>
        </p:txBody>
      </p:sp>
      <p:sp>
        <p:nvSpPr>
          <p:cNvPr id="23555" name="Rectangle 3">
            <a:extLst>
              <a:ext uri="{FF2B5EF4-FFF2-40B4-BE49-F238E27FC236}">
                <a16:creationId xmlns:a16="http://schemas.microsoft.com/office/drawing/2014/main" id="{8FE9C6BA-5E7A-4109-B292-E9A53D072286}"/>
              </a:ext>
            </a:extLst>
          </p:cNvPr>
          <p:cNvSpPr>
            <a:spLocks noGrp="1"/>
          </p:cNvSpPr>
          <p:nvPr>
            <p:ph idx="1"/>
          </p:nvPr>
        </p:nvSpPr>
        <p:spPr>
          <a:xfrm>
            <a:off x="152400" y="990600"/>
            <a:ext cx="8763000" cy="4572000"/>
          </a:xfrm>
        </p:spPr>
        <p:txBody>
          <a:bodyPr/>
          <a:lstStyle/>
          <a:p>
            <a:pPr eaLnBrk="1" hangingPunct="1">
              <a:buFont typeface="Wingdings" panose="05000000000000000000" pitchFamily="2" charset="2"/>
              <a:buChar char="§"/>
            </a:pPr>
            <a:r>
              <a:rPr lang="en-GB" altLang="en-US" sz="1800" dirty="0" smtClean="0"/>
              <a:t>Strengths: </a:t>
            </a:r>
            <a:r>
              <a:rPr lang="en-GB" sz="1800" dirty="0" smtClean="0"/>
              <a:t>Affordable pricing schemes, Customer satisfaction and variant services</a:t>
            </a:r>
          </a:p>
          <a:p>
            <a:pPr eaLnBrk="1" hangingPunct="1">
              <a:buNone/>
            </a:pPr>
            <a:endParaRPr lang="en-GB" altLang="en-US" sz="1800" dirty="0"/>
          </a:p>
          <a:p>
            <a:pPr eaLnBrk="1" hangingPunct="1">
              <a:buFont typeface="Wingdings" panose="05000000000000000000" pitchFamily="2" charset="2"/>
              <a:buChar char="§"/>
            </a:pPr>
            <a:r>
              <a:rPr lang="en-GB" altLang="en-US" sz="1800" dirty="0" smtClean="0"/>
              <a:t>Weaknesses: </a:t>
            </a:r>
            <a:r>
              <a:rPr lang="en-GB" sz="1800" dirty="0" smtClean="0"/>
              <a:t>Lack of promotions, less workforce and diversification issues </a:t>
            </a:r>
          </a:p>
          <a:p>
            <a:pPr eaLnBrk="1" hangingPunct="1">
              <a:buNone/>
            </a:pPr>
            <a:endParaRPr lang="en-GB" altLang="en-US" sz="1800" dirty="0"/>
          </a:p>
          <a:p>
            <a:pPr eaLnBrk="1" hangingPunct="1">
              <a:buFont typeface="Wingdings" panose="05000000000000000000" pitchFamily="2" charset="2"/>
              <a:buChar char="§"/>
            </a:pPr>
            <a:r>
              <a:rPr lang="en-GB" altLang="en-US" sz="1800" dirty="0" smtClean="0"/>
              <a:t>Opportunities: </a:t>
            </a:r>
            <a:r>
              <a:rPr lang="en-GB" sz="1800" dirty="0" smtClean="0"/>
              <a:t>Customer demands for digital photography and Expansion in other regions</a:t>
            </a:r>
          </a:p>
          <a:p>
            <a:pPr eaLnBrk="1" hangingPunct="1">
              <a:buFont typeface="Wingdings" panose="05000000000000000000" pitchFamily="2" charset="2"/>
              <a:buChar char="§"/>
            </a:pPr>
            <a:endParaRPr lang="en-GB" altLang="en-US" sz="1800" dirty="0"/>
          </a:p>
          <a:p>
            <a:pPr eaLnBrk="1" hangingPunct="1">
              <a:buFont typeface="Wingdings" panose="05000000000000000000" pitchFamily="2" charset="2"/>
              <a:buChar char="§"/>
            </a:pPr>
            <a:r>
              <a:rPr lang="en-GB" altLang="en-US" sz="1800" dirty="0" smtClean="0"/>
              <a:t>Threats: </a:t>
            </a:r>
            <a:r>
              <a:rPr lang="en-GB" sz="1800" dirty="0" smtClean="0"/>
              <a:t>Competitive disadvantage from Studio Bash Photography and Andy </a:t>
            </a:r>
            <a:r>
              <a:rPr lang="en-GB" sz="1800" dirty="0" err="1" smtClean="0"/>
              <a:t>johnson</a:t>
            </a:r>
            <a:r>
              <a:rPr lang="en-GB" sz="1800" dirty="0" smtClean="0"/>
              <a:t> photography</a:t>
            </a:r>
            <a:endParaRPr lang="en-GB" altLang="en-US" sz="1800" dirty="0"/>
          </a:p>
          <a:p>
            <a:pPr eaLnBrk="1" hangingPunct="1">
              <a:buFont typeface="Wingdings" panose="05000000000000000000" pitchFamily="2" charset="2"/>
              <a:buChar char="§"/>
            </a:pPr>
            <a:endParaRPr lang="en-GB" altLang="en-US" sz="1800" dirty="0"/>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quarter" idx="10"/>
          </p:nvPr>
        </p:nvSpPr>
        <p:spPr/>
        <p:txBody>
          <a:bodyPr/>
          <a:lstStyle/>
          <a:p>
            <a:pPr>
              <a:defRPr/>
            </a:pPr>
            <a:fld id="{AA2A7C81-35C9-4945-A4CE-7561AA5A8777}" type="datetime1">
              <a:rPr lang="en-GB" altLang="en-US"/>
              <a:pPr>
                <a:defRPr/>
              </a:pPr>
              <a:t>09/01/2019</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995361"/>
          </a:xfrm>
          <a:ln>
            <a:solidFill>
              <a:schemeClr val="tx1"/>
            </a:solidFill>
          </a:ln>
        </p:spPr>
        <p:txBody>
          <a:bodyPr/>
          <a:lstStyle/>
          <a:p>
            <a:pPr eaLnBrk="1" hangingPunct="1"/>
            <a:r>
              <a:rPr lang="en-GB" altLang="en-US" sz="3600" b="1" dirty="0" smtClean="0"/>
              <a:t>Pestle </a:t>
            </a:r>
            <a:r>
              <a:rPr lang="en-GB" altLang="en-US" sz="3600" b="1" dirty="0"/>
              <a:t>Analysis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09/01/2019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152400" y="990600"/>
            <a:ext cx="8839200" cy="4648200"/>
          </a:xfrm>
        </p:spPr>
        <p:txBody>
          <a:bodyPr/>
          <a:lstStyle/>
          <a:p>
            <a:pPr>
              <a:buFont typeface="Wingdings" panose="05000000000000000000" pitchFamily="2" charset="2"/>
              <a:buChar char="§"/>
            </a:pPr>
            <a:endParaRPr lang="en-GB" altLang="en-US" sz="2000" dirty="0" smtClean="0"/>
          </a:p>
          <a:p>
            <a:pPr>
              <a:buFont typeface="Wingdings" panose="05000000000000000000" pitchFamily="2" charset="2"/>
              <a:buChar char="§"/>
            </a:pPr>
            <a:r>
              <a:rPr lang="en-GB" altLang="en-US" sz="2000" dirty="0" smtClean="0"/>
              <a:t>Political: </a:t>
            </a:r>
            <a:r>
              <a:rPr lang="en-GB" sz="2000" dirty="0" smtClean="0"/>
              <a:t>Trade restriction in post-</a:t>
            </a:r>
            <a:r>
              <a:rPr lang="en-GB" sz="2000" dirty="0" err="1" smtClean="0"/>
              <a:t>Brexit</a:t>
            </a:r>
            <a:r>
              <a:rPr lang="en-GB" sz="2000" dirty="0" smtClean="0"/>
              <a:t> situation and Levy of tax on materials</a:t>
            </a:r>
            <a:endParaRPr lang="en-GB" altLang="en-US" sz="2000" dirty="0"/>
          </a:p>
          <a:p>
            <a:pPr>
              <a:buFont typeface="Wingdings" panose="05000000000000000000" pitchFamily="2" charset="2"/>
              <a:buChar char="§"/>
            </a:pPr>
            <a:r>
              <a:rPr lang="en-GB" altLang="en-US" sz="2000" dirty="0" smtClean="0"/>
              <a:t>Economical: </a:t>
            </a:r>
            <a:r>
              <a:rPr lang="en-GB" sz="2000" dirty="0" smtClean="0"/>
              <a:t>Increase in Inflation rate of 2.5% and Interest rate and GDP stick to 0.75% and 4.2%</a:t>
            </a:r>
            <a:endParaRPr lang="en-GB" altLang="en-US" sz="2000" dirty="0" smtClean="0"/>
          </a:p>
          <a:p>
            <a:pPr>
              <a:buFont typeface="Wingdings" panose="05000000000000000000" pitchFamily="2" charset="2"/>
              <a:buChar char="§"/>
            </a:pPr>
            <a:r>
              <a:rPr lang="en-GB" altLang="en-US" sz="2000" dirty="0" smtClean="0"/>
              <a:t>Social: </a:t>
            </a:r>
            <a:r>
              <a:rPr lang="en-GB" sz="2000" dirty="0" smtClean="0"/>
              <a:t>Diversified culture &amp; Awareness regarding the balance between work-life</a:t>
            </a:r>
            <a:endParaRPr lang="en-GB" altLang="en-US" sz="2000" dirty="0"/>
          </a:p>
          <a:p>
            <a:pPr>
              <a:buFont typeface="Wingdings" panose="05000000000000000000" pitchFamily="2" charset="2"/>
              <a:buChar char="§"/>
            </a:pPr>
            <a:r>
              <a:rPr lang="en-GB" altLang="en-US" sz="2000" dirty="0" smtClean="0"/>
              <a:t>Technological: </a:t>
            </a:r>
            <a:r>
              <a:rPr lang="en-GB" sz="2000" dirty="0" smtClean="0"/>
              <a:t>Rise of 12% in online shopping and cyber crime</a:t>
            </a:r>
            <a:endParaRPr lang="en-GB" altLang="en-US" sz="2000" dirty="0"/>
          </a:p>
          <a:p>
            <a:pPr>
              <a:buFont typeface="Wingdings" panose="05000000000000000000" pitchFamily="2" charset="2"/>
              <a:buChar char="§"/>
            </a:pPr>
            <a:r>
              <a:rPr lang="en-GB" altLang="en-US" sz="2000" dirty="0" smtClean="0"/>
              <a:t>Legal: </a:t>
            </a:r>
            <a:r>
              <a:rPr lang="en-GB" sz="2000" dirty="0" smtClean="0"/>
              <a:t>Minimum Wage Act, 1998 &amp; Modern Slavery Act, 2015 </a:t>
            </a:r>
            <a:endParaRPr lang="en-GB" altLang="en-US" sz="2000" dirty="0"/>
          </a:p>
          <a:p>
            <a:pPr>
              <a:buFont typeface="Wingdings" panose="05000000000000000000" pitchFamily="2" charset="2"/>
              <a:buChar char="§"/>
            </a:pPr>
            <a:r>
              <a:rPr lang="en-GB" altLang="en-US" sz="2000" dirty="0" smtClean="0"/>
              <a:t>Environmental: </a:t>
            </a:r>
            <a:r>
              <a:rPr lang="en-GB" sz="2000" dirty="0" smtClean="0"/>
              <a:t>CSR policies &amp; Fuel efficiency requirement</a:t>
            </a:r>
            <a:endParaRPr lang="en-GB" alt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lstStyle/>
          <a:p>
            <a:r>
              <a:rPr lang="en-US" dirty="0" smtClean="0"/>
              <a:t>Pestle Analysis </a:t>
            </a:r>
            <a:endParaRPr lang="en-US" dirty="0"/>
          </a:p>
        </p:txBody>
      </p:sp>
      <p:sp>
        <p:nvSpPr>
          <p:cNvPr id="3" name="Content Placeholder 2"/>
          <p:cNvSpPr>
            <a:spLocks noGrp="1"/>
          </p:cNvSpPr>
          <p:nvPr>
            <p:ph idx="1"/>
          </p:nvPr>
        </p:nvSpPr>
        <p:spPr/>
        <p:txBody>
          <a:bodyPr/>
          <a:lstStyle/>
          <a:p>
            <a:r>
              <a:rPr lang="en-GB" sz="2000" dirty="0" smtClean="0"/>
              <a:t>The mentioned factors suggest that </a:t>
            </a:r>
            <a:r>
              <a:rPr lang="en-GB" sz="2000" dirty="0" err="1" smtClean="0"/>
              <a:t>Brexit</a:t>
            </a:r>
            <a:r>
              <a:rPr lang="en-GB" sz="2000" dirty="0" smtClean="0"/>
              <a:t> could produce business restriction for Rewind Memories </a:t>
            </a:r>
          </a:p>
          <a:p>
            <a:endParaRPr lang="en-GB" sz="2000" dirty="0" smtClean="0"/>
          </a:p>
          <a:p>
            <a:r>
              <a:rPr lang="en-GB" sz="2000" dirty="0" smtClean="0"/>
              <a:t>in expanding the business to EU regions. However, low hike in interest </a:t>
            </a:r>
          </a:p>
          <a:p>
            <a:endParaRPr lang="en-GB" sz="2000" dirty="0" smtClean="0"/>
          </a:p>
          <a:p>
            <a:r>
              <a:rPr lang="en-GB" sz="2000" dirty="0" smtClean="0"/>
              <a:t>inflation have solidified the ground of Rewind Memories as they can get required number of enquiries in business. </a:t>
            </a:r>
            <a:endParaRPr lang="en-US" sz="2000"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lstStyle/>
          <a:p>
            <a:r>
              <a:rPr lang="en-US" dirty="0" smtClean="0"/>
              <a:t>Reference List</a:t>
            </a:r>
            <a:endParaRPr lang="en-US" dirty="0"/>
          </a:p>
        </p:txBody>
      </p:sp>
      <p:sp>
        <p:nvSpPr>
          <p:cNvPr id="3" name="Content Placeholder 2"/>
          <p:cNvSpPr>
            <a:spLocks noGrp="1"/>
          </p:cNvSpPr>
          <p:nvPr>
            <p:ph idx="1"/>
          </p:nvPr>
        </p:nvSpPr>
        <p:spPr/>
        <p:txBody>
          <a:bodyPr/>
          <a:lstStyle/>
          <a:p>
            <a:r>
              <a:rPr lang="en-US" sz="1400" dirty="0" err="1" smtClean="0"/>
              <a:t>Casali</a:t>
            </a:r>
            <a:r>
              <a:rPr lang="en-US" sz="1400" dirty="0" smtClean="0"/>
              <a:t>, G.L., </a:t>
            </a:r>
            <a:r>
              <a:rPr lang="en-US" sz="1400" dirty="0" err="1" smtClean="0"/>
              <a:t>Perano</a:t>
            </a:r>
            <a:r>
              <a:rPr lang="en-US" sz="1400" dirty="0" smtClean="0"/>
              <a:t>, M., </a:t>
            </a:r>
            <a:r>
              <a:rPr lang="en-US" sz="1400" dirty="0" err="1" smtClean="0"/>
              <a:t>Moretta</a:t>
            </a:r>
            <a:r>
              <a:rPr lang="en-US" sz="1400" dirty="0" smtClean="0"/>
              <a:t> </a:t>
            </a:r>
            <a:r>
              <a:rPr lang="en-US" sz="1400" dirty="0" err="1" smtClean="0"/>
              <a:t>Tartaglione</a:t>
            </a:r>
            <a:r>
              <a:rPr lang="en-US" sz="1400" dirty="0" smtClean="0"/>
              <a:t>, A. and </a:t>
            </a:r>
            <a:r>
              <a:rPr lang="en-US" sz="1400" dirty="0" err="1" smtClean="0"/>
              <a:t>Zolin</a:t>
            </a:r>
            <a:r>
              <a:rPr lang="en-US" sz="1400" dirty="0" smtClean="0"/>
              <a:t>, R., (2018). How business idea fit affects sustainability and creates opportunities for value co-creation in nascent firms. </a:t>
            </a:r>
            <a:r>
              <a:rPr lang="en-US" sz="1400" i="1" dirty="0" smtClean="0"/>
              <a:t>Sustainability</a:t>
            </a:r>
            <a:r>
              <a:rPr lang="en-US" sz="1400" dirty="0" smtClean="0"/>
              <a:t>, </a:t>
            </a:r>
            <a:r>
              <a:rPr lang="en-US" sz="1400" i="1" dirty="0" smtClean="0"/>
              <a:t>10</a:t>
            </a:r>
            <a:r>
              <a:rPr lang="en-US" sz="1400" dirty="0" smtClean="0"/>
              <a:t>(1), p.189.</a:t>
            </a:r>
          </a:p>
          <a:p>
            <a:r>
              <a:rPr lang="en-US" sz="1400" dirty="0" err="1" smtClean="0"/>
              <a:t>Cortimiglia</a:t>
            </a:r>
            <a:r>
              <a:rPr lang="en-US" sz="1400" dirty="0" smtClean="0"/>
              <a:t>, M.N., </a:t>
            </a:r>
            <a:r>
              <a:rPr lang="en-US" sz="1400" dirty="0" err="1" smtClean="0"/>
              <a:t>Ghezzi</a:t>
            </a:r>
            <a:r>
              <a:rPr lang="en-US" sz="1400" dirty="0" smtClean="0"/>
              <a:t>, A. and Frank, A.G., (2016). Business model innovation and strategy making nexus: evidence from a cross‐industry mixed‐methods study. </a:t>
            </a:r>
            <a:r>
              <a:rPr lang="en-US" sz="1400" i="1" dirty="0" smtClean="0"/>
              <a:t>R&amp;D Management</a:t>
            </a:r>
            <a:r>
              <a:rPr lang="en-US" sz="1400" dirty="0" smtClean="0"/>
              <a:t>, </a:t>
            </a:r>
            <a:r>
              <a:rPr lang="en-US" sz="1400" i="1" dirty="0" smtClean="0"/>
              <a:t>46</a:t>
            </a:r>
            <a:r>
              <a:rPr lang="en-US" sz="1400" dirty="0" smtClean="0"/>
              <a:t>(3), pp.414-432.</a:t>
            </a:r>
          </a:p>
          <a:p>
            <a:r>
              <a:rPr lang="en-US" sz="1400" dirty="0" err="1" smtClean="0"/>
              <a:t>Cosenz</a:t>
            </a:r>
            <a:r>
              <a:rPr lang="en-US" sz="1400" dirty="0" smtClean="0"/>
              <a:t>, F. and </a:t>
            </a:r>
            <a:r>
              <a:rPr lang="en-US" sz="1400" dirty="0" err="1" smtClean="0"/>
              <a:t>Noto</a:t>
            </a:r>
            <a:r>
              <a:rPr lang="en-US" sz="1400" dirty="0" smtClean="0"/>
              <a:t>, G., (2017). Turning a business idea into a real business through an entrepreneurial learning approach based on dynamic start-up business model simulators. (pp. 1-16)</a:t>
            </a:r>
          </a:p>
          <a:p>
            <a:r>
              <a:rPr lang="en-US" sz="1400" dirty="0" err="1" smtClean="0"/>
              <a:t>Hooshangi</a:t>
            </a:r>
            <a:r>
              <a:rPr lang="en-US" sz="1400" dirty="0" smtClean="0"/>
              <a:t>, S. and </a:t>
            </a:r>
            <a:r>
              <a:rPr lang="en-US" sz="1400" dirty="0" err="1" smtClean="0"/>
              <a:t>Loewenstein</a:t>
            </a:r>
            <a:r>
              <a:rPr lang="en-US" sz="1400" dirty="0" smtClean="0"/>
              <a:t>, G., (2016). The impact of idea generation and potential appropriation on entrepreneurship: An experimental study. </a:t>
            </a:r>
            <a:r>
              <a:rPr lang="en-US" sz="1400" i="1" dirty="0" smtClean="0"/>
              <a:t>Management Science</a:t>
            </a:r>
            <a:r>
              <a:rPr lang="en-US" sz="1400" dirty="0" smtClean="0"/>
              <a:t>, </a:t>
            </a:r>
            <a:r>
              <a:rPr lang="en-US" sz="1400" i="1" dirty="0" smtClean="0"/>
              <a:t>64</a:t>
            </a:r>
            <a:r>
              <a:rPr lang="en-US" sz="1400" dirty="0" smtClean="0"/>
              <a:t>(1), pp.64-82.</a:t>
            </a:r>
          </a:p>
          <a:p>
            <a:r>
              <a:rPr lang="en-US" sz="1400" dirty="0" smtClean="0"/>
              <a:t>Rewind Memories, (2018). STARTED FROM A DORM &amp; NOW WE’RE HERE… Available at</a:t>
            </a:r>
            <a:r>
              <a:rPr lang="en-US" sz="1400" cap="small" dirty="0" smtClean="0"/>
              <a:t>: </a:t>
            </a:r>
            <a:r>
              <a:rPr lang="en-US" sz="1400" dirty="0" smtClean="0"/>
              <a:t>http://www.rewindmemories.com/our-story/ [Accessed 19/11/2018]</a:t>
            </a:r>
          </a:p>
          <a:p>
            <a:r>
              <a:rPr lang="en-US" sz="1400" dirty="0" err="1" smtClean="0"/>
              <a:t>Spivack</a:t>
            </a:r>
            <a:r>
              <a:rPr lang="en-US" sz="1400" dirty="0" smtClean="0"/>
              <a:t>, A.J., (2016). Will it Fly? How to Test Your Next Business Idea so You Don't Waste Your Time and Money. </a:t>
            </a:r>
            <a:r>
              <a:rPr lang="en-US" sz="1400" i="1" dirty="0" smtClean="0"/>
              <a:t>Journal of Applied Management and Entrepreneurship</a:t>
            </a:r>
            <a:r>
              <a:rPr lang="en-US" sz="1400" dirty="0" smtClean="0"/>
              <a:t>, </a:t>
            </a:r>
            <a:r>
              <a:rPr lang="en-US" sz="1400" i="1" dirty="0" smtClean="0"/>
              <a:t>21</a:t>
            </a:r>
            <a:r>
              <a:rPr lang="en-US" sz="1400" dirty="0" smtClean="0"/>
              <a:t>(3), p.133.</a:t>
            </a:r>
          </a:p>
          <a:p>
            <a:endParaRPr lang="en-US" sz="1400"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ctr">
              <a:buNone/>
            </a:pPr>
            <a:endParaRPr lang="en-US" dirty="0" smtClean="0"/>
          </a:p>
          <a:p>
            <a:pPr algn="ctr">
              <a:buNone/>
            </a:pPr>
            <a:r>
              <a:rPr lang="en-US" sz="4000" b="1" dirty="0" smtClean="0"/>
              <a:t>THANK YOU </a:t>
            </a:r>
          </a:p>
          <a:p>
            <a:pPr algn="ctr">
              <a:buNone/>
            </a:pPr>
            <a:r>
              <a:rPr lang="en-US" sz="4000" b="1" dirty="0" smtClean="0"/>
              <a:t>ANY QUERRIES?</a:t>
            </a:r>
            <a:endParaRPr lang="en-US" sz="4000" b="1"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1317</TotalTime>
  <Words>1353</Words>
  <Application>Microsoft Office PowerPoint</Application>
  <PresentationFormat>On-screen Show (4:3)</PresentationFormat>
  <Paragraphs>227</Paragraphs>
  <Slides>18</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Myriad Pro</vt:lpstr>
      <vt:lpstr>Wingdings</vt:lpstr>
      <vt:lpstr>20140311PresentationUWTSDTemplate</vt:lpstr>
      <vt:lpstr>Power Point Presentation</vt:lpstr>
      <vt:lpstr>Rewind Memories</vt:lpstr>
      <vt:lpstr>Executive Summary</vt:lpstr>
      <vt:lpstr>Business / Company Overview</vt:lpstr>
      <vt:lpstr>Products and Services</vt:lpstr>
      <vt:lpstr> Target Market</vt:lpstr>
      <vt:lpstr> Competitors</vt:lpstr>
      <vt:lpstr>Marketing and Sales Plan</vt:lpstr>
      <vt:lpstr>Continued…</vt:lpstr>
      <vt:lpstr>Continued…</vt:lpstr>
      <vt:lpstr>Management Team</vt:lpstr>
      <vt:lpstr>Financial Plan</vt:lpstr>
      <vt:lpstr>Cash Flow Forecast</vt:lpstr>
      <vt:lpstr>Swot Analysis</vt:lpstr>
      <vt:lpstr>Pestle Analysis</vt:lpstr>
      <vt:lpstr>Pestle Analysis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Acer</cp:lastModifiedBy>
  <cp:revision>105</cp:revision>
  <cp:lastPrinted>2018-03-20T16:28:46Z</cp:lastPrinted>
  <dcterms:created xsi:type="dcterms:W3CDTF">2004-11-12T17:24:38Z</dcterms:created>
  <dcterms:modified xsi:type="dcterms:W3CDTF">2019-01-09T15:39:53Z</dcterms:modified>
</cp:coreProperties>
</file>