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11.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4.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10.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y="6858000" cx="9144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1.xml><?xml version="1.0" encoding="utf-8"?>
<a:tblStyleLst xmlns:a="http://schemas.openxmlformats.org/drawingml/2006/main" xmlns:r="http://schemas.openxmlformats.org/officeDocument/2006/relationships" def="{90651C3A-4460-11DB-9652-00E08161165F}">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Lst>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tableStyles" Target="tableStyles1.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D672ED4-F011-4228-891D-1F16A604B96B}" type="datetimeFigureOut">
              <a:rPr lang="en-GB" smtClean="0"/>
              <a:t>21/07/2023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A0E871-9BA3-495D-875A-2AA4538FCBAC}" type="slidenum">
              <a:rPr lang="en-GB" smtClean="0"/>
              <a:t>‹#›</a:t>
            </a:fld>
            <a:endParaRPr lang="en-GB"/>
          </a:p>
        </p:txBody>
      </p:sp>
    </p:spTree>
    <p:extLst>
      <p:ext uri="{BB962C8B-B14F-4D97-AF65-F5344CB8AC3E}">
        <p14:creationId xmlns:p14="http://schemas.microsoft.com/office/powerpoint/2010/main" val="2521093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Companies like ACME LTD are always looking for new ways to advance in today's increasingly competitive business environment. Human Resource Management (HRM) inside ACME LTD is crucial to the success of this transition and its rollout. Human resources professionals, as the backbone of talent management and employee engagement, need a wide range of skills to successfully lead and support improvement projects (Hung, 2022). By strategically honing these abilities, ACME LTD's HRM department will be better able to use data in decision making, adapt to new circumstances, and encourage lifelong learning. ACME LTD may maintain its innovative and growth-oriented status by coordinating its human resources efforts with the company's strategic goals.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5A0E871-9BA3-495D-875A-2AA4538FCBAC}" type="slidenum">
              <a:rPr lang="en-GB" smtClean="0"/>
              <a:t>2</a:t>
            </a:fld>
            <a:endParaRPr lang="en-GB"/>
          </a:p>
        </p:txBody>
      </p:sp>
    </p:spTree>
    <p:extLst>
      <p:ext uri="{BB962C8B-B14F-4D97-AF65-F5344CB8AC3E}">
        <p14:creationId xmlns:p14="http://schemas.microsoft.com/office/powerpoint/2010/main" val="1336522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t>Human resources at ACME LTD need to work on a number of skill sets in order to effectively enhance the prioritized area (Ansari &amp; Dash, 2022). In lieu of specifying the priority area, which will be determined from the suggestions offered in Assignment 1, I will instead outline some general competencies that may help human resources play an effective role in any project to enhance performance. The necessary abilities may be broken down into three broad areas:</a:t>
            </a:r>
          </a:p>
          <a:p>
            <a:pPr marL="285750" lvl="0" indent="-285750" algn="just">
              <a:buFont typeface="Arial" pitchFamily="34" charset="0"/>
              <a:buChar char="•"/>
            </a:pPr>
            <a:r>
              <a:rPr lang="en-GB" dirty="0" smtClean="0"/>
              <a:t>Data-Driven Decision-Making</a:t>
            </a:r>
          </a:p>
          <a:p>
            <a:pPr marL="285750" lvl="0" indent="-285750" algn="just">
              <a:buFont typeface="Arial" pitchFamily="34" charset="0"/>
              <a:buChar char="•"/>
            </a:pPr>
            <a:r>
              <a:rPr lang="en-GB" dirty="0" smtClean="0"/>
              <a:t>Change Management</a:t>
            </a:r>
          </a:p>
          <a:p>
            <a:pPr marL="285750" lvl="0" indent="-285750" algn="just">
              <a:buFont typeface="Arial" pitchFamily="34" charset="0"/>
              <a:buChar char="•"/>
            </a:pPr>
            <a:r>
              <a:rPr lang="en-GB" dirty="0" err="1" smtClean="0"/>
              <a:t>Upskilling</a:t>
            </a:r>
            <a:r>
              <a:rPr lang="en-GB" dirty="0" smtClean="0"/>
              <a:t> and Reskilling</a:t>
            </a:r>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3</a:t>
            </a:fld>
            <a:endParaRPr lang="en-GB"/>
          </a:p>
        </p:txBody>
      </p:sp>
    </p:spTree>
    <p:extLst>
      <p:ext uri="{BB962C8B-B14F-4D97-AF65-F5344CB8AC3E}">
        <p14:creationId xmlns:p14="http://schemas.microsoft.com/office/powerpoint/2010/main" val="1709643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dirty="0" smtClean="0"/>
              <a:t>Human resource management at ACME LTD should prioritize training for better data analysis and interpretation. This will allow people to behave rationally, rather than depending on instinct or tradition alone (</a:t>
            </a:r>
            <a:r>
              <a:rPr lang="en-GB" dirty="0" err="1" smtClean="0"/>
              <a:t>Budhwar</a:t>
            </a:r>
            <a:r>
              <a:rPr lang="en-GB" dirty="0" smtClean="0"/>
              <a:t> et al., 2022). </a:t>
            </a:r>
          </a:p>
          <a:p>
            <a:pPr marL="285750" indent="-285750" algn="just">
              <a:buFont typeface="Arial" pitchFamily="34" charset="0"/>
              <a:buChar char="•"/>
            </a:pPr>
            <a:r>
              <a:rPr lang="en-GB" dirty="0" smtClean="0"/>
              <a:t>The HR department has to be able to gather, </a:t>
            </a:r>
            <a:r>
              <a:rPr lang="en-GB" dirty="0" err="1" smtClean="0"/>
              <a:t>analyze</a:t>
            </a:r>
            <a:r>
              <a:rPr lang="en-GB" dirty="0" smtClean="0"/>
              <a:t>, and understand HR data in order to make strategic business choices. To assess workforce data like turnover rates, employee engagement surveys, and performance measures, HR professionals need to be proficient with HR analytics tools. </a:t>
            </a:r>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4</a:t>
            </a:fld>
            <a:endParaRPr lang="en-GB"/>
          </a:p>
        </p:txBody>
      </p:sp>
    </p:spTree>
    <p:extLst>
      <p:ext uri="{BB962C8B-B14F-4D97-AF65-F5344CB8AC3E}">
        <p14:creationId xmlns:p14="http://schemas.microsoft.com/office/powerpoint/2010/main" val="3909914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dirty="0" smtClean="0"/>
              <a:t>Human resource professionals who want to successfully lead and support organizational change projects should hone their change management abilities.</a:t>
            </a:r>
          </a:p>
          <a:p>
            <a:pPr marL="285750" indent="-285750" algn="just">
              <a:buFont typeface="Arial" pitchFamily="34" charset="0"/>
              <a:buChar char="•"/>
            </a:pPr>
            <a:r>
              <a:rPr lang="en-GB" dirty="0" smtClean="0"/>
              <a:t>Changes to procedures, infrastructure, and maybe even management style are inevitable in any quality-improvement drive (</a:t>
            </a:r>
            <a:r>
              <a:rPr lang="en-GB" dirty="0" err="1" smtClean="0"/>
              <a:t>Coston</a:t>
            </a:r>
            <a:r>
              <a:rPr lang="en-GB" dirty="0" smtClean="0"/>
              <a:t> et al., 2023). Human resources has to have the resources to handle these shifts and help workers adjust. </a:t>
            </a:r>
          </a:p>
          <a:p>
            <a:pPr marL="285750" indent="-285750" algn="just">
              <a:buFont typeface="Arial" pitchFamily="34" charset="0"/>
              <a:buChar char="•"/>
            </a:pPr>
            <a:r>
              <a:rPr lang="en-GB" dirty="0" smtClean="0"/>
              <a:t>Employees' adaptation to new methods of working requires an appreciation for the effects of change on them, clear communication of the rationale for and advantages of the change, and access to appropriate resources.</a:t>
            </a:r>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5</a:t>
            </a:fld>
            <a:endParaRPr lang="en-GB"/>
          </a:p>
        </p:txBody>
      </p:sp>
    </p:spTree>
    <p:extLst>
      <p:ext uri="{BB962C8B-B14F-4D97-AF65-F5344CB8AC3E}">
        <p14:creationId xmlns:p14="http://schemas.microsoft.com/office/powerpoint/2010/main" val="476003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dirty="0" smtClean="0"/>
              <a:t>HR at ACME LTD should be able to anticipate the growing skills and abilities needed by the workforce as the company continues on its path of continuous development. This necessitates awareness of the changing nature of work and the organization itself (</a:t>
            </a:r>
            <a:r>
              <a:rPr lang="en-GB" dirty="0" err="1" smtClean="0"/>
              <a:t>Hanelt</a:t>
            </a:r>
            <a:r>
              <a:rPr lang="en-GB" dirty="0" smtClean="0"/>
              <a:t> et al., 2020). </a:t>
            </a:r>
          </a:p>
          <a:p>
            <a:pPr marL="285750" indent="-285750" algn="just">
              <a:buFont typeface="Arial" pitchFamily="34" charset="0"/>
              <a:buChar char="•"/>
            </a:pPr>
            <a:r>
              <a:rPr lang="en-GB" dirty="0" smtClean="0"/>
              <a:t>Human resources should then develop and roll out programs for </a:t>
            </a:r>
            <a:r>
              <a:rPr lang="en-GB" dirty="0" err="1" smtClean="0"/>
              <a:t>upskilling</a:t>
            </a:r>
            <a:r>
              <a:rPr lang="en-GB" dirty="0" smtClean="0"/>
              <a:t> and reskilling workers to provide them the tools they need to excel in their positions. For example, the company may invest in its employees by facilitating the acquisition of digital literacy and other industry-specific skill sets.</a:t>
            </a:r>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6</a:t>
            </a:fld>
            <a:endParaRPr lang="en-GB"/>
          </a:p>
        </p:txBody>
      </p:sp>
    </p:spTree>
    <p:extLst>
      <p:ext uri="{BB962C8B-B14F-4D97-AF65-F5344CB8AC3E}">
        <p14:creationId xmlns:p14="http://schemas.microsoft.com/office/powerpoint/2010/main" val="3308614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dirty="0" smtClean="0"/>
              <a:t>Human resources (HR) procedures may benefit from the use of technology and artificial intelligence (AI) in a number of ways. HRIS (Human Resource Information Systems), AI-driven recruiting tools, performance management software, and analytics platforms are just a few examples of the kind of technology that HR professionals at ACME LTD should be proficient with and able to integrate into their daily work (Li, 2022a). </a:t>
            </a:r>
          </a:p>
          <a:p>
            <a:pPr marL="285750" indent="-285750" algn="just">
              <a:buFont typeface="Arial" pitchFamily="34" charset="0"/>
              <a:buChar char="•"/>
            </a:pPr>
            <a:r>
              <a:rPr lang="en-GB" dirty="0" smtClean="0"/>
              <a:t>Human resources may use these resources to streamline administrative processes, </a:t>
            </a:r>
            <a:r>
              <a:rPr lang="en-GB" dirty="0" err="1" smtClean="0"/>
              <a:t>analyze</a:t>
            </a:r>
            <a:r>
              <a:rPr lang="en-GB" dirty="0" smtClean="0"/>
              <a:t> data for actionable insights, and develop sound plans for advancing the targeted area of focus.</a:t>
            </a:r>
            <a:endParaRPr lang="en-GB" sz="1100" dirty="0" smtClean="0"/>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7</a:t>
            </a:fld>
            <a:endParaRPr lang="en-GB"/>
          </a:p>
        </p:txBody>
      </p:sp>
    </p:spTree>
    <p:extLst>
      <p:ext uri="{BB962C8B-B14F-4D97-AF65-F5344CB8AC3E}">
        <p14:creationId xmlns:p14="http://schemas.microsoft.com/office/powerpoint/2010/main" val="1466311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dirty="0" smtClean="0"/>
              <a:t>Human resource managers and specialists who want to understand and address the needs and concerns of workers throughout the improvement process must cultivate high levels of emotional intelligence and empathy (Li, 2022b). </a:t>
            </a:r>
          </a:p>
          <a:p>
            <a:pPr marL="285750" indent="-285750" algn="just">
              <a:buFont typeface="Arial" pitchFamily="34" charset="0"/>
              <a:buChar char="•"/>
            </a:pPr>
            <a:r>
              <a:rPr lang="en-GB" dirty="0" smtClean="0"/>
              <a:t>Human resources professionals may foster deeper relationships, provide more effective assistance, and handle challenging circumstances with more ease because to EI.</a:t>
            </a:r>
            <a:endParaRPr lang="en-GB" sz="1100" dirty="0" smtClean="0"/>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8</a:t>
            </a:fld>
            <a:endParaRPr lang="en-GB"/>
          </a:p>
        </p:txBody>
      </p:sp>
    </p:spTree>
    <p:extLst>
      <p:ext uri="{BB962C8B-B14F-4D97-AF65-F5344CB8AC3E}">
        <p14:creationId xmlns:p14="http://schemas.microsoft.com/office/powerpoint/2010/main" val="1909834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dirty="0" smtClean="0"/>
              <a:t>Skills in data analysis and interpretation are becoming more important as human resource management becomes the driving force behind improvement initiatives. </a:t>
            </a:r>
          </a:p>
          <a:p>
            <a:pPr marL="285750" indent="-285750" algn="just">
              <a:buFont typeface="Arial" pitchFamily="34" charset="0"/>
              <a:buChar char="•"/>
            </a:pPr>
            <a:r>
              <a:rPr lang="en-GB" dirty="0" smtClean="0"/>
              <a:t>Human resources professionals should be skilled in all aspects of data gathering, analysis, and interpretation (</a:t>
            </a:r>
            <a:r>
              <a:rPr lang="en-GB" dirty="0" err="1" smtClean="0"/>
              <a:t>Shanjabin</a:t>
            </a:r>
            <a:r>
              <a:rPr lang="en-GB" dirty="0" smtClean="0"/>
              <a:t> &amp; </a:t>
            </a:r>
            <a:r>
              <a:rPr lang="en-GB" dirty="0" err="1" smtClean="0"/>
              <a:t>Oyshi</a:t>
            </a:r>
            <a:r>
              <a:rPr lang="en-GB" dirty="0" smtClean="0"/>
              <a:t>, 2021). </a:t>
            </a:r>
          </a:p>
          <a:p>
            <a:pPr marL="285750" indent="-285750" algn="just">
              <a:buFont typeface="Arial" pitchFamily="34" charset="0"/>
              <a:buChar char="•"/>
            </a:pPr>
            <a:r>
              <a:rPr lang="en-GB" dirty="0" smtClean="0"/>
              <a:t>Human resource analytics and metrics are used for this purpose to spot trends, bottlenecks, and other areas ripe for development.</a:t>
            </a:r>
            <a:endParaRPr lang="en-GB" sz="1100" dirty="0" smtClean="0"/>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9</a:t>
            </a:fld>
            <a:endParaRPr lang="en-GB"/>
          </a:p>
        </p:txBody>
      </p:sp>
    </p:spTree>
    <p:extLst>
      <p:ext uri="{BB962C8B-B14F-4D97-AF65-F5344CB8AC3E}">
        <p14:creationId xmlns:p14="http://schemas.microsoft.com/office/powerpoint/2010/main" val="4026320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dirty="0" smtClean="0"/>
              <a:t>Ability to handle change effectively is crucial for surviving the upheaval that improvement programs inevitably cause (</a:t>
            </a:r>
            <a:r>
              <a:rPr lang="en-GB" dirty="0" err="1" smtClean="0"/>
              <a:t>Vrontis</a:t>
            </a:r>
            <a:r>
              <a:rPr lang="en-GB" dirty="0" smtClean="0"/>
              <a:t> et al., 2021). </a:t>
            </a:r>
          </a:p>
          <a:p>
            <a:pPr marL="285750" indent="-285750" algn="just">
              <a:buFont typeface="Arial" pitchFamily="34" charset="0"/>
              <a:buChar char="•"/>
            </a:pPr>
            <a:r>
              <a:rPr lang="en-GB" dirty="0" smtClean="0"/>
              <a:t>Human resources experts need strong skills in dealing with pushback, delivering bad news, and reassuring staff members. The capacity to change course quickly and effectively in the face of adversity is also crucial.</a:t>
            </a:r>
            <a:endParaRPr lang="en-GB" sz="1100" dirty="0" smtClean="0"/>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10</a:t>
            </a:fld>
            <a:endParaRPr lang="en-GB"/>
          </a:p>
        </p:txBody>
      </p:sp>
    </p:spTree>
    <p:extLst>
      <p:ext uri="{BB962C8B-B14F-4D97-AF65-F5344CB8AC3E}">
        <p14:creationId xmlns:p14="http://schemas.microsoft.com/office/powerpoint/2010/main" val="2931457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dirty="0" smtClean="0"/>
              <a:t>Collaborating across teams and departments is necessary to improve the prioritized area (</a:t>
            </a:r>
            <a:r>
              <a:rPr lang="en-GB" dirty="0" err="1" smtClean="0"/>
              <a:t>Zaitsava</a:t>
            </a:r>
            <a:r>
              <a:rPr lang="en-GB" dirty="0" smtClean="0"/>
              <a:t> et al., 2022). </a:t>
            </a:r>
          </a:p>
          <a:p>
            <a:pPr marL="285750" indent="-285750" algn="just">
              <a:buFont typeface="Arial" pitchFamily="34" charset="0"/>
              <a:buChar char="•"/>
            </a:pPr>
            <a:r>
              <a:rPr lang="en-GB" dirty="0" smtClean="0"/>
              <a:t>Human resources professionals should be able to promote open communication, a culture of cooperation, and successful collaboration. </a:t>
            </a:r>
            <a:endParaRPr lang="en-GB" sz="1100" dirty="0" smtClean="0"/>
          </a:p>
          <a:p>
            <a:r>
              <a:rPr lang="en-GB" smtClean="0"/>
              <a:t> </a:t>
            </a:r>
            <a:endParaRPr lang="en-GB" sz="1100" smtClean="0"/>
          </a:p>
          <a:p>
            <a:endParaRPr lang="en-GB"/>
          </a:p>
        </p:txBody>
      </p:sp>
      <p:sp>
        <p:nvSpPr>
          <p:cNvPr id="4" name="Slide Number Placeholder 3"/>
          <p:cNvSpPr>
            <a:spLocks noGrp="1"/>
          </p:cNvSpPr>
          <p:nvPr>
            <p:ph type="sldNum" sz="quarter" idx="10"/>
          </p:nvPr>
        </p:nvSpPr>
        <p:spPr/>
        <p:txBody>
          <a:bodyPr/>
          <a:lstStyle/>
          <a:p>
            <a:fld id="{A5A0E871-9BA3-495D-875A-2AA4538FCBAC}" type="slidenum">
              <a:rPr lang="en-GB" smtClean="0"/>
              <a:t>11</a:t>
            </a:fld>
            <a:endParaRPr lang="en-GB"/>
          </a:p>
        </p:txBody>
      </p:sp>
    </p:spTree>
    <p:extLst>
      <p:ext uri="{BB962C8B-B14F-4D97-AF65-F5344CB8AC3E}">
        <p14:creationId xmlns:p14="http://schemas.microsoft.com/office/powerpoint/2010/main" val="2710619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1. Data-Driven Decision-Making:</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Timeframe: 3-6 months</a:t>
            </a:r>
          </a:p>
          <a:p>
            <a:pPr lvl="0"/>
            <a:r>
              <a:rPr lang="en-GB" sz="1200" kern="1200" dirty="0" smtClean="0">
                <a:solidFill>
                  <a:schemeClr val="tx1"/>
                </a:solidFill>
                <a:effectLst/>
                <a:latin typeface="+mn-lt"/>
                <a:ea typeface="+mn-ea"/>
                <a:cs typeface="+mn-cs"/>
              </a:rPr>
              <a:t>Conduct a skills gap analysis for the HR team to identify existing data analysis skills and areas for improvement.</a:t>
            </a:r>
          </a:p>
          <a:p>
            <a:pPr lvl="0"/>
            <a:r>
              <a:rPr lang="en-GB" sz="1200" kern="1200" dirty="0" smtClean="0">
                <a:solidFill>
                  <a:schemeClr val="tx1"/>
                </a:solidFill>
                <a:effectLst/>
                <a:latin typeface="+mn-lt"/>
                <a:ea typeface="+mn-ea"/>
                <a:cs typeface="+mn-cs"/>
              </a:rPr>
              <a:t>Provide relevant training and workshops on data analysis techniques and tools.</a:t>
            </a:r>
          </a:p>
          <a:p>
            <a:pPr lvl="0"/>
            <a:r>
              <a:rPr lang="en-GB" sz="1200" kern="1200" dirty="0" smtClean="0">
                <a:solidFill>
                  <a:schemeClr val="tx1"/>
                </a:solidFill>
                <a:effectLst/>
                <a:latin typeface="+mn-lt"/>
                <a:ea typeface="+mn-ea"/>
                <a:cs typeface="+mn-cs"/>
              </a:rPr>
              <a:t>Assign a mentor or coach to support HR team members in applying data analysis to real HR scenarios.</a:t>
            </a:r>
          </a:p>
          <a:p>
            <a:pPr lvl="0"/>
            <a:r>
              <a:rPr lang="en-GB" sz="1200" kern="1200" dirty="0" smtClean="0">
                <a:solidFill>
                  <a:schemeClr val="tx1"/>
                </a:solidFill>
                <a:effectLst/>
                <a:latin typeface="+mn-lt"/>
                <a:ea typeface="+mn-ea"/>
                <a:cs typeface="+mn-cs"/>
              </a:rPr>
              <a:t>Encourage the use of data in decision-making by incorporating it into regular HR meetings and discussions.</a:t>
            </a:r>
          </a:p>
          <a:p>
            <a:r>
              <a:rPr lang="en-GB" sz="1200" b="1" kern="1200" dirty="0" smtClean="0">
                <a:solidFill>
                  <a:schemeClr val="tx1"/>
                </a:solidFill>
                <a:effectLst/>
                <a:latin typeface="+mn-lt"/>
                <a:ea typeface="+mn-ea"/>
                <a:cs typeface="+mn-cs"/>
              </a:rPr>
              <a:t>2. Change Management:</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Timeframe: </a:t>
            </a:r>
            <a:r>
              <a:rPr lang="en-GB" sz="1200" kern="1200" dirty="0" err="1" smtClean="0">
                <a:solidFill>
                  <a:schemeClr val="tx1"/>
                </a:solidFill>
                <a:effectLst/>
                <a:latin typeface="+mn-lt"/>
                <a:ea typeface="+mn-ea"/>
                <a:cs typeface="+mn-cs"/>
              </a:rPr>
              <a:t>Ongoing</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Identify HR team members with previous change management experience or potential for developing these skills.</a:t>
            </a:r>
          </a:p>
          <a:p>
            <a:pPr lvl="0"/>
            <a:r>
              <a:rPr lang="en-GB" sz="1200" kern="1200" dirty="0" smtClean="0">
                <a:solidFill>
                  <a:schemeClr val="tx1"/>
                </a:solidFill>
                <a:effectLst/>
                <a:latin typeface="+mn-lt"/>
                <a:ea typeface="+mn-ea"/>
                <a:cs typeface="+mn-cs"/>
              </a:rPr>
              <a:t>Provide specialized training on change management principles and methodologies.</a:t>
            </a:r>
          </a:p>
          <a:p>
            <a:pPr lvl="0"/>
            <a:r>
              <a:rPr lang="en-GB" sz="1200" kern="1200" dirty="0" smtClean="0">
                <a:solidFill>
                  <a:schemeClr val="tx1"/>
                </a:solidFill>
                <a:effectLst/>
                <a:latin typeface="+mn-lt"/>
                <a:ea typeface="+mn-ea"/>
                <a:cs typeface="+mn-cs"/>
              </a:rPr>
              <a:t>Collaborate with external consultants or experts in change management to gain insights and guidance.</a:t>
            </a:r>
          </a:p>
          <a:p>
            <a:pPr lvl="0"/>
            <a:r>
              <a:rPr lang="en-GB" sz="1200" kern="1200" dirty="0" smtClean="0">
                <a:solidFill>
                  <a:schemeClr val="tx1"/>
                </a:solidFill>
                <a:effectLst/>
                <a:latin typeface="+mn-lt"/>
                <a:ea typeface="+mn-ea"/>
                <a:cs typeface="+mn-cs"/>
              </a:rPr>
              <a:t>Integrate change management practices into HR processes, such as talent acquisition, performance management, and employee development.</a:t>
            </a:r>
          </a:p>
          <a:p>
            <a:r>
              <a:rPr lang="en-GB" sz="1200" b="1" kern="1200" dirty="0" smtClean="0">
                <a:solidFill>
                  <a:schemeClr val="tx1"/>
                </a:solidFill>
                <a:effectLst/>
                <a:latin typeface="+mn-lt"/>
                <a:ea typeface="+mn-ea"/>
                <a:cs typeface="+mn-cs"/>
              </a:rPr>
              <a:t>3. </a:t>
            </a:r>
            <a:r>
              <a:rPr lang="en-GB" sz="1200" b="1" kern="1200" dirty="0" err="1" smtClean="0">
                <a:solidFill>
                  <a:schemeClr val="tx1"/>
                </a:solidFill>
                <a:effectLst/>
                <a:latin typeface="+mn-lt"/>
                <a:ea typeface="+mn-ea"/>
                <a:cs typeface="+mn-cs"/>
              </a:rPr>
              <a:t>Upskilling</a:t>
            </a:r>
            <a:r>
              <a:rPr lang="en-GB" sz="1200" b="1" kern="1200" dirty="0" smtClean="0">
                <a:solidFill>
                  <a:schemeClr val="tx1"/>
                </a:solidFill>
                <a:effectLst/>
                <a:latin typeface="+mn-lt"/>
                <a:ea typeface="+mn-ea"/>
                <a:cs typeface="+mn-cs"/>
              </a:rPr>
              <a:t> and Reskilling:</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Timeframe: 6-12 months</a:t>
            </a:r>
          </a:p>
          <a:p>
            <a:pPr lvl="0"/>
            <a:r>
              <a:rPr lang="en-GB" sz="1200" kern="1200" dirty="0" smtClean="0">
                <a:solidFill>
                  <a:schemeClr val="tx1"/>
                </a:solidFill>
                <a:effectLst/>
                <a:latin typeface="+mn-lt"/>
                <a:ea typeface="+mn-ea"/>
                <a:cs typeface="+mn-cs"/>
              </a:rPr>
              <a:t>Conduct a future skills analysis to identify critical skills required for ACME LTD's future success.</a:t>
            </a:r>
          </a:p>
          <a:p>
            <a:pPr lvl="0"/>
            <a:r>
              <a:rPr lang="en-GB" sz="1200" kern="1200" dirty="0" smtClean="0">
                <a:solidFill>
                  <a:schemeClr val="tx1"/>
                </a:solidFill>
                <a:effectLst/>
                <a:latin typeface="+mn-lt"/>
                <a:ea typeface="+mn-ea"/>
                <a:cs typeface="+mn-cs"/>
              </a:rPr>
              <a:t>Create a comprehensive learning and development plan with a focus on </a:t>
            </a:r>
            <a:r>
              <a:rPr lang="en-GB" sz="1200" kern="1200" dirty="0" err="1" smtClean="0">
                <a:solidFill>
                  <a:schemeClr val="tx1"/>
                </a:solidFill>
                <a:effectLst/>
                <a:latin typeface="+mn-lt"/>
                <a:ea typeface="+mn-ea"/>
                <a:cs typeface="+mn-cs"/>
              </a:rPr>
              <a:t>upskilling</a:t>
            </a:r>
            <a:r>
              <a:rPr lang="en-GB" sz="1200" kern="1200" dirty="0" smtClean="0">
                <a:solidFill>
                  <a:schemeClr val="tx1"/>
                </a:solidFill>
                <a:effectLst/>
                <a:latin typeface="+mn-lt"/>
                <a:ea typeface="+mn-ea"/>
                <a:cs typeface="+mn-cs"/>
              </a:rPr>
              <a:t> and reskilling.</a:t>
            </a:r>
          </a:p>
          <a:p>
            <a:pPr lvl="0"/>
            <a:r>
              <a:rPr lang="en-GB" sz="1200" kern="1200" dirty="0" smtClean="0">
                <a:solidFill>
                  <a:schemeClr val="tx1"/>
                </a:solidFill>
                <a:effectLst/>
                <a:latin typeface="+mn-lt"/>
                <a:ea typeface="+mn-ea"/>
                <a:cs typeface="+mn-cs"/>
              </a:rPr>
              <a:t>Leverage online learning platforms and partnerships with educational institutions to provide diverse learning opportunities.</a:t>
            </a:r>
          </a:p>
          <a:p>
            <a:pPr lvl="0"/>
            <a:r>
              <a:rPr lang="en-GB" sz="1200" kern="1200" dirty="0" smtClean="0">
                <a:solidFill>
                  <a:schemeClr val="tx1"/>
                </a:solidFill>
                <a:effectLst/>
                <a:latin typeface="+mn-lt"/>
                <a:ea typeface="+mn-ea"/>
                <a:cs typeface="+mn-cs"/>
              </a:rPr>
              <a:t>Establish a culture of continuous learning and encourage employees to take ownership of their skill development.</a:t>
            </a:r>
          </a:p>
          <a:p>
            <a:r>
              <a:rPr lang="en-GB" sz="1200" kern="1200" dirty="0" smtClean="0">
                <a:solidFill>
                  <a:schemeClr val="tx1"/>
                </a:solidFill>
                <a:effectLst/>
                <a:latin typeface="+mn-lt"/>
                <a:ea typeface="+mn-ea"/>
                <a:cs typeface="+mn-cs"/>
              </a:rPr>
              <a:t>By implementing this action plan, ACME LTD's HRM function can develop the necessary skills to support the organization in improving its priority area effectively. It is essential for HR to continuously reassess and adapt its skill development strategy based on changing organizational needs and industry trends to stay relevant and valuable in the long run.</a:t>
            </a:r>
          </a:p>
          <a:p>
            <a:endParaRPr lang="en-GB" dirty="0"/>
          </a:p>
        </p:txBody>
      </p:sp>
      <p:sp>
        <p:nvSpPr>
          <p:cNvPr id="4" name="Slide Number Placeholder 3"/>
          <p:cNvSpPr>
            <a:spLocks noGrp="1"/>
          </p:cNvSpPr>
          <p:nvPr>
            <p:ph type="sldNum" sz="quarter" idx="10"/>
          </p:nvPr>
        </p:nvSpPr>
        <p:spPr/>
        <p:txBody>
          <a:bodyPr/>
          <a:lstStyle/>
          <a:p>
            <a:fld id="{A5A0E871-9BA3-495D-875A-2AA4538FCBAC}" type="slidenum">
              <a:rPr lang="en-GB" smtClean="0"/>
              <a:t>12</a:t>
            </a:fld>
            <a:endParaRPr lang="en-GB"/>
          </a:p>
        </p:txBody>
      </p:sp>
    </p:spTree>
    <p:extLst>
      <p:ext uri="{BB962C8B-B14F-4D97-AF65-F5344CB8AC3E}">
        <p14:creationId xmlns:p14="http://schemas.microsoft.com/office/powerpoint/2010/main" val="2732320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22AA08F-387F-4D4F-BA81-6624DC68AB96}"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2976008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2AA08F-387F-4D4F-BA81-6624DC68AB96}"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187754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22AA08F-387F-4D4F-BA81-6624DC68AB96}"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3605047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22AA08F-387F-4D4F-BA81-6624DC68AB96}"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1659169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22AA08F-387F-4D4F-BA81-6624DC68AB96}" type="datetimeFigureOut">
              <a:rPr lang="en-GB" smtClean="0"/>
              <a:t>21/07/2023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2954632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22AA08F-387F-4D4F-BA81-6624DC68AB96}" type="datetimeFigureOut">
              <a:rPr lang="en-GB" smtClean="0"/>
              <a:t>21/07/2023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285297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AA08F-387F-4D4F-BA81-6624DC68AB96}" type="datetimeFigureOut">
              <a:rPr lang="en-GB" smtClean="0"/>
              <a:t>21/07/2023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3271107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2AA08F-387F-4D4F-BA81-6624DC68AB96}"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2121081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2AA08F-387F-4D4F-BA81-6624DC68AB96}"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828417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2AA08F-387F-4D4F-BA81-6624DC68AB96}"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210806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2AA08F-387F-4D4F-BA81-6624DC68AB96}"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9D88F-EC2B-4B94-A5E8-ED701DD1B124}" type="slidenum">
              <a:rPr lang="en-GB" smtClean="0"/>
              <a:t>‹#›</a:t>
            </a:fld>
            <a:endParaRPr lang="en-GB"/>
          </a:p>
        </p:txBody>
      </p:sp>
    </p:spTree>
    <p:extLst>
      <p:ext uri="{BB962C8B-B14F-4D97-AF65-F5344CB8AC3E}">
        <p14:creationId xmlns:p14="http://schemas.microsoft.com/office/powerpoint/2010/main" val="3980446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AA08F-387F-4D4F-BA81-6624DC68AB96}" type="datetimeFigureOut">
              <a:rPr lang="en-GB" smtClean="0"/>
              <a:t>21/07/2023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39D88F-EC2B-4B94-A5E8-ED701DD1B124}" type="slidenum">
              <a:rPr lang="en-GB" smtClean="0"/>
              <a:t>‹#›</a:t>
            </a:fld>
            <a:endParaRPr lang="en-GB"/>
          </a:p>
        </p:txBody>
      </p:sp>
    </p:spTree>
    <p:extLst>
      <p:ext uri="{BB962C8B-B14F-4D97-AF65-F5344CB8AC3E}">
        <p14:creationId xmlns:p14="http://schemas.microsoft.com/office/powerpoint/2010/main" val="777781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uowtsd-my.sharepoint.com/:p:/r/personal/2230423_student_uwtsd_ac_uk/Documents/JATIN%20PANDEY%20HRM%20PPT..2.pptx?d=w239c153c9a7f46fdb234fb5e5593dd8a&amp;csf=1&amp;web=1&amp;e=nJpfr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48" name="Shape 10248"/>
        <p:cNvGrpSpPr/>
        <p:nvPr/>
      </p:nvGrpSpPr>
      <p:grpSpPr>
        <a:xfrm>
          <a:off x="0" y="0"/>
          <a:ext cx="0" cy="0"/>
          <a:chOff x="0" y="0"/>
          <a:chExt cx="0" cy="0"/>
        </a:xfrm>
      </p:grpSpPr>
      <p:sp>
        <p:nvSpPr>
          <p:cNvPr id="10249" name="Google Shape;10249;p1"/>
          <p:cNvSpPr txBox="1"/>
          <p:nvPr>
            <p:ph type="ctrTitle"/>
          </p:nvPr>
        </p:nvSpPr>
        <p:spPr>
          <a:xfrm>
            <a:off x="685800" y="2130425"/>
            <a:ext cx="7772400" cy="14700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Calibri"/>
              <a:buNone/>
            </a:pPr>
            <a:r>
              <a:rPr lang="en-GB" sz="2800" u="sng">
                <a:solidFill>
                  <a:schemeClr val="hlink"/>
                </a:solidFill>
                <a:hlinkClick r:id="rId2"/>
              </a:rPr>
              <a:t>https://uowtsd-my.sharepoint.com/:p:/r/personal/2230423_student_uwtsd_ac_uk/Documents/JATIN%20PANDEY%20HRM%20PPT..2.pptx?d=w239c153c9a7f46fdb234fb5e5593dd8a&amp;csf=1&amp;web=1&amp;e=nJpfrm</a:t>
            </a:r>
            <a:endParaRPr sz="2800"/>
          </a:p>
          <a:p>
            <a:pPr indent="0" lvl="0" marL="0" rtl="0" algn="ctr">
              <a:spcBef>
                <a:spcPts val="0"/>
              </a:spcBef>
              <a:spcAft>
                <a:spcPts val="0"/>
              </a:spcAft>
              <a:buClr>
                <a:schemeClr val="dk1"/>
              </a:buClr>
              <a:buSzPct val="100000"/>
              <a:buFont typeface="Calibri"/>
              <a:buNone/>
            </a:pPr>
            <a:r>
              <a:t/>
            </a:r>
            <a:endParaRPr sz="2800"/>
          </a:p>
          <a:p>
            <a:pPr indent="0" lvl="0" marL="0" rtl="0" algn="ctr">
              <a:spcBef>
                <a:spcPts val="0"/>
              </a:spcBef>
              <a:spcAft>
                <a:spcPts val="0"/>
              </a:spcAft>
              <a:buClr>
                <a:schemeClr val="dk1"/>
              </a:buClr>
              <a:buSzPct val="100000"/>
              <a:buFont typeface="Calibri"/>
              <a:buNone/>
            </a:pPr>
            <a:r>
              <a:rPr lang="en-GB" sz="2800"/>
              <a:t>Student Name: Jatin Pandey </a:t>
            </a:r>
            <a:br>
              <a:rPr lang="en-GB" sz="2800"/>
            </a:br>
            <a:r>
              <a:rPr lang="en-GB" sz="2800"/>
              <a:t>Student ID: 2230423</a:t>
            </a:r>
            <a:endParaRPr sz="2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2618" y="380999"/>
            <a:ext cx="8153400" cy="2585323"/>
          </a:xfrm>
          <a:prstGeom prst="rect">
            <a:avLst/>
          </a:prstGeom>
        </p:spPr>
        <p:txBody>
          <a:bodyPr wrap="square">
            <a:spAutoFit/>
          </a:bodyPr>
          <a:lstStyle/>
          <a:p>
            <a:pPr algn="ctr"/>
            <a:r>
              <a:rPr lang="en-GB" b="1" dirty="0" smtClean="0"/>
              <a:t>Introduction</a:t>
            </a:r>
            <a:endParaRPr lang="en-GB" dirty="0"/>
          </a:p>
          <a:p>
            <a:pPr marL="285750" indent="-285750" algn="just">
              <a:buFont typeface="Arial" pitchFamily="34" charset="0"/>
              <a:buChar char="•"/>
            </a:pPr>
            <a:r>
              <a:rPr lang="en-GB" dirty="0"/>
              <a:t>Companies like ACME LTD are always looking for new ways to advance in today's increasingly competitive business environment. </a:t>
            </a:r>
            <a:endParaRPr lang="en-GB" dirty="0" smtClean="0"/>
          </a:p>
          <a:p>
            <a:pPr marL="285750" indent="-285750" algn="just">
              <a:buFont typeface="Arial" pitchFamily="34" charset="0"/>
              <a:buChar char="•"/>
            </a:pPr>
            <a:r>
              <a:rPr lang="en-GB" dirty="0" smtClean="0"/>
              <a:t>Human </a:t>
            </a:r>
            <a:r>
              <a:rPr lang="en-GB" dirty="0"/>
              <a:t>resources professionals, as the backbone of talent management and employee engagement, need a wide range of skills to successfully lead and support improvement projects (Hung, 2022). </a:t>
            </a:r>
            <a:endParaRPr lang="en-GB" dirty="0" smtClean="0"/>
          </a:p>
          <a:p>
            <a:pPr marL="285750" indent="-285750" algn="just">
              <a:buFont typeface="Arial" pitchFamily="34" charset="0"/>
              <a:buChar char="•"/>
            </a:pPr>
            <a:r>
              <a:rPr lang="en-GB" dirty="0" smtClean="0"/>
              <a:t>By </a:t>
            </a:r>
            <a:r>
              <a:rPr lang="en-GB" dirty="0"/>
              <a:t>strategically honing these abilities, ACME LTD's HRM department will be better able to use data in decision making, adapt to new circumstances, and encourage lifelong learning. </a:t>
            </a:r>
          </a:p>
        </p:txBody>
      </p:sp>
      <p:sp>
        <p:nvSpPr>
          <p:cNvPr id="3" name="AutoShape 2" descr="Acme International Lt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Acme International Ltd."/>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Acme International Ltd."/>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Acme International Ltd."/>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Strategic Management Analysis of ACME Laboratories Limited - Assignment  Poi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52800"/>
            <a:ext cx="9144000" cy="350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162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533400"/>
            <a:ext cx="8534400" cy="2862322"/>
          </a:xfrm>
          <a:prstGeom prst="rect">
            <a:avLst/>
          </a:prstGeom>
        </p:spPr>
        <p:txBody>
          <a:bodyPr wrap="square">
            <a:spAutoFit/>
          </a:bodyPr>
          <a:lstStyle/>
          <a:p>
            <a:pPr algn="ctr"/>
            <a:r>
              <a:rPr lang="en-US" b="1" dirty="0" smtClean="0"/>
              <a:t>Three Broad Areas</a:t>
            </a:r>
            <a:endParaRPr lang="en-GB" b="1" dirty="0" smtClean="0"/>
          </a:p>
          <a:p>
            <a:pPr algn="just"/>
            <a:r>
              <a:rPr lang="en-GB" dirty="0" smtClean="0"/>
              <a:t>Human </a:t>
            </a:r>
            <a:r>
              <a:rPr lang="en-GB" dirty="0"/>
              <a:t>resources at ACME LTD need to work on a number of skill sets in order to effectively enhance the prioritized area (Ansari &amp; Dash, 2022). In lieu of specifying the priority area, which will be determined from the suggestions offered in Assignment 1, I will instead outline some general competencies that may help human resources play an effective role in any project to enhance performance. The necessary abilities may be broken down into three broad areas</a:t>
            </a:r>
            <a:r>
              <a:rPr lang="en-GB" dirty="0" smtClean="0"/>
              <a:t>:</a:t>
            </a:r>
          </a:p>
          <a:p>
            <a:pPr marL="285750" lvl="0" indent="-285750" algn="just">
              <a:buFont typeface="Arial" pitchFamily="34" charset="0"/>
              <a:buChar char="•"/>
            </a:pPr>
            <a:r>
              <a:rPr lang="en-GB" dirty="0"/>
              <a:t>Data-Driven Decision-Making</a:t>
            </a:r>
          </a:p>
          <a:p>
            <a:pPr marL="285750" lvl="0" indent="-285750" algn="just">
              <a:buFont typeface="Arial" pitchFamily="34" charset="0"/>
              <a:buChar char="•"/>
            </a:pPr>
            <a:r>
              <a:rPr lang="en-GB" dirty="0"/>
              <a:t>Change Management</a:t>
            </a:r>
          </a:p>
          <a:p>
            <a:pPr marL="285750" lvl="0" indent="-285750" algn="just">
              <a:buFont typeface="Arial" pitchFamily="34" charset="0"/>
              <a:buChar char="•"/>
            </a:pPr>
            <a:r>
              <a:rPr lang="en-GB" dirty="0" err="1"/>
              <a:t>Upskilling</a:t>
            </a:r>
            <a:r>
              <a:rPr lang="en-GB" dirty="0"/>
              <a:t> and </a:t>
            </a:r>
            <a:r>
              <a:rPr lang="en-GB" dirty="0" smtClean="0"/>
              <a:t>Reskilling</a:t>
            </a:r>
            <a:endParaRPr lang="en-GB" dirty="0"/>
          </a:p>
        </p:txBody>
      </p:sp>
      <p:pic>
        <p:nvPicPr>
          <p:cNvPr id="2050" name="Picture 2" descr="ACME Group - Green Hydrogen and Green Ammon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81400"/>
            <a:ext cx="9144000"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508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7975" y="348917"/>
            <a:ext cx="8382000" cy="2308324"/>
          </a:xfrm>
          <a:prstGeom prst="rect">
            <a:avLst/>
          </a:prstGeom>
        </p:spPr>
        <p:txBody>
          <a:bodyPr wrap="square">
            <a:spAutoFit/>
          </a:bodyPr>
          <a:lstStyle/>
          <a:p>
            <a:pPr lvl="0" algn="ctr"/>
            <a:r>
              <a:rPr lang="en-GB" b="1" dirty="0"/>
              <a:t>Data-Driven Decision-Making</a:t>
            </a:r>
            <a:endParaRPr lang="en-GB" dirty="0"/>
          </a:p>
          <a:p>
            <a:pPr marL="285750" indent="-285750" algn="just">
              <a:buFont typeface="Arial" pitchFamily="34" charset="0"/>
              <a:buChar char="•"/>
            </a:pPr>
            <a:r>
              <a:rPr lang="en-GB" dirty="0"/>
              <a:t>Human resource management at ACME LTD should prioritize training for better data analysis and interpretation. This will allow people to behave rationally, rather than depending on instinct or tradition alone (</a:t>
            </a:r>
            <a:r>
              <a:rPr lang="en-GB" dirty="0" err="1"/>
              <a:t>Budhwar</a:t>
            </a:r>
            <a:r>
              <a:rPr lang="en-GB" dirty="0"/>
              <a:t> et al., 2022). </a:t>
            </a:r>
            <a:endParaRPr lang="en-GB" dirty="0" smtClean="0"/>
          </a:p>
          <a:p>
            <a:pPr marL="285750" indent="-285750" algn="just">
              <a:buFont typeface="Arial" pitchFamily="34" charset="0"/>
              <a:buChar char="•"/>
            </a:pPr>
            <a:r>
              <a:rPr lang="en-GB" dirty="0" smtClean="0"/>
              <a:t>The </a:t>
            </a:r>
            <a:r>
              <a:rPr lang="en-GB" dirty="0"/>
              <a:t>HR department has to be able to gather, </a:t>
            </a:r>
            <a:r>
              <a:rPr lang="en-GB" dirty="0" err="1"/>
              <a:t>analyze</a:t>
            </a:r>
            <a:r>
              <a:rPr lang="en-GB" dirty="0"/>
              <a:t>, and understand HR data in order to make strategic business choices. To assess workforce data like turnover rates, employee engagement surveys, and performance measures, HR professionals need to be proficient with HR analytics tools. </a:t>
            </a:r>
          </a:p>
        </p:txBody>
      </p:sp>
      <p:sp>
        <p:nvSpPr>
          <p:cNvPr id="3" name="AutoShape 2" descr="Relationship: Analytics &amp; Data-Driven Decision Making - Data Analytic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Relationship: Analytics &amp; Data-Driven Decision Making - Data Analytic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descr="How to be a champion of data-driven decision-making - The Business Journa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52305"/>
            <a:ext cx="9144000" cy="4019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530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8458200" cy="2585323"/>
          </a:xfrm>
          <a:prstGeom prst="rect">
            <a:avLst/>
          </a:prstGeom>
        </p:spPr>
        <p:txBody>
          <a:bodyPr wrap="square">
            <a:spAutoFit/>
          </a:bodyPr>
          <a:lstStyle/>
          <a:p>
            <a:pPr lvl="0" algn="ctr"/>
            <a:r>
              <a:rPr lang="en-GB" b="1" dirty="0"/>
              <a:t> Change Management</a:t>
            </a:r>
            <a:endParaRPr lang="en-GB" dirty="0"/>
          </a:p>
          <a:p>
            <a:pPr marL="285750" indent="-285750" algn="just">
              <a:buFont typeface="Arial" pitchFamily="34" charset="0"/>
              <a:buChar char="•"/>
            </a:pPr>
            <a:r>
              <a:rPr lang="en-GB" dirty="0"/>
              <a:t>Human resource professionals who want to successfully lead and support organizational change projects should hone their change management </a:t>
            </a:r>
            <a:r>
              <a:rPr lang="en-GB" dirty="0" smtClean="0"/>
              <a:t>abilities.</a:t>
            </a:r>
          </a:p>
          <a:p>
            <a:pPr marL="285750" indent="-285750" algn="just">
              <a:buFont typeface="Arial" pitchFamily="34" charset="0"/>
              <a:buChar char="•"/>
            </a:pPr>
            <a:r>
              <a:rPr lang="en-GB" dirty="0" smtClean="0"/>
              <a:t>Changes </a:t>
            </a:r>
            <a:r>
              <a:rPr lang="en-GB" dirty="0"/>
              <a:t>to procedures, infrastructure, and maybe even management style are inevitable in any quality-improvement drive (</a:t>
            </a:r>
            <a:r>
              <a:rPr lang="en-GB" dirty="0" err="1"/>
              <a:t>Coston</a:t>
            </a:r>
            <a:r>
              <a:rPr lang="en-GB" dirty="0"/>
              <a:t> et al., 2023). Human resources has to have the resources to handle these shifts and help workers adjust. </a:t>
            </a:r>
            <a:endParaRPr lang="en-GB" dirty="0" smtClean="0"/>
          </a:p>
          <a:p>
            <a:pPr marL="285750" indent="-285750" algn="just">
              <a:buFont typeface="Arial" pitchFamily="34" charset="0"/>
              <a:buChar char="•"/>
            </a:pPr>
            <a:r>
              <a:rPr lang="en-GB" dirty="0" smtClean="0"/>
              <a:t>Employees</a:t>
            </a:r>
            <a:r>
              <a:rPr lang="en-GB" dirty="0"/>
              <a:t>' adaptation to new methods of working requires an appreciation for the effects of change on them, clear communication of the rationale for and advantages of the change, and access to appropriate resources.</a:t>
            </a:r>
          </a:p>
        </p:txBody>
      </p:sp>
      <p:pic>
        <p:nvPicPr>
          <p:cNvPr id="4098" name="Picture 2" descr="Six Steps to Effective Organizational Change Management | PulseLear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95600"/>
            <a:ext cx="9144000"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2328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95758"/>
            <a:ext cx="8382000" cy="2585323"/>
          </a:xfrm>
          <a:prstGeom prst="rect">
            <a:avLst/>
          </a:prstGeom>
        </p:spPr>
        <p:txBody>
          <a:bodyPr wrap="square">
            <a:spAutoFit/>
          </a:bodyPr>
          <a:lstStyle/>
          <a:p>
            <a:pPr lvl="0" algn="ctr"/>
            <a:r>
              <a:rPr lang="en-GB" b="1" dirty="0" err="1"/>
              <a:t>Upskilling</a:t>
            </a:r>
            <a:r>
              <a:rPr lang="en-GB" b="1" dirty="0"/>
              <a:t> and Reskilling</a:t>
            </a:r>
            <a:endParaRPr lang="en-GB" dirty="0"/>
          </a:p>
          <a:p>
            <a:pPr marL="285750" indent="-285750" algn="just">
              <a:buFont typeface="Arial" pitchFamily="34" charset="0"/>
              <a:buChar char="•"/>
            </a:pPr>
            <a:r>
              <a:rPr lang="en-GB" dirty="0"/>
              <a:t>HR at ACME LTD should be able to anticipate the growing skills and abilities needed by the workforce as the company continues on its path of continuous development. This necessitates awareness of the changing nature of work and the organization itself (</a:t>
            </a:r>
            <a:r>
              <a:rPr lang="en-GB" dirty="0" err="1"/>
              <a:t>Hanelt</a:t>
            </a:r>
            <a:r>
              <a:rPr lang="en-GB" dirty="0"/>
              <a:t> et al., 2020). </a:t>
            </a:r>
            <a:endParaRPr lang="en-GB" dirty="0" smtClean="0"/>
          </a:p>
          <a:p>
            <a:pPr marL="285750" indent="-285750" algn="just">
              <a:buFont typeface="Arial" pitchFamily="34" charset="0"/>
              <a:buChar char="•"/>
            </a:pPr>
            <a:r>
              <a:rPr lang="en-GB" dirty="0" smtClean="0"/>
              <a:t>Human </a:t>
            </a:r>
            <a:r>
              <a:rPr lang="en-GB" dirty="0"/>
              <a:t>resources should then develop and roll out programs for </a:t>
            </a:r>
            <a:r>
              <a:rPr lang="en-GB" dirty="0" err="1"/>
              <a:t>upskilling</a:t>
            </a:r>
            <a:r>
              <a:rPr lang="en-GB" dirty="0"/>
              <a:t> and reskilling workers to provide them the tools they need to excel in their positions. For example, the company may invest in its employees by facilitating the acquisition of digital literacy and other industry-specific skill sets.</a:t>
            </a:r>
          </a:p>
        </p:txBody>
      </p:sp>
      <p:pic>
        <p:nvPicPr>
          <p:cNvPr id="5122" name="Picture 2" descr="Employee Skill Training: Upskilling, Reskilling, and Beyond | Inkl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971800"/>
            <a:ext cx="91440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302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76071"/>
            <a:ext cx="8382000" cy="2862322"/>
          </a:xfrm>
          <a:prstGeom prst="rect">
            <a:avLst/>
          </a:prstGeom>
        </p:spPr>
        <p:txBody>
          <a:bodyPr wrap="square">
            <a:spAutoFit/>
          </a:bodyPr>
          <a:lstStyle/>
          <a:p>
            <a:pPr lvl="1" algn="ctr"/>
            <a:r>
              <a:rPr lang="en-GB" b="1" dirty="0"/>
              <a:t>Technology and AI Integration </a:t>
            </a:r>
            <a:r>
              <a:rPr lang="en-GB" b="1" dirty="0" smtClean="0"/>
              <a:t>Skills</a:t>
            </a:r>
            <a:endParaRPr lang="en-GB" sz="1600" dirty="0"/>
          </a:p>
          <a:p>
            <a:pPr marL="285750" indent="-285750" algn="just">
              <a:buFont typeface="Arial" pitchFamily="34" charset="0"/>
              <a:buChar char="•"/>
            </a:pPr>
            <a:r>
              <a:rPr lang="en-GB" dirty="0"/>
              <a:t>Human resources (HR) procedures may benefit from the use of technology and artificial intelligence (AI) in a number of ways. HRIS (Human Resource Information Systems), AI-driven recruiting tools, performance management software, and analytics platforms are just a few examples of the kind of technology that HR professionals at ACME LTD should be proficient with and able to integrate into their daily work (Li, 2022a). </a:t>
            </a:r>
            <a:endParaRPr lang="en-GB" dirty="0" smtClean="0"/>
          </a:p>
          <a:p>
            <a:pPr marL="285750" indent="-285750" algn="just">
              <a:buFont typeface="Arial" pitchFamily="34" charset="0"/>
              <a:buChar char="•"/>
            </a:pPr>
            <a:r>
              <a:rPr lang="en-GB" dirty="0" smtClean="0"/>
              <a:t>Human </a:t>
            </a:r>
            <a:r>
              <a:rPr lang="en-GB" dirty="0"/>
              <a:t>resources may use these resources to streamline administrative processes, </a:t>
            </a:r>
            <a:r>
              <a:rPr lang="en-GB" dirty="0" err="1"/>
              <a:t>analyze</a:t>
            </a:r>
            <a:r>
              <a:rPr lang="en-GB" dirty="0"/>
              <a:t> data for actionable insights, and develop sound plans for advancing the targeted area of focus.</a:t>
            </a:r>
            <a:endParaRPr lang="en-GB" sz="1600" dirty="0"/>
          </a:p>
        </p:txBody>
      </p:sp>
      <p:pic>
        <p:nvPicPr>
          <p:cNvPr id="6146" name="Picture 2" descr="Future Developments of Artificial Intelligence | Bernard Mar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72" y="3352800"/>
            <a:ext cx="9164472" cy="350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357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9100" y="533400"/>
            <a:ext cx="8305800" cy="2031325"/>
          </a:xfrm>
          <a:prstGeom prst="rect">
            <a:avLst/>
          </a:prstGeom>
        </p:spPr>
        <p:txBody>
          <a:bodyPr wrap="square">
            <a:spAutoFit/>
          </a:bodyPr>
          <a:lstStyle/>
          <a:p>
            <a:pPr lvl="1" algn="ctr"/>
            <a:r>
              <a:rPr lang="en-GB" b="1" dirty="0"/>
              <a:t>Emotional Intelligence (EI) and </a:t>
            </a:r>
            <a:r>
              <a:rPr lang="en-GB" b="1" dirty="0" smtClean="0"/>
              <a:t>Empathy</a:t>
            </a:r>
            <a:endParaRPr lang="en-GB" sz="1600" dirty="0"/>
          </a:p>
          <a:p>
            <a:pPr marL="285750" indent="-285750" algn="just">
              <a:buFont typeface="Arial" pitchFamily="34" charset="0"/>
              <a:buChar char="•"/>
            </a:pPr>
            <a:r>
              <a:rPr lang="en-GB" dirty="0"/>
              <a:t>Human resource managers and specialists who want to understand and address the needs and concerns of workers throughout the improvement process must cultivate high levels of emotional intelligence and empathy (Li, 2022b). </a:t>
            </a:r>
            <a:endParaRPr lang="en-GB" dirty="0" smtClean="0"/>
          </a:p>
          <a:p>
            <a:pPr marL="285750" indent="-285750" algn="just">
              <a:buFont typeface="Arial" pitchFamily="34" charset="0"/>
              <a:buChar char="•"/>
            </a:pPr>
            <a:r>
              <a:rPr lang="en-GB" dirty="0" smtClean="0"/>
              <a:t>Human </a:t>
            </a:r>
            <a:r>
              <a:rPr lang="en-GB" dirty="0"/>
              <a:t>resources professionals may foster deeper relationships, provide more effective assistance, and handle challenging circumstances with more ease because to EI.</a:t>
            </a:r>
            <a:endParaRPr lang="en-GB" sz="1600" dirty="0"/>
          </a:p>
        </p:txBody>
      </p:sp>
      <p:pic>
        <p:nvPicPr>
          <p:cNvPr id="7170" name="Picture 2" descr="Do You Have the Emotional Intelligence to Successfully Lead in the New  Year? - Blog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71800"/>
            <a:ext cx="9144000" cy="39193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780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3290" y="457200"/>
            <a:ext cx="8001000" cy="2308324"/>
          </a:xfrm>
          <a:prstGeom prst="rect">
            <a:avLst/>
          </a:prstGeom>
        </p:spPr>
        <p:txBody>
          <a:bodyPr wrap="square">
            <a:spAutoFit/>
          </a:bodyPr>
          <a:lstStyle/>
          <a:p>
            <a:pPr lvl="1" algn="ctr"/>
            <a:r>
              <a:rPr lang="en-GB" b="1" dirty="0"/>
              <a:t>Data Analysis and Interpretation</a:t>
            </a:r>
            <a:endParaRPr lang="en-GB" sz="1600" dirty="0"/>
          </a:p>
          <a:p>
            <a:pPr marL="285750" indent="-285750" algn="just">
              <a:buFont typeface="Arial" pitchFamily="34" charset="0"/>
              <a:buChar char="•"/>
            </a:pPr>
            <a:r>
              <a:rPr lang="en-GB" dirty="0"/>
              <a:t>Skills in data analysis and interpretation are becoming more important as human resource management becomes the driving force behind improvement initiatives. </a:t>
            </a:r>
            <a:endParaRPr lang="en-GB" dirty="0" smtClean="0"/>
          </a:p>
          <a:p>
            <a:pPr marL="285750" indent="-285750" algn="just">
              <a:buFont typeface="Arial" pitchFamily="34" charset="0"/>
              <a:buChar char="•"/>
            </a:pPr>
            <a:r>
              <a:rPr lang="en-GB" dirty="0" smtClean="0"/>
              <a:t>Human </a:t>
            </a:r>
            <a:r>
              <a:rPr lang="en-GB" dirty="0"/>
              <a:t>resources professionals should be skilled in all aspects of data gathering, analysis, and interpretation (</a:t>
            </a:r>
            <a:r>
              <a:rPr lang="en-GB" dirty="0" err="1"/>
              <a:t>Shanjabin</a:t>
            </a:r>
            <a:r>
              <a:rPr lang="en-GB" dirty="0"/>
              <a:t> &amp; </a:t>
            </a:r>
            <a:r>
              <a:rPr lang="en-GB" dirty="0" err="1"/>
              <a:t>Oyshi</a:t>
            </a:r>
            <a:r>
              <a:rPr lang="en-GB" dirty="0"/>
              <a:t>, 2021). </a:t>
            </a:r>
            <a:endParaRPr lang="en-GB" dirty="0" smtClean="0"/>
          </a:p>
          <a:p>
            <a:pPr marL="285750" indent="-285750" algn="just">
              <a:buFont typeface="Arial" pitchFamily="34" charset="0"/>
              <a:buChar char="•"/>
            </a:pPr>
            <a:r>
              <a:rPr lang="en-GB" dirty="0" smtClean="0"/>
              <a:t>Human </a:t>
            </a:r>
            <a:r>
              <a:rPr lang="en-GB" dirty="0"/>
              <a:t>resource analytics and metrics are used for this purpose to spot trends, bottlenecks, and other areas ripe for development.</a:t>
            </a:r>
            <a:endParaRPr lang="en-GB" sz="1600" dirty="0"/>
          </a:p>
        </p:txBody>
      </p:sp>
      <p:pic>
        <p:nvPicPr>
          <p:cNvPr id="8194" name="Picture 2" descr="What Is Data Interpretation? Meaning, Methods &amp; Examp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48000"/>
            <a:ext cx="9144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8150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5300" y="685800"/>
            <a:ext cx="8153400" cy="1754326"/>
          </a:xfrm>
          <a:prstGeom prst="rect">
            <a:avLst/>
          </a:prstGeom>
        </p:spPr>
        <p:txBody>
          <a:bodyPr wrap="square">
            <a:spAutoFit/>
          </a:bodyPr>
          <a:lstStyle/>
          <a:p>
            <a:pPr lvl="1" algn="ctr"/>
            <a:r>
              <a:rPr lang="en-GB" b="1" dirty="0"/>
              <a:t>Change Management and </a:t>
            </a:r>
            <a:r>
              <a:rPr lang="en-GB" b="1" dirty="0" smtClean="0"/>
              <a:t>Adaptability</a:t>
            </a:r>
            <a:endParaRPr lang="en-GB" sz="1600" dirty="0"/>
          </a:p>
          <a:p>
            <a:pPr marL="285750" indent="-285750" algn="just">
              <a:buFont typeface="Arial" pitchFamily="34" charset="0"/>
              <a:buChar char="•"/>
            </a:pPr>
            <a:r>
              <a:rPr lang="en-GB" dirty="0"/>
              <a:t>Ability to handle change effectively is crucial for surviving the upheaval that improvement programs inevitably cause (</a:t>
            </a:r>
            <a:r>
              <a:rPr lang="en-GB" dirty="0" err="1"/>
              <a:t>Vrontis</a:t>
            </a:r>
            <a:r>
              <a:rPr lang="en-GB" dirty="0"/>
              <a:t> et al., 2021). </a:t>
            </a:r>
            <a:endParaRPr lang="en-GB" dirty="0" smtClean="0"/>
          </a:p>
          <a:p>
            <a:pPr marL="285750" indent="-285750" algn="just">
              <a:buFont typeface="Arial" pitchFamily="34" charset="0"/>
              <a:buChar char="•"/>
            </a:pPr>
            <a:r>
              <a:rPr lang="en-GB" dirty="0" smtClean="0"/>
              <a:t>Human </a:t>
            </a:r>
            <a:r>
              <a:rPr lang="en-GB" dirty="0"/>
              <a:t>resources experts need strong skills in dealing with pushback, delivering bad news, and reassuring staff members. The capacity to change course quickly and effectively in the face of adversity is also crucial.</a:t>
            </a:r>
            <a:endParaRPr lang="en-GB" sz="1600" dirty="0"/>
          </a:p>
        </p:txBody>
      </p:sp>
      <p:sp>
        <p:nvSpPr>
          <p:cNvPr id="3" name="AutoShape 2" descr="Building an Adaptable Team That Embraces Change Man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Building an Adaptable Team That Embraces Change Man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22" name="Picture 6" descr="The secret to success is adaptability | Harbinger SC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48001"/>
            <a:ext cx="9144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8369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9697" y="533400"/>
            <a:ext cx="8001000" cy="2031325"/>
          </a:xfrm>
          <a:prstGeom prst="rect">
            <a:avLst/>
          </a:prstGeom>
        </p:spPr>
        <p:txBody>
          <a:bodyPr wrap="square">
            <a:spAutoFit/>
          </a:bodyPr>
          <a:lstStyle/>
          <a:p>
            <a:pPr lvl="1" algn="ctr"/>
            <a:r>
              <a:rPr lang="en-GB" b="1" dirty="0"/>
              <a:t>Collaboration and Team Facilitation</a:t>
            </a:r>
            <a:endParaRPr lang="en-GB" sz="1600" dirty="0"/>
          </a:p>
          <a:p>
            <a:pPr marL="285750" indent="-285750" algn="just">
              <a:buFont typeface="Arial" pitchFamily="34" charset="0"/>
              <a:buChar char="•"/>
            </a:pPr>
            <a:r>
              <a:rPr lang="en-GB" dirty="0"/>
              <a:t>Collaborating across teams and departments is necessary to improve the prioritized area (</a:t>
            </a:r>
            <a:r>
              <a:rPr lang="en-GB" dirty="0" err="1"/>
              <a:t>Zaitsava</a:t>
            </a:r>
            <a:r>
              <a:rPr lang="en-GB" dirty="0"/>
              <a:t> et al., 2022). </a:t>
            </a:r>
            <a:endParaRPr lang="en-GB" dirty="0" smtClean="0"/>
          </a:p>
          <a:p>
            <a:pPr marL="285750" indent="-285750" algn="just">
              <a:buFont typeface="Arial" pitchFamily="34" charset="0"/>
              <a:buChar char="•"/>
            </a:pPr>
            <a:r>
              <a:rPr lang="en-GB" dirty="0" smtClean="0"/>
              <a:t>Human </a:t>
            </a:r>
            <a:r>
              <a:rPr lang="en-GB" dirty="0"/>
              <a:t>resources professionals should be able to promote open communication, a culture of cooperation, and successful collaboration</a:t>
            </a:r>
            <a:r>
              <a:rPr lang="en-GB" dirty="0" smtClean="0"/>
              <a:t>.</a:t>
            </a:r>
            <a:r>
              <a:rPr lang="en-GB" dirty="0"/>
              <a:t> </a:t>
            </a:r>
            <a:endParaRPr lang="en-GB" sz="1600" dirty="0"/>
          </a:p>
          <a:p>
            <a:r>
              <a:rPr lang="en-GB" dirty="0"/>
              <a:t> </a:t>
            </a:r>
            <a:endParaRPr lang="en-GB" sz="1600" dirty="0"/>
          </a:p>
          <a:p>
            <a:r>
              <a:rPr lang="en-GB" dirty="0"/>
              <a:t> </a:t>
            </a:r>
          </a:p>
        </p:txBody>
      </p:sp>
      <p:sp>
        <p:nvSpPr>
          <p:cNvPr id="3" name="AutoShape 2" descr="Why Team Building is Important for Your Business - The Compliance and  Ethics Blo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Why Team Building is Important for Your Business - The Compliance and  Ethics Blo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6" name="Picture 6" descr="Team Building At Work: Ideas To Produce More Successful Tea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43200"/>
            <a:ext cx="9144000"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455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229696840"/>
              </p:ext>
            </p:extLst>
          </p:nvPr>
        </p:nvGraphicFramePr>
        <p:xfrm>
          <a:off x="0" y="543248"/>
          <a:ext cx="9144000" cy="7680960"/>
        </p:xfrm>
        <a:graphic>
          <a:graphicData uri="http://schemas.openxmlformats.org/drawingml/2006/table">
            <a:tbl>
              <a:tblPr firstRow="1" bandRow="1">
                <a:tableStyleId>{5C22544A-7EE6-4342-B048-85BDC9FD1C3A}</a:tableStyleId>
              </a:tblPr>
              <a:tblGrid>
                <a:gridCol w="3048000"/>
                <a:gridCol w="3048000"/>
                <a:gridCol w="3048000"/>
              </a:tblGrid>
              <a:tr h="311800">
                <a:tc>
                  <a:txBody>
                    <a:bodyPr/>
                    <a:lstStyle/>
                    <a:p>
                      <a:r>
                        <a:rPr lang="en-GB" sz="1800" b="1" kern="1200" dirty="0" smtClean="0">
                          <a:solidFill>
                            <a:schemeClr val="lt1"/>
                          </a:solidFill>
                          <a:effectLst/>
                          <a:latin typeface="+mn-lt"/>
                          <a:ea typeface="+mn-ea"/>
                          <a:cs typeface="+mn-cs"/>
                        </a:rPr>
                        <a:t>Data-Driven Decision-Making</a:t>
                      </a:r>
                      <a:endParaRPr lang="en-GB" dirty="0"/>
                    </a:p>
                  </a:txBody>
                  <a:tcPr/>
                </a:tc>
                <a:tc>
                  <a:txBody>
                    <a:bodyPr/>
                    <a:lstStyle/>
                    <a:p>
                      <a:r>
                        <a:rPr lang="en-GB" sz="1800" b="1" kern="1200" dirty="0" smtClean="0">
                          <a:solidFill>
                            <a:schemeClr val="lt1"/>
                          </a:solidFill>
                          <a:effectLst/>
                          <a:latin typeface="+mn-lt"/>
                          <a:ea typeface="+mn-ea"/>
                          <a:cs typeface="+mn-cs"/>
                        </a:rPr>
                        <a:t>Change Management</a:t>
                      </a:r>
                      <a:endParaRPr lang="en-GB" dirty="0"/>
                    </a:p>
                  </a:txBody>
                  <a:tcPr/>
                </a:tc>
                <a:tc>
                  <a:txBody>
                    <a:bodyPr/>
                    <a:lstStyle/>
                    <a:p>
                      <a:r>
                        <a:rPr lang="en-GB" sz="1800" b="1" kern="1200" dirty="0" err="1" smtClean="0">
                          <a:solidFill>
                            <a:schemeClr val="lt1"/>
                          </a:solidFill>
                          <a:effectLst/>
                          <a:latin typeface="+mn-lt"/>
                          <a:ea typeface="+mn-ea"/>
                          <a:cs typeface="+mn-cs"/>
                        </a:rPr>
                        <a:t>Upskilling</a:t>
                      </a:r>
                      <a:r>
                        <a:rPr lang="en-GB" sz="1800" b="1" kern="1200" dirty="0" smtClean="0">
                          <a:solidFill>
                            <a:schemeClr val="lt1"/>
                          </a:solidFill>
                          <a:effectLst/>
                          <a:latin typeface="+mn-lt"/>
                          <a:ea typeface="+mn-ea"/>
                          <a:cs typeface="+mn-cs"/>
                        </a:rPr>
                        <a:t> and Reskilling</a:t>
                      </a:r>
                      <a:endParaRPr lang="en-GB" dirty="0"/>
                    </a:p>
                  </a:txBody>
                  <a:tcPr/>
                </a:tc>
              </a:tr>
              <a:tr h="5456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Timeframe: 3-6 months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Timeframe: </a:t>
                      </a:r>
                      <a:r>
                        <a:rPr lang="en-GB" sz="1800" kern="1200" dirty="0" err="1" smtClean="0">
                          <a:solidFill>
                            <a:schemeClr val="dk1"/>
                          </a:solidFill>
                          <a:effectLst/>
                          <a:latin typeface="+mn-lt"/>
                          <a:ea typeface="+mn-ea"/>
                          <a:cs typeface="+mn-cs"/>
                        </a:rPr>
                        <a:t>Ongoing</a:t>
                      </a:r>
                      <a:endParaRPr lang="en-GB" sz="1800" kern="1200" dirty="0" smtClean="0">
                        <a:solidFill>
                          <a:schemeClr val="dk1"/>
                        </a:solidFill>
                        <a:effectLst/>
                        <a:latin typeface="+mn-lt"/>
                        <a:ea typeface="+mn-ea"/>
                        <a:cs typeface="+mn-cs"/>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Timeframe: 6-12 months</a:t>
                      </a:r>
                    </a:p>
                    <a:p>
                      <a:endParaRPr lang="en-GB" dirty="0"/>
                    </a:p>
                  </a:txBody>
                  <a:tcPr/>
                </a:tc>
              </a:tr>
              <a:tr h="14810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Conduct a skills gap analysis for the HR team to identify existing data analysis skills and areas for improvement.</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Identify HR team members with previous change management experience or potential for developing these skills.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Conduct a future skills analysis to identify critical skills required for ACME LTD's future success.</a:t>
                      </a:r>
                    </a:p>
                    <a:p>
                      <a:endParaRPr lang="en-GB" dirty="0"/>
                    </a:p>
                  </a:txBody>
                  <a:tcPr/>
                </a:tc>
              </a:tr>
              <a:tr h="12472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Provide relevant training and workshops on data analysis techniques and tools.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Provide specialized training on change management principles and methodologies.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Create a comprehensive learning and development plan with a focus on </a:t>
                      </a:r>
                      <a:r>
                        <a:rPr lang="en-GB" sz="1800" kern="1200" dirty="0" err="1" smtClean="0">
                          <a:solidFill>
                            <a:schemeClr val="dk1"/>
                          </a:solidFill>
                          <a:effectLst/>
                          <a:latin typeface="+mn-lt"/>
                          <a:ea typeface="+mn-ea"/>
                          <a:cs typeface="+mn-cs"/>
                        </a:rPr>
                        <a:t>upskilling</a:t>
                      </a:r>
                      <a:r>
                        <a:rPr lang="en-GB" sz="1800" kern="1200" dirty="0" smtClean="0">
                          <a:solidFill>
                            <a:schemeClr val="dk1"/>
                          </a:solidFill>
                          <a:effectLst/>
                          <a:latin typeface="+mn-lt"/>
                          <a:ea typeface="+mn-ea"/>
                          <a:cs typeface="+mn-cs"/>
                        </a:rPr>
                        <a:t> and reskilling.</a:t>
                      </a:r>
                    </a:p>
                    <a:p>
                      <a:endParaRPr lang="en-GB" dirty="0"/>
                    </a:p>
                  </a:txBody>
                  <a:tcPr/>
                </a:tc>
              </a:tr>
              <a:tr h="14810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Assign a mentor or coach to support HR team members in applying data analysis to real HR scenarios.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Collaborate with external consultants or experts in change management to gain insights and guidance.</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Leverage online learning platforms and partnerships with educational institutions to provide diverse learning opportunities.</a:t>
                      </a:r>
                    </a:p>
                    <a:p>
                      <a:endParaRPr lang="en-GB" dirty="0"/>
                    </a:p>
                  </a:txBody>
                  <a:tcPr/>
                </a:tc>
              </a:tr>
              <a:tr h="14810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Encourage the use of data in decision-making by incorporating it into regular HR meetings and discussions.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Integrate change management practices into HR processes, such as talent acquisition, performance management, and employee development.</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Establish a culture of continuous learning and encourage employees to take ownership of their skill development.</a:t>
                      </a:r>
                    </a:p>
                    <a:p>
                      <a:endParaRPr lang="en-GB" dirty="0"/>
                    </a:p>
                  </a:txBody>
                  <a:tcPr/>
                </a:tc>
              </a:tr>
            </a:tbl>
          </a:graphicData>
        </a:graphic>
      </p:graphicFrame>
      <p:sp>
        <p:nvSpPr>
          <p:cNvPr id="3" name="Rectangle 2"/>
          <p:cNvSpPr/>
          <p:nvPr/>
        </p:nvSpPr>
        <p:spPr>
          <a:xfrm>
            <a:off x="3352800" y="138545"/>
            <a:ext cx="2590800" cy="369332"/>
          </a:xfrm>
          <a:prstGeom prst="rect">
            <a:avLst/>
          </a:prstGeom>
        </p:spPr>
        <p:txBody>
          <a:bodyPr wrap="square">
            <a:spAutoFit/>
          </a:bodyPr>
          <a:lstStyle/>
          <a:p>
            <a:pPr algn="ctr"/>
            <a:r>
              <a:rPr lang="en-US" b="1" dirty="0" smtClean="0"/>
              <a:t>Action Plan</a:t>
            </a:r>
            <a:endParaRPr lang="en-GB" b="1" dirty="0"/>
          </a:p>
        </p:txBody>
      </p:sp>
    </p:spTree>
    <p:extLst>
      <p:ext uri="{BB962C8B-B14F-4D97-AF65-F5344CB8AC3E}">
        <p14:creationId xmlns:p14="http://schemas.microsoft.com/office/powerpoint/2010/main" val="2688500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762000"/>
            <a:ext cx="8001000" cy="5078313"/>
          </a:xfrm>
          <a:prstGeom prst="rect">
            <a:avLst/>
          </a:prstGeom>
        </p:spPr>
        <p:txBody>
          <a:bodyPr wrap="square">
            <a:spAutoFit/>
          </a:bodyPr>
          <a:lstStyle/>
          <a:p>
            <a:pPr algn="ctr"/>
            <a:r>
              <a:rPr lang="en-GB" b="1" dirty="0"/>
              <a:t>References</a:t>
            </a:r>
          </a:p>
          <a:p>
            <a:r>
              <a:rPr lang="en-GB" dirty="0"/>
              <a:t>Ansari, M. F., &amp; Dash, B. (2022). Self-service analytics for data-driven decision making during COVID-19 pandemic: An organization’s best </a:t>
            </a:r>
            <a:r>
              <a:rPr lang="en-GB" dirty="0" err="1"/>
              <a:t>defense</a:t>
            </a:r>
            <a:r>
              <a:rPr lang="en-GB" dirty="0"/>
              <a:t>. </a:t>
            </a:r>
            <a:r>
              <a:rPr lang="en-GB" i="1" dirty="0"/>
              <a:t>Academia Letters</a:t>
            </a:r>
            <a:r>
              <a:rPr lang="en-GB" dirty="0"/>
              <a:t>. https://doi.org/10.20935/al4978</a:t>
            </a:r>
          </a:p>
          <a:p>
            <a:r>
              <a:rPr lang="en-GB" dirty="0" err="1"/>
              <a:t>Budhwar</a:t>
            </a:r>
            <a:r>
              <a:rPr lang="en-GB" dirty="0"/>
              <a:t>, P., Malik, A., De Silva, M. T. T., &amp; </a:t>
            </a:r>
            <a:r>
              <a:rPr lang="en-GB" dirty="0" err="1"/>
              <a:t>Thevisuthan</a:t>
            </a:r>
            <a:r>
              <a:rPr lang="en-GB" dirty="0"/>
              <a:t>, P. (2022). Artificial intelligence – challenges and opportunities for international HRM: a review and research agenda. </a:t>
            </a:r>
            <a:r>
              <a:rPr lang="en-GB" i="1" dirty="0"/>
              <a:t>The International Journal of Human Resource Management</a:t>
            </a:r>
            <a:r>
              <a:rPr lang="en-GB" dirty="0"/>
              <a:t>, </a:t>
            </a:r>
            <a:r>
              <a:rPr lang="en-GB" i="1" dirty="0"/>
              <a:t>33</a:t>
            </a:r>
            <a:r>
              <a:rPr lang="en-GB" dirty="0"/>
              <a:t>(6), 1065–1097. </a:t>
            </a:r>
            <a:r>
              <a:rPr lang="en-GB" dirty="0" err="1"/>
              <a:t>tandfonline</a:t>
            </a:r>
            <a:r>
              <a:rPr lang="en-GB" dirty="0"/>
              <a:t>. https://www.tandfonline.com/doi/full/10.1080/09585192.2022.2035161</a:t>
            </a:r>
          </a:p>
          <a:p>
            <a:r>
              <a:rPr lang="en-GB" dirty="0" err="1"/>
              <a:t>Coston</a:t>
            </a:r>
            <a:r>
              <a:rPr lang="en-GB" dirty="0"/>
              <a:t>, A., Kawakami, A., Zhu, H., Holstein, K., &amp; </a:t>
            </a:r>
            <a:r>
              <a:rPr lang="en-GB" dirty="0" err="1"/>
              <a:t>Heidari</a:t>
            </a:r>
            <a:r>
              <a:rPr lang="en-GB" dirty="0"/>
              <a:t>, H. (2023, February 1). </a:t>
            </a:r>
            <a:r>
              <a:rPr lang="en-GB" i="1" dirty="0"/>
              <a:t>A Validity Perspective on Evaluating the Justified Use of Data-driven Decision-making Algorithms</a:t>
            </a:r>
            <a:r>
              <a:rPr lang="en-GB" dirty="0"/>
              <a:t>. IEEE </a:t>
            </a:r>
            <a:r>
              <a:rPr lang="en-GB" dirty="0" err="1"/>
              <a:t>Xplore</a:t>
            </a:r>
            <a:r>
              <a:rPr lang="en-GB" dirty="0"/>
              <a:t>. https://doi.org/10.1109/SaTML54575.2023.00050</a:t>
            </a:r>
          </a:p>
          <a:p>
            <a:r>
              <a:rPr lang="en-GB" dirty="0" err="1"/>
              <a:t>Hanelt</a:t>
            </a:r>
            <a:r>
              <a:rPr lang="en-GB" dirty="0"/>
              <a:t>, A., </a:t>
            </a:r>
            <a:r>
              <a:rPr lang="en-GB" dirty="0" err="1"/>
              <a:t>Bohnsack</a:t>
            </a:r>
            <a:r>
              <a:rPr lang="en-GB" dirty="0"/>
              <a:t>, R., </a:t>
            </a:r>
            <a:r>
              <a:rPr lang="en-GB" dirty="0" err="1"/>
              <a:t>Marz</a:t>
            </a:r>
            <a:r>
              <a:rPr lang="en-GB" dirty="0"/>
              <a:t>, D., &amp; </a:t>
            </a:r>
            <a:r>
              <a:rPr lang="en-GB" dirty="0" err="1"/>
              <a:t>Antunes</a:t>
            </a:r>
            <a:r>
              <a:rPr lang="en-GB" dirty="0"/>
              <a:t>, C. (2020). A systematic review of the literature on digital transformation: insights and implications for strategy and organizational change. </a:t>
            </a:r>
            <a:r>
              <a:rPr lang="en-GB" i="1" dirty="0"/>
              <a:t>Journal of Management Studies</a:t>
            </a:r>
            <a:r>
              <a:rPr lang="en-GB" dirty="0"/>
              <a:t>, </a:t>
            </a:r>
            <a:r>
              <a:rPr lang="en-GB" i="1" dirty="0"/>
              <a:t>58</a:t>
            </a:r>
            <a:r>
              <a:rPr lang="en-GB" dirty="0"/>
              <a:t>(5), 1159–1197.</a:t>
            </a:r>
          </a:p>
          <a:p>
            <a:r>
              <a:rPr lang="en-GB" dirty="0"/>
              <a:t>Hung, J. (2022). Policy Development on </a:t>
            </a:r>
            <a:r>
              <a:rPr lang="en-GB" dirty="0" err="1"/>
              <a:t>Upskilling</a:t>
            </a:r>
            <a:r>
              <a:rPr lang="en-GB" dirty="0"/>
              <a:t>/Reskilling Older Population Care Staff in China. </a:t>
            </a:r>
            <a:r>
              <a:rPr lang="en-GB" i="1" dirty="0"/>
              <a:t>International Journal of Environmental Research and Public Health</a:t>
            </a:r>
            <a:r>
              <a:rPr lang="en-GB" dirty="0"/>
              <a:t>, </a:t>
            </a:r>
            <a:r>
              <a:rPr lang="en-GB" i="1" dirty="0"/>
              <a:t>19</a:t>
            </a:r>
            <a:r>
              <a:rPr lang="en-GB" dirty="0"/>
              <a:t>(15), 9440. https://</a:t>
            </a:r>
            <a:r>
              <a:rPr lang="en-GB" dirty="0" smtClean="0"/>
              <a:t>doi.org/10.3390/ijerph19159440</a:t>
            </a:r>
            <a:r>
              <a:rPr lang="en-GB" dirty="0"/>
              <a:t> </a:t>
            </a:r>
          </a:p>
        </p:txBody>
      </p:sp>
    </p:spTree>
    <p:extLst>
      <p:ext uri="{BB962C8B-B14F-4D97-AF65-F5344CB8AC3E}">
        <p14:creationId xmlns:p14="http://schemas.microsoft.com/office/powerpoint/2010/main" val="3270075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533399"/>
            <a:ext cx="7924800" cy="5078313"/>
          </a:xfrm>
          <a:prstGeom prst="rect">
            <a:avLst/>
          </a:prstGeom>
        </p:spPr>
        <p:txBody>
          <a:bodyPr wrap="square">
            <a:spAutoFit/>
          </a:bodyPr>
          <a:lstStyle/>
          <a:p>
            <a:r>
              <a:rPr lang="en-GB" dirty="0"/>
              <a:t>Li, L. (2022a). Correction to: Reskilling and </a:t>
            </a:r>
            <a:r>
              <a:rPr lang="en-GB" dirty="0" err="1"/>
              <a:t>Upskilling</a:t>
            </a:r>
            <a:r>
              <a:rPr lang="en-GB" dirty="0"/>
              <a:t> the Future‑ready Workforce for Industry 4.0 and Beyond. </a:t>
            </a:r>
            <a:r>
              <a:rPr lang="en-GB" i="1" dirty="0"/>
              <a:t>Information Systems Frontiers</a:t>
            </a:r>
            <a:r>
              <a:rPr lang="en-GB" dirty="0"/>
              <a:t>. https://doi.org/10.1007/s10796-022-10318-w</a:t>
            </a:r>
          </a:p>
          <a:p>
            <a:r>
              <a:rPr lang="en-GB" dirty="0"/>
              <a:t>Li, L. (2022b). Reskilling and </a:t>
            </a:r>
            <a:r>
              <a:rPr lang="en-GB" dirty="0" err="1"/>
              <a:t>Upskilling</a:t>
            </a:r>
            <a:r>
              <a:rPr lang="en-GB" dirty="0"/>
              <a:t> the Future-ready Workforce for Industry 4.0 and beyond. </a:t>
            </a:r>
            <a:r>
              <a:rPr lang="en-GB" i="1" dirty="0"/>
              <a:t>Information Systems Frontiers</a:t>
            </a:r>
            <a:r>
              <a:rPr lang="en-GB" dirty="0"/>
              <a:t>, </a:t>
            </a:r>
            <a:r>
              <a:rPr lang="en-GB" i="1" dirty="0"/>
              <a:t>24</a:t>
            </a:r>
            <a:r>
              <a:rPr lang="en-GB" dirty="0"/>
              <a:t>(3). springer. https://doi.org/10.1007/s10796-022-10308-y</a:t>
            </a:r>
          </a:p>
          <a:p>
            <a:r>
              <a:rPr lang="en-GB" dirty="0" err="1"/>
              <a:t>Shanjabin</a:t>
            </a:r>
            <a:r>
              <a:rPr lang="en-GB" dirty="0"/>
              <a:t>, S., &amp; </a:t>
            </a:r>
            <a:r>
              <a:rPr lang="en-GB" dirty="0" err="1"/>
              <a:t>Oyshi</a:t>
            </a:r>
            <a:r>
              <a:rPr lang="en-GB" dirty="0"/>
              <a:t>, A. H. (2021). The comparative analysis of FMCG enterprises’ vision, mission, and core values focusing on strategic human resources. </a:t>
            </a:r>
            <a:r>
              <a:rPr lang="en-GB" i="1" dirty="0"/>
              <a:t>International Journal of Financial, Accounting, and Management</a:t>
            </a:r>
            <a:r>
              <a:rPr lang="en-GB" dirty="0"/>
              <a:t>, </a:t>
            </a:r>
            <a:r>
              <a:rPr lang="en-GB" i="1" dirty="0"/>
              <a:t>3</a:t>
            </a:r>
            <a:r>
              <a:rPr lang="en-GB" dirty="0"/>
              <a:t>(2), 115–128. https://doi.org/10.35912/ijfam.v3i2.695</a:t>
            </a:r>
          </a:p>
          <a:p>
            <a:r>
              <a:rPr lang="en-GB" dirty="0" err="1"/>
              <a:t>Vrontis</a:t>
            </a:r>
            <a:r>
              <a:rPr lang="en-GB" dirty="0"/>
              <a:t>, D., </a:t>
            </a:r>
            <a:r>
              <a:rPr lang="en-GB" dirty="0" err="1"/>
              <a:t>Christofi</a:t>
            </a:r>
            <a:r>
              <a:rPr lang="en-GB" dirty="0"/>
              <a:t>, M., Pereira, V., </a:t>
            </a:r>
            <a:r>
              <a:rPr lang="en-GB" dirty="0" err="1"/>
              <a:t>Tarba</a:t>
            </a:r>
            <a:r>
              <a:rPr lang="en-GB" dirty="0"/>
              <a:t>, S., </a:t>
            </a:r>
            <a:r>
              <a:rPr lang="en-GB" dirty="0" err="1"/>
              <a:t>Makrides</a:t>
            </a:r>
            <a:r>
              <a:rPr lang="en-GB" dirty="0"/>
              <a:t>, A., &amp; Trichina, E. (2021). Artificial intelligence, robotics, advanced technologies and human resource management: a systematic review. </a:t>
            </a:r>
            <a:r>
              <a:rPr lang="en-GB" i="1" dirty="0"/>
              <a:t>The International Journal of Human Resource Management</a:t>
            </a:r>
            <a:r>
              <a:rPr lang="en-GB" dirty="0"/>
              <a:t>, </a:t>
            </a:r>
            <a:r>
              <a:rPr lang="en-GB" i="1" dirty="0"/>
              <a:t>33</a:t>
            </a:r>
            <a:r>
              <a:rPr lang="en-GB" dirty="0"/>
              <a:t>(6), 1–30.</a:t>
            </a:r>
          </a:p>
          <a:p>
            <a:r>
              <a:rPr lang="en-GB" dirty="0" err="1"/>
              <a:t>Zaitsava</a:t>
            </a:r>
            <a:r>
              <a:rPr lang="en-GB" dirty="0"/>
              <a:t>, M., </a:t>
            </a:r>
            <a:r>
              <a:rPr lang="en-GB" dirty="0" err="1"/>
              <a:t>Marku</a:t>
            </a:r>
            <a:r>
              <a:rPr lang="en-GB" dirty="0"/>
              <a:t>, E., &amp; Di </a:t>
            </a:r>
            <a:r>
              <a:rPr lang="en-GB" dirty="0" err="1"/>
              <a:t>Guardo</a:t>
            </a:r>
            <a:r>
              <a:rPr lang="en-GB" dirty="0"/>
              <a:t>, M. C. (2022). Is data-driven decision-making driven only by data? When cognition meets data. </a:t>
            </a:r>
            <a:r>
              <a:rPr lang="en-GB" i="1" dirty="0"/>
              <a:t>European Management Journal</a:t>
            </a:r>
            <a:r>
              <a:rPr lang="en-GB" dirty="0"/>
              <a:t>, </a:t>
            </a:r>
            <a:r>
              <a:rPr lang="en-GB" i="1" dirty="0"/>
              <a:t>40</a:t>
            </a:r>
            <a:r>
              <a:rPr lang="en-GB" dirty="0"/>
              <a:t>(5). https://doi.org/10.1016/j.emj.2022.01.003</a:t>
            </a:r>
          </a:p>
          <a:p>
            <a:r>
              <a:rPr lang="en-GB" dirty="0"/>
              <a:t> </a:t>
            </a:r>
          </a:p>
        </p:txBody>
      </p:sp>
    </p:spTree>
    <p:extLst>
      <p:ext uri="{BB962C8B-B14F-4D97-AF65-F5344CB8AC3E}">
        <p14:creationId xmlns:p14="http://schemas.microsoft.com/office/powerpoint/2010/main" val="3356361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