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29" r:id="rId2"/>
    <p:sldMasterId id="2147483734" r:id="rId3"/>
  </p:sldMasterIdLst>
  <p:notesMasterIdLst>
    <p:notesMasterId r:id="rId40"/>
  </p:notesMasterIdLst>
  <p:sldIdLst>
    <p:sldId id="258" r:id="rId4"/>
    <p:sldId id="260" r:id="rId5"/>
    <p:sldId id="372" r:id="rId6"/>
    <p:sldId id="370" r:id="rId7"/>
    <p:sldId id="371" r:id="rId8"/>
    <p:sldId id="373" r:id="rId9"/>
    <p:sldId id="287" r:id="rId10"/>
    <p:sldId id="368" r:id="rId11"/>
    <p:sldId id="266" r:id="rId12"/>
    <p:sldId id="267" r:id="rId13"/>
    <p:sldId id="336" r:id="rId14"/>
    <p:sldId id="283" r:id="rId15"/>
    <p:sldId id="265" r:id="rId16"/>
    <p:sldId id="655" r:id="rId17"/>
    <p:sldId id="666" r:id="rId18"/>
    <p:sldId id="276" r:id="rId19"/>
    <p:sldId id="263" r:id="rId20"/>
    <p:sldId id="668" r:id="rId21"/>
    <p:sldId id="656" r:id="rId22"/>
    <p:sldId id="311" r:id="rId23"/>
    <p:sldId id="269" r:id="rId24"/>
    <p:sldId id="279" r:id="rId25"/>
    <p:sldId id="447" r:id="rId26"/>
    <p:sldId id="272" r:id="rId27"/>
    <p:sldId id="259" r:id="rId28"/>
    <p:sldId id="653" r:id="rId29"/>
    <p:sldId id="652" r:id="rId30"/>
    <p:sldId id="663" r:id="rId31"/>
    <p:sldId id="285" r:id="rId32"/>
    <p:sldId id="286" r:id="rId33"/>
    <p:sldId id="278" r:id="rId34"/>
    <p:sldId id="273" r:id="rId35"/>
    <p:sldId id="274" r:id="rId36"/>
    <p:sldId id="322" r:id="rId37"/>
    <p:sldId id="664" r:id="rId38"/>
    <p:sldId id="665" r:id="rId3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FA42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AAFEFB-7BF2-62F8-3E4E-BA58D5053240}" v="12" dt="2025-10-23T10:10:14.451"/>
    <p1510:client id="{E03A75B3-1C08-4524-A9E4-B91787D3CAF9}" v="33" dt="2025-10-22T18:02:09.5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5/10/relationships/revisionInfo" Target="revisionInfo.xml"/><Relationship Id="rId20" Type="http://schemas.openxmlformats.org/officeDocument/2006/relationships/slide" Target="slides/slide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D6AAFEFB-7BF2-62F8-3E4E-BA58D5053240}"/>
    <pc:docChg chg="modSld sldOrd">
      <pc:chgData name="Lisa Ellis" userId="S::l.ellis@uwtsd.ac.uk::1e3b8b31-18a3-40b3-8e12-8230c5071370" providerId="AD" clId="Web-{D6AAFEFB-7BF2-62F8-3E4E-BA58D5053240}" dt="2025-10-23T10:10:14.451" v="10"/>
      <pc:docMkLst>
        <pc:docMk/>
      </pc:docMkLst>
      <pc:sldChg chg="ord">
        <pc:chgData name="Lisa Ellis" userId="S::l.ellis@uwtsd.ac.uk::1e3b8b31-18a3-40b3-8e12-8230c5071370" providerId="AD" clId="Web-{D6AAFEFB-7BF2-62F8-3E4E-BA58D5053240}" dt="2025-10-23T10:10:14.451" v="10"/>
        <pc:sldMkLst>
          <pc:docMk/>
          <pc:sldMk cId="3884145629" sldId="652"/>
        </pc:sldMkLst>
      </pc:sldChg>
      <pc:sldChg chg="addSp delSp modSp ord">
        <pc:chgData name="Lisa Ellis" userId="S::l.ellis@uwtsd.ac.uk::1e3b8b31-18a3-40b3-8e12-8230c5071370" providerId="AD" clId="Web-{D6AAFEFB-7BF2-62F8-3E4E-BA58D5053240}" dt="2025-10-23T10:10:07.810" v="9"/>
        <pc:sldMkLst>
          <pc:docMk/>
          <pc:sldMk cId="2870707948" sldId="653"/>
        </pc:sldMkLst>
        <pc:picChg chg="add mod modCrop">
          <ac:chgData name="Lisa Ellis" userId="S::l.ellis@uwtsd.ac.uk::1e3b8b31-18a3-40b3-8e12-8230c5071370" providerId="AD" clId="Web-{D6AAFEFB-7BF2-62F8-3E4E-BA58D5053240}" dt="2025-10-23T09:02:42.347" v="7" actId="1076"/>
          <ac:picMkLst>
            <pc:docMk/>
            <pc:sldMk cId="2870707948" sldId="653"/>
            <ac:picMk id="3" creationId="{A21AB2CB-6D55-EAEF-E7FF-FB8A7598C570}"/>
          </ac:picMkLst>
        </pc:picChg>
        <pc:picChg chg="del">
          <ac:chgData name="Lisa Ellis" userId="S::l.ellis@uwtsd.ac.uk::1e3b8b31-18a3-40b3-8e12-8230c5071370" providerId="AD" clId="Web-{D6AAFEFB-7BF2-62F8-3E4E-BA58D5053240}" dt="2025-10-23T09:02:17.143" v="0"/>
          <ac:picMkLst>
            <pc:docMk/>
            <pc:sldMk cId="2870707948" sldId="653"/>
            <ac:picMk id="4" creationId="{D9ABC198-6219-FB7A-A7C4-28CF825B8C0C}"/>
          </ac:picMkLst>
        </pc:picChg>
      </pc:sldChg>
    </pc:docChg>
  </pc:docChgLst>
  <pc:docChgLst>
    <pc:chgData name="Lisa Ellis" userId="1e3b8b31-18a3-40b3-8e12-8230c5071370" providerId="ADAL" clId="{563BA9DA-5175-456B-8E08-B93023433B20}"/>
    <pc:docChg chg="custSel addSld delSld modSld sldOrd">
      <pc:chgData name="Lisa Ellis" userId="1e3b8b31-18a3-40b3-8e12-8230c5071370" providerId="ADAL" clId="{563BA9DA-5175-456B-8E08-B93023433B20}" dt="2025-10-22T18:02:20.502" v="273" actId="20577"/>
      <pc:docMkLst>
        <pc:docMk/>
      </pc:docMkLst>
      <pc:sldChg chg="addSp delSp modSp mod">
        <pc:chgData name="Lisa Ellis" userId="1e3b8b31-18a3-40b3-8e12-8230c5071370" providerId="ADAL" clId="{563BA9DA-5175-456B-8E08-B93023433B20}" dt="2025-10-22T17:25:48.775" v="9" actId="20577"/>
        <pc:sldMkLst>
          <pc:docMk/>
          <pc:sldMk cId="729282063" sldId="258"/>
        </pc:sldMkLst>
        <pc:spChg chg="mod">
          <ac:chgData name="Lisa Ellis" userId="1e3b8b31-18a3-40b3-8e12-8230c5071370" providerId="ADAL" clId="{563BA9DA-5175-456B-8E08-B93023433B20}" dt="2025-10-22T17:25:48.775" v="9" actId="20577"/>
          <ac:spMkLst>
            <pc:docMk/>
            <pc:sldMk cId="729282063" sldId="258"/>
            <ac:spMk id="10" creationId="{71842E47-01B1-121D-2A75-ABDFC0808257}"/>
          </ac:spMkLst>
        </pc:spChg>
        <pc:picChg chg="add mod ord">
          <ac:chgData name="Lisa Ellis" userId="1e3b8b31-18a3-40b3-8e12-8230c5071370" providerId="ADAL" clId="{563BA9DA-5175-456B-8E08-B93023433B20}" dt="2025-10-22T17:25:41.014" v="3" actId="26606"/>
          <ac:picMkLst>
            <pc:docMk/>
            <pc:sldMk cId="729282063" sldId="258"/>
            <ac:picMk id="3" creationId="{C9F7DBE9-3CC1-6174-7DD0-3B8FFB8883E9}"/>
          </ac:picMkLst>
        </pc:picChg>
        <pc:picChg chg="del">
          <ac:chgData name="Lisa Ellis" userId="1e3b8b31-18a3-40b3-8e12-8230c5071370" providerId="ADAL" clId="{563BA9DA-5175-456B-8E08-B93023433B20}" dt="2025-10-22T17:24:55.733" v="0" actId="478"/>
          <ac:picMkLst>
            <pc:docMk/>
            <pc:sldMk cId="729282063" sldId="258"/>
            <ac:picMk id="6" creationId="{FCF90FE3-AD17-F7C4-5F9C-5FFCF208875E}"/>
          </ac:picMkLst>
        </pc:picChg>
      </pc:sldChg>
      <pc:sldChg chg="add">
        <pc:chgData name="Lisa Ellis" userId="1e3b8b31-18a3-40b3-8e12-8230c5071370" providerId="ADAL" clId="{563BA9DA-5175-456B-8E08-B93023433B20}" dt="2025-10-22T17:37:34.527" v="132"/>
        <pc:sldMkLst>
          <pc:docMk/>
          <pc:sldMk cId="2591886072" sldId="259"/>
        </pc:sldMkLst>
      </pc:sldChg>
      <pc:sldChg chg="del">
        <pc:chgData name="Lisa Ellis" userId="1e3b8b31-18a3-40b3-8e12-8230c5071370" providerId="ADAL" clId="{563BA9DA-5175-456B-8E08-B93023433B20}" dt="2025-10-22T17:26:22.009" v="11" actId="2696"/>
        <pc:sldMkLst>
          <pc:docMk/>
          <pc:sldMk cId="4231305412" sldId="261"/>
        </pc:sldMkLst>
      </pc:sldChg>
      <pc:sldChg chg="add ord">
        <pc:chgData name="Lisa Ellis" userId="1e3b8b31-18a3-40b3-8e12-8230c5071370" providerId="ADAL" clId="{563BA9DA-5175-456B-8E08-B93023433B20}" dt="2025-10-22T17:58:36.215" v="262"/>
        <pc:sldMkLst>
          <pc:docMk/>
          <pc:sldMk cId="1690994520" sldId="263"/>
        </pc:sldMkLst>
      </pc:sldChg>
      <pc:sldChg chg="add">
        <pc:chgData name="Lisa Ellis" userId="1e3b8b31-18a3-40b3-8e12-8230c5071370" providerId="ADAL" clId="{563BA9DA-5175-456B-8E08-B93023433B20}" dt="2025-10-22T17:37:22.256" v="131"/>
        <pc:sldMkLst>
          <pc:docMk/>
          <pc:sldMk cId="3434817052" sldId="272"/>
        </pc:sldMkLst>
      </pc:sldChg>
      <pc:sldChg chg="addSp delSp modSp mod">
        <pc:chgData name="Lisa Ellis" userId="1e3b8b31-18a3-40b3-8e12-8230c5071370" providerId="ADAL" clId="{563BA9DA-5175-456B-8E08-B93023433B20}" dt="2025-10-22T17:41:14.231" v="145" actId="339"/>
        <pc:sldMkLst>
          <pc:docMk/>
          <pc:sldMk cId="3419923114" sldId="274"/>
        </pc:sldMkLst>
        <pc:spChg chg="mod">
          <ac:chgData name="Lisa Ellis" userId="1e3b8b31-18a3-40b3-8e12-8230c5071370" providerId="ADAL" clId="{563BA9DA-5175-456B-8E08-B93023433B20}" dt="2025-10-22T17:40:22.967" v="140" actId="20577"/>
          <ac:spMkLst>
            <pc:docMk/>
            <pc:sldMk cId="3419923114" sldId="274"/>
            <ac:spMk id="11" creationId="{95152E7C-B9D6-4817-8E4D-28BC1A7D07AC}"/>
          </ac:spMkLst>
        </pc:spChg>
        <pc:picChg chg="del">
          <ac:chgData name="Lisa Ellis" userId="1e3b8b31-18a3-40b3-8e12-8230c5071370" providerId="ADAL" clId="{563BA9DA-5175-456B-8E08-B93023433B20}" dt="2025-10-22T17:40:28.937" v="141" actId="478"/>
          <ac:picMkLst>
            <pc:docMk/>
            <pc:sldMk cId="3419923114" sldId="274"/>
            <ac:picMk id="2" creationId="{E323065C-ABA5-8CF4-A725-5661CE8BDCF6}"/>
          </ac:picMkLst>
        </pc:picChg>
        <pc:picChg chg="add mod">
          <ac:chgData name="Lisa Ellis" userId="1e3b8b31-18a3-40b3-8e12-8230c5071370" providerId="ADAL" clId="{563BA9DA-5175-456B-8E08-B93023433B20}" dt="2025-10-22T17:41:14.231" v="145" actId="339"/>
          <ac:picMkLst>
            <pc:docMk/>
            <pc:sldMk cId="3419923114" sldId="274"/>
            <ac:picMk id="4" creationId="{81809D8A-1D21-4150-7D5D-9B6789BE589A}"/>
          </ac:picMkLst>
        </pc:picChg>
      </pc:sldChg>
      <pc:sldChg chg="del">
        <pc:chgData name="Lisa Ellis" userId="1e3b8b31-18a3-40b3-8e12-8230c5071370" providerId="ADAL" clId="{563BA9DA-5175-456B-8E08-B93023433B20}" dt="2025-10-22T17:28:54.990" v="37" actId="47"/>
        <pc:sldMkLst>
          <pc:docMk/>
          <pc:sldMk cId="150433127" sldId="275"/>
        </pc:sldMkLst>
      </pc:sldChg>
      <pc:sldChg chg="addSp modSp add mod ord">
        <pc:chgData name="Lisa Ellis" userId="1e3b8b31-18a3-40b3-8e12-8230c5071370" providerId="ADAL" clId="{563BA9DA-5175-456B-8E08-B93023433B20}" dt="2025-10-22T18:02:20.502" v="273" actId="20577"/>
        <pc:sldMkLst>
          <pc:docMk/>
          <pc:sldMk cId="2611665074" sldId="276"/>
        </pc:sldMkLst>
        <pc:spChg chg="add mod">
          <ac:chgData name="Lisa Ellis" userId="1e3b8b31-18a3-40b3-8e12-8230c5071370" providerId="ADAL" clId="{563BA9DA-5175-456B-8E08-B93023433B20}" dt="2025-10-22T17:53:32.685" v="215" actId="1076"/>
          <ac:spMkLst>
            <pc:docMk/>
            <pc:sldMk cId="2611665074" sldId="276"/>
            <ac:spMk id="3" creationId="{C685D806-926C-5476-C94F-72F0C1D3A0CC}"/>
          </ac:spMkLst>
        </pc:spChg>
        <pc:spChg chg="add mod">
          <ac:chgData name="Lisa Ellis" userId="1e3b8b31-18a3-40b3-8e12-8230c5071370" providerId="ADAL" clId="{563BA9DA-5175-456B-8E08-B93023433B20}" dt="2025-10-22T18:02:20.502" v="273" actId="20577"/>
          <ac:spMkLst>
            <pc:docMk/>
            <pc:sldMk cId="2611665074" sldId="276"/>
            <ac:spMk id="5" creationId="{7F47E9B0-F419-088E-F7A2-9294C7850479}"/>
          </ac:spMkLst>
        </pc:spChg>
        <pc:picChg chg="mod modCrop">
          <ac:chgData name="Lisa Ellis" userId="1e3b8b31-18a3-40b3-8e12-8230c5071370" providerId="ADAL" clId="{563BA9DA-5175-456B-8E08-B93023433B20}" dt="2025-10-22T17:57:28.017" v="218" actId="1076"/>
          <ac:picMkLst>
            <pc:docMk/>
            <pc:sldMk cId="2611665074" sldId="276"/>
            <ac:picMk id="4" creationId="{AB54AF28-E8BD-A2EE-79BC-8DD6C037008F}"/>
          </ac:picMkLst>
        </pc:picChg>
      </pc:sldChg>
      <pc:sldChg chg="addSp modSp add mod modClrScheme chgLayout">
        <pc:chgData name="Lisa Ellis" userId="1e3b8b31-18a3-40b3-8e12-8230c5071370" providerId="ADAL" clId="{563BA9DA-5175-456B-8E08-B93023433B20}" dt="2025-10-22T17:35:08.905" v="125" actId="1076"/>
        <pc:sldMkLst>
          <pc:docMk/>
          <pc:sldMk cId="1488160205" sldId="283"/>
        </pc:sldMkLst>
        <pc:spChg chg="mod ord">
          <ac:chgData name="Lisa Ellis" userId="1e3b8b31-18a3-40b3-8e12-8230c5071370" providerId="ADAL" clId="{563BA9DA-5175-456B-8E08-B93023433B20}" dt="2025-10-22T17:32:22.840" v="47" actId="26606"/>
          <ac:spMkLst>
            <pc:docMk/>
            <pc:sldMk cId="1488160205" sldId="283"/>
            <ac:spMk id="2" creationId="{BFAFE206-74E9-497B-B91C-DA46F59B7EFC}"/>
          </ac:spMkLst>
        </pc:spChg>
        <pc:spChg chg="add mod">
          <ac:chgData name="Lisa Ellis" userId="1e3b8b31-18a3-40b3-8e12-8230c5071370" providerId="ADAL" clId="{563BA9DA-5175-456B-8E08-B93023433B20}" dt="2025-10-22T17:35:08.905" v="125" actId="1076"/>
          <ac:spMkLst>
            <pc:docMk/>
            <pc:sldMk cId="1488160205" sldId="283"/>
            <ac:spMk id="3" creationId="{18D02ADB-DEC8-53F5-EFAE-2A84A658F245}"/>
          </ac:spMkLst>
        </pc:spChg>
        <pc:spChg chg="mod ord">
          <ac:chgData name="Lisa Ellis" userId="1e3b8b31-18a3-40b3-8e12-8230c5071370" providerId="ADAL" clId="{563BA9DA-5175-456B-8E08-B93023433B20}" dt="2025-10-22T17:34:08.389" v="75" actId="20577"/>
          <ac:spMkLst>
            <pc:docMk/>
            <pc:sldMk cId="1488160205" sldId="283"/>
            <ac:spMk id="5" creationId="{14DAE41B-65C5-46D2-95A8-E35320187C68}"/>
          </ac:spMkLst>
        </pc:spChg>
        <pc:picChg chg="mod ord">
          <ac:chgData name="Lisa Ellis" userId="1e3b8b31-18a3-40b3-8e12-8230c5071370" providerId="ADAL" clId="{563BA9DA-5175-456B-8E08-B93023433B20}" dt="2025-10-22T17:33:36.355" v="65" actId="1076"/>
          <ac:picMkLst>
            <pc:docMk/>
            <pc:sldMk cId="1488160205" sldId="283"/>
            <ac:picMk id="4" creationId="{7FEDBB9A-5A13-4857-932E-09511B5272E9}"/>
          </ac:picMkLst>
        </pc:picChg>
      </pc:sldChg>
      <pc:sldChg chg="del">
        <pc:chgData name="Lisa Ellis" userId="1e3b8b31-18a3-40b3-8e12-8230c5071370" providerId="ADAL" clId="{563BA9DA-5175-456B-8E08-B93023433B20}" dt="2025-10-22T17:36:52.723" v="130" actId="2696"/>
        <pc:sldMkLst>
          <pc:docMk/>
          <pc:sldMk cId="3312394532" sldId="284"/>
        </pc:sldMkLst>
      </pc:sldChg>
      <pc:sldChg chg="modSp mod ord">
        <pc:chgData name="Lisa Ellis" userId="1e3b8b31-18a3-40b3-8e12-8230c5071370" providerId="ADAL" clId="{563BA9DA-5175-456B-8E08-B93023433B20}" dt="2025-10-22T17:36:47.816" v="129"/>
        <pc:sldMkLst>
          <pc:docMk/>
          <pc:sldMk cId="2844731289" sldId="285"/>
        </pc:sldMkLst>
        <pc:graphicFrameChg chg="mod">
          <ac:chgData name="Lisa Ellis" userId="1e3b8b31-18a3-40b3-8e12-8230c5071370" providerId="ADAL" clId="{563BA9DA-5175-456B-8E08-B93023433B20}" dt="2025-10-22T17:30:29.497" v="42" actId="14100"/>
          <ac:graphicFrameMkLst>
            <pc:docMk/>
            <pc:sldMk cId="2844731289" sldId="285"/>
            <ac:graphicFrameMk id="8" creationId="{F3FF315D-3355-45BB-B8F1-6C4578982AF4}"/>
          </ac:graphicFrameMkLst>
        </pc:graphicFrameChg>
      </pc:sldChg>
      <pc:sldChg chg="modSp mod">
        <pc:chgData name="Lisa Ellis" userId="1e3b8b31-18a3-40b3-8e12-8230c5071370" providerId="ADAL" clId="{563BA9DA-5175-456B-8E08-B93023433B20}" dt="2025-10-22T17:27:41.951" v="28" actId="20577"/>
        <pc:sldMkLst>
          <pc:docMk/>
          <pc:sldMk cId="443812593" sldId="370"/>
        </pc:sldMkLst>
        <pc:spChg chg="mod">
          <ac:chgData name="Lisa Ellis" userId="1e3b8b31-18a3-40b3-8e12-8230c5071370" providerId="ADAL" clId="{563BA9DA-5175-456B-8E08-B93023433B20}" dt="2025-10-22T17:27:08.358" v="22" actId="1076"/>
          <ac:spMkLst>
            <pc:docMk/>
            <pc:sldMk cId="443812593" sldId="370"/>
            <ac:spMk id="2" creationId="{2BEDA845-66A7-B7E1-6511-C2FAD901BB78}"/>
          </ac:spMkLst>
        </pc:spChg>
        <pc:spChg chg="mod">
          <ac:chgData name="Lisa Ellis" userId="1e3b8b31-18a3-40b3-8e12-8230c5071370" providerId="ADAL" clId="{563BA9DA-5175-456B-8E08-B93023433B20}" dt="2025-10-22T17:27:30.022" v="25" actId="14100"/>
          <ac:spMkLst>
            <pc:docMk/>
            <pc:sldMk cId="443812593" sldId="370"/>
            <ac:spMk id="4" creationId="{4CFFB3DC-EF4D-0534-E3E5-CEDFFFCB388A}"/>
          </ac:spMkLst>
        </pc:spChg>
        <pc:spChg chg="mod">
          <ac:chgData name="Lisa Ellis" userId="1e3b8b31-18a3-40b3-8e12-8230c5071370" providerId="ADAL" clId="{563BA9DA-5175-456B-8E08-B93023433B20}" dt="2025-10-22T17:27:41.951" v="28" actId="20577"/>
          <ac:spMkLst>
            <pc:docMk/>
            <pc:sldMk cId="443812593" sldId="370"/>
            <ac:spMk id="5" creationId="{066BB901-512E-EABB-0AE0-FB7A5E3DCE1A}"/>
          </ac:spMkLst>
        </pc:spChg>
      </pc:sldChg>
      <pc:sldChg chg="modSp mod">
        <pc:chgData name="Lisa Ellis" userId="1e3b8b31-18a3-40b3-8e12-8230c5071370" providerId="ADAL" clId="{563BA9DA-5175-456B-8E08-B93023433B20}" dt="2025-10-22T17:28:28.954" v="35" actId="1076"/>
        <pc:sldMkLst>
          <pc:docMk/>
          <pc:sldMk cId="1071496539" sldId="371"/>
        </pc:sldMkLst>
        <pc:spChg chg="mod">
          <ac:chgData name="Lisa Ellis" userId="1e3b8b31-18a3-40b3-8e12-8230c5071370" providerId="ADAL" clId="{563BA9DA-5175-456B-8E08-B93023433B20}" dt="2025-10-22T17:28:28.954" v="35" actId="1076"/>
          <ac:spMkLst>
            <pc:docMk/>
            <pc:sldMk cId="1071496539" sldId="371"/>
            <ac:spMk id="11" creationId="{62745C5A-99A0-825C-A7AF-B4E47E805241}"/>
          </ac:spMkLst>
        </pc:spChg>
        <pc:picChg chg="mod">
          <ac:chgData name="Lisa Ellis" userId="1e3b8b31-18a3-40b3-8e12-8230c5071370" providerId="ADAL" clId="{563BA9DA-5175-456B-8E08-B93023433B20}" dt="2025-10-22T17:28:21.103" v="33" actId="339"/>
          <ac:picMkLst>
            <pc:docMk/>
            <pc:sldMk cId="1071496539" sldId="371"/>
            <ac:picMk id="10" creationId="{8AF9CD25-F5A6-1E6E-347C-F7A326222534}"/>
          </ac:picMkLst>
        </pc:picChg>
      </pc:sldChg>
      <pc:sldChg chg="add">
        <pc:chgData name="Lisa Ellis" userId="1e3b8b31-18a3-40b3-8e12-8230c5071370" providerId="ADAL" clId="{563BA9DA-5175-456B-8E08-B93023433B20}" dt="2025-10-22T17:26:11.054" v="10"/>
        <pc:sldMkLst>
          <pc:docMk/>
          <pc:sldMk cId="4092888954" sldId="372"/>
        </pc:sldMkLst>
      </pc:sldChg>
      <pc:sldChg chg="add">
        <pc:chgData name="Lisa Ellis" userId="1e3b8b31-18a3-40b3-8e12-8230c5071370" providerId="ADAL" clId="{563BA9DA-5175-456B-8E08-B93023433B20}" dt="2025-10-22T17:28:50.445" v="36"/>
        <pc:sldMkLst>
          <pc:docMk/>
          <pc:sldMk cId="1624495387" sldId="373"/>
        </pc:sldMkLst>
      </pc:sldChg>
      <pc:sldChg chg="add ord">
        <pc:chgData name="Lisa Ellis" userId="1e3b8b31-18a3-40b3-8e12-8230c5071370" providerId="ADAL" clId="{563BA9DA-5175-456B-8E08-B93023433B20}" dt="2025-10-22T17:38:15.687" v="136"/>
        <pc:sldMkLst>
          <pc:docMk/>
          <pc:sldMk cId="448794775" sldId="447"/>
        </pc:sldMkLst>
      </pc:sldChg>
      <pc:sldChg chg="add">
        <pc:chgData name="Lisa Ellis" userId="1e3b8b31-18a3-40b3-8e12-8230c5071370" providerId="ADAL" clId="{563BA9DA-5175-456B-8E08-B93023433B20}" dt="2025-10-22T17:38:51.606" v="137"/>
        <pc:sldMkLst>
          <pc:docMk/>
          <pc:sldMk cId="3884145629" sldId="652"/>
        </pc:sldMkLst>
      </pc:sldChg>
      <pc:sldChg chg="add">
        <pc:chgData name="Lisa Ellis" userId="1e3b8b31-18a3-40b3-8e12-8230c5071370" providerId="ADAL" clId="{563BA9DA-5175-456B-8E08-B93023433B20}" dt="2025-10-22T17:38:09.347" v="134"/>
        <pc:sldMkLst>
          <pc:docMk/>
          <pc:sldMk cId="2870707948" sldId="653"/>
        </pc:sldMkLst>
      </pc:sldChg>
      <pc:sldChg chg="add">
        <pc:chgData name="Lisa Ellis" userId="1e3b8b31-18a3-40b3-8e12-8230c5071370" providerId="ADAL" clId="{563BA9DA-5175-456B-8E08-B93023433B20}" dt="2025-10-22T17:35:59.307" v="126"/>
        <pc:sldMkLst>
          <pc:docMk/>
          <pc:sldMk cId="600019956" sldId="655"/>
        </pc:sldMkLst>
      </pc:sldChg>
      <pc:sldChg chg="add">
        <pc:chgData name="Lisa Ellis" userId="1e3b8b31-18a3-40b3-8e12-8230c5071370" providerId="ADAL" clId="{563BA9DA-5175-456B-8E08-B93023433B20}" dt="2025-10-22T17:36:11.225" v="127"/>
        <pc:sldMkLst>
          <pc:docMk/>
          <pc:sldMk cId="2752544624" sldId="656"/>
        </pc:sldMkLst>
      </pc:sldChg>
      <pc:sldChg chg="add">
        <pc:chgData name="Lisa Ellis" userId="1e3b8b31-18a3-40b3-8e12-8230c5071370" providerId="ADAL" clId="{563BA9DA-5175-456B-8E08-B93023433B20}" dt="2025-10-22T17:39:02.357" v="138"/>
        <pc:sldMkLst>
          <pc:docMk/>
          <pc:sldMk cId="2291132853" sldId="663"/>
        </pc:sldMkLst>
      </pc:sldChg>
      <pc:sldChg chg="add">
        <pc:chgData name="Lisa Ellis" userId="1e3b8b31-18a3-40b3-8e12-8230c5071370" providerId="ADAL" clId="{563BA9DA-5175-456B-8E08-B93023433B20}" dt="2025-10-22T17:42:41.529" v="146"/>
        <pc:sldMkLst>
          <pc:docMk/>
          <pc:sldMk cId="638055449" sldId="664"/>
        </pc:sldMkLst>
      </pc:sldChg>
      <pc:sldChg chg="add">
        <pc:chgData name="Lisa Ellis" userId="1e3b8b31-18a3-40b3-8e12-8230c5071370" providerId="ADAL" clId="{563BA9DA-5175-456B-8E08-B93023433B20}" dt="2025-10-22T17:42:55.449" v="147"/>
        <pc:sldMkLst>
          <pc:docMk/>
          <pc:sldMk cId="3971886267" sldId="665"/>
        </pc:sldMkLst>
      </pc:sldChg>
      <pc:sldChg chg="add">
        <pc:chgData name="Lisa Ellis" userId="1e3b8b31-18a3-40b3-8e12-8230c5071370" providerId="ADAL" clId="{563BA9DA-5175-456B-8E08-B93023433B20}" dt="2025-10-22T17:49:24.953" v="149"/>
        <pc:sldMkLst>
          <pc:docMk/>
          <pc:sldMk cId="558751119" sldId="666"/>
        </pc:sldMkLst>
      </pc:sldChg>
      <pc:sldChg chg="add del">
        <pc:chgData name="Lisa Ellis" userId="1e3b8b31-18a3-40b3-8e12-8230c5071370" providerId="ADAL" clId="{563BA9DA-5175-456B-8E08-B93023433B20}" dt="2025-10-22T17:52:18.158" v="168" actId="47"/>
        <pc:sldMkLst>
          <pc:docMk/>
          <pc:sldMk cId="362110012" sldId="667"/>
        </pc:sldMkLst>
      </pc:sldChg>
      <pc:sldChg chg="modSp new mod">
        <pc:chgData name="Lisa Ellis" userId="1e3b8b31-18a3-40b3-8e12-8230c5071370" providerId="ADAL" clId="{563BA9DA-5175-456B-8E08-B93023433B20}" dt="2025-10-22T17:50:20.406" v="167" actId="20577"/>
        <pc:sldMkLst>
          <pc:docMk/>
          <pc:sldMk cId="3853202712" sldId="668"/>
        </pc:sldMkLst>
        <pc:spChg chg="mod">
          <ac:chgData name="Lisa Ellis" userId="1e3b8b31-18a3-40b3-8e12-8230c5071370" providerId="ADAL" clId="{563BA9DA-5175-456B-8E08-B93023433B20}" dt="2025-10-22T17:50:20.406" v="167" actId="20577"/>
          <ac:spMkLst>
            <pc:docMk/>
            <pc:sldMk cId="3853202712" sldId="668"/>
            <ac:spMk id="2" creationId="{B333ADAD-BEB1-8137-BABB-F5C6DD9227B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3D1776-8E13-4E1E-8B4E-020D0D42BBB4}" type="doc">
      <dgm:prSet loTypeId="urn:microsoft.com/office/officeart/2016/7/layout/RepeatingBendingProcessNew" loCatId="process" qsTypeId="urn:microsoft.com/office/officeart/2005/8/quickstyle/3d1" qsCatId="3D" csTypeId="urn:microsoft.com/office/officeart/2005/8/colors/colorful1" csCatId="colorful"/>
      <dgm:spPr/>
      <dgm:t>
        <a:bodyPr/>
        <a:lstStyle/>
        <a:p>
          <a:endParaRPr lang="en-US"/>
        </a:p>
      </dgm:t>
    </dgm:pt>
    <dgm:pt modelId="{E74B8187-1F03-46D2-B6B6-39FC4DF35684}">
      <dgm:prSet/>
      <dgm:spPr/>
      <dgm:t>
        <a:bodyPr/>
        <a:lstStyle/>
        <a:p>
          <a:r>
            <a:rPr lang="en-GB" b="1" dirty="0">
              <a:latin typeface="Calibri "/>
            </a:rPr>
            <a:t>Plan your search strategy – keywords and phrases</a:t>
          </a:r>
          <a:endParaRPr lang="en-US" b="1" dirty="0">
            <a:latin typeface="Calibri "/>
          </a:endParaRPr>
        </a:p>
      </dgm:t>
    </dgm:pt>
    <dgm:pt modelId="{1086E3C7-DB68-46D9-B976-EECDA64A9293}" type="parTrans" cxnId="{5ECA49EB-2BC5-4310-8127-8114D3F2DCF2}">
      <dgm:prSet/>
      <dgm:spPr/>
      <dgm:t>
        <a:bodyPr/>
        <a:lstStyle/>
        <a:p>
          <a:endParaRPr lang="en-US"/>
        </a:p>
      </dgm:t>
    </dgm:pt>
    <dgm:pt modelId="{50E7820D-060D-45EE-9696-646D730DE426}" type="sibTrans" cxnId="{5ECA49EB-2BC5-4310-8127-8114D3F2DCF2}">
      <dgm:prSet/>
      <dgm:spPr/>
      <dgm:t>
        <a:bodyPr/>
        <a:lstStyle/>
        <a:p>
          <a:endParaRPr lang="en-US"/>
        </a:p>
      </dgm:t>
    </dgm:pt>
    <dgm:pt modelId="{F6CA61E4-6F14-4D3B-A53C-7AEA2A99C171}">
      <dgm:prSet/>
      <dgm:spPr/>
      <dgm:t>
        <a:bodyPr/>
        <a:lstStyle/>
        <a:p>
          <a:r>
            <a:rPr lang="en-GB" b="1" dirty="0">
              <a:latin typeface="Calibri "/>
            </a:rPr>
            <a:t>Understand the content of each source </a:t>
          </a:r>
          <a:endParaRPr lang="en-US" b="1" dirty="0">
            <a:latin typeface="Calibri "/>
          </a:endParaRPr>
        </a:p>
      </dgm:t>
    </dgm:pt>
    <dgm:pt modelId="{D90E8630-F6E9-45DE-8DD3-948FC9B46D04}" type="parTrans" cxnId="{A5338759-14F5-4C53-8ED4-5F844EF2F5A0}">
      <dgm:prSet/>
      <dgm:spPr/>
      <dgm:t>
        <a:bodyPr/>
        <a:lstStyle/>
        <a:p>
          <a:endParaRPr lang="en-US"/>
        </a:p>
      </dgm:t>
    </dgm:pt>
    <dgm:pt modelId="{1CE57238-B82A-4C88-8971-61D355C8DB32}" type="sibTrans" cxnId="{A5338759-14F5-4C53-8ED4-5F844EF2F5A0}">
      <dgm:prSet/>
      <dgm:spPr/>
      <dgm:t>
        <a:bodyPr/>
        <a:lstStyle/>
        <a:p>
          <a:endParaRPr lang="en-US"/>
        </a:p>
      </dgm:t>
    </dgm:pt>
    <dgm:pt modelId="{FA10AD81-4875-43A4-81F4-470B511A2E26}">
      <dgm:prSet/>
      <dgm:spPr/>
      <dgm:t>
        <a:bodyPr/>
        <a:lstStyle/>
        <a:p>
          <a:r>
            <a:rPr lang="en-GB" b="1" dirty="0">
              <a:latin typeface="Calibri "/>
            </a:rPr>
            <a:t>Sign in to enhance results and functionality – save searches, set alerts</a:t>
          </a:r>
          <a:endParaRPr lang="en-US" b="1" dirty="0">
            <a:latin typeface="Calibri "/>
          </a:endParaRPr>
        </a:p>
      </dgm:t>
    </dgm:pt>
    <dgm:pt modelId="{540593F4-2388-4F5D-AAA1-DF1835EDD16F}" type="parTrans" cxnId="{6BD8D529-B3C7-4C67-AAE7-35A6FDDA3EAF}">
      <dgm:prSet/>
      <dgm:spPr/>
      <dgm:t>
        <a:bodyPr/>
        <a:lstStyle/>
        <a:p>
          <a:endParaRPr lang="en-US"/>
        </a:p>
      </dgm:t>
    </dgm:pt>
    <dgm:pt modelId="{324CBA28-ADD1-4BB0-A550-C7EF21D7E33F}" type="sibTrans" cxnId="{6BD8D529-B3C7-4C67-AAE7-35A6FDDA3EAF}">
      <dgm:prSet/>
      <dgm:spPr/>
      <dgm:t>
        <a:bodyPr/>
        <a:lstStyle/>
        <a:p>
          <a:endParaRPr lang="en-US"/>
        </a:p>
      </dgm:t>
    </dgm:pt>
    <dgm:pt modelId="{ADB242FB-72FE-49ED-8E24-06A571A263F1}">
      <dgm:prSet/>
      <dgm:spPr/>
      <dgm:t>
        <a:bodyPr/>
        <a:lstStyle/>
        <a:p>
          <a:r>
            <a:rPr lang="en-GB" b="1" dirty="0">
              <a:latin typeface="Calibri "/>
            </a:rPr>
            <a:t>Filter and refine your results</a:t>
          </a:r>
          <a:endParaRPr lang="en-US" b="1" dirty="0">
            <a:latin typeface="Calibri "/>
          </a:endParaRPr>
        </a:p>
      </dgm:t>
    </dgm:pt>
    <dgm:pt modelId="{7BD2ABA2-EE2E-40FA-BA10-B657BEC4F0B0}" type="parTrans" cxnId="{2C1CA1C6-EA6F-4FD7-B685-2AB169B4B5E1}">
      <dgm:prSet/>
      <dgm:spPr/>
      <dgm:t>
        <a:bodyPr/>
        <a:lstStyle/>
        <a:p>
          <a:endParaRPr lang="en-US"/>
        </a:p>
      </dgm:t>
    </dgm:pt>
    <dgm:pt modelId="{E127251D-BE09-4DC5-95C9-DC8603B40031}" type="sibTrans" cxnId="{2C1CA1C6-EA6F-4FD7-B685-2AB169B4B5E1}">
      <dgm:prSet/>
      <dgm:spPr/>
      <dgm:t>
        <a:bodyPr/>
        <a:lstStyle/>
        <a:p>
          <a:endParaRPr lang="en-US"/>
        </a:p>
      </dgm:t>
    </dgm:pt>
    <dgm:pt modelId="{78FFA86E-281F-464D-B33F-311F8D0506CF}">
      <dgm:prSet/>
      <dgm:spPr/>
      <dgm:t>
        <a:bodyPr/>
        <a:lstStyle/>
        <a:p>
          <a:r>
            <a:rPr lang="en-GB" b="1" dirty="0">
              <a:latin typeface="Calibri "/>
            </a:rPr>
            <a:t>Be flexible - use information found in your results to do further searches</a:t>
          </a:r>
          <a:endParaRPr lang="en-US" b="1" dirty="0">
            <a:latin typeface="Calibri "/>
          </a:endParaRPr>
        </a:p>
      </dgm:t>
    </dgm:pt>
    <dgm:pt modelId="{C69917E4-E8C8-4990-B5DA-3CF790ABFEEC}" type="parTrans" cxnId="{C452AD99-2E5B-4758-A9FF-A14D1EAFCB58}">
      <dgm:prSet/>
      <dgm:spPr/>
      <dgm:t>
        <a:bodyPr/>
        <a:lstStyle/>
        <a:p>
          <a:endParaRPr lang="en-US"/>
        </a:p>
      </dgm:t>
    </dgm:pt>
    <dgm:pt modelId="{29BFB949-4A50-4C6B-A9C4-0B30BAD10560}" type="sibTrans" cxnId="{C452AD99-2E5B-4758-A9FF-A14D1EAFCB58}">
      <dgm:prSet/>
      <dgm:spPr/>
      <dgm:t>
        <a:bodyPr/>
        <a:lstStyle/>
        <a:p>
          <a:endParaRPr lang="en-US"/>
        </a:p>
      </dgm:t>
    </dgm:pt>
    <dgm:pt modelId="{CDDE69FC-A028-4CAD-B22C-B32A7BDD1A4B}">
      <dgm:prSet/>
      <dgm:spPr/>
      <dgm:t>
        <a:bodyPr/>
        <a:lstStyle/>
        <a:p>
          <a:r>
            <a:rPr lang="en-GB" b="1">
              <a:latin typeface="Calibri "/>
            </a:rPr>
            <a:t>Organise your information</a:t>
          </a:r>
          <a:endParaRPr lang="en-US" b="1">
            <a:latin typeface="Calibri "/>
          </a:endParaRPr>
        </a:p>
      </dgm:t>
    </dgm:pt>
    <dgm:pt modelId="{40F46082-D250-4BFD-9D40-670BFC075E52}" type="parTrans" cxnId="{DAA9BDB3-4228-4B31-B046-21F8108EB8E1}">
      <dgm:prSet/>
      <dgm:spPr/>
      <dgm:t>
        <a:bodyPr/>
        <a:lstStyle/>
        <a:p>
          <a:endParaRPr lang="en-US"/>
        </a:p>
      </dgm:t>
    </dgm:pt>
    <dgm:pt modelId="{A91CE32A-0F50-407F-847A-C62299087DAC}" type="sibTrans" cxnId="{DAA9BDB3-4228-4B31-B046-21F8108EB8E1}">
      <dgm:prSet/>
      <dgm:spPr/>
      <dgm:t>
        <a:bodyPr/>
        <a:lstStyle/>
        <a:p>
          <a:endParaRPr lang="en-US"/>
        </a:p>
      </dgm:t>
    </dgm:pt>
    <dgm:pt modelId="{133AC632-7FAB-4291-A7B1-1747FB7C8D61}">
      <dgm:prSet/>
      <dgm:spPr/>
      <dgm:t>
        <a:bodyPr/>
        <a:lstStyle/>
        <a:p>
          <a:r>
            <a:rPr lang="en-GB" b="1" dirty="0">
              <a:latin typeface="Calibri "/>
            </a:rPr>
            <a:t>Look at Help pages for guidance and tips</a:t>
          </a:r>
          <a:endParaRPr lang="en-US" b="1" dirty="0">
            <a:latin typeface="Calibri "/>
          </a:endParaRPr>
        </a:p>
      </dgm:t>
    </dgm:pt>
    <dgm:pt modelId="{C06A2BF9-7EBD-491D-956E-163125EBA22C}" type="parTrans" cxnId="{6A6A6514-3778-46C5-96AB-F10B7DCE4AAD}">
      <dgm:prSet/>
      <dgm:spPr/>
      <dgm:t>
        <a:bodyPr/>
        <a:lstStyle/>
        <a:p>
          <a:endParaRPr lang="en-US"/>
        </a:p>
      </dgm:t>
    </dgm:pt>
    <dgm:pt modelId="{A771E9FE-4777-43FA-A6E5-E12EF7E5C18F}" type="sibTrans" cxnId="{6A6A6514-3778-46C5-96AB-F10B7DCE4AAD}">
      <dgm:prSet/>
      <dgm:spPr/>
      <dgm:t>
        <a:bodyPr/>
        <a:lstStyle/>
        <a:p>
          <a:endParaRPr lang="en-US"/>
        </a:p>
      </dgm:t>
    </dgm:pt>
    <dgm:pt modelId="{3F1CFAC5-1C21-447F-BD55-D777B5BDAF19}" type="pres">
      <dgm:prSet presAssocID="{2A3D1776-8E13-4E1E-8B4E-020D0D42BBB4}" presName="Name0" presStyleCnt="0">
        <dgm:presLayoutVars>
          <dgm:dir/>
          <dgm:resizeHandles val="exact"/>
        </dgm:presLayoutVars>
      </dgm:prSet>
      <dgm:spPr/>
    </dgm:pt>
    <dgm:pt modelId="{5EC3EBCC-E452-46E8-8083-6B00D64F0A92}" type="pres">
      <dgm:prSet presAssocID="{E74B8187-1F03-46D2-B6B6-39FC4DF35684}" presName="node" presStyleLbl="node1" presStyleIdx="0" presStyleCnt="7">
        <dgm:presLayoutVars>
          <dgm:bulletEnabled val="1"/>
        </dgm:presLayoutVars>
      </dgm:prSet>
      <dgm:spPr/>
    </dgm:pt>
    <dgm:pt modelId="{0EAE29AB-869E-46D1-BD5C-0B5C571B9844}" type="pres">
      <dgm:prSet presAssocID="{50E7820D-060D-45EE-9696-646D730DE426}" presName="sibTrans" presStyleLbl="sibTrans1D1" presStyleIdx="0" presStyleCnt="6"/>
      <dgm:spPr/>
    </dgm:pt>
    <dgm:pt modelId="{0F8C4E2F-4AA5-4556-955F-7F15A7ABAB73}" type="pres">
      <dgm:prSet presAssocID="{50E7820D-060D-45EE-9696-646D730DE426}" presName="connectorText" presStyleLbl="sibTrans1D1" presStyleIdx="0" presStyleCnt="6"/>
      <dgm:spPr/>
    </dgm:pt>
    <dgm:pt modelId="{615D8262-8174-4C88-BFF6-6BBD272059B9}" type="pres">
      <dgm:prSet presAssocID="{F6CA61E4-6F14-4D3B-A53C-7AEA2A99C171}" presName="node" presStyleLbl="node1" presStyleIdx="1" presStyleCnt="7">
        <dgm:presLayoutVars>
          <dgm:bulletEnabled val="1"/>
        </dgm:presLayoutVars>
      </dgm:prSet>
      <dgm:spPr/>
    </dgm:pt>
    <dgm:pt modelId="{F9F0A023-E59B-42C4-BE64-6318928A5791}" type="pres">
      <dgm:prSet presAssocID="{1CE57238-B82A-4C88-8971-61D355C8DB32}" presName="sibTrans" presStyleLbl="sibTrans1D1" presStyleIdx="1" presStyleCnt="6"/>
      <dgm:spPr/>
    </dgm:pt>
    <dgm:pt modelId="{BEF7CA79-8686-4E32-9945-F8EC80E573E1}" type="pres">
      <dgm:prSet presAssocID="{1CE57238-B82A-4C88-8971-61D355C8DB32}" presName="connectorText" presStyleLbl="sibTrans1D1" presStyleIdx="1" presStyleCnt="6"/>
      <dgm:spPr/>
    </dgm:pt>
    <dgm:pt modelId="{D070348E-47EF-4AA2-8D63-E243DACFD890}" type="pres">
      <dgm:prSet presAssocID="{FA10AD81-4875-43A4-81F4-470B511A2E26}" presName="node" presStyleLbl="node1" presStyleIdx="2" presStyleCnt="7">
        <dgm:presLayoutVars>
          <dgm:bulletEnabled val="1"/>
        </dgm:presLayoutVars>
      </dgm:prSet>
      <dgm:spPr/>
    </dgm:pt>
    <dgm:pt modelId="{A7B0ADEC-F593-47C1-B23E-A7FD009B8B45}" type="pres">
      <dgm:prSet presAssocID="{324CBA28-ADD1-4BB0-A550-C7EF21D7E33F}" presName="sibTrans" presStyleLbl="sibTrans1D1" presStyleIdx="2" presStyleCnt="6"/>
      <dgm:spPr/>
    </dgm:pt>
    <dgm:pt modelId="{397A34BB-EE03-40DD-B493-DFA4EE0EE139}" type="pres">
      <dgm:prSet presAssocID="{324CBA28-ADD1-4BB0-A550-C7EF21D7E33F}" presName="connectorText" presStyleLbl="sibTrans1D1" presStyleIdx="2" presStyleCnt="6"/>
      <dgm:spPr/>
    </dgm:pt>
    <dgm:pt modelId="{6F5CB7ED-0B06-4F55-9192-CF0F3DC8AACA}" type="pres">
      <dgm:prSet presAssocID="{ADB242FB-72FE-49ED-8E24-06A571A263F1}" presName="node" presStyleLbl="node1" presStyleIdx="3" presStyleCnt="7">
        <dgm:presLayoutVars>
          <dgm:bulletEnabled val="1"/>
        </dgm:presLayoutVars>
      </dgm:prSet>
      <dgm:spPr/>
    </dgm:pt>
    <dgm:pt modelId="{9D321352-1557-4EDB-91E4-2BD7888CBB2B}" type="pres">
      <dgm:prSet presAssocID="{E127251D-BE09-4DC5-95C9-DC8603B40031}" presName="sibTrans" presStyleLbl="sibTrans1D1" presStyleIdx="3" presStyleCnt="6"/>
      <dgm:spPr/>
    </dgm:pt>
    <dgm:pt modelId="{6C906E23-AE0A-46F3-A9BD-9F5E7EAE8A99}" type="pres">
      <dgm:prSet presAssocID="{E127251D-BE09-4DC5-95C9-DC8603B40031}" presName="connectorText" presStyleLbl="sibTrans1D1" presStyleIdx="3" presStyleCnt="6"/>
      <dgm:spPr/>
    </dgm:pt>
    <dgm:pt modelId="{230E8ADA-6DB5-4DCB-BFC5-1E37A6673294}" type="pres">
      <dgm:prSet presAssocID="{78FFA86E-281F-464D-B33F-311F8D0506CF}" presName="node" presStyleLbl="node1" presStyleIdx="4" presStyleCnt="7">
        <dgm:presLayoutVars>
          <dgm:bulletEnabled val="1"/>
        </dgm:presLayoutVars>
      </dgm:prSet>
      <dgm:spPr/>
    </dgm:pt>
    <dgm:pt modelId="{C2A00E56-6BD9-43DC-BDE0-764B9868934F}" type="pres">
      <dgm:prSet presAssocID="{29BFB949-4A50-4C6B-A9C4-0B30BAD10560}" presName="sibTrans" presStyleLbl="sibTrans1D1" presStyleIdx="4" presStyleCnt="6"/>
      <dgm:spPr/>
    </dgm:pt>
    <dgm:pt modelId="{43FD89EC-74F1-4EB4-82E0-979FF8C0D713}" type="pres">
      <dgm:prSet presAssocID="{29BFB949-4A50-4C6B-A9C4-0B30BAD10560}" presName="connectorText" presStyleLbl="sibTrans1D1" presStyleIdx="4" presStyleCnt="6"/>
      <dgm:spPr/>
    </dgm:pt>
    <dgm:pt modelId="{E98B9237-A552-413D-A169-1BBDD1492074}" type="pres">
      <dgm:prSet presAssocID="{CDDE69FC-A028-4CAD-B22C-B32A7BDD1A4B}" presName="node" presStyleLbl="node1" presStyleIdx="5" presStyleCnt="7">
        <dgm:presLayoutVars>
          <dgm:bulletEnabled val="1"/>
        </dgm:presLayoutVars>
      </dgm:prSet>
      <dgm:spPr/>
    </dgm:pt>
    <dgm:pt modelId="{3494F782-9DAB-4406-932E-925114A9B9C8}" type="pres">
      <dgm:prSet presAssocID="{A91CE32A-0F50-407F-847A-C62299087DAC}" presName="sibTrans" presStyleLbl="sibTrans1D1" presStyleIdx="5" presStyleCnt="6"/>
      <dgm:spPr/>
    </dgm:pt>
    <dgm:pt modelId="{D3D3502B-FED6-4517-A2CC-343CC40187A0}" type="pres">
      <dgm:prSet presAssocID="{A91CE32A-0F50-407F-847A-C62299087DAC}" presName="connectorText" presStyleLbl="sibTrans1D1" presStyleIdx="5" presStyleCnt="6"/>
      <dgm:spPr/>
    </dgm:pt>
    <dgm:pt modelId="{C85EF274-4F76-4925-8DE7-242EAE4E1930}" type="pres">
      <dgm:prSet presAssocID="{133AC632-7FAB-4291-A7B1-1747FB7C8D61}" presName="node" presStyleLbl="node1" presStyleIdx="6" presStyleCnt="7">
        <dgm:presLayoutVars>
          <dgm:bulletEnabled val="1"/>
        </dgm:presLayoutVars>
      </dgm:prSet>
      <dgm:spPr/>
    </dgm:pt>
  </dgm:ptLst>
  <dgm:cxnLst>
    <dgm:cxn modelId="{4E889704-B2E9-4993-9C5A-76CE233B34ED}" type="presOf" srcId="{50E7820D-060D-45EE-9696-646D730DE426}" destId="{0F8C4E2F-4AA5-4556-955F-7F15A7ABAB73}" srcOrd="1" destOrd="0" presId="urn:microsoft.com/office/officeart/2016/7/layout/RepeatingBendingProcessNew"/>
    <dgm:cxn modelId="{80E6830F-BE12-40FA-99C3-42D36076F569}" type="presOf" srcId="{A91CE32A-0F50-407F-847A-C62299087DAC}" destId="{D3D3502B-FED6-4517-A2CC-343CC40187A0}" srcOrd="1" destOrd="0" presId="urn:microsoft.com/office/officeart/2016/7/layout/RepeatingBendingProcessNew"/>
    <dgm:cxn modelId="{B65C8112-92C9-451D-B0DA-0844926278E9}" type="presOf" srcId="{CDDE69FC-A028-4CAD-B22C-B32A7BDD1A4B}" destId="{E98B9237-A552-413D-A169-1BBDD1492074}" srcOrd="0" destOrd="0" presId="urn:microsoft.com/office/officeart/2016/7/layout/RepeatingBendingProcessNew"/>
    <dgm:cxn modelId="{6A6A6514-3778-46C5-96AB-F10B7DCE4AAD}" srcId="{2A3D1776-8E13-4E1E-8B4E-020D0D42BBB4}" destId="{133AC632-7FAB-4291-A7B1-1747FB7C8D61}" srcOrd="6" destOrd="0" parTransId="{C06A2BF9-7EBD-491D-956E-163125EBA22C}" sibTransId="{A771E9FE-4777-43FA-A6E5-E12EF7E5C18F}"/>
    <dgm:cxn modelId="{AD0DA41D-6150-42AA-B833-38CC29E54C7D}" type="presOf" srcId="{FA10AD81-4875-43A4-81F4-470B511A2E26}" destId="{D070348E-47EF-4AA2-8D63-E243DACFD890}" srcOrd="0" destOrd="0" presId="urn:microsoft.com/office/officeart/2016/7/layout/RepeatingBendingProcessNew"/>
    <dgm:cxn modelId="{6BD8D529-B3C7-4C67-AAE7-35A6FDDA3EAF}" srcId="{2A3D1776-8E13-4E1E-8B4E-020D0D42BBB4}" destId="{FA10AD81-4875-43A4-81F4-470B511A2E26}" srcOrd="2" destOrd="0" parTransId="{540593F4-2388-4F5D-AAA1-DF1835EDD16F}" sibTransId="{324CBA28-ADD1-4BB0-A550-C7EF21D7E33F}"/>
    <dgm:cxn modelId="{33968A2B-E6A8-4252-864A-A26D2BCADF90}" type="presOf" srcId="{F6CA61E4-6F14-4D3B-A53C-7AEA2A99C171}" destId="{615D8262-8174-4C88-BFF6-6BBD272059B9}" srcOrd="0" destOrd="0" presId="urn:microsoft.com/office/officeart/2016/7/layout/RepeatingBendingProcessNew"/>
    <dgm:cxn modelId="{DF22453A-F11F-4AB1-AD07-046995E74040}" type="presOf" srcId="{29BFB949-4A50-4C6B-A9C4-0B30BAD10560}" destId="{43FD89EC-74F1-4EB4-82E0-979FF8C0D713}" srcOrd="1" destOrd="0" presId="urn:microsoft.com/office/officeart/2016/7/layout/RepeatingBendingProcessNew"/>
    <dgm:cxn modelId="{C648266B-E627-4928-A9BE-DB631DAF4C2C}" type="presOf" srcId="{78FFA86E-281F-464D-B33F-311F8D0506CF}" destId="{230E8ADA-6DB5-4DCB-BFC5-1E37A6673294}" srcOrd="0" destOrd="0" presId="urn:microsoft.com/office/officeart/2016/7/layout/RepeatingBendingProcessNew"/>
    <dgm:cxn modelId="{AC515A6D-F82B-4F1E-81AF-FDF9E190C1D6}" type="presOf" srcId="{50E7820D-060D-45EE-9696-646D730DE426}" destId="{0EAE29AB-869E-46D1-BD5C-0B5C571B9844}" srcOrd="0" destOrd="0" presId="urn:microsoft.com/office/officeart/2016/7/layout/RepeatingBendingProcessNew"/>
    <dgm:cxn modelId="{7184BD53-05BC-4505-93FD-242D7CAB65C3}" type="presOf" srcId="{29BFB949-4A50-4C6B-A9C4-0B30BAD10560}" destId="{C2A00E56-6BD9-43DC-BDE0-764B9868934F}" srcOrd="0" destOrd="0" presId="urn:microsoft.com/office/officeart/2016/7/layout/RepeatingBendingProcessNew"/>
    <dgm:cxn modelId="{A5338759-14F5-4C53-8ED4-5F844EF2F5A0}" srcId="{2A3D1776-8E13-4E1E-8B4E-020D0D42BBB4}" destId="{F6CA61E4-6F14-4D3B-A53C-7AEA2A99C171}" srcOrd="1" destOrd="0" parTransId="{D90E8630-F6E9-45DE-8DD3-948FC9B46D04}" sibTransId="{1CE57238-B82A-4C88-8971-61D355C8DB32}"/>
    <dgm:cxn modelId="{0F57CA82-E042-42B4-8969-E90561FC69E7}" type="presOf" srcId="{E127251D-BE09-4DC5-95C9-DC8603B40031}" destId="{9D321352-1557-4EDB-91E4-2BD7888CBB2B}" srcOrd="0" destOrd="0" presId="urn:microsoft.com/office/officeart/2016/7/layout/RepeatingBendingProcessNew"/>
    <dgm:cxn modelId="{EBAA9F8B-49CD-47D0-AA06-050A837D992E}" type="presOf" srcId="{E74B8187-1F03-46D2-B6B6-39FC4DF35684}" destId="{5EC3EBCC-E452-46E8-8083-6B00D64F0A92}" srcOrd="0" destOrd="0" presId="urn:microsoft.com/office/officeart/2016/7/layout/RepeatingBendingProcessNew"/>
    <dgm:cxn modelId="{286DF396-8263-4C26-8457-5BA7FA714A85}" type="presOf" srcId="{1CE57238-B82A-4C88-8971-61D355C8DB32}" destId="{F9F0A023-E59B-42C4-BE64-6318928A5791}" srcOrd="0" destOrd="0" presId="urn:microsoft.com/office/officeart/2016/7/layout/RepeatingBendingProcessNew"/>
    <dgm:cxn modelId="{C452AD99-2E5B-4758-A9FF-A14D1EAFCB58}" srcId="{2A3D1776-8E13-4E1E-8B4E-020D0D42BBB4}" destId="{78FFA86E-281F-464D-B33F-311F8D0506CF}" srcOrd="4" destOrd="0" parTransId="{C69917E4-E8C8-4990-B5DA-3CF790ABFEEC}" sibTransId="{29BFB949-4A50-4C6B-A9C4-0B30BAD10560}"/>
    <dgm:cxn modelId="{DAA9BDB3-4228-4B31-B046-21F8108EB8E1}" srcId="{2A3D1776-8E13-4E1E-8B4E-020D0D42BBB4}" destId="{CDDE69FC-A028-4CAD-B22C-B32A7BDD1A4B}" srcOrd="5" destOrd="0" parTransId="{40F46082-D250-4BFD-9D40-670BFC075E52}" sibTransId="{A91CE32A-0F50-407F-847A-C62299087DAC}"/>
    <dgm:cxn modelId="{E9F75AB4-C3F7-4A33-9798-B7AF73B85B21}" type="presOf" srcId="{324CBA28-ADD1-4BB0-A550-C7EF21D7E33F}" destId="{397A34BB-EE03-40DD-B493-DFA4EE0EE139}" srcOrd="1" destOrd="0" presId="urn:microsoft.com/office/officeart/2016/7/layout/RepeatingBendingProcessNew"/>
    <dgm:cxn modelId="{F675B5B5-9A9F-4522-BD3F-1D64DFD7901F}" type="presOf" srcId="{1CE57238-B82A-4C88-8971-61D355C8DB32}" destId="{BEF7CA79-8686-4E32-9945-F8EC80E573E1}" srcOrd="1" destOrd="0" presId="urn:microsoft.com/office/officeart/2016/7/layout/RepeatingBendingProcessNew"/>
    <dgm:cxn modelId="{5DD195BE-7357-41AF-9E66-BB4D174963BC}" type="presOf" srcId="{324CBA28-ADD1-4BB0-A550-C7EF21D7E33F}" destId="{A7B0ADEC-F593-47C1-B23E-A7FD009B8B45}" srcOrd="0" destOrd="0" presId="urn:microsoft.com/office/officeart/2016/7/layout/RepeatingBendingProcessNew"/>
    <dgm:cxn modelId="{3ED514C6-50B4-4678-8829-C41E51D0ED18}" type="presOf" srcId="{2A3D1776-8E13-4E1E-8B4E-020D0D42BBB4}" destId="{3F1CFAC5-1C21-447F-BD55-D777B5BDAF19}" srcOrd="0" destOrd="0" presId="urn:microsoft.com/office/officeart/2016/7/layout/RepeatingBendingProcessNew"/>
    <dgm:cxn modelId="{2C1CA1C6-EA6F-4FD7-B685-2AB169B4B5E1}" srcId="{2A3D1776-8E13-4E1E-8B4E-020D0D42BBB4}" destId="{ADB242FB-72FE-49ED-8E24-06A571A263F1}" srcOrd="3" destOrd="0" parTransId="{7BD2ABA2-EE2E-40FA-BA10-B657BEC4F0B0}" sibTransId="{E127251D-BE09-4DC5-95C9-DC8603B40031}"/>
    <dgm:cxn modelId="{6D5BC5D4-9A27-4B58-9D51-26FE93F31742}" type="presOf" srcId="{ADB242FB-72FE-49ED-8E24-06A571A263F1}" destId="{6F5CB7ED-0B06-4F55-9192-CF0F3DC8AACA}" srcOrd="0" destOrd="0" presId="urn:microsoft.com/office/officeart/2016/7/layout/RepeatingBendingProcessNew"/>
    <dgm:cxn modelId="{E86AF4D9-F61E-4EA6-BD4C-D82800C47EF3}" type="presOf" srcId="{A91CE32A-0F50-407F-847A-C62299087DAC}" destId="{3494F782-9DAB-4406-932E-925114A9B9C8}" srcOrd="0" destOrd="0" presId="urn:microsoft.com/office/officeart/2016/7/layout/RepeatingBendingProcessNew"/>
    <dgm:cxn modelId="{5ECA49EB-2BC5-4310-8127-8114D3F2DCF2}" srcId="{2A3D1776-8E13-4E1E-8B4E-020D0D42BBB4}" destId="{E74B8187-1F03-46D2-B6B6-39FC4DF35684}" srcOrd="0" destOrd="0" parTransId="{1086E3C7-DB68-46D9-B976-EECDA64A9293}" sibTransId="{50E7820D-060D-45EE-9696-646D730DE426}"/>
    <dgm:cxn modelId="{B8EF32FD-226C-4F9B-9978-9518D813CCD9}" type="presOf" srcId="{133AC632-7FAB-4291-A7B1-1747FB7C8D61}" destId="{C85EF274-4F76-4925-8DE7-242EAE4E1930}" srcOrd="0" destOrd="0" presId="urn:microsoft.com/office/officeart/2016/7/layout/RepeatingBendingProcessNew"/>
    <dgm:cxn modelId="{9181ABFE-0797-4CC4-B533-5A196B25E3F9}" type="presOf" srcId="{E127251D-BE09-4DC5-95C9-DC8603B40031}" destId="{6C906E23-AE0A-46F3-A9BD-9F5E7EAE8A99}" srcOrd="1" destOrd="0" presId="urn:microsoft.com/office/officeart/2016/7/layout/RepeatingBendingProcessNew"/>
    <dgm:cxn modelId="{BEA55C64-6526-47DB-961E-236B1AE14B41}" type="presParOf" srcId="{3F1CFAC5-1C21-447F-BD55-D777B5BDAF19}" destId="{5EC3EBCC-E452-46E8-8083-6B00D64F0A92}" srcOrd="0" destOrd="0" presId="urn:microsoft.com/office/officeart/2016/7/layout/RepeatingBendingProcessNew"/>
    <dgm:cxn modelId="{34DE2F81-70C6-4912-8432-A893CACA5235}" type="presParOf" srcId="{3F1CFAC5-1C21-447F-BD55-D777B5BDAF19}" destId="{0EAE29AB-869E-46D1-BD5C-0B5C571B9844}" srcOrd="1" destOrd="0" presId="urn:microsoft.com/office/officeart/2016/7/layout/RepeatingBendingProcessNew"/>
    <dgm:cxn modelId="{F68E70BE-2449-4CE4-8A9A-D3A8FA5A4C00}" type="presParOf" srcId="{0EAE29AB-869E-46D1-BD5C-0B5C571B9844}" destId="{0F8C4E2F-4AA5-4556-955F-7F15A7ABAB73}" srcOrd="0" destOrd="0" presId="urn:microsoft.com/office/officeart/2016/7/layout/RepeatingBendingProcessNew"/>
    <dgm:cxn modelId="{3BDC1608-B3F3-4F5E-B9F3-CEBC4B8A2E6E}" type="presParOf" srcId="{3F1CFAC5-1C21-447F-BD55-D777B5BDAF19}" destId="{615D8262-8174-4C88-BFF6-6BBD272059B9}" srcOrd="2" destOrd="0" presId="urn:microsoft.com/office/officeart/2016/7/layout/RepeatingBendingProcessNew"/>
    <dgm:cxn modelId="{4A6E0F8D-2FC7-49CE-A28E-CA7B709D5C30}" type="presParOf" srcId="{3F1CFAC5-1C21-447F-BD55-D777B5BDAF19}" destId="{F9F0A023-E59B-42C4-BE64-6318928A5791}" srcOrd="3" destOrd="0" presId="urn:microsoft.com/office/officeart/2016/7/layout/RepeatingBendingProcessNew"/>
    <dgm:cxn modelId="{726CF529-15E2-45B1-A6B9-A20BB380F7FB}" type="presParOf" srcId="{F9F0A023-E59B-42C4-BE64-6318928A5791}" destId="{BEF7CA79-8686-4E32-9945-F8EC80E573E1}" srcOrd="0" destOrd="0" presId="urn:microsoft.com/office/officeart/2016/7/layout/RepeatingBendingProcessNew"/>
    <dgm:cxn modelId="{8525C586-3AAD-436C-A7F4-1D1CDD31747C}" type="presParOf" srcId="{3F1CFAC5-1C21-447F-BD55-D777B5BDAF19}" destId="{D070348E-47EF-4AA2-8D63-E243DACFD890}" srcOrd="4" destOrd="0" presId="urn:microsoft.com/office/officeart/2016/7/layout/RepeatingBendingProcessNew"/>
    <dgm:cxn modelId="{E089E9BB-E151-49B3-95C5-DB100765F83A}" type="presParOf" srcId="{3F1CFAC5-1C21-447F-BD55-D777B5BDAF19}" destId="{A7B0ADEC-F593-47C1-B23E-A7FD009B8B45}" srcOrd="5" destOrd="0" presId="urn:microsoft.com/office/officeart/2016/7/layout/RepeatingBendingProcessNew"/>
    <dgm:cxn modelId="{A3F0B7BC-D319-49B4-8EE3-DE06090B3DEE}" type="presParOf" srcId="{A7B0ADEC-F593-47C1-B23E-A7FD009B8B45}" destId="{397A34BB-EE03-40DD-B493-DFA4EE0EE139}" srcOrd="0" destOrd="0" presId="urn:microsoft.com/office/officeart/2016/7/layout/RepeatingBendingProcessNew"/>
    <dgm:cxn modelId="{325F00FA-3A04-4A4C-B7CD-DF004964D2A0}" type="presParOf" srcId="{3F1CFAC5-1C21-447F-BD55-D777B5BDAF19}" destId="{6F5CB7ED-0B06-4F55-9192-CF0F3DC8AACA}" srcOrd="6" destOrd="0" presId="urn:microsoft.com/office/officeart/2016/7/layout/RepeatingBendingProcessNew"/>
    <dgm:cxn modelId="{626EAE3B-76B4-4390-8D1C-55EE79218FBE}" type="presParOf" srcId="{3F1CFAC5-1C21-447F-BD55-D777B5BDAF19}" destId="{9D321352-1557-4EDB-91E4-2BD7888CBB2B}" srcOrd="7" destOrd="0" presId="urn:microsoft.com/office/officeart/2016/7/layout/RepeatingBendingProcessNew"/>
    <dgm:cxn modelId="{E8BA7C48-4744-40EC-966A-12DA6E07A336}" type="presParOf" srcId="{9D321352-1557-4EDB-91E4-2BD7888CBB2B}" destId="{6C906E23-AE0A-46F3-A9BD-9F5E7EAE8A99}" srcOrd="0" destOrd="0" presId="urn:microsoft.com/office/officeart/2016/7/layout/RepeatingBendingProcessNew"/>
    <dgm:cxn modelId="{0F8B8BF1-FB31-497A-B607-DEB7E3BF84DE}" type="presParOf" srcId="{3F1CFAC5-1C21-447F-BD55-D777B5BDAF19}" destId="{230E8ADA-6DB5-4DCB-BFC5-1E37A6673294}" srcOrd="8" destOrd="0" presId="urn:microsoft.com/office/officeart/2016/7/layout/RepeatingBendingProcessNew"/>
    <dgm:cxn modelId="{744AB3FE-4C27-4074-8DB7-F81BC24E7A1B}" type="presParOf" srcId="{3F1CFAC5-1C21-447F-BD55-D777B5BDAF19}" destId="{C2A00E56-6BD9-43DC-BDE0-764B9868934F}" srcOrd="9" destOrd="0" presId="urn:microsoft.com/office/officeart/2016/7/layout/RepeatingBendingProcessNew"/>
    <dgm:cxn modelId="{702257C7-DF3C-44C4-A74D-03764E5B8B31}" type="presParOf" srcId="{C2A00E56-6BD9-43DC-BDE0-764B9868934F}" destId="{43FD89EC-74F1-4EB4-82E0-979FF8C0D713}" srcOrd="0" destOrd="0" presId="urn:microsoft.com/office/officeart/2016/7/layout/RepeatingBendingProcessNew"/>
    <dgm:cxn modelId="{4275A7A9-0276-48FE-BA62-39A1BB5F5B71}" type="presParOf" srcId="{3F1CFAC5-1C21-447F-BD55-D777B5BDAF19}" destId="{E98B9237-A552-413D-A169-1BBDD1492074}" srcOrd="10" destOrd="0" presId="urn:microsoft.com/office/officeart/2016/7/layout/RepeatingBendingProcessNew"/>
    <dgm:cxn modelId="{CDEF1203-54AF-49B0-9635-A4E2F1FA4E70}" type="presParOf" srcId="{3F1CFAC5-1C21-447F-BD55-D777B5BDAF19}" destId="{3494F782-9DAB-4406-932E-925114A9B9C8}" srcOrd="11" destOrd="0" presId="urn:microsoft.com/office/officeart/2016/7/layout/RepeatingBendingProcessNew"/>
    <dgm:cxn modelId="{0F6B4660-0E9C-444F-809C-AE29B7B8A8FF}" type="presParOf" srcId="{3494F782-9DAB-4406-932E-925114A9B9C8}" destId="{D3D3502B-FED6-4517-A2CC-343CC40187A0}" srcOrd="0" destOrd="0" presId="urn:microsoft.com/office/officeart/2016/7/layout/RepeatingBendingProcessNew"/>
    <dgm:cxn modelId="{4C0138E9-F7E8-4A96-B603-2E79B637DDB6}" type="presParOf" srcId="{3F1CFAC5-1C21-447F-BD55-D777B5BDAF19}" destId="{C85EF274-4F76-4925-8DE7-242EAE4E1930}"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E29AB-869E-46D1-BD5C-0B5C571B9844}">
      <dsp:nvSpPr>
        <dsp:cNvPr id="0" name=""/>
        <dsp:cNvSpPr/>
      </dsp:nvSpPr>
      <dsp:spPr>
        <a:xfrm>
          <a:off x="2481483" y="1724099"/>
          <a:ext cx="540022" cy="91440"/>
        </a:xfrm>
        <a:custGeom>
          <a:avLst/>
          <a:gdLst/>
          <a:ahLst/>
          <a:cxnLst/>
          <a:rect l="0" t="0" r="0" b="0"/>
          <a:pathLst>
            <a:path>
              <a:moveTo>
                <a:pt x="0" y="45720"/>
              </a:moveTo>
              <a:lnTo>
                <a:pt x="540022" y="45720"/>
              </a:lnTo>
            </a:path>
          </a:pathLst>
        </a:custGeom>
        <a:noFill/>
        <a:ln w="6350" cap="flat" cmpd="sng" algn="ctr">
          <a:solidFill>
            <a:schemeClr val="accent2">
              <a:hueOff val="0"/>
              <a:satOff val="0"/>
              <a:lumOff val="0"/>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37228" y="1766966"/>
        <a:ext cx="28531" cy="5706"/>
      </dsp:txXfrm>
    </dsp:sp>
    <dsp:sp modelId="{5EC3EBCC-E452-46E8-8083-6B00D64F0A92}">
      <dsp:nvSpPr>
        <dsp:cNvPr id="0" name=""/>
        <dsp:cNvSpPr/>
      </dsp:nvSpPr>
      <dsp:spPr>
        <a:xfrm>
          <a:off x="2316" y="1025529"/>
          <a:ext cx="2480967" cy="148858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569" tIns="127609" rIns="121569" bIns="127609"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Plan your search strategy – keywords and phrases</a:t>
          </a:r>
          <a:endParaRPr lang="en-US" sz="2100" b="1" kern="1200" dirty="0">
            <a:latin typeface="Calibri "/>
          </a:endParaRPr>
        </a:p>
      </dsp:txBody>
      <dsp:txXfrm>
        <a:off x="2316" y="1025529"/>
        <a:ext cx="2480967" cy="1488580"/>
      </dsp:txXfrm>
    </dsp:sp>
    <dsp:sp modelId="{F9F0A023-E59B-42C4-BE64-6318928A5791}">
      <dsp:nvSpPr>
        <dsp:cNvPr id="0" name=""/>
        <dsp:cNvSpPr/>
      </dsp:nvSpPr>
      <dsp:spPr>
        <a:xfrm>
          <a:off x="5533072" y="1724099"/>
          <a:ext cx="540022" cy="91440"/>
        </a:xfrm>
        <a:custGeom>
          <a:avLst/>
          <a:gdLst/>
          <a:ahLst/>
          <a:cxnLst/>
          <a:rect l="0" t="0" r="0" b="0"/>
          <a:pathLst>
            <a:path>
              <a:moveTo>
                <a:pt x="0" y="45720"/>
              </a:moveTo>
              <a:lnTo>
                <a:pt x="540022" y="45720"/>
              </a:lnTo>
            </a:path>
          </a:pathLst>
        </a:custGeom>
        <a:noFill/>
        <a:ln w="6350" cap="flat" cmpd="sng" algn="ctr">
          <a:solidFill>
            <a:schemeClr val="accent3">
              <a:hueOff val="0"/>
              <a:satOff val="0"/>
              <a:lumOff val="0"/>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88818" y="1766966"/>
        <a:ext cx="28531" cy="5706"/>
      </dsp:txXfrm>
    </dsp:sp>
    <dsp:sp modelId="{615D8262-8174-4C88-BFF6-6BBD272059B9}">
      <dsp:nvSpPr>
        <dsp:cNvPr id="0" name=""/>
        <dsp:cNvSpPr/>
      </dsp:nvSpPr>
      <dsp:spPr>
        <a:xfrm>
          <a:off x="3053905" y="1025529"/>
          <a:ext cx="2480967" cy="148858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569" tIns="127609" rIns="121569" bIns="127609"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Understand the content of each source </a:t>
          </a:r>
          <a:endParaRPr lang="en-US" sz="2100" b="1" kern="1200" dirty="0">
            <a:latin typeface="Calibri "/>
          </a:endParaRPr>
        </a:p>
      </dsp:txBody>
      <dsp:txXfrm>
        <a:off x="3053905" y="1025529"/>
        <a:ext cx="2480967" cy="1488580"/>
      </dsp:txXfrm>
    </dsp:sp>
    <dsp:sp modelId="{A7B0ADEC-F593-47C1-B23E-A7FD009B8B45}">
      <dsp:nvSpPr>
        <dsp:cNvPr id="0" name=""/>
        <dsp:cNvSpPr/>
      </dsp:nvSpPr>
      <dsp:spPr>
        <a:xfrm>
          <a:off x="8584662" y="1724099"/>
          <a:ext cx="540022" cy="91440"/>
        </a:xfrm>
        <a:custGeom>
          <a:avLst/>
          <a:gdLst/>
          <a:ahLst/>
          <a:cxnLst/>
          <a:rect l="0" t="0" r="0" b="0"/>
          <a:pathLst>
            <a:path>
              <a:moveTo>
                <a:pt x="0" y="45720"/>
              </a:moveTo>
              <a:lnTo>
                <a:pt x="540022" y="45720"/>
              </a:lnTo>
            </a:path>
          </a:pathLst>
        </a:custGeom>
        <a:noFill/>
        <a:ln w="6350" cap="flat" cmpd="sng" algn="ctr">
          <a:solidFill>
            <a:schemeClr val="accent4">
              <a:hueOff val="0"/>
              <a:satOff val="0"/>
              <a:lumOff val="0"/>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40407" y="1766966"/>
        <a:ext cx="28531" cy="5706"/>
      </dsp:txXfrm>
    </dsp:sp>
    <dsp:sp modelId="{D070348E-47EF-4AA2-8D63-E243DACFD890}">
      <dsp:nvSpPr>
        <dsp:cNvPr id="0" name=""/>
        <dsp:cNvSpPr/>
      </dsp:nvSpPr>
      <dsp:spPr>
        <a:xfrm>
          <a:off x="6105495" y="1025529"/>
          <a:ext cx="2480967" cy="148858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569" tIns="127609" rIns="121569" bIns="127609"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Sign in to enhance results and functionality – save searches, set alerts</a:t>
          </a:r>
          <a:endParaRPr lang="en-US" sz="2100" b="1" kern="1200" dirty="0">
            <a:latin typeface="Calibri "/>
          </a:endParaRPr>
        </a:p>
      </dsp:txBody>
      <dsp:txXfrm>
        <a:off x="6105495" y="1025529"/>
        <a:ext cx="2480967" cy="1488580"/>
      </dsp:txXfrm>
    </dsp:sp>
    <dsp:sp modelId="{9D321352-1557-4EDB-91E4-2BD7888CBB2B}">
      <dsp:nvSpPr>
        <dsp:cNvPr id="0" name=""/>
        <dsp:cNvSpPr/>
      </dsp:nvSpPr>
      <dsp:spPr>
        <a:xfrm>
          <a:off x="1242799" y="2512309"/>
          <a:ext cx="9154768" cy="540022"/>
        </a:xfrm>
        <a:custGeom>
          <a:avLst/>
          <a:gdLst/>
          <a:ahLst/>
          <a:cxnLst/>
          <a:rect l="0" t="0" r="0" b="0"/>
          <a:pathLst>
            <a:path>
              <a:moveTo>
                <a:pt x="9154768" y="0"/>
              </a:moveTo>
              <a:lnTo>
                <a:pt x="9154768" y="287111"/>
              </a:lnTo>
              <a:lnTo>
                <a:pt x="0" y="287111"/>
              </a:lnTo>
              <a:lnTo>
                <a:pt x="0" y="540022"/>
              </a:lnTo>
            </a:path>
          </a:pathLst>
        </a:custGeom>
        <a:noFill/>
        <a:ln w="6350" cap="flat" cmpd="sng" algn="ctr">
          <a:solidFill>
            <a:schemeClr val="accent5">
              <a:hueOff val="0"/>
              <a:satOff val="0"/>
              <a:lumOff val="0"/>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90870" y="2779467"/>
        <a:ext cx="458626" cy="5706"/>
      </dsp:txXfrm>
    </dsp:sp>
    <dsp:sp modelId="{6F5CB7ED-0B06-4F55-9192-CF0F3DC8AACA}">
      <dsp:nvSpPr>
        <dsp:cNvPr id="0" name=""/>
        <dsp:cNvSpPr/>
      </dsp:nvSpPr>
      <dsp:spPr>
        <a:xfrm>
          <a:off x="9157084" y="1025529"/>
          <a:ext cx="2480967" cy="148858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569" tIns="127609" rIns="121569" bIns="127609"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Filter and refine your results</a:t>
          </a:r>
          <a:endParaRPr lang="en-US" sz="2100" b="1" kern="1200" dirty="0">
            <a:latin typeface="Calibri "/>
          </a:endParaRPr>
        </a:p>
      </dsp:txBody>
      <dsp:txXfrm>
        <a:off x="9157084" y="1025529"/>
        <a:ext cx="2480967" cy="1488580"/>
      </dsp:txXfrm>
    </dsp:sp>
    <dsp:sp modelId="{C2A00E56-6BD9-43DC-BDE0-764B9868934F}">
      <dsp:nvSpPr>
        <dsp:cNvPr id="0" name=""/>
        <dsp:cNvSpPr/>
      </dsp:nvSpPr>
      <dsp:spPr>
        <a:xfrm>
          <a:off x="2481483" y="3783301"/>
          <a:ext cx="540022" cy="91440"/>
        </a:xfrm>
        <a:custGeom>
          <a:avLst/>
          <a:gdLst/>
          <a:ahLst/>
          <a:cxnLst/>
          <a:rect l="0" t="0" r="0" b="0"/>
          <a:pathLst>
            <a:path>
              <a:moveTo>
                <a:pt x="0" y="45720"/>
              </a:moveTo>
              <a:lnTo>
                <a:pt x="540022" y="45720"/>
              </a:lnTo>
            </a:path>
          </a:pathLst>
        </a:custGeom>
        <a:noFill/>
        <a:ln w="6350" cap="flat" cmpd="sng" algn="ctr">
          <a:solidFill>
            <a:schemeClr val="accent6">
              <a:hueOff val="0"/>
              <a:satOff val="0"/>
              <a:lumOff val="0"/>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37228" y="3826168"/>
        <a:ext cx="28531" cy="5706"/>
      </dsp:txXfrm>
    </dsp:sp>
    <dsp:sp modelId="{230E8ADA-6DB5-4DCB-BFC5-1E37A6673294}">
      <dsp:nvSpPr>
        <dsp:cNvPr id="0" name=""/>
        <dsp:cNvSpPr/>
      </dsp:nvSpPr>
      <dsp:spPr>
        <a:xfrm>
          <a:off x="2316" y="3084731"/>
          <a:ext cx="2480967" cy="148858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569" tIns="127609" rIns="121569" bIns="127609"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Be flexible - use information found in your results to do further searches</a:t>
          </a:r>
          <a:endParaRPr lang="en-US" sz="2100" b="1" kern="1200" dirty="0">
            <a:latin typeface="Calibri "/>
          </a:endParaRPr>
        </a:p>
      </dsp:txBody>
      <dsp:txXfrm>
        <a:off x="2316" y="3084731"/>
        <a:ext cx="2480967" cy="1488580"/>
      </dsp:txXfrm>
    </dsp:sp>
    <dsp:sp modelId="{3494F782-9DAB-4406-932E-925114A9B9C8}">
      <dsp:nvSpPr>
        <dsp:cNvPr id="0" name=""/>
        <dsp:cNvSpPr/>
      </dsp:nvSpPr>
      <dsp:spPr>
        <a:xfrm>
          <a:off x="5533072" y="3783301"/>
          <a:ext cx="540022" cy="91440"/>
        </a:xfrm>
        <a:custGeom>
          <a:avLst/>
          <a:gdLst/>
          <a:ahLst/>
          <a:cxnLst/>
          <a:rect l="0" t="0" r="0" b="0"/>
          <a:pathLst>
            <a:path>
              <a:moveTo>
                <a:pt x="0" y="45720"/>
              </a:moveTo>
              <a:lnTo>
                <a:pt x="540022" y="45720"/>
              </a:lnTo>
            </a:path>
          </a:pathLst>
        </a:custGeom>
        <a:noFill/>
        <a:ln w="6350" cap="flat" cmpd="sng" algn="ctr">
          <a:solidFill>
            <a:schemeClr val="accent2">
              <a:hueOff val="0"/>
              <a:satOff val="0"/>
              <a:lumOff val="0"/>
              <a:alphaOff val="0"/>
            </a:schemeClr>
          </a:solidFill>
          <a:prstDash val="solid"/>
          <a:miter lim="800000"/>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88818" y="3826168"/>
        <a:ext cx="28531" cy="5706"/>
      </dsp:txXfrm>
    </dsp:sp>
    <dsp:sp modelId="{E98B9237-A552-413D-A169-1BBDD1492074}">
      <dsp:nvSpPr>
        <dsp:cNvPr id="0" name=""/>
        <dsp:cNvSpPr/>
      </dsp:nvSpPr>
      <dsp:spPr>
        <a:xfrm>
          <a:off x="3053905" y="3084731"/>
          <a:ext cx="2480967" cy="148858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569" tIns="127609" rIns="121569" bIns="127609" numCol="1" spcCol="1270" anchor="ctr" anchorCtr="0">
          <a:noAutofit/>
        </a:bodyPr>
        <a:lstStyle/>
        <a:p>
          <a:pPr marL="0" lvl="0" indent="0" algn="ctr" defTabSz="933450">
            <a:lnSpc>
              <a:spcPct val="90000"/>
            </a:lnSpc>
            <a:spcBef>
              <a:spcPct val="0"/>
            </a:spcBef>
            <a:spcAft>
              <a:spcPct val="35000"/>
            </a:spcAft>
            <a:buNone/>
          </a:pPr>
          <a:r>
            <a:rPr lang="en-GB" sz="2100" b="1" kern="1200">
              <a:latin typeface="Calibri "/>
            </a:rPr>
            <a:t>Organise your information</a:t>
          </a:r>
          <a:endParaRPr lang="en-US" sz="2100" b="1" kern="1200">
            <a:latin typeface="Calibri "/>
          </a:endParaRPr>
        </a:p>
      </dsp:txBody>
      <dsp:txXfrm>
        <a:off x="3053905" y="3084731"/>
        <a:ext cx="2480967" cy="1488580"/>
      </dsp:txXfrm>
    </dsp:sp>
    <dsp:sp modelId="{C85EF274-4F76-4925-8DE7-242EAE4E1930}">
      <dsp:nvSpPr>
        <dsp:cNvPr id="0" name=""/>
        <dsp:cNvSpPr/>
      </dsp:nvSpPr>
      <dsp:spPr>
        <a:xfrm>
          <a:off x="6105495" y="3084731"/>
          <a:ext cx="2480967" cy="148858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569" tIns="127609" rIns="121569" bIns="127609"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Look at Help pages for guidance and tips</a:t>
          </a:r>
          <a:endParaRPr lang="en-US" sz="2100" b="1" kern="1200" dirty="0">
            <a:latin typeface="Calibri "/>
          </a:endParaRPr>
        </a:p>
      </dsp:txBody>
      <dsp:txXfrm>
        <a:off x="6105495" y="3084731"/>
        <a:ext cx="2480967" cy="14885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42566D-314A-4BCF-92F5-6F0E4228009F}" type="datetimeFigureOut">
              <a:t>10/23/2025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3840D3-CE31-4A29-87AD-27CE4EDEFBD6}" type="slidenum">
              <a:t>‹#›</a:t>
            </a:fld>
            <a:endParaRPr lang="en-GB"/>
          </a:p>
        </p:txBody>
      </p:sp>
    </p:spTree>
    <p:extLst>
      <p:ext uri="{BB962C8B-B14F-4D97-AF65-F5344CB8AC3E}">
        <p14:creationId xmlns:p14="http://schemas.microsoft.com/office/powerpoint/2010/main" val="2855290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libguides.mdx.ac.uk/ld.php?content_id=32846025"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https://libguides.mdx.ac.uk/ld.php?content_id=32846025</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E7CD2DD0-CA68-48DB-A983-87613955F1CB}" type="slidenum">
              <a:rPr lang="en-GB"/>
              <a:t>12</a:t>
            </a:fld>
            <a:endParaRPr lang="en-GB"/>
          </a:p>
        </p:txBody>
      </p:sp>
    </p:spTree>
    <p:extLst>
      <p:ext uri="{BB962C8B-B14F-4D97-AF65-F5344CB8AC3E}">
        <p14:creationId xmlns:p14="http://schemas.microsoft.com/office/powerpoint/2010/main" val="190140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30</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33</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2.xml"/><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2.xml"/><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B06F43E5-D80D-2132-85A5-9E93EB71712D}"/>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86254" y="1062915"/>
            <a:ext cx="4748085" cy="4748085"/>
          </a:xfrm>
          <a:prstGeom prst="rect">
            <a:avLst/>
          </a:prstGeom>
        </p:spPr>
      </p:pic>
    </p:spTree>
    <p:extLst>
      <p:ext uri="{BB962C8B-B14F-4D97-AF65-F5344CB8AC3E}">
        <p14:creationId xmlns:p14="http://schemas.microsoft.com/office/powerpoint/2010/main" val="35947910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016F4CD6-7B68-FF98-620E-1AE86D32487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42503" y="1062915"/>
            <a:ext cx="4803524" cy="4803524"/>
          </a:xfrm>
          <a:prstGeom prst="rect">
            <a:avLst/>
          </a:prstGeom>
        </p:spPr>
      </p:pic>
    </p:spTree>
    <p:extLst>
      <p:ext uri="{BB962C8B-B14F-4D97-AF65-F5344CB8AC3E}">
        <p14:creationId xmlns:p14="http://schemas.microsoft.com/office/powerpoint/2010/main" val="8420471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solidFill>
                  <a:schemeClr val="tx1"/>
                </a:solidFill>
                <a:latin typeface="Myriad Pro" panose="020B0503030403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tx1"/>
                </a:solidFill>
                <a:latin typeface="Myriad Pro" panose="020B05030304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35528805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a:solidFill>
                  <a:schemeClr val="tx1"/>
                </a:solidFill>
                <a:latin typeface="Myriad Pro" panose="020B0503030403020204" pitchFamily="34" charset="0"/>
              </a:defRPr>
            </a:lvl1pPr>
            <a:lvl2pPr>
              <a:defRPr>
                <a:solidFill>
                  <a:schemeClr val="tx1"/>
                </a:solidFill>
                <a:latin typeface="Myriad Pro" panose="020B0503030403020204" pitchFamily="34" charset="0"/>
              </a:defRPr>
            </a:lvl2pPr>
            <a:lvl3pPr>
              <a:defRPr>
                <a:solidFill>
                  <a:schemeClr val="tx1"/>
                </a:solidFill>
                <a:latin typeface="Myriad Pro" panose="020B0503030403020204" pitchFamily="34" charset="0"/>
              </a:defRPr>
            </a:lvl3pPr>
            <a:lvl4pPr>
              <a:defRPr>
                <a:solidFill>
                  <a:schemeClr val="tx1"/>
                </a:solidFill>
                <a:latin typeface="Myriad Pro" panose="020B0503030403020204" pitchFamily="34" charset="0"/>
              </a:defRPr>
            </a:lvl4pPr>
            <a:lvl5pPr>
              <a:defRPr>
                <a:solidFill>
                  <a:schemeClr val="tx1"/>
                </a:solidFill>
                <a:latin typeface="Myriad Pro" panose="020B0503030403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latin typeface="Myriad Pro" panose="020B0503030403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0902506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solidFill>
                  <a:schemeClr val="tx1"/>
                </a:solidFill>
              </a:defRPr>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28966865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17451241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39788" y="1681163"/>
            <a:ext cx="5157787"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1" name="Group 10"/>
          <p:cNvGrpSpPr/>
          <p:nvPr userDrawn="1"/>
        </p:nvGrpSpPr>
        <p:grpSpPr>
          <a:xfrm>
            <a:off x="1" y="-16329"/>
            <a:ext cx="12236335" cy="1135597"/>
            <a:chOff x="0" y="2677636"/>
            <a:chExt cx="12236335" cy="1135597"/>
          </a:xfrm>
        </p:grpSpPr>
        <p:sp>
          <p:nvSpPr>
            <p:cNvPr id="12" name="Rectangle 11"/>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3" name="Group 12"/>
            <p:cNvGrpSpPr/>
            <p:nvPr/>
          </p:nvGrpSpPr>
          <p:grpSpPr>
            <a:xfrm>
              <a:off x="0" y="3713797"/>
              <a:ext cx="12236335" cy="99436"/>
              <a:chOff x="152400" y="2369127"/>
              <a:chExt cx="12236335" cy="99436"/>
            </a:xfrm>
          </p:grpSpPr>
          <p:cxnSp>
            <p:nvCxnSpPr>
              <p:cNvPr id="14" name="Straight Connector 13"/>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6" name="Rectangle 15"/>
          <p:cNvSpPr/>
          <p:nvPr userDrawn="1"/>
        </p:nvSpPr>
        <p:spPr>
          <a:xfrm rot="10800000">
            <a:off x="0" y="5868710"/>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a:xfrm>
            <a:off x="839788" y="365125"/>
            <a:ext cx="10515600" cy="1325563"/>
          </a:xfrm>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11925580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698" y="0"/>
            <a:ext cx="12241850" cy="1463677"/>
          </a:xfrm>
          <a:prstGeom prst="rect">
            <a:avLst/>
          </a:prstGeom>
        </p:spPr>
      </p:pic>
      <p:grpSp>
        <p:nvGrpSpPr>
          <p:cNvPr id="7" name="Group 6"/>
          <p:cNvGrpSpPr/>
          <p:nvPr userDrawn="1"/>
        </p:nvGrpSpPr>
        <p:grpSpPr>
          <a:xfrm>
            <a:off x="-5426" y="1440518"/>
            <a:ext cx="12251667" cy="1185632"/>
            <a:chOff x="1178577" y="1361872"/>
            <a:chExt cx="9818890" cy="1185632"/>
          </a:xfrm>
        </p:grpSpPr>
        <p:sp>
          <p:nvSpPr>
            <p:cNvPr id="8" name="Rectangle 7"/>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grpSp>
        <p:nvGrpSpPr>
          <p:cNvPr id="11" name="Group 10"/>
          <p:cNvGrpSpPr/>
          <p:nvPr userDrawn="1"/>
        </p:nvGrpSpPr>
        <p:grpSpPr>
          <a:xfrm>
            <a:off x="-22168" y="3788624"/>
            <a:ext cx="12268409" cy="1135597"/>
            <a:chOff x="0" y="2677636"/>
            <a:chExt cx="12236335" cy="1135597"/>
          </a:xfrm>
        </p:grpSpPr>
        <p:sp>
          <p:nvSpPr>
            <p:cNvPr id="12" name="Rectangle 11"/>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p:cNvGrpSpPr/>
            <p:nvPr/>
          </p:nvGrpSpPr>
          <p:grpSpPr>
            <a:xfrm>
              <a:off x="0" y="3713797"/>
              <a:ext cx="12236335" cy="99436"/>
              <a:chOff x="152400" y="2369127"/>
              <a:chExt cx="12236335" cy="99436"/>
            </a:xfrm>
          </p:grpSpPr>
          <p:cxnSp>
            <p:nvCxnSpPr>
              <p:cNvPr id="14" name="Straight Connector 13"/>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grpSp>
        <p:nvGrpSpPr>
          <p:cNvPr id="16" name="Group 15"/>
          <p:cNvGrpSpPr/>
          <p:nvPr userDrawn="1"/>
        </p:nvGrpSpPr>
        <p:grpSpPr>
          <a:xfrm>
            <a:off x="-38911" y="5853092"/>
            <a:ext cx="12253063" cy="1213182"/>
            <a:chOff x="1143001" y="4014934"/>
            <a:chExt cx="9818890" cy="1213182"/>
          </a:xfrm>
        </p:grpSpPr>
        <p:sp>
          <p:nvSpPr>
            <p:cNvPr id="17" name="Rectangle 16"/>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p:cNvGrpSpPr/>
            <p:nvPr/>
          </p:nvGrpSpPr>
          <p:grpSpPr>
            <a:xfrm>
              <a:off x="1143001" y="5128680"/>
              <a:ext cx="9818890" cy="99436"/>
              <a:chOff x="152400" y="2369127"/>
              <a:chExt cx="12236335" cy="99436"/>
            </a:xfrm>
          </p:grpSpPr>
          <p:cxnSp>
            <p:nvCxnSpPr>
              <p:cNvPr id="19" name="Straight Connector 18"/>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1" name="TextBox 20"/>
          <p:cNvSpPr txBox="1"/>
          <p:nvPr userDrawn="1"/>
        </p:nvSpPr>
        <p:spPr>
          <a:xfrm>
            <a:off x="140676" y="1762987"/>
            <a:ext cx="11549575" cy="646331"/>
          </a:xfrm>
          <a:prstGeom prst="rect">
            <a:avLst/>
          </a:prstGeom>
          <a:noFill/>
        </p:spPr>
        <p:txBody>
          <a:bodyPr wrap="square" rtlCol="0">
            <a:spAutoFit/>
          </a:bodyPr>
          <a:lstStyle/>
          <a:p>
            <a:pPr algn="ctr"/>
            <a:r>
              <a:rPr lang="en-GB" sz="3600">
                <a:solidFill>
                  <a:schemeClr val="bg1"/>
                </a:solidFill>
                <a:latin typeface="Arial" panose="020B0604020202020204" pitchFamily="34" charset="0"/>
                <a:cs typeface="Arial" panose="020B0604020202020204" pitchFamily="34" charset="0"/>
              </a:rPr>
              <a:t>Finding Resources</a:t>
            </a:r>
          </a:p>
        </p:txBody>
      </p:sp>
      <p:sp>
        <p:nvSpPr>
          <p:cNvPr id="22" name="TextBox 21"/>
          <p:cNvSpPr txBox="1"/>
          <p:nvPr userDrawn="1"/>
        </p:nvSpPr>
        <p:spPr>
          <a:xfrm>
            <a:off x="1548714" y="3870270"/>
            <a:ext cx="8888627" cy="830997"/>
          </a:xfrm>
          <a:prstGeom prst="rect">
            <a:avLst/>
          </a:prstGeom>
          <a:noFill/>
        </p:spPr>
        <p:txBody>
          <a:bodyPr wrap="square" rtlCol="0">
            <a:spAutoFit/>
          </a:bodyPr>
          <a:lstStyle/>
          <a:p>
            <a:pPr algn="ctr"/>
            <a:r>
              <a:rPr lang="en-GB" sz="2400">
                <a:solidFill>
                  <a:schemeClr val="bg1"/>
                </a:solidFill>
              </a:rPr>
              <a:t>Ellie Downes</a:t>
            </a:r>
          </a:p>
          <a:p>
            <a:pPr algn="ctr"/>
            <a:r>
              <a:rPr lang="en-GB" sz="2400">
                <a:solidFill>
                  <a:schemeClr val="bg1"/>
                </a:solidFill>
              </a:rPr>
              <a:t>Academic Liaison Librarian</a:t>
            </a:r>
          </a:p>
        </p:txBody>
      </p:sp>
      <p:sp>
        <p:nvSpPr>
          <p:cNvPr id="23" name="TextBox 22"/>
          <p:cNvSpPr txBox="1"/>
          <p:nvPr userDrawn="1"/>
        </p:nvSpPr>
        <p:spPr>
          <a:xfrm>
            <a:off x="3088882" y="6081311"/>
            <a:ext cx="6063049" cy="461665"/>
          </a:xfrm>
          <a:prstGeom prst="rect">
            <a:avLst/>
          </a:prstGeom>
          <a:noFill/>
        </p:spPr>
        <p:txBody>
          <a:bodyPr wrap="square" rtlCol="0">
            <a:spAutoFit/>
          </a:bodyPr>
          <a:lstStyle/>
          <a:p>
            <a:pPr algn="ctr"/>
            <a:r>
              <a:rPr lang="en-GB" sz="2400">
                <a:solidFill>
                  <a:schemeClr val="bg1"/>
                </a:solidFill>
              </a:rPr>
              <a:t>Library &amp; Learning Resources</a:t>
            </a:r>
          </a:p>
        </p:txBody>
      </p:sp>
    </p:spTree>
    <p:extLst>
      <p:ext uri="{BB962C8B-B14F-4D97-AF65-F5344CB8AC3E}">
        <p14:creationId xmlns:p14="http://schemas.microsoft.com/office/powerpoint/2010/main" val="6699315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7" name="Group 6"/>
          <p:cNvGrpSpPr/>
          <p:nvPr userDrawn="1"/>
        </p:nvGrpSpPr>
        <p:grpSpPr>
          <a:xfrm>
            <a:off x="1" y="-16329"/>
            <a:ext cx="12236335" cy="1135597"/>
            <a:chOff x="0" y="2677636"/>
            <a:chExt cx="12236335" cy="1135597"/>
          </a:xfrm>
        </p:grpSpPr>
        <p:sp>
          <p:nvSpPr>
            <p:cNvPr id="8" name="Rectangle 7"/>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9" name="Group 8"/>
            <p:cNvGrpSpPr/>
            <p:nvPr/>
          </p:nvGrpSpPr>
          <p:grpSpPr>
            <a:xfrm>
              <a:off x="0" y="3713797"/>
              <a:ext cx="12236335" cy="99436"/>
              <a:chOff x="152400" y="2369127"/>
              <a:chExt cx="12236335" cy="99436"/>
            </a:xfrm>
          </p:grpSpPr>
          <p:cxnSp>
            <p:nvCxnSpPr>
              <p:cNvPr id="10" name="Straight Connector 9"/>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pic>
        <p:nvPicPr>
          <p:cNvPr id="13" name="Picture 1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698" y="0"/>
            <a:ext cx="12241850" cy="1463677"/>
          </a:xfrm>
          <a:prstGeom prst="rect">
            <a:avLst/>
          </a:prstGeom>
        </p:spPr>
      </p:pic>
      <p:grpSp>
        <p:nvGrpSpPr>
          <p:cNvPr id="14" name="Group 13"/>
          <p:cNvGrpSpPr/>
          <p:nvPr userDrawn="1"/>
        </p:nvGrpSpPr>
        <p:grpSpPr>
          <a:xfrm>
            <a:off x="-5426" y="1440518"/>
            <a:ext cx="12251667" cy="1185632"/>
            <a:chOff x="1178577" y="1361872"/>
            <a:chExt cx="9818890" cy="1185632"/>
          </a:xfrm>
        </p:grpSpPr>
        <p:sp>
          <p:nvSpPr>
            <p:cNvPr id="15" name="Rectangle 14"/>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grpSp>
        <p:nvGrpSpPr>
          <p:cNvPr id="18" name="Group 17"/>
          <p:cNvGrpSpPr/>
          <p:nvPr userDrawn="1"/>
        </p:nvGrpSpPr>
        <p:grpSpPr>
          <a:xfrm>
            <a:off x="-22168" y="3788624"/>
            <a:ext cx="12268409" cy="1135597"/>
            <a:chOff x="0" y="2677636"/>
            <a:chExt cx="12236335" cy="1135597"/>
          </a:xfrm>
        </p:grpSpPr>
        <p:sp>
          <p:nvSpPr>
            <p:cNvPr id="19" name="Rectangle 1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p:cNvGrpSpPr/>
            <p:nvPr/>
          </p:nvGrpSpPr>
          <p:grpSpPr>
            <a:xfrm>
              <a:off x="0" y="3713797"/>
              <a:ext cx="12236335" cy="99436"/>
              <a:chOff x="152400" y="2369127"/>
              <a:chExt cx="12236335" cy="99436"/>
            </a:xfrm>
          </p:grpSpPr>
          <p:cxnSp>
            <p:nvCxnSpPr>
              <p:cNvPr id="21" name="Straight Connector 2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grpSp>
        <p:nvGrpSpPr>
          <p:cNvPr id="23" name="Group 22"/>
          <p:cNvGrpSpPr/>
          <p:nvPr userDrawn="1"/>
        </p:nvGrpSpPr>
        <p:grpSpPr>
          <a:xfrm>
            <a:off x="-38911" y="5853092"/>
            <a:ext cx="12253063" cy="1213182"/>
            <a:chOff x="1143001" y="4014934"/>
            <a:chExt cx="9818890" cy="1213182"/>
          </a:xfrm>
        </p:grpSpPr>
        <p:sp>
          <p:nvSpPr>
            <p:cNvPr id="24" name="Rectangle 23"/>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p:cNvGrpSpPr/>
            <p:nvPr/>
          </p:nvGrpSpPr>
          <p:grpSpPr>
            <a:xfrm>
              <a:off x="1143001" y="5128680"/>
              <a:ext cx="9818890" cy="99436"/>
              <a:chOff x="152400" y="2369127"/>
              <a:chExt cx="12236335" cy="99436"/>
            </a:xfrm>
          </p:grpSpPr>
          <p:cxnSp>
            <p:nvCxnSpPr>
              <p:cNvPr id="26" name="Straight Connector 25"/>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5324708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7" name="Group 6"/>
          <p:cNvGrpSpPr/>
          <p:nvPr userDrawn="1"/>
        </p:nvGrpSpPr>
        <p:grpSpPr>
          <a:xfrm>
            <a:off x="1" y="-16329"/>
            <a:ext cx="12236335" cy="1135597"/>
            <a:chOff x="0" y="2677636"/>
            <a:chExt cx="12236335" cy="1135597"/>
          </a:xfrm>
        </p:grpSpPr>
        <p:sp>
          <p:nvSpPr>
            <p:cNvPr id="8" name="Rectangle 7"/>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9" name="Group 8"/>
            <p:cNvGrpSpPr/>
            <p:nvPr/>
          </p:nvGrpSpPr>
          <p:grpSpPr>
            <a:xfrm>
              <a:off x="0" y="3713797"/>
              <a:ext cx="12236335" cy="99436"/>
              <a:chOff x="152400" y="2369127"/>
              <a:chExt cx="12236335" cy="99436"/>
            </a:xfrm>
          </p:grpSpPr>
          <p:cxnSp>
            <p:nvCxnSpPr>
              <p:cNvPr id="10" name="Straight Connector 9"/>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2" name="Rectangle 11"/>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36298230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6" name="Group 5"/>
          <p:cNvGrpSpPr/>
          <p:nvPr userDrawn="1"/>
        </p:nvGrpSpPr>
        <p:grpSpPr>
          <a:xfrm>
            <a:off x="1" y="-16329"/>
            <a:ext cx="12236335" cy="1135597"/>
            <a:chOff x="0" y="2677636"/>
            <a:chExt cx="12236335" cy="1135597"/>
          </a:xfrm>
        </p:grpSpPr>
        <p:sp>
          <p:nvSpPr>
            <p:cNvPr id="7" name="Rectangle 6"/>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8" name="Group 7"/>
            <p:cNvGrpSpPr/>
            <p:nvPr/>
          </p:nvGrpSpPr>
          <p:grpSpPr>
            <a:xfrm>
              <a:off x="0" y="3713797"/>
              <a:ext cx="12236335" cy="99436"/>
              <a:chOff x="152400" y="2369127"/>
              <a:chExt cx="12236335" cy="99436"/>
            </a:xfrm>
          </p:grpSpPr>
          <p:cxnSp>
            <p:nvCxnSpPr>
              <p:cNvPr id="9" name="Straight Connector 8"/>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1" name="Rectangle 10"/>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128255847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
        <p:nvSpPr>
          <p:cNvPr id="14" name="Rectangle 13"/>
          <p:cNvSpPr/>
          <p:nvPr userDrawn="1"/>
        </p:nvSpPr>
        <p:spPr>
          <a:xfrm>
            <a:off x="-2" y="-2476"/>
            <a:ext cx="12192000" cy="6858000"/>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15" name="Picture 1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476"/>
            <a:ext cx="12192000" cy="1444438"/>
          </a:xfrm>
          <a:prstGeom prst="rect">
            <a:avLst/>
          </a:prstGeom>
        </p:spPr>
      </p:pic>
      <p:pic>
        <p:nvPicPr>
          <p:cNvPr id="16" name="Picture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009980"/>
            <a:ext cx="12191999" cy="848022"/>
          </a:xfrm>
          <a:prstGeom prst="rect">
            <a:avLst/>
          </a:prstGeom>
        </p:spPr>
      </p:pic>
      <p:sp>
        <p:nvSpPr>
          <p:cNvPr id="19" name="Rectangle 18"/>
          <p:cNvSpPr/>
          <p:nvPr userDrawn="1"/>
        </p:nvSpPr>
        <p:spPr>
          <a:xfrm>
            <a:off x="2915204" y="2873122"/>
            <a:ext cx="6141301" cy="2379618"/>
          </a:xfrm>
          <a:prstGeom prst="rect">
            <a:avLst/>
          </a:prstGeom>
        </p:spPr>
        <p:txBody>
          <a:bodyPr wrap="square">
            <a:spAutoFit/>
          </a:bodyPr>
          <a:lstStyle/>
          <a:p>
            <a:pPr algn="ctr" fontAlgn="base">
              <a:spcBef>
                <a:spcPct val="0"/>
              </a:spcBef>
              <a:spcAft>
                <a:spcPct val="0"/>
              </a:spcAft>
            </a:pPr>
            <a:r>
              <a:rPr lang="en-GB" sz="3200">
                <a:solidFill>
                  <a:prstClr val="white"/>
                </a:solidFill>
              </a:rPr>
              <a:t>Faculty of Business and Management</a:t>
            </a:r>
          </a:p>
          <a:p>
            <a:pPr algn="ctr" fontAlgn="base">
              <a:spcBef>
                <a:spcPct val="0"/>
              </a:spcBef>
              <a:spcAft>
                <a:spcPct val="0"/>
              </a:spcAft>
            </a:pPr>
            <a:endParaRPr lang="en-GB" altLang="en-US" sz="3200">
              <a:solidFill>
                <a:prstClr val="white"/>
              </a:solidFill>
              <a:latin typeface="Segoe UI" panose="020B0502040204020203" pitchFamily="34" charset="0"/>
              <a:ea typeface="Segoe UI" panose="020B0502040204020203" pitchFamily="34" charset="0"/>
              <a:cs typeface="Segoe UI" panose="020B0502040204020203" pitchFamily="34" charset="0"/>
            </a:endParaRPr>
          </a:p>
          <a:p>
            <a:pPr algn="ctr" fontAlgn="base">
              <a:spcBef>
                <a:spcPct val="0"/>
              </a:spcBef>
              <a:spcAft>
                <a:spcPct val="0"/>
              </a:spcAft>
            </a:pPr>
            <a:r>
              <a:rPr lang="en-GB" altLang="en-US" sz="2400">
                <a:solidFill>
                  <a:prstClr val="black"/>
                </a:solidFill>
                <a:latin typeface="Segoe UI" panose="020B0502040204020203" pitchFamily="34" charset="0"/>
                <a:ea typeface="Segoe UI" panose="020B0502040204020203" pitchFamily="34" charset="0"/>
                <a:cs typeface="Segoe UI" panose="020B0502040204020203" pitchFamily="34" charset="0"/>
              </a:rPr>
              <a:t>Ellie Downes</a:t>
            </a:r>
          </a:p>
          <a:p>
            <a:pPr algn="ctr" fontAlgn="base">
              <a:spcBef>
                <a:spcPct val="0"/>
              </a:spcBef>
              <a:spcAft>
                <a:spcPct val="0"/>
              </a:spcAft>
            </a:pPr>
            <a:r>
              <a:rPr lang="en-GB" altLang="en-US" sz="2400">
                <a:solidFill>
                  <a:prstClr val="black"/>
                </a:solidFill>
                <a:latin typeface="Segoe UI" panose="020B0502040204020203" pitchFamily="34" charset="0"/>
                <a:ea typeface="Segoe UI" panose="020B0502040204020203" pitchFamily="34" charset="0"/>
                <a:cs typeface="Segoe UI" panose="020B0502040204020203" pitchFamily="34" charset="0"/>
              </a:rPr>
              <a:t>e.downes@uwtsd.ac.uk</a:t>
            </a:r>
          </a:p>
        </p:txBody>
      </p:sp>
      <p:sp>
        <p:nvSpPr>
          <p:cNvPr id="23" name="Rectangle 22"/>
          <p:cNvSpPr/>
          <p:nvPr userDrawn="1"/>
        </p:nvSpPr>
        <p:spPr>
          <a:xfrm>
            <a:off x="1894830" y="1441962"/>
            <a:ext cx="8402337" cy="954107"/>
          </a:xfrm>
          <a:prstGeom prst="rect">
            <a:avLst/>
          </a:prstGeom>
        </p:spPr>
        <p:txBody>
          <a:bodyPr wrap="square">
            <a:spAutoFit/>
          </a:bodyPr>
          <a:lstStyle/>
          <a:p>
            <a:r>
              <a:rPr lang="en-GB" sz="2800" b="1">
                <a:solidFill>
                  <a:prstClr val="black"/>
                </a:solidFill>
                <a:latin typeface="Segoe UI" panose="020B0502040204020203" pitchFamily="34" charset="0"/>
                <a:ea typeface="Segoe UI" panose="020B0502040204020203" pitchFamily="34" charset="0"/>
                <a:cs typeface="Segoe UI" panose="020B0502040204020203" pitchFamily="34" charset="0"/>
              </a:rPr>
              <a:t>                        </a:t>
            </a:r>
            <a:r>
              <a:rPr lang="en-GB" sz="2400" b="1">
                <a:solidFill>
                  <a:prstClr val="black"/>
                </a:solidFill>
                <a:latin typeface="Segoe UI" panose="020B0502040204020203" pitchFamily="34" charset="0"/>
                <a:ea typeface="Segoe UI" panose="020B0502040204020203" pitchFamily="34" charset="0"/>
                <a:cs typeface="Segoe UI" panose="020B0502040204020203" pitchFamily="34" charset="0"/>
              </a:rPr>
              <a:t>For More information</a:t>
            </a:r>
          </a:p>
          <a:p>
            <a:pPr>
              <a:spcBef>
                <a:spcPct val="0"/>
              </a:spcBef>
            </a:pPr>
            <a:endParaRPr lang="en-US" altLang="en-US" sz="2800">
              <a:solidFill>
                <a:prstClr val="black"/>
              </a:solidFill>
              <a:latin typeface="Segoe UI" panose="020B0502040204020203" pitchFamily="34" charset="0"/>
              <a:ea typeface="Segoe UI" panose="020B0502040204020203" pitchFamily="34" charset="0"/>
              <a:cs typeface="Segoe UI" panose="020B0502040204020203" pitchFamily="34" charset="0"/>
            </a:endParaRPr>
          </a:p>
        </p:txBody>
      </p:sp>
      <p:sp>
        <p:nvSpPr>
          <p:cNvPr id="24" name="Rectangle 2"/>
          <p:cNvSpPr>
            <a:spLocks noChangeArrowheads="1"/>
          </p:cNvSpPr>
          <p:nvPr userDrawn="1"/>
        </p:nvSpPr>
        <p:spPr bwMode="auto">
          <a:xfrm>
            <a:off x="3285555" y="1919015"/>
            <a:ext cx="5400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800" b="1" i="1">
                <a:solidFill>
                  <a:schemeClr val="tx2"/>
                </a:solidFill>
                <a:latin typeface="Comic Sans MS" panose="030F0702030302020204" pitchFamily="66" charset="0"/>
                <a:cs typeface="Arial" panose="020B0604020202020204" pitchFamily="34" charset="0"/>
              </a:defRPr>
            </a:lvl1pPr>
            <a:lvl2pPr marL="742950" indent="-285750">
              <a:defRPr sz="2800" b="1" i="1">
                <a:solidFill>
                  <a:schemeClr val="tx2"/>
                </a:solidFill>
                <a:latin typeface="Comic Sans MS" panose="030F0702030302020204" pitchFamily="66" charset="0"/>
                <a:cs typeface="Arial" panose="020B0604020202020204" pitchFamily="34" charset="0"/>
              </a:defRPr>
            </a:lvl2pPr>
            <a:lvl3pPr marL="1143000" indent="-228600">
              <a:defRPr sz="2800" b="1" i="1">
                <a:solidFill>
                  <a:schemeClr val="tx2"/>
                </a:solidFill>
                <a:latin typeface="Comic Sans MS" panose="030F0702030302020204" pitchFamily="66" charset="0"/>
                <a:cs typeface="Arial" panose="020B0604020202020204" pitchFamily="34" charset="0"/>
              </a:defRPr>
            </a:lvl3pPr>
            <a:lvl4pPr marL="1600200" indent="-228600">
              <a:defRPr sz="2800" b="1" i="1">
                <a:solidFill>
                  <a:schemeClr val="tx2"/>
                </a:solidFill>
                <a:latin typeface="Comic Sans MS" panose="030F0702030302020204" pitchFamily="66" charset="0"/>
                <a:cs typeface="Arial" panose="020B0604020202020204" pitchFamily="34" charset="0"/>
              </a:defRPr>
            </a:lvl4pPr>
            <a:lvl5pPr marL="2057400" indent="-228600">
              <a:defRPr sz="2800" b="1" i="1">
                <a:solidFill>
                  <a:schemeClr val="tx2"/>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sz="2800" b="1" i="1">
                <a:solidFill>
                  <a:schemeClr val="tx2"/>
                </a:solidFill>
                <a:latin typeface="Comic Sans MS" panose="030F0702030302020204" pitchFamily="66" charset="0"/>
                <a:cs typeface="Arial" panose="020B0604020202020204" pitchFamily="34" charset="0"/>
              </a:defRPr>
            </a:lvl9pPr>
          </a:lstStyle>
          <a:p>
            <a:pPr algn="ctr" fontAlgn="base">
              <a:spcBef>
                <a:spcPct val="0"/>
              </a:spcBef>
              <a:spcAft>
                <a:spcPct val="0"/>
              </a:spcAft>
            </a:pPr>
            <a:r>
              <a:rPr lang="en-GB" altLang="en-US" sz="1800" i="0">
                <a:solidFill>
                  <a:prstClr val="black"/>
                </a:solidFill>
                <a:latin typeface="Segoe UI" panose="020B0502040204020203" pitchFamily="34" charset="0"/>
                <a:ea typeface="Segoe UI" panose="020B0502040204020203" pitchFamily="34" charset="0"/>
                <a:cs typeface="Segoe UI" panose="020B0502040204020203" pitchFamily="34" charset="0"/>
              </a:rPr>
              <a:t>Please contact your Academic Liaison Librarian:</a:t>
            </a:r>
          </a:p>
        </p:txBody>
      </p:sp>
    </p:spTree>
    <p:extLst>
      <p:ext uri="{BB962C8B-B14F-4D97-AF65-F5344CB8AC3E}">
        <p14:creationId xmlns:p14="http://schemas.microsoft.com/office/powerpoint/2010/main" val="226971337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2" name="Group 11"/>
          <p:cNvGrpSpPr/>
          <p:nvPr userDrawn="1"/>
        </p:nvGrpSpPr>
        <p:grpSpPr>
          <a:xfrm>
            <a:off x="1" y="-53484"/>
            <a:ext cx="12236335" cy="1185632"/>
            <a:chOff x="1178577" y="1361872"/>
            <a:chExt cx="9818890" cy="1185632"/>
          </a:xfrm>
        </p:grpSpPr>
        <p:sp>
          <p:nvSpPr>
            <p:cNvPr id="13" name="Rectangle 12"/>
            <p:cNvSpPr/>
            <p:nvPr/>
          </p:nvSpPr>
          <p:spPr>
            <a:xfrm>
              <a:off x="1178577" y="1361872"/>
              <a:ext cx="9783314"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cxnSp>
          <p:nvCxnSpPr>
            <p:cNvPr id="14" name="Straight Connector 13"/>
            <p:cNvCxnSpPr/>
            <p:nvPr/>
          </p:nvCxnSpPr>
          <p:spPr>
            <a:xfrm>
              <a:off x="1178577" y="2448068"/>
              <a:ext cx="9818890" cy="0"/>
            </a:xfrm>
            <a:prstGeom prst="line">
              <a:avLst/>
            </a:prstGeom>
            <a:ln w="50800">
              <a:solidFill>
                <a:srgbClr val="D1428D"/>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178577" y="2547504"/>
              <a:ext cx="9783314" cy="0"/>
            </a:xfrm>
            <a:prstGeom prst="line">
              <a:avLst/>
            </a:prstGeom>
            <a:ln w="28575">
              <a:solidFill>
                <a:srgbClr val="D1428D"/>
              </a:solidFill>
            </a:ln>
          </p:spPr>
          <p:style>
            <a:lnRef idx="1">
              <a:schemeClr val="accent1"/>
            </a:lnRef>
            <a:fillRef idx="0">
              <a:schemeClr val="accent1"/>
            </a:fillRef>
            <a:effectRef idx="0">
              <a:schemeClr val="accent1"/>
            </a:effectRef>
            <a:fontRef idx="minor">
              <a:schemeClr val="tx1"/>
            </a:fontRef>
          </p:style>
        </p:cxnSp>
      </p:grpSp>
      <p:sp>
        <p:nvSpPr>
          <p:cNvPr id="16" name="Rectangle 15"/>
          <p:cNvSpPr/>
          <p:nvPr userDrawn="1"/>
        </p:nvSpPr>
        <p:spPr>
          <a:xfrm rot="10800000">
            <a:off x="0" y="5860472"/>
            <a:ext cx="12192000" cy="1041862"/>
          </a:xfrm>
          <a:prstGeom prst="rect">
            <a:avLst/>
          </a:prstGeom>
          <a:solidFill>
            <a:srgbClr val="D142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8479076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10" name="Group 9"/>
          <p:cNvGrpSpPr/>
          <p:nvPr userDrawn="1"/>
        </p:nvGrpSpPr>
        <p:grpSpPr>
          <a:xfrm>
            <a:off x="-77820" y="0"/>
            <a:ext cx="12269820" cy="1213182"/>
            <a:chOff x="1143001" y="4014934"/>
            <a:chExt cx="9818890" cy="1213182"/>
          </a:xfrm>
        </p:grpSpPr>
        <p:sp>
          <p:nvSpPr>
            <p:cNvPr id="11" name="Rectangle 10"/>
            <p:cNvSpPr/>
            <p:nvPr/>
          </p:nvSpPr>
          <p:spPr>
            <a:xfrm>
              <a:off x="1165167" y="4014934"/>
              <a:ext cx="9783314" cy="1064029"/>
            </a:xfrm>
            <a:prstGeom prst="rect">
              <a:avLst/>
            </a:prstGeom>
            <a:solidFill>
              <a:srgbClr val="007F7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17" name="Group 16"/>
            <p:cNvGrpSpPr/>
            <p:nvPr/>
          </p:nvGrpSpPr>
          <p:grpSpPr>
            <a:xfrm>
              <a:off x="1143001" y="5128680"/>
              <a:ext cx="9818890" cy="99436"/>
              <a:chOff x="152400" y="2369127"/>
              <a:chExt cx="12236335" cy="99436"/>
            </a:xfrm>
          </p:grpSpPr>
          <p:cxnSp>
            <p:nvCxnSpPr>
              <p:cNvPr id="18" name="Straight Connector 17"/>
              <p:cNvCxnSpPr/>
              <p:nvPr/>
            </p:nvCxnSpPr>
            <p:spPr>
              <a:xfrm>
                <a:off x="152400" y="2369127"/>
                <a:ext cx="12236335" cy="0"/>
              </a:xfrm>
              <a:prstGeom prst="line">
                <a:avLst/>
              </a:prstGeom>
              <a:ln w="50800">
                <a:solidFill>
                  <a:srgbClr val="007F7C"/>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152400" y="2468563"/>
                <a:ext cx="12192000" cy="0"/>
              </a:xfrm>
              <a:prstGeom prst="line">
                <a:avLst/>
              </a:prstGeom>
              <a:ln w="28575">
                <a:solidFill>
                  <a:srgbClr val="007F7C"/>
                </a:solidFill>
              </a:ln>
            </p:spPr>
            <p:style>
              <a:lnRef idx="1">
                <a:schemeClr val="accent1"/>
              </a:lnRef>
              <a:fillRef idx="0">
                <a:schemeClr val="accent1"/>
              </a:fillRef>
              <a:effectRef idx="0">
                <a:schemeClr val="accent1"/>
              </a:effectRef>
              <a:fontRef idx="minor">
                <a:schemeClr val="tx1"/>
              </a:fontRef>
            </p:style>
          </p:cxnSp>
        </p:grpSp>
      </p:grpSp>
      <p:sp>
        <p:nvSpPr>
          <p:cNvPr id="20" name="Rectangle 19"/>
          <p:cNvSpPr/>
          <p:nvPr userDrawn="1"/>
        </p:nvSpPr>
        <p:spPr>
          <a:xfrm rot="10800000">
            <a:off x="0" y="5909458"/>
            <a:ext cx="12280672" cy="1041862"/>
          </a:xfrm>
          <a:prstGeom prst="rect">
            <a:avLst/>
          </a:prstGeom>
          <a:solidFill>
            <a:srgbClr val="007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54912317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chemeClr val="tx1"/>
                </a:solidFill>
              </a:defRPr>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40674843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solidFill>
                  <a:schemeClr val="tx1"/>
                </a:solidFill>
              </a:defRPr>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9" name="Group 8"/>
          <p:cNvGrpSpPr/>
          <p:nvPr userDrawn="1"/>
        </p:nvGrpSpPr>
        <p:grpSpPr>
          <a:xfrm>
            <a:off x="1" y="-16329"/>
            <a:ext cx="12236335" cy="1135597"/>
            <a:chOff x="0" y="2677636"/>
            <a:chExt cx="12236335" cy="1135597"/>
          </a:xfrm>
        </p:grpSpPr>
        <p:sp>
          <p:nvSpPr>
            <p:cNvPr id="10" name="Rectangle 9"/>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1" name="Group 10"/>
            <p:cNvGrpSpPr/>
            <p:nvPr/>
          </p:nvGrpSpPr>
          <p:grpSpPr>
            <a:xfrm>
              <a:off x="0" y="3713797"/>
              <a:ext cx="12236335" cy="99436"/>
              <a:chOff x="152400" y="2369127"/>
              <a:chExt cx="12236335" cy="99436"/>
            </a:xfrm>
          </p:grpSpPr>
          <p:cxnSp>
            <p:nvCxnSpPr>
              <p:cNvPr id="12" name="Straight Connector 11"/>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4" name="Rectangle 13"/>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5086874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168217921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grpSp>
        <p:nvGrpSpPr>
          <p:cNvPr id="8" name="Group 7"/>
          <p:cNvGrpSpPr/>
          <p:nvPr userDrawn="1"/>
        </p:nvGrpSpPr>
        <p:grpSpPr>
          <a:xfrm>
            <a:off x="1" y="-16329"/>
            <a:ext cx="12236335" cy="1135597"/>
            <a:chOff x="0" y="2677636"/>
            <a:chExt cx="12236335" cy="1135597"/>
          </a:xfrm>
        </p:grpSpPr>
        <p:sp>
          <p:nvSpPr>
            <p:cNvPr id="9" name="Rectangle 8"/>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10" name="Group 9"/>
            <p:cNvGrpSpPr/>
            <p:nvPr/>
          </p:nvGrpSpPr>
          <p:grpSpPr>
            <a:xfrm>
              <a:off x="0" y="3713797"/>
              <a:ext cx="12236335" cy="99436"/>
              <a:chOff x="152400" y="2369127"/>
              <a:chExt cx="12236335" cy="99436"/>
            </a:xfrm>
          </p:grpSpPr>
          <p:cxnSp>
            <p:nvCxnSpPr>
              <p:cNvPr id="11" name="Straight Connector 10"/>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3" name="Rectangle 12"/>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
        <p:nvSpPr>
          <p:cNvPr id="2" name="Vertical Title 1"/>
          <p:cNvSpPr>
            <a:spLocks noGrp="1"/>
          </p:cNvSpPr>
          <p:nvPr>
            <p:ph type="title" orient="vert"/>
          </p:nvPr>
        </p:nvSpPr>
        <p:spPr>
          <a:xfrm>
            <a:off x="8724900" y="365125"/>
            <a:ext cx="2628900" cy="5811838"/>
          </a:xfrm>
        </p:spPr>
        <p:txBody>
          <a:bodyPr vert="eaVert"/>
          <a:lstStyle>
            <a:lvl1pPr>
              <a:defRPr>
                <a:solidFill>
                  <a:schemeClr val="tx1"/>
                </a:solidFill>
              </a:defRPr>
            </a:lvl1pPr>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780038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1"/>
            <a:ext cx="10972800" cy="391703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5" name="Group 4"/>
          <p:cNvGrpSpPr/>
          <p:nvPr userDrawn="1"/>
        </p:nvGrpSpPr>
        <p:grpSpPr>
          <a:xfrm>
            <a:off x="1" y="-16329"/>
            <a:ext cx="12236335" cy="1135597"/>
            <a:chOff x="0" y="2677636"/>
            <a:chExt cx="12236335" cy="1135597"/>
          </a:xfrm>
        </p:grpSpPr>
        <p:sp>
          <p:nvSpPr>
            <p:cNvPr id="6" name="Rectangle 5"/>
            <p:cNvSpPr/>
            <p:nvPr/>
          </p:nvSpPr>
          <p:spPr>
            <a:xfrm>
              <a:off x="0" y="2677636"/>
              <a:ext cx="12192000" cy="986443"/>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grpSp>
          <p:nvGrpSpPr>
            <p:cNvPr id="7" name="Group 6"/>
            <p:cNvGrpSpPr/>
            <p:nvPr/>
          </p:nvGrpSpPr>
          <p:grpSpPr>
            <a:xfrm>
              <a:off x="0" y="3713797"/>
              <a:ext cx="12236335" cy="99436"/>
              <a:chOff x="152400" y="2369127"/>
              <a:chExt cx="12236335" cy="99436"/>
            </a:xfrm>
          </p:grpSpPr>
          <p:cxnSp>
            <p:nvCxnSpPr>
              <p:cNvPr id="8" name="Straight Connector 7"/>
              <p:cNvCxnSpPr/>
              <p:nvPr/>
            </p:nvCxnSpPr>
            <p:spPr>
              <a:xfrm>
                <a:off x="152400" y="2369127"/>
                <a:ext cx="12236335" cy="0"/>
              </a:xfrm>
              <a:prstGeom prst="line">
                <a:avLst/>
              </a:prstGeom>
              <a:ln w="50800">
                <a:solidFill>
                  <a:srgbClr val="D8AE47"/>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52400" y="2468563"/>
                <a:ext cx="12192000" cy="0"/>
              </a:xfrm>
              <a:prstGeom prst="line">
                <a:avLst/>
              </a:prstGeom>
              <a:ln w="28575">
                <a:solidFill>
                  <a:srgbClr val="D8AE47"/>
                </a:solidFill>
              </a:ln>
            </p:spPr>
            <p:style>
              <a:lnRef idx="1">
                <a:schemeClr val="accent1"/>
              </a:lnRef>
              <a:fillRef idx="0">
                <a:schemeClr val="accent1"/>
              </a:fillRef>
              <a:effectRef idx="0">
                <a:schemeClr val="accent1"/>
              </a:effectRef>
              <a:fontRef idx="minor">
                <a:schemeClr val="tx1"/>
              </a:fontRef>
            </p:style>
          </p:cxnSp>
        </p:grpSp>
      </p:grpSp>
      <p:sp>
        <p:nvSpPr>
          <p:cNvPr id="10" name="Rectangle 9"/>
          <p:cNvSpPr/>
          <p:nvPr userDrawn="1"/>
        </p:nvSpPr>
        <p:spPr>
          <a:xfrm rot="10800000">
            <a:off x="0" y="5860472"/>
            <a:ext cx="12236336" cy="1041862"/>
          </a:xfrm>
          <a:prstGeom prst="rect">
            <a:avLst/>
          </a:prstGeom>
          <a:solidFill>
            <a:srgbClr val="D8AE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black"/>
              </a:solidFill>
            </a:endParaRPr>
          </a:p>
        </p:txBody>
      </p:sp>
    </p:spTree>
    <p:extLst>
      <p:ext uri="{BB962C8B-B14F-4D97-AF65-F5344CB8AC3E}">
        <p14:creationId xmlns:p14="http://schemas.microsoft.com/office/powerpoint/2010/main" val="209658904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58764066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image" Target="../media/image3.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image" Target="../media/image2.png"/><Relationship Id="rId2" Type="http://schemas.openxmlformats.org/officeDocument/2006/relationships/slideLayout" Target="../slideLayouts/slideLayout14.xml"/><Relationship Id="rId16" Type="http://schemas.openxmlformats.org/officeDocument/2006/relationships/image" Target="../media/image1.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18" Type="http://schemas.openxmlformats.org/officeDocument/2006/relationships/slideLayout" Target="../slideLayouts/slideLayout4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17" Type="http://schemas.openxmlformats.org/officeDocument/2006/relationships/slideLayout" Target="../slideLayouts/slideLayout43.xml"/><Relationship Id="rId2" Type="http://schemas.openxmlformats.org/officeDocument/2006/relationships/slideLayout" Target="../slideLayouts/slideLayout28.xml"/><Relationship Id="rId16" Type="http://schemas.openxmlformats.org/officeDocument/2006/relationships/slideLayout" Target="../slideLayouts/slideLayout42.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slideLayout" Target="../slideLayouts/slideLayout41.xml"/><Relationship Id="rId10" Type="http://schemas.openxmlformats.org/officeDocument/2006/relationships/slideLayout" Target="../slideLayouts/slideLayout36.xml"/><Relationship Id="rId19" Type="http://schemas.openxmlformats.org/officeDocument/2006/relationships/theme" Target="../theme/theme3.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723" r:id="rId2"/>
    <p:sldLayoutId id="2147483658" r:id="rId3"/>
    <p:sldLayoutId id="2147483652" r:id="rId4"/>
    <p:sldLayoutId id="2147483724" r:id="rId5"/>
    <p:sldLayoutId id="2147483653" r:id="rId6"/>
    <p:sldLayoutId id="2147483650" r:id="rId7"/>
    <p:sldLayoutId id="2147483725" r:id="rId8"/>
    <p:sldLayoutId id="2147483651" r:id="rId9"/>
    <p:sldLayoutId id="2147483654" r:id="rId10"/>
    <p:sldLayoutId id="2147483655" r:id="rId11"/>
    <p:sldLayoutId id="2147483726"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8" r:id="rId1"/>
    <p:sldLayoutId id="2147483730" r:id="rId2"/>
    <p:sldLayoutId id="2147483678" r:id="rId3"/>
    <p:sldLayoutId id="2147483679" r:id="rId4"/>
    <p:sldLayoutId id="2147483731" r:id="rId5"/>
    <p:sldLayoutId id="2147483680" r:id="rId6"/>
    <p:sldLayoutId id="2147483681" r:id="rId7"/>
    <p:sldLayoutId id="2147483732" r:id="rId8"/>
    <p:sldLayoutId id="2147483682" r:id="rId9"/>
    <p:sldLayoutId id="2147483683" r:id="rId10"/>
    <p:sldLayoutId id="2147483684" r:id="rId11"/>
    <p:sldLayoutId id="2147483727" r:id="rId12"/>
    <p:sldLayoutId id="2147483746" r:id="rId13"/>
    <p:sldLayoutId id="2147483747" r:id="rId14"/>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ACBC86-2756-45DC-96C3-619CF97F89F6}" type="datetimeFigureOut">
              <a:rPr lang="en-GB" smtClean="0">
                <a:solidFill>
                  <a:prstClr val="black">
                    <a:tint val="75000"/>
                  </a:prstClr>
                </a:solidFill>
              </a:rPr>
              <a:pPr/>
              <a:t>23/10/2025</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56DD15-0BB8-432E-87FF-A54A132F6A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68866932"/>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675" r:id="rId6"/>
    <p:sldLayoutId id="2147483740" r:id="rId7"/>
    <p:sldLayoutId id="2147483677" r:id="rId8"/>
    <p:sldLayoutId id="2147483741" r:id="rId9"/>
    <p:sldLayoutId id="2147483676" r:id="rId10"/>
    <p:sldLayoutId id="2147483742" r:id="rId11"/>
    <p:sldLayoutId id="2147483743" r:id="rId12"/>
    <p:sldLayoutId id="2147483744" r:id="rId13"/>
    <p:sldLayoutId id="2147483745" r:id="rId14"/>
    <p:sldLayoutId id="2147483672" r:id="rId15"/>
    <p:sldLayoutId id="2147483673" r:id="rId16"/>
    <p:sldLayoutId id="2147483674" r:id="rId17"/>
    <p:sldLayoutId id="2147483733"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ress.rebus.community/literaturereviewsedunursing/chapter/chapter-1/" TargetMode="External"/><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image" Target="../media/image14.png"/><Relationship Id="rId1" Type="http://schemas.openxmlformats.org/officeDocument/2006/relationships/slideLayout" Target="../slideLayouts/slideLayout4.xml"/><Relationship Id="rId5" Type="http://schemas.openxmlformats.org/officeDocument/2006/relationships/hyperlink" Target="https://moodle.uwtsd.ac.uk/course/view.php?id=11455" TargetMode="External"/><Relationship Id="rId4" Type="http://schemas.openxmlformats.org/officeDocument/2006/relationships/hyperlink" Target="https://moodle.uwtsd.ac.uk/course/view.php?id=11455&amp;section=1"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2" Type="http://schemas.openxmlformats.org/officeDocument/2006/relationships/hyperlink" Target="https://www.legislation.gov.uk/" TargetMode="External"/><Relationship Id="rId1" Type="http://schemas.openxmlformats.org/officeDocument/2006/relationships/slideLayout" Target="../slideLayouts/slideLayout4.xml"/><Relationship Id="rId5" Type="http://schemas.openxmlformats.org/officeDocument/2006/relationships/hyperlink" Target="https://librarysearch.uwtsd.ac.uk/permalink/44WHELF_UWTSD/ra52dq/alma9925195802421" TargetMode="External"/><Relationship Id="rId4" Type="http://schemas.openxmlformats.org/officeDocument/2006/relationships/hyperlink" Target="https://librarysearch.uwtsd.ac.uk/permalink/44WHELF_UWTSD/ra52dq/alma99100192560102421"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634102802421"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311960202421" TargetMode="External"/><Relationship Id="rId2" Type="http://schemas.openxmlformats.org/officeDocument/2006/relationships/hyperlink" Target="https://librarysearch.uwtsd.ac.uk/discovery/search?query=sub,exact,Criminology,AND&amp;query=title,contains,UK%20OR%20United%20Kingdom%20OR%20England%20OR%20Wales%20OR%20Scotland,AND&amp;pfilter=rtype,exact,articles,AND&amp;tab=Everything&amp;search_scope=Search_ELEC&amp;vid=44WHELF_UWTSD:44WHELF_UWTSD_VU1&amp;lang=en&amp;mode=advanced&amp;offset=0" TargetMode="External"/><Relationship Id="rId1" Type="http://schemas.openxmlformats.org/officeDocument/2006/relationships/slideLayout" Target="../slideLayouts/slideLayout17.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hyperlink" Target="https://librarysearch.uwtsd.ac.uk/discovery/search?query=sub,exact,Business%20planning&amp;tab=Everything&amp;search_scope=Search_ELEC&amp;vid=44WHELF_UWTSD:44WHELF_UWTSD_VU1&amp;lang=en&amp;offset=0&amp;facet=searchcreationdate,include,2017%7C,%7C2024,lk&amp;facet=lang,include,eng,lk" TargetMode="External"/><Relationship Id="rId2" Type="http://schemas.openxmlformats.org/officeDocument/2006/relationships/hyperlink" Target="https://librarysearch.uwtsd.ac.uk/discovery/search?query=sub,exact,Health%20promotion&amp;tab=Everything&amp;search_scope=MyInst_and_CI&amp;vid=44WHELF_UWTSD:44WHELF_UWTSD_VU1&amp;lang=en&amp;offset=0" TargetMode="External"/><Relationship Id="rId1" Type="http://schemas.openxmlformats.org/officeDocument/2006/relationships/slideLayout" Target="../slideLayouts/slideLayout17.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19.xml"/><Relationship Id="rId4" Type="http://schemas.openxmlformats.org/officeDocument/2006/relationships/image" Target="../media/image20.sv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19.xml"/><Relationship Id="rId4" Type="http://schemas.openxmlformats.org/officeDocument/2006/relationships/image" Target="../media/image22.svg"/></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hyperlink" Target="https://libguides.mdx.ac.uk/ld.php?content_id=32846025" TargetMode="External"/><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permalink/44WHELF_UWTSD/ra52dq/alma99100475802402421" TargetMode="Externa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permalink/44WHELF_UWTSD/ra52dq/alma99100192560102421" TargetMode="External"/><Relationship Id="rId2" Type="http://schemas.openxmlformats.org/officeDocument/2006/relationships/image" Target="../media/image28.png"/><Relationship Id="rId1" Type="http://schemas.openxmlformats.org/officeDocument/2006/relationships/slideLayout" Target="../slideLayouts/slideLayout19.xml"/><Relationship Id="rId4" Type="http://schemas.openxmlformats.org/officeDocument/2006/relationships/hyperlink" Target="https://proquest.libguides.com/parliamentary/conten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learningonscreen.ac.uk/bob-curated-playlists/" TargetMode="External"/><Relationship Id="rId7" Type="http://schemas.openxmlformats.org/officeDocument/2006/relationships/image" Target="../media/image30.png"/><Relationship Id="rId2" Type="http://schemas.openxmlformats.org/officeDocument/2006/relationships/hyperlink" Target="https://librarysearch.uwtsd.ac.uk/permalink/44WHELF_UWTSD/ra52dq/alma99100361956202421" TargetMode="External"/><Relationship Id="rId1" Type="http://schemas.openxmlformats.org/officeDocument/2006/relationships/slideLayout" Target="../slideLayouts/slideLayout19.xml"/><Relationship Id="rId6" Type="http://schemas.openxmlformats.org/officeDocument/2006/relationships/image" Target="../media/image29.png"/><Relationship Id="rId5" Type="http://schemas.openxmlformats.org/officeDocument/2006/relationships/hyperlink" Target="https://learningonscreen.ac.uk/bob/how-to-use-bob/" TargetMode="External"/><Relationship Id="rId4" Type="http://schemas.openxmlformats.org/officeDocument/2006/relationships/hyperlink" Target="https://learningonscreen.ac.uk/ondemand/help.php/faq"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7.xml"/><Relationship Id="rId4" Type="http://schemas.openxmlformats.org/officeDocument/2006/relationships/hyperlink" Target="https://intranet.uwtsd.ac.uk/departments/library-and-learning-resources/academic-and-infoskills/resources-research"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moodle.uwtsd.ac.uk/course/section.php?id=193465"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bristol.libguides.com/ai-and-the-library/using-the-craap-framework" TargetMode="External"/><Relationship Id="rId2" Type="http://schemas.openxmlformats.org/officeDocument/2006/relationships/image" Target="../media/image37.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38.xml"/></Relationships>
</file>

<file path=ppt/slides/_rels/slide32.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9.xml"/><Relationship Id="rId1" Type="http://schemas.openxmlformats.org/officeDocument/2006/relationships/slideLayout" Target="../slideLayouts/slideLayout10.xml"/><Relationship Id="rId5" Type="http://schemas.openxmlformats.org/officeDocument/2006/relationships/image" Target="../media/image39.jpeg"/><Relationship Id="rId4" Type="http://schemas.openxmlformats.org/officeDocument/2006/relationships/hyperlink" Target="https://uwtsd.ac.uk/library/need-more/"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10.xml"/><Relationship Id="rId1" Type="http://schemas.openxmlformats.org/officeDocument/2006/relationships/slideLayout" Target="../slideLayouts/slideLayout19.xml"/><Relationship Id="rId6" Type="http://schemas.openxmlformats.org/officeDocument/2006/relationships/image" Target="../media/image40.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41.jpeg"/><Relationship Id="rId2" Type="http://schemas.openxmlformats.org/officeDocument/2006/relationships/notesSlide" Target="../notesSlides/notesSlide11.xml"/><Relationship Id="rId1" Type="http://schemas.openxmlformats.org/officeDocument/2006/relationships/slideLayout" Target="../slideLayouts/slideLayout16.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and with a gavel">
            <a:extLst>
              <a:ext uri="{FF2B5EF4-FFF2-40B4-BE49-F238E27FC236}">
                <a16:creationId xmlns:a16="http://schemas.microsoft.com/office/drawing/2014/main" id="{C9F7DBE9-3CC1-6174-7DD0-3B8FFB8883E9}"/>
              </a:ext>
            </a:extLst>
          </p:cNvPr>
          <p:cNvPicPr>
            <a:picLocks noChangeAspect="1"/>
          </p:cNvPicPr>
          <p:nvPr/>
        </p:nvPicPr>
        <p:blipFill>
          <a:blip r:embed="rId2">
            <a:extLst>
              <a:ext uri="{28A0092B-C50C-407E-A947-70E740481C1C}">
                <a14:useLocalDpi xmlns:a14="http://schemas.microsoft.com/office/drawing/2010/main" val="0"/>
              </a:ext>
            </a:extLst>
          </a:blip>
          <a:srcRect l="10368" r="30236" b="-1"/>
          <a:stretch>
            <a:fillRect/>
          </a:stretch>
        </p:blipFill>
        <p:spPr>
          <a:xfrm>
            <a:off x="20" y="10"/>
            <a:ext cx="6102330" cy="6857990"/>
          </a:xfrm>
          <a:prstGeom prst="rect">
            <a:avLst/>
          </a:prstGeom>
          <a:noFill/>
          <a:ln>
            <a:noFill/>
          </a:ln>
        </p:spPr>
      </p:pic>
      <p:sp>
        <p:nvSpPr>
          <p:cNvPr id="10" name="Subtitle 2">
            <a:extLst>
              <a:ext uri="{FF2B5EF4-FFF2-40B4-BE49-F238E27FC236}">
                <a16:creationId xmlns:a16="http://schemas.microsoft.com/office/drawing/2014/main" id="{71842E47-01B1-121D-2A75-ABDFC0808257}"/>
              </a:ext>
            </a:extLst>
          </p:cNvPr>
          <p:cNvSpPr>
            <a:spLocks noGrp="1"/>
          </p:cNvSpPr>
          <p:nvPr>
            <p:ph type="subTitle" idx="1"/>
          </p:nvPr>
        </p:nvSpPr>
        <p:spPr>
          <a:xfrm>
            <a:off x="6378926" y="4698064"/>
            <a:ext cx="5435249" cy="1046857"/>
          </a:xfrm>
        </p:spPr>
        <p:txBody>
          <a:bodyPr vert="horz" lIns="91440" tIns="45720" rIns="91440" bIns="45720" rtlCol="0">
            <a:normAutofit/>
          </a:bodyPr>
          <a:lstStyle/>
          <a:p>
            <a:r>
              <a:rPr lang="en-US" dirty="0"/>
              <a:t>Law L5</a:t>
            </a:r>
          </a:p>
          <a:p>
            <a:r>
              <a:rPr lang="en-US" dirty="0"/>
              <a:t>Lisa Ellis: IMH Librarian</a:t>
            </a:r>
          </a:p>
        </p:txBody>
      </p:sp>
      <p:sp>
        <p:nvSpPr>
          <p:cNvPr id="4" name="Title 3">
            <a:extLst>
              <a:ext uri="{FF2B5EF4-FFF2-40B4-BE49-F238E27FC236}">
                <a16:creationId xmlns:a16="http://schemas.microsoft.com/office/drawing/2014/main" id="{AF5389BE-A7C9-767A-1A9A-3F34D7DEA791}"/>
              </a:ext>
            </a:extLst>
          </p:cNvPr>
          <p:cNvSpPr>
            <a:spLocks noGrp="1"/>
          </p:cNvSpPr>
          <p:nvPr>
            <p:ph type="title"/>
          </p:nvPr>
        </p:nvSpPr>
        <p:spPr>
          <a:xfrm>
            <a:off x="6367977" y="2286001"/>
            <a:ext cx="5446198" cy="2225400"/>
          </a:xfrm>
        </p:spPr>
        <p:txBody>
          <a:bodyPr anchor="b">
            <a:normAutofit/>
          </a:bodyPr>
          <a:lstStyle/>
          <a:p>
            <a:r>
              <a:rPr lang="en-GB" dirty="0"/>
              <a:t>Advanced Searching</a:t>
            </a:r>
          </a:p>
        </p:txBody>
      </p:sp>
    </p:spTree>
    <p:extLst>
      <p:ext uri="{BB962C8B-B14F-4D97-AF65-F5344CB8AC3E}">
        <p14:creationId xmlns:p14="http://schemas.microsoft.com/office/powerpoint/2010/main" val="729282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1003916"/>
          </a:xfrm>
        </p:spPr>
        <p:txBody>
          <a:bodyPr anchor="ctr">
            <a:normAutofit/>
          </a:bodyPr>
          <a:lstStyle/>
          <a:p>
            <a:r>
              <a:rPr lang="en-US"/>
              <a:t>Literature searching</a:t>
            </a:r>
          </a:p>
        </p:txBody>
      </p:sp>
      <p:sp>
        <p:nvSpPr>
          <p:cNvPr id="3" name="Content Placeholder 2">
            <a:extLst>
              <a:ext uri="{FF2B5EF4-FFF2-40B4-BE49-F238E27FC236}">
                <a16:creationId xmlns:a16="http://schemas.microsoft.com/office/drawing/2014/main" id="{DB2C4791-B586-0A20-7D27-FE83E49FFDED}"/>
              </a:ext>
            </a:extLst>
          </p:cNvPr>
          <p:cNvSpPr>
            <a:spLocks noGrp="1"/>
          </p:cNvSpPr>
          <p:nvPr>
            <p:ph sz="quarter" idx="10"/>
          </p:nvPr>
        </p:nvSpPr>
        <p:spPr>
          <a:xfrm>
            <a:off x="327182" y="1592263"/>
            <a:ext cx="5787180" cy="4574040"/>
          </a:xfrm>
        </p:spPr>
        <p:txBody>
          <a:bodyPr vert="horz" lIns="91440" tIns="45720" rIns="91440" bIns="45720" rtlCol="0" anchor="t">
            <a:normAutofit lnSpcReduction="10000"/>
          </a:bodyPr>
          <a:lstStyle/>
          <a:p>
            <a:pPr marL="0" indent="0">
              <a:buNone/>
            </a:pPr>
            <a:r>
              <a:rPr lang="en-GB" sz="2400">
                <a:latin typeface="Calibri"/>
                <a:cs typeface="Calibri"/>
              </a:rPr>
              <a:t>A literature review is a critical part of academic writing which involves surveying scholarly or academic sources on a specific topic.</a:t>
            </a:r>
            <a:endParaRPr lang="en-US" sz="2400">
              <a:latin typeface="Calibri"/>
              <a:ea typeface="Calibri"/>
              <a:cs typeface="Calibri"/>
            </a:endParaRPr>
          </a:p>
          <a:p>
            <a:pPr marL="0" indent="0">
              <a:buNone/>
            </a:pPr>
            <a:endParaRPr lang="en-GB" sz="2400">
              <a:latin typeface="Calibri"/>
              <a:cs typeface="Calibri"/>
            </a:endParaRPr>
          </a:p>
          <a:p>
            <a:pPr marL="0" indent="0">
              <a:buNone/>
            </a:pPr>
            <a:r>
              <a:rPr lang="en-GB" sz="2400">
                <a:latin typeface="Calibri"/>
                <a:cs typeface="Calibri"/>
              </a:rPr>
              <a:t>It provides an overview of current knowledge, allowing the identification of relevant theories, methods and gaps in the existing research. </a:t>
            </a:r>
            <a:endParaRPr lang="en-US" sz="2400">
              <a:latin typeface="Calibri"/>
              <a:ea typeface="Calibri"/>
              <a:cs typeface="Calibri"/>
            </a:endParaRPr>
          </a:p>
          <a:p>
            <a:pPr marL="0" indent="0">
              <a:buNone/>
            </a:pPr>
            <a:endParaRPr lang="en-GB" sz="2400">
              <a:latin typeface="Calibri"/>
              <a:cs typeface="Calibri"/>
            </a:endParaRPr>
          </a:p>
          <a:p>
            <a:pPr marL="0" indent="0">
              <a:buNone/>
            </a:pPr>
            <a:r>
              <a:rPr lang="en-GB" sz="2400">
                <a:latin typeface="Calibri"/>
                <a:cs typeface="Calibri"/>
              </a:rPr>
              <a:t>Even if you do not need to include a literature review in your work, you will still need to explore the literature on your topic. </a:t>
            </a:r>
          </a:p>
          <a:p>
            <a:pPr marL="0" indent="0">
              <a:buNone/>
            </a:pPr>
            <a:endParaRPr lang="en-GB">
              <a:latin typeface="Calibri"/>
              <a:cs typeface="Calibri"/>
            </a:endParaRPr>
          </a:p>
          <a:p>
            <a:pPr marL="0" indent="0">
              <a:buNone/>
            </a:pPr>
            <a:endParaRPr lang="en-US">
              <a:cs typeface="Calibri Light"/>
            </a:endParaRPr>
          </a:p>
        </p:txBody>
      </p:sp>
      <p:pic>
        <p:nvPicPr>
          <p:cNvPr id="5" name="Picture 4" descr="A wooden block with letters on it&#10;&#10;Description automatically generated">
            <a:extLst>
              <a:ext uri="{FF2B5EF4-FFF2-40B4-BE49-F238E27FC236}">
                <a16:creationId xmlns:a16="http://schemas.microsoft.com/office/drawing/2014/main" id="{41499F5B-FB44-95FA-7152-8D08D508074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31" r="20488" b="-1"/>
          <a:stretch/>
        </p:blipFill>
        <p:spPr>
          <a:xfrm>
            <a:off x="6294225" y="1252452"/>
            <a:ext cx="5899751" cy="5058012"/>
          </a:xfrm>
          <a:prstGeom prst="rect">
            <a:avLst/>
          </a:prstGeom>
          <a:noFill/>
        </p:spPr>
      </p:pic>
      <p:sp>
        <p:nvSpPr>
          <p:cNvPr id="6" name="TextBox 5">
            <a:extLst>
              <a:ext uri="{FF2B5EF4-FFF2-40B4-BE49-F238E27FC236}">
                <a16:creationId xmlns:a16="http://schemas.microsoft.com/office/drawing/2014/main" id="{5E04F4C6-5497-E5B9-0389-2E9FCE2F1CE6}"/>
              </a:ext>
            </a:extLst>
          </p:cNvPr>
          <p:cNvSpPr txBox="1"/>
          <p:nvPr/>
        </p:nvSpPr>
        <p:spPr>
          <a:xfrm>
            <a:off x="9318164" y="5966248"/>
            <a:ext cx="217559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12459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0A873-9650-BC73-4532-93545F4BC897}"/>
              </a:ext>
            </a:extLst>
          </p:cNvPr>
          <p:cNvSpPr>
            <a:spLocks noGrp="1"/>
          </p:cNvSpPr>
          <p:nvPr>
            <p:ph sz="half" idx="1"/>
          </p:nvPr>
        </p:nvSpPr>
        <p:spPr>
          <a:xfrm>
            <a:off x="327806" y="1565983"/>
            <a:ext cx="4434219" cy="3727555"/>
          </a:xfrm>
        </p:spPr>
        <p:txBody>
          <a:bodyPr vert="horz" lIns="91440" tIns="45720" rIns="91440" bIns="45720" rtlCol="0" anchor="t">
            <a:noAutofit/>
          </a:bodyPr>
          <a:lstStyle/>
          <a:p>
            <a:pPr>
              <a:buFont typeface="Arial" panose="05000000000000000000" pitchFamily="2" charset="2"/>
              <a:buChar char="•"/>
            </a:pPr>
            <a:r>
              <a:rPr lang="en-GB" sz="2200" dirty="0">
                <a:latin typeface="Calibri"/>
                <a:ea typeface="Calibri"/>
                <a:cs typeface="Calibri"/>
              </a:rPr>
              <a:t>Familiarise yourself with your topic and previous research</a:t>
            </a:r>
            <a:endParaRPr lang="en-GB" sz="2200">
              <a:latin typeface="Calibri"/>
              <a:ea typeface="Calibri"/>
              <a:cs typeface="Calibri"/>
            </a:endParaRPr>
          </a:p>
          <a:p>
            <a:pPr>
              <a:buFont typeface="Arial" panose="05000000000000000000" pitchFamily="2" charset="2"/>
              <a:buChar char="•"/>
            </a:pPr>
            <a:endParaRPr lang="en-GB" sz="2200" dirty="0">
              <a:latin typeface="Calibri" panose="020F0502020204030204" pitchFamily="34" charset="0"/>
              <a:ea typeface="Calibri"/>
              <a:cs typeface="Calibri" panose="020F0502020204030204" pitchFamily="34" charset="0"/>
            </a:endParaRPr>
          </a:p>
          <a:p>
            <a:pPr>
              <a:buFont typeface="Arial" panose="05000000000000000000" pitchFamily="2" charset="2"/>
              <a:buChar char="•"/>
            </a:pPr>
            <a:r>
              <a:rPr lang="en-GB" sz="2200" dirty="0">
                <a:latin typeface="Calibri"/>
                <a:ea typeface="Calibri"/>
                <a:cs typeface="Calibri"/>
              </a:rPr>
              <a:t>Perform a </a:t>
            </a:r>
            <a:r>
              <a:rPr lang="en-GB" sz="2200" b="1" dirty="0">
                <a:latin typeface="Calibri"/>
                <a:ea typeface="Calibri"/>
                <a:cs typeface="Calibri"/>
              </a:rPr>
              <a:t>scoping/ preliminary search. </a:t>
            </a:r>
          </a:p>
          <a:p>
            <a:pPr>
              <a:buFont typeface="Arial" panose="05000000000000000000" pitchFamily="2" charset="2"/>
              <a:buChar char="•"/>
            </a:pPr>
            <a:endParaRPr lang="en-GB" sz="2200" dirty="0">
              <a:latin typeface="Calibri" panose="020F0502020204030204" pitchFamily="34" charset="0"/>
              <a:ea typeface="Calibri"/>
              <a:cs typeface="Calibri" panose="020F0502020204030204" pitchFamily="34" charset="0"/>
            </a:endParaRPr>
          </a:p>
          <a:p>
            <a:pPr>
              <a:buFont typeface="Arial" panose="05000000000000000000" pitchFamily="2" charset="2"/>
              <a:buChar char="•"/>
            </a:pPr>
            <a:r>
              <a:rPr lang="en-GB" sz="2200" dirty="0">
                <a:latin typeface="Calibri"/>
                <a:ea typeface="Calibri"/>
                <a:cs typeface="Calibri"/>
              </a:rPr>
              <a:t>This will allow you to identify articles, journals and key authors on your topic. </a:t>
            </a:r>
            <a:endParaRPr lang="en-GB" sz="2200">
              <a:latin typeface="Calibri"/>
              <a:ea typeface="Calibri"/>
              <a:cs typeface="Calibri"/>
            </a:endParaRPr>
          </a:p>
          <a:p>
            <a:pPr>
              <a:buFont typeface="Arial" panose="05000000000000000000" pitchFamily="2" charset="2"/>
              <a:buChar char="•"/>
            </a:pPr>
            <a:endParaRPr lang="en-GB" sz="2200" dirty="0">
              <a:latin typeface="Calibri" panose="020F0502020204030204" pitchFamily="34" charset="0"/>
              <a:ea typeface="Calibri"/>
              <a:cs typeface="Calibri" panose="020F0502020204030204" pitchFamily="34" charset="0"/>
            </a:endParaRPr>
          </a:p>
          <a:p>
            <a:pPr>
              <a:buFont typeface="Arial" panose="05000000000000000000" pitchFamily="2" charset="2"/>
              <a:buChar char="•"/>
            </a:pPr>
            <a:r>
              <a:rPr lang="en-GB" sz="2200" dirty="0">
                <a:latin typeface="Calibri"/>
                <a:cs typeface="Calibri"/>
              </a:rPr>
              <a:t>Note any key terminology, phrases, ideas you find.</a:t>
            </a:r>
            <a:endParaRPr lang="en-GB" sz="2200" dirty="0">
              <a:latin typeface="Calibri"/>
              <a:ea typeface="Calibri"/>
              <a:cs typeface="Calibri"/>
            </a:endParaRPr>
          </a:p>
          <a:p>
            <a:pPr marL="0" indent="0">
              <a:buNone/>
            </a:pPr>
            <a:endParaRPr lang="en-GB" sz="2000" dirty="0">
              <a:latin typeface="Calibri"/>
              <a:ea typeface="Calibri"/>
              <a:cs typeface="Calibri"/>
            </a:endParaRPr>
          </a:p>
        </p:txBody>
      </p:sp>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718456" y="262866"/>
            <a:ext cx="10795518" cy="1003916"/>
          </a:xfrm>
        </p:spPr>
        <p:txBody>
          <a:bodyPr anchor="b">
            <a:normAutofit/>
          </a:bodyPr>
          <a:lstStyle/>
          <a:p>
            <a:r>
              <a:rPr lang="en-GB"/>
              <a:t>Where to start...</a:t>
            </a:r>
          </a:p>
        </p:txBody>
      </p:sp>
      <p:pic>
        <p:nvPicPr>
          <p:cNvPr id="5" name="Picture 4">
            <a:extLst>
              <a:ext uri="{FF2B5EF4-FFF2-40B4-BE49-F238E27FC236}">
                <a16:creationId xmlns:a16="http://schemas.microsoft.com/office/drawing/2014/main" id="{8EB79DEB-B900-5E17-89A9-F4E1867A499C}"/>
              </a:ext>
            </a:extLst>
          </p:cNvPr>
          <p:cNvPicPr>
            <a:picLocks noChangeAspect="1"/>
          </p:cNvPicPr>
          <p:nvPr/>
        </p:nvPicPr>
        <p:blipFill>
          <a:blip r:embed="rId2"/>
          <a:stretch>
            <a:fillRect/>
          </a:stretch>
        </p:blipFill>
        <p:spPr>
          <a:xfrm>
            <a:off x="5505908" y="3430588"/>
            <a:ext cx="6100255" cy="157230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BEB38C51-B52F-08E1-7FA9-E31725718B71}"/>
              </a:ext>
            </a:extLst>
          </p:cNvPr>
          <p:cNvSpPr txBox="1"/>
          <p:nvPr/>
        </p:nvSpPr>
        <p:spPr>
          <a:xfrm>
            <a:off x="6099268" y="1928245"/>
            <a:ext cx="5380577" cy="1107996"/>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2200" dirty="0">
                <a:latin typeface="Calibri"/>
                <a:cs typeface="Calibri"/>
              </a:rPr>
              <a:t>Complete the </a:t>
            </a:r>
            <a:r>
              <a:rPr lang="en-GB" sz="2200" dirty="0">
                <a:latin typeface="Calibri"/>
                <a:cs typeface="Calibri"/>
                <a:hlinkClick r:id="rId3"/>
              </a:rPr>
              <a:t>Advanced Searching unit</a:t>
            </a:r>
            <a:r>
              <a:rPr lang="en-GB" sz="2200" dirty="0">
                <a:latin typeface="Calibri"/>
                <a:cs typeface="Calibri"/>
              </a:rPr>
              <a:t> in the </a:t>
            </a:r>
            <a:r>
              <a:rPr lang="en-GB" sz="2200" dirty="0">
                <a:latin typeface="Calibri"/>
                <a:cs typeface="Calibri"/>
                <a:hlinkClick r:id="rId4"/>
              </a:rPr>
              <a:t>Finding and Using Information</a:t>
            </a:r>
            <a:r>
              <a:rPr lang="en-GB" sz="2200" dirty="0">
                <a:latin typeface="Calibri"/>
                <a:cs typeface="Calibri"/>
              </a:rPr>
              <a:t> course on </a:t>
            </a:r>
            <a:r>
              <a:rPr lang="en-GB" sz="2200" dirty="0">
                <a:latin typeface="Calibri"/>
                <a:cs typeface="Calibri"/>
                <a:hlinkClick r:id="rId5"/>
              </a:rPr>
              <a:t>Moodle.</a:t>
            </a:r>
            <a:endParaRPr lang="en-GB" sz="2200">
              <a:latin typeface="Calibri" panose="020F0502020204030204" pitchFamily="34" charset="0"/>
              <a:ea typeface="Calibri"/>
              <a:cs typeface="Calibri" panose="020F0502020204030204" pitchFamily="34" charset="0"/>
            </a:endParaRPr>
          </a:p>
        </p:txBody>
      </p:sp>
    </p:spTree>
    <p:extLst>
      <p:ext uri="{BB962C8B-B14F-4D97-AF65-F5344CB8AC3E}">
        <p14:creationId xmlns:p14="http://schemas.microsoft.com/office/powerpoint/2010/main" val="409288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EDA845-66A7-B7E1-6511-C2FAD901BB78}"/>
              </a:ext>
            </a:extLst>
          </p:cNvPr>
          <p:cNvSpPr>
            <a:spLocks noGrp="1"/>
          </p:cNvSpPr>
          <p:nvPr>
            <p:ph sz="half" idx="1"/>
          </p:nvPr>
        </p:nvSpPr>
        <p:spPr>
          <a:xfrm>
            <a:off x="404390" y="2007663"/>
            <a:ext cx="3601019" cy="3416320"/>
          </a:xfrm>
          <a:ln w="57150">
            <a:solidFill>
              <a:schemeClr val="accent2"/>
            </a:solidFill>
          </a:ln>
        </p:spPr>
        <p:txBody>
          <a:bodyPr>
            <a:normAutofit/>
          </a:bodyPr>
          <a:lstStyle/>
          <a:p>
            <a:pPr marL="0" indent="0">
              <a:buNone/>
            </a:pPr>
            <a:r>
              <a:rPr lang="en-GB" sz="2400" b="1" dirty="0">
                <a:latin typeface="Calibri "/>
              </a:rPr>
              <a:t>Questions to ask yourself:</a:t>
            </a:r>
          </a:p>
          <a:p>
            <a:pPr>
              <a:buFont typeface="Arial" panose="020B0604020202020204" pitchFamily="34" charset="0"/>
              <a:buChar char="•"/>
            </a:pPr>
            <a:r>
              <a:rPr lang="en-GB" sz="2400" dirty="0">
                <a:latin typeface="Calibri "/>
              </a:rPr>
              <a:t>What aspect of my topic am I researching?</a:t>
            </a:r>
          </a:p>
          <a:p>
            <a:pPr>
              <a:buFont typeface="Arial" panose="020B0604020202020204" pitchFamily="34" charset="0"/>
              <a:buChar char="•"/>
            </a:pPr>
            <a:r>
              <a:rPr lang="en-GB" sz="2400" dirty="0">
                <a:latin typeface="Calibri "/>
              </a:rPr>
              <a:t>What type of information will help me?</a:t>
            </a:r>
          </a:p>
          <a:p>
            <a:pPr>
              <a:buFont typeface="Arial" panose="020B0604020202020204" pitchFamily="34" charset="0"/>
              <a:buChar char="•"/>
            </a:pPr>
            <a:r>
              <a:rPr lang="en-GB" sz="2400" dirty="0">
                <a:latin typeface="Calibri "/>
              </a:rPr>
              <a:t>Where will I find it?</a:t>
            </a:r>
          </a:p>
        </p:txBody>
      </p:sp>
      <p:sp>
        <p:nvSpPr>
          <p:cNvPr id="3" name="Title 2">
            <a:extLst>
              <a:ext uri="{FF2B5EF4-FFF2-40B4-BE49-F238E27FC236}">
                <a16:creationId xmlns:a16="http://schemas.microsoft.com/office/drawing/2014/main" id="{26EBEF04-881D-D09E-7694-B24A3AC47BE5}"/>
              </a:ext>
            </a:extLst>
          </p:cNvPr>
          <p:cNvSpPr>
            <a:spLocks noGrp="1"/>
          </p:cNvSpPr>
          <p:nvPr>
            <p:ph type="title"/>
          </p:nvPr>
        </p:nvSpPr>
        <p:spPr/>
        <p:txBody>
          <a:bodyPr/>
          <a:lstStyle/>
          <a:p>
            <a:r>
              <a:rPr lang="en-GB" dirty="0"/>
              <a:t>What is my research focus?</a:t>
            </a:r>
          </a:p>
        </p:txBody>
      </p:sp>
      <p:sp>
        <p:nvSpPr>
          <p:cNvPr id="4" name="Picture Placeholder 3">
            <a:extLst>
              <a:ext uri="{FF2B5EF4-FFF2-40B4-BE49-F238E27FC236}">
                <a16:creationId xmlns:a16="http://schemas.microsoft.com/office/drawing/2014/main" id="{4CFFB3DC-EF4D-0534-E3E5-CEDFFFCB388A}"/>
              </a:ext>
            </a:extLst>
          </p:cNvPr>
          <p:cNvSpPr>
            <a:spLocks noGrp="1"/>
          </p:cNvSpPr>
          <p:nvPr>
            <p:ph type="pic" sz="quarter" idx="13"/>
          </p:nvPr>
        </p:nvSpPr>
        <p:spPr>
          <a:xfrm>
            <a:off x="4314808" y="2007663"/>
            <a:ext cx="3998940" cy="3416320"/>
          </a:xfrm>
          <a:ln w="57150">
            <a:solidFill>
              <a:schemeClr val="accent2"/>
            </a:solidFill>
          </a:ln>
        </p:spPr>
        <p:txBody>
          <a:bodyPr/>
          <a:lstStyle/>
          <a:p>
            <a:pPr marL="0" indent="0">
              <a:buNone/>
            </a:pPr>
            <a:r>
              <a:rPr lang="en-GB" sz="2400" b="1" dirty="0">
                <a:latin typeface="Calibri "/>
              </a:rPr>
              <a:t>Possible types of information:</a:t>
            </a:r>
          </a:p>
          <a:p>
            <a:pPr>
              <a:buFont typeface="Arial" panose="020B0604020202020204" pitchFamily="34" charset="0"/>
              <a:buChar char="•"/>
            </a:pPr>
            <a:r>
              <a:rPr lang="en-GB" sz="2400" dirty="0">
                <a:latin typeface="Calibri "/>
              </a:rPr>
              <a:t>Law Commission Reports.</a:t>
            </a:r>
          </a:p>
          <a:p>
            <a:pPr>
              <a:buFont typeface="Arial" panose="020B0604020202020204" pitchFamily="34" charset="0"/>
              <a:buChar char="•"/>
            </a:pPr>
            <a:r>
              <a:rPr lang="en-GB" sz="2400" dirty="0">
                <a:latin typeface="Calibri "/>
              </a:rPr>
              <a:t>Consultation Papers.</a:t>
            </a:r>
          </a:p>
          <a:p>
            <a:pPr>
              <a:buFont typeface="Arial" panose="020B0604020202020204" pitchFamily="34" charset="0"/>
              <a:buChar char="•"/>
            </a:pPr>
            <a:r>
              <a:rPr lang="en-GB" sz="2400" dirty="0">
                <a:latin typeface="Calibri "/>
              </a:rPr>
              <a:t>Hansard debates.</a:t>
            </a:r>
          </a:p>
          <a:p>
            <a:pPr>
              <a:buFont typeface="Arial" panose="020B0604020202020204" pitchFamily="34" charset="0"/>
              <a:buChar char="•"/>
            </a:pPr>
            <a:r>
              <a:rPr lang="en-GB" sz="2400" dirty="0">
                <a:latin typeface="Calibri "/>
              </a:rPr>
              <a:t>Case Law</a:t>
            </a:r>
          </a:p>
          <a:p>
            <a:pPr>
              <a:buFont typeface="Arial" panose="020B0604020202020204" pitchFamily="34" charset="0"/>
              <a:buChar char="•"/>
            </a:pPr>
            <a:r>
              <a:rPr lang="en-GB" sz="2400" dirty="0">
                <a:latin typeface="Calibri "/>
              </a:rPr>
              <a:t>Case commentaries</a:t>
            </a:r>
          </a:p>
          <a:p>
            <a:pPr>
              <a:buFont typeface="Arial" panose="020B0604020202020204" pitchFamily="34" charset="0"/>
              <a:buChar char="•"/>
            </a:pPr>
            <a:r>
              <a:rPr lang="en-GB" sz="2400" dirty="0">
                <a:latin typeface="Calibri "/>
              </a:rPr>
              <a:t>Criminological studies.</a:t>
            </a: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066BB901-512E-EABB-0AE0-FB7A5E3DCE1A}"/>
              </a:ext>
            </a:extLst>
          </p:cNvPr>
          <p:cNvSpPr txBox="1"/>
          <p:nvPr/>
        </p:nvSpPr>
        <p:spPr>
          <a:xfrm>
            <a:off x="8571798" y="2007663"/>
            <a:ext cx="3215811" cy="3416320"/>
          </a:xfrm>
          <a:prstGeom prst="rect">
            <a:avLst/>
          </a:prstGeom>
          <a:noFill/>
          <a:ln w="57150">
            <a:solidFill>
              <a:schemeClr val="accent2"/>
            </a:solidFill>
          </a:ln>
        </p:spPr>
        <p:txBody>
          <a:bodyPr wrap="square" rtlCol="0">
            <a:spAutoFit/>
          </a:bodyPr>
          <a:lstStyle/>
          <a:p>
            <a:r>
              <a:rPr lang="en-GB" sz="2400" b="1" dirty="0">
                <a:latin typeface="Calibri "/>
              </a:rPr>
              <a:t>Possible sources:</a:t>
            </a:r>
          </a:p>
          <a:p>
            <a:pPr marL="342900" indent="-342900">
              <a:buFont typeface="Arial" panose="020B0604020202020204" pitchFamily="34" charset="0"/>
              <a:buChar char="•"/>
            </a:pPr>
            <a:r>
              <a:rPr lang="en-GB" sz="2400" dirty="0">
                <a:latin typeface="Calibri "/>
                <a:hlinkClick r:id="rId2"/>
              </a:rPr>
              <a:t>Lexis Plus</a:t>
            </a:r>
            <a:endParaRPr lang="en-GB" sz="2400" dirty="0">
              <a:latin typeface="Calibri "/>
            </a:endParaRPr>
          </a:p>
          <a:p>
            <a:pPr marL="342900" indent="-342900">
              <a:buFont typeface="Arial" panose="020B0604020202020204" pitchFamily="34" charset="0"/>
              <a:buChar char="•"/>
            </a:pPr>
            <a:r>
              <a:rPr lang="en-GB" sz="2400" dirty="0">
                <a:latin typeface="Calibri "/>
                <a:hlinkClick r:id="rId2"/>
              </a:rPr>
              <a:t>Legislation.gov</a:t>
            </a:r>
            <a:endParaRPr lang="en-GB" sz="2400" dirty="0">
              <a:latin typeface="Calibri "/>
            </a:endParaRPr>
          </a:p>
          <a:p>
            <a:pPr marL="342900" indent="-342900">
              <a:buFont typeface="Arial" panose="020B0604020202020204" pitchFamily="34" charset="0"/>
              <a:buChar char="•"/>
            </a:pPr>
            <a:r>
              <a:rPr lang="en-GB" sz="2400" dirty="0">
                <a:latin typeface="Calibri "/>
                <a:hlinkClick r:id="rId3"/>
              </a:rPr>
              <a:t>Library catalogue</a:t>
            </a:r>
            <a:endParaRPr lang="en-GB" sz="2400" dirty="0">
              <a:latin typeface="Calibri "/>
            </a:endParaRPr>
          </a:p>
          <a:p>
            <a:pPr marL="342900" indent="-342900">
              <a:buFont typeface="Arial" panose="020B0604020202020204" pitchFamily="34" charset="0"/>
              <a:buChar char="•"/>
            </a:pPr>
            <a:r>
              <a:rPr lang="en-GB" sz="2400" dirty="0">
                <a:latin typeface="Calibri "/>
                <a:hlinkClick r:id="rId4"/>
              </a:rPr>
              <a:t>ProQuest parliamentary papers</a:t>
            </a:r>
            <a:endParaRPr lang="en-GB" sz="2400" dirty="0">
              <a:latin typeface="Calibri "/>
            </a:endParaRPr>
          </a:p>
          <a:p>
            <a:pPr marL="342900" indent="-342900">
              <a:buFont typeface="Arial" panose="020B0604020202020204" pitchFamily="34" charset="0"/>
              <a:buChar char="•"/>
            </a:pPr>
            <a:r>
              <a:rPr lang="en-GB" sz="2400" dirty="0">
                <a:latin typeface="Calibri "/>
                <a:hlinkClick r:id="rId5"/>
              </a:rPr>
              <a:t>JSTOR</a:t>
            </a:r>
            <a:endParaRPr lang="en-GB" sz="2400" dirty="0">
              <a:latin typeface="Calibri "/>
            </a:endParaRPr>
          </a:p>
          <a:p>
            <a:pPr marL="342900" indent="-342900">
              <a:buFont typeface="Arial" panose="020B0604020202020204" pitchFamily="34" charset="0"/>
              <a:buChar char="•"/>
            </a:pPr>
            <a:endParaRPr lang="en-GB" sz="2400" dirty="0">
              <a:latin typeface="Calibri "/>
            </a:endParaRPr>
          </a:p>
          <a:p>
            <a:pPr marL="342900" indent="-342900">
              <a:buFont typeface="Arial" panose="020B0604020202020204" pitchFamily="34" charset="0"/>
              <a:buChar char="•"/>
            </a:pPr>
            <a:endParaRPr lang="en-GB" sz="2400" dirty="0">
              <a:latin typeface="Calibri "/>
            </a:endParaRPr>
          </a:p>
        </p:txBody>
      </p:sp>
    </p:spTree>
    <p:extLst>
      <p:ext uri="{BB962C8B-B14F-4D97-AF65-F5344CB8AC3E}">
        <p14:creationId xmlns:p14="http://schemas.microsoft.com/office/powerpoint/2010/main" val="443812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80335F-441D-9475-8735-101B30DC61F6}"/>
              </a:ext>
            </a:extLst>
          </p:cNvPr>
          <p:cNvSpPr>
            <a:spLocks noGrp="1"/>
          </p:cNvSpPr>
          <p:nvPr>
            <p:ph type="title"/>
          </p:nvPr>
        </p:nvSpPr>
        <p:spPr/>
        <p:txBody>
          <a:bodyPr/>
          <a:lstStyle/>
          <a:p>
            <a:r>
              <a:rPr lang="en-GB" dirty="0"/>
              <a:t>Useful resource</a:t>
            </a:r>
          </a:p>
        </p:txBody>
      </p:sp>
      <p:pic>
        <p:nvPicPr>
          <p:cNvPr id="10" name="Picture 9">
            <a:extLst>
              <a:ext uri="{FF2B5EF4-FFF2-40B4-BE49-F238E27FC236}">
                <a16:creationId xmlns:a16="http://schemas.microsoft.com/office/drawing/2014/main" id="{8AF9CD25-F5A6-1E6E-347C-F7A326222534}"/>
              </a:ext>
            </a:extLst>
          </p:cNvPr>
          <p:cNvPicPr>
            <a:picLocks noChangeAspect="1"/>
          </p:cNvPicPr>
          <p:nvPr/>
        </p:nvPicPr>
        <p:blipFill>
          <a:blip r:embed="rId2"/>
          <a:stretch>
            <a:fillRect/>
          </a:stretch>
        </p:blipFill>
        <p:spPr>
          <a:xfrm>
            <a:off x="7181002" y="1469772"/>
            <a:ext cx="3066891" cy="45053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TextBox 10">
            <a:extLst>
              <a:ext uri="{FF2B5EF4-FFF2-40B4-BE49-F238E27FC236}">
                <a16:creationId xmlns:a16="http://schemas.microsoft.com/office/drawing/2014/main" id="{62745C5A-99A0-825C-A7AF-B4E47E805241}"/>
              </a:ext>
            </a:extLst>
          </p:cNvPr>
          <p:cNvSpPr txBox="1"/>
          <p:nvPr/>
        </p:nvSpPr>
        <p:spPr>
          <a:xfrm>
            <a:off x="718456" y="2327730"/>
            <a:ext cx="5811370" cy="2308324"/>
          </a:xfrm>
          <a:prstGeom prst="rect">
            <a:avLst/>
          </a:prstGeom>
          <a:noFill/>
        </p:spPr>
        <p:txBody>
          <a:bodyPr wrap="square" rtlCol="0">
            <a:spAutoFit/>
          </a:bodyPr>
          <a:lstStyle/>
          <a:p>
            <a:r>
              <a:rPr lang="en-GB" sz="2400" dirty="0">
                <a:latin typeface="Calibri "/>
                <a:hlinkClick r:id="rId3"/>
              </a:rPr>
              <a:t>Law Dissertations</a:t>
            </a:r>
            <a:endParaRPr lang="en-GB" sz="2400" dirty="0">
              <a:latin typeface="Calibri "/>
            </a:endParaRPr>
          </a:p>
          <a:p>
            <a:endParaRPr lang="en-GB" sz="2400" dirty="0">
              <a:latin typeface="Calibri "/>
            </a:endParaRPr>
          </a:p>
          <a:p>
            <a:pPr marL="342900" indent="-342900">
              <a:buFont typeface="Arial" panose="020B0604020202020204" pitchFamily="34" charset="0"/>
              <a:buChar char="•"/>
            </a:pPr>
            <a:r>
              <a:rPr lang="en-GB" sz="2400" dirty="0">
                <a:latin typeface="Calibri "/>
              </a:rPr>
              <a:t>Finding and narrowing down your topic.</a:t>
            </a:r>
          </a:p>
          <a:p>
            <a:endParaRPr lang="en-GB" sz="2400" dirty="0">
              <a:latin typeface="Calibri "/>
            </a:endParaRPr>
          </a:p>
          <a:p>
            <a:pPr marL="342900" indent="-342900">
              <a:buFont typeface="Arial" panose="020B0604020202020204" pitchFamily="34" charset="0"/>
              <a:buChar char="•"/>
            </a:pPr>
            <a:r>
              <a:rPr lang="en-GB" sz="2400" dirty="0">
                <a:latin typeface="Calibri "/>
              </a:rPr>
              <a:t>Forming a research question.</a:t>
            </a:r>
          </a:p>
          <a:p>
            <a:pPr marL="342900" indent="-342900">
              <a:buFont typeface="Arial" panose="020B0604020202020204" pitchFamily="34" charset="0"/>
              <a:buChar char="•"/>
            </a:pPr>
            <a:endParaRPr lang="en-GB" sz="2400" dirty="0">
              <a:latin typeface="Calibri "/>
            </a:endParaRPr>
          </a:p>
        </p:txBody>
      </p:sp>
    </p:spTree>
    <p:extLst>
      <p:ext uri="{BB962C8B-B14F-4D97-AF65-F5344CB8AC3E}">
        <p14:creationId xmlns:p14="http://schemas.microsoft.com/office/powerpoint/2010/main" val="1071496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0C6F69A-F3FC-7A61-6E88-C9F18062792A}"/>
              </a:ext>
            </a:extLst>
          </p:cNvPr>
          <p:cNvPicPr>
            <a:picLocks noChangeAspect="1"/>
          </p:cNvPicPr>
          <p:nvPr/>
        </p:nvPicPr>
        <p:blipFill>
          <a:blip r:embed="rId2"/>
          <a:stretch>
            <a:fillRect/>
          </a:stretch>
        </p:blipFill>
        <p:spPr>
          <a:xfrm>
            <a:off x="2376812" y="1357680"/>
            <a:ext cx="7898169" cy="4341068"/>
          </a:xfrm>
          <a:prstGeom prst="rect">
            <a:avLst/>
          </a:prstGeom>
        </p:spPr>
      </p:pic>
      <p:sp>
        <p:nvSpPr>
          <p:cNvPr id="2" name="Title 1">
            <a:extLst>
              <a:ext uri="{FF2B5EF4-FFF2-40B4-BE49-F238E27FC236}">
                <a16:creationId xmlns:a16="http://schemas.microsoft.com/office/drawing/2014/main" id="{EC433139-83B0-4D66-9B66-C9A92E5CAB8A}"/>
              </a:ext>
            </a:extLst>
          </p:cNvPr>
          <p:cNvSpPr>
            <a:spLocks noGrp="1"/>
          </p:cNvSpPr>
          <p:nvPr>
            <p:ph type="title"/>
          </p:nvPr>
        </p:nvSpPr>
        <p:spPr/>
        <p:txBody>
          <a:bodyPr/>
          <a:lstStyle/>
          <a:p>
            <a:r>
              <a:rPr lang="en-GB"/>
              <a:t>Library search</a:t>
            </a:r>
          </a:p>
        </p:txBody>
      </p:sp>
      <p:cxnSp>
        <p:nvCxnSpPr>
          <p:cNvPr id="10" name="Straight Arrow Connector 9">
            <a:extLst>
              <a:ext uri="{FF2B5EF4-FFF2-40B4-BE49-F238E27FC236}">
                <a16:creationId xmlns:a16="http://schemas.microsoft.com/office/drawing/2014/main" id="{19F7AC74-39A3-4F47-B15B-894FCEB7CFB4}"/>
              </a:ext>
            </a:extLst>
          </p:cNvPr>
          <p:cNvCxnSpPr>
            <a:cxnSpLocks/>
          </p:cNvCxnSpPr>
          <p:nvPr/>
        </p:nvCxnSpPr>
        <p:spPr>
          <a:xfrm flipV="1">
            <a:off x="1607242" y="4227999"/>
            <a:ext cx="1800976" cy="1013793"/>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958D3DC-FEE5-4269-BA45-D299D34FBDF8}"/>
              </a:ext>
            </a:extLst>
          </p:cNvPr>
          <p:cNvCxnSpPr>
            <a:cxnSpLocks/>
          </p:cNvCxnSpPr>
          <p:nvPr/>
        </p:nvCxnSpPr>
        <p:spPr>
          <a:xfrm>
            <a:off x="2264567" y="1597046"/>
            <a:ext cx="1991549" cy="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F7CEB5-8A9E-46A0-8E0D-EF1F288539BD}"/>
              </a:ext>
            </a:extLst>
          </p:cNvPr>
          <p:cNvCxnSpPr>
            <a:cxnSpLocks/>
          </p:cNvCxnSpPr>
          <p:nvPr/>
        </p:nvCxnSpPr>
        <p:spPr>
          <a:xfrm flipV="1">
            <a:off x="1505188" y="2173142"/>
            <a:ext cx="1806413" cy="604275"/>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8F12D91-700B-40C4-AF72-2CA5DB7BA055}"/>
              </a:ext>
            </a:extLst>
          </p:cNvPr>
          <p:cNvSpPr txBox="1"/>
          <p:nvPr/>
        </p:nvSpPr>
        <p:spPr>
          <a:xfrm>
            <a:off x="51627" y="1274206"/>
            <a:ext cx="241664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Top ribbon to explore individual data-bases, journals and resources.</a:t>
            </a:r>
            <a:endParaRPr lang="en-US"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59AB2CA-47BE-46D5-862F-16EF9DC64796}"/>
              </a:ext>
            </a:extLst>
          </p:cNvPr>
          <p:cNvSpPr txBox="1"/>
          <p:nvPr/>
        </p:nvSpPr>
        <p:spPr>
          <a:xfrm>
            <a:off x="153364" y="2638814"/>
            <a:ext cx="1669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Basic search</a:t>
            </a:r>
            <a:endParaRPr lang="en-US" dirty="0">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C048DF62-F560-4F27-8B9D-4D6638756B5F}"/>
              </a:ext>
            </a:extLst>
          </p:cNvPr>
          <p:cNvSpPr txBox="1"/>
          <p:nvPr/>
        </p:nvSpPr>
        <p:spPr>
          <a:xfrm>
            <a:off x="10678324" y="1495517"/>
            <a:ext cx="141051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Sign in to access full resources.</a:t>
            </a:r>
            <a:endParaRPr lang="en-US" dirty="0">
              <a:latin typeface="Calibri" panose="020F0502020204030204" pitchFamily="34" charset="0"/>
              <a:cs typeface="Calibri" panose="020F0502020204030204" pitchFamily="34" charset="0"/>
            </a:endParaRPr>
          </a:p>
        </p:txBody>
      </p:sp>
      <p:cxnSp>
        <p:nvCxnSpPr>
          <p:cNvPr id="21" name="Straight Arrow Connector 20">
            <a:extLst>
              <a:ext uri="{FF2B5EF4-FFF2-40B4-BE49-F238E27FC236}">
                <a16:creationId xmlns:a16="http://schemas.microsoft.com/office/drawing/2014/main" id="{DFE8A6FF-94EA-4AAE-9C68-CDE7D9730DA3}"/>
              </a:ext>
            </a:extLst>
          </p:cNvPr>
          <p:cNvCxnSpPr>
            <a:cxnSpLocks/>
          </p:cNvCxnSpPr>
          <p:nvPr/>
        </p:nvCxnSpPr>
        <p:spPr>
          <a:xfrm flipH="1" flipV="1">
            <a:off x="10097193" y="1620002"/>
            <a:ext cx="465512" cy="471373"/>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479A81C-03B6-460D-88AC-C0B9C5479BDA}"/>
              </a:ext>
            </a:extLst>
          </p:cNvPr>
          <p:cNvCxnSpPr>
            <a:cxnSpLocks/>
          </p:cNvCxnSpPr>
          <p:nvPr/>
        </p:nvCxnSpPr>
        <p:spPr>
          <a:xfrm flipV="1">
            <a:off x="1734589" y="2577134"/>
            <a:ext cx="1756756" cy="1209587"/>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6335FF-6861-4FD4-A66C-11F4B0520E1D}"/>
              </a:ext>
            </a:extLst>
          </p:cNvPr>
          <p:cNvSpPr txBox="1"/>
          <p:nvPr/>
        </p:nvSpPr>
        <p:spPr>
          <a:xfrm>
            <a:off x="51627" y="3708822"/>
            <a:ext cx="220830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Drop down menus to search type ,e.g. journals, articles etc.</a:t>
            </a:r>
            <a:endParaRPr lang="en-US" dirty="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35F5F0BB-DD98-4AAA-97CF-8E5CA3CF5A69}"/>
              </a:ext>
            </a:extLst>
          </p:cNvPr>
          <p:cNvSpPr txBox="1"/>
          <p:nvPr/>
        </p:nvSpPr>
        <p:spPr>
          <a:xfrm>
            <a:off x="10390586" y="2638814"/>
            <a:ext cx="14517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Advanced search.</a:t>
            </a:r>
            <a:endParaRPr lang="en-US" dirty="0">
              <a:latin typeface="Calibri" panose="020F0502020204030204" pitchFamily="34" charset="0"/>
              <a:cs typeface="Calibri" panose="020F0502020204030204" pitchFamily="34" charset="0"/>
            </a:endParaRPr>
          </a:p>
        </p:txBody>
      </p:sp>
      <p:cxnSp>
        <p:nvCxnSpPr>
          <p:cNvPr id="25" name="Straight Arrow Connector 24">
            <a:extLst>
              <a:ext uri="{FF2B5EF4-FFF2-40B4-BE49-F238E27FC236}">
                <a16:creationId xmlns:a16="http://schemas.microsoft.com/office/drawing/2014/main" id="{EC80231E-B423-469A-8892-A870816253D4}"/>
              </a:ext>
            </a:extLst>
          </p:cNvPr>
          <p:cNvCxnSpPr>
            <a:cxnSpLocks/>
          </p:cNvCxnSpPr>
          <p:nvPr/>
        </p:nvCxnSpPr>
        <p:spPr>
          <a:xfrm flipH="1" flipV="1">
            <a:off x="8880400" y="2193463"/>
            <a:ext cx="1451702" cy="590368"/>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B5E5597-1A3F-A9FE-51D7-D2EA08489C4A}"/>
              </a:ext>
            </a:extLst>
          </p:cNvPr>
          <p:cNvSpPr txBox="1"/>
          <p:nvPr/>
        </p:nvSpPr>
        <p:spPr>
          <a:xfrm>
            <a:off x="892968" y="6036468"/>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58CC466A-7482-B998-DBD0-72427C7AF478}"/>
              </a:ext>
            </a:extLst>
          </p:cNvPr>
          <p:cNvSpPr txBox="1"/>
          <p:nvPr/>
        </p:nvSpPr>
        <p:spPr>
          <a:xfrm>
            <a:off x="5406771" y="5999292"/>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3"/>
              </a:rPr>
              <a:t>Library search</a:t>
            </a:r>
            <a:endParaRPr lang="en-US"/>
          </a:p>
        </p:txBody>
      </p:sp>
      <p:sp>
        <p:nvSpPr>
          <p:cNvPr id="43" name="TextBox 42">
            <a:extLst>
              <a:ext uri="{FF2B5EF4-FFF2-40B4-BE49-F238E27FC236}">
                <a16:creationId xmlns:a16="http://schemas.microsoft.com/office/drawing/2014/main" id="{C1A1C80D-0980-1ED7-EEC4-AAEC242D0ADF}"/>
              </a:ext>
            </a:extLst>
          </p:cNvPr>
          <p:cNvSpPr txBox="1"/>
          <p:nvPr/>
        </p:nvSpPr>
        <p:spPr>
          <a:xfrm>
            <a:off x="35990" y="5073430"/>
            <a:ext cx="2125309" cy="64633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Browse recent additions.</a:t>
            </a:r>
          </a:p>
        </p:txBody>
      </p:sp>
      <p:sp>
        <p:nvSpPr>
          <p:cNvPr id="50" name="TextBox 49">
            <a:extLst>
              <a:ext uri="{FF2B5EF4-FFF2-40B4-BE49-F238E27FC236}">
                <a16:creationId xmlns:a16="http://schemas.microsoft.com/office/drawing/2014/main" id="{B124158C-9513-1AAF-02FF-CE577CC105BE}"/>
              </a:ext>
            </a:extLst>
          </p:cNvPr>
          <p:cNvSpPr txBox="1"/>
          <p:nvPr/>
        </p:nvSpPr>
        <p:spPr>
          <a:xfrm>
            <a:off x="10828956" y="5127940"/>
            <a:ext cx="10133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Library Chat</a:t>
            </a:r>
            <a:endParaRPr lang="en-US" dirty="0">
              <a:latin typeface="Calibri" panose="020F0502020204030204" pitchFamily="34" charset="0"/>
              <a:cs typeface="Calibri" panose="020F0502020204030204" pitchFamily="34" charset="0"/>
            </a:endParaRPr>
          </a:p>
        </p:txBody>
      </p:sp>
      <p:cxnSp>
        <p:nvCxnSpPr>
          <p:cNvPr id="51" name="Straight Arrow Connector 50">
            <a:extLst>
              <a:ext uri="{FF2B5EF4-FFF2-40B4-BE49-F238E27FC236}">
                <a16:creationId xmlns:a16="http://schemas.microsoft.com/office/drawing/2014/main" id="{95C55DB3-7433-FE0F-8944-99566CA13611}"/>
              </a:ext>
            </a:extLst>
          </p:cNvPr>
          <p:cNvCxnSpPr>
            <a:cxnSpLocks/>
          </p:cNvCxnSpPr>
          <p:nvPr/>
        </p:nvCxnSpPr>
        <p:spPr>
          <a:xfrm flipH="1">
            <a:off x="9871638" y="5362482"/>
            <a:ext cx="806686" cy="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4495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3DDF-AD58-223E-2A5E-5B89C2F7BDD2}"/>
              </a:ext>
            </a:extLst>
          </p:cNvPr>
          <p:cNvSpPr>
            <a:spLocks noGrp="1"/>
          </p:cNvSpPr>
          <p:nvPr>
            <p:ph type="title"/>
          </p:nvPr>
        </p:nvSpPr>
        <p:spPr/>
        <p:txBody>
          <a:bodyPr/>
          <a:lstStyle/>
          <a:p>
            <a:r>
              <a:rPr lang="en-GB"/>
              <a:t>Explore options in the record</a:t>
            </a:r>
          </a:p>
        </p:txBody>
      </p:sp>
      <p:sp>
        <p:nvSpPr>
          <p:cNvPr id="5" name="TextBox 4">
            <a:extLst>
              <a:ext uri="{FF2B5EF4-FFF2-40B4-BE49-F238E27FC236}">
                <a16:creationId xmlns:a16="http://schemas.microsoft.com/office/drawing/2014/main" id="{8C09ADBC-A637-BA5C-F0D4-C4BE78615DB1}"/>
              </a:ext>
            </a:extLst>
          </p:cNvPr>
          <p:cNvSpPr txBox="1"/>
          <p:nvPr/>
        </p:nvSpPr>
        <p:spPr>
          <a:xfrm>
            <a:off x="10608162" y="5611799"/>
            <a:ext cx="835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Light"/>
                <a:cs typeface="Calibri Light"/>
                <a:hlinkClick r:id="rId2"/>
              </a:rPr>
              <a:t>Link</a:t>
            </a:r>
            <a:endParaRPr lang="en-GB" sz="2400" dirty="0">
              <a:hlinkClick r:id="rId3"/>
            </a:endParaRPr>
          </a:p>
        </p:txBody>
      </p:sp>
      <p:sp>
        <p:nvSpPr>
          <p:cNvPr id="9" name="TextBox 8">
            <a:extLst>
              <a:ext uri="{FF2B5EF4-FFF2-40B4-BE49-F238E27FC236}">
                <a16:creationId xmlns:a16="http://schemas.microsoft.com/office/drawing/2014/main" id="{E7292C90-78B8-A7C7-8020-59262A265A90}"/>
              </a:ext>
            </a:extLst>
          </p:cNvPr>
          <p:cNvSpPr txBox="1"/>
          <p:nvPr/>
        </p:nvSpPr>
        <p:spPr>
          <a:xfrm>
            <a:off x="251113" y="1532243"/>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Calibri Light"/>
                <a:cs typeface="Calibri Light"/>
              </a:rPr>
              <a:t>Example 1</a:t>
            </a:r>
            <a:r>
              <a:rPr lang="en-GB" sz="2400">
                <a:ea typeface="Calibri Light"/>
                <a:cs typeface="Calibri Light"/>
              </a:rPr>
              <a:t>: </a:t>
            </a:r>
            <a:endParaRPr lang="en-US"/>
          </a:p>
          <a:p>
            <a:r>
              <a:rPr lang="en-GB" sz="2400">
                <a:ea typeface="Calibri Light"/>
                <a:cs typeface="Calibri Light"/>
              </a:rPr>
              <a:t>Subject headings</a:t>
            </a:r>
            <a:endParaRPr lang="en-GB"/>
          </a:p>
        </p:txBody>
      </p:sp>
      <p:pic>
        <p:nvPicPr>
          <p:cNvPr id="6" name="Picture 5">
            <a:extLst>
              <a:ext uri="{FF2B5EF4-FFF2-40B4-BE49-F238E27FC236}">
                <a16:creationId xmlns:a16="http://schemas.microsoft.com/office/drawing/2014/main" id="{8B8A46DA-5AE1-818A-5ED8-96B68B3AE78D}"/>
              </a:ext>
            </a:extLst>
          </p:cNvPr>
          <p:cNvPicPr>
            <a:picLocks noChangeAspect="1"/>
          </p:cNvPicPr>
          <p:nvPr/>
        </p:nvPicPr>
        <p:blipFill>
          <a:blip r:embed="rId4"/>
          <a:stretch>
            <a:fillRect/>
          </a:stretch>
        </p:blipFill>
        <p:spPr>
          <a:xfrm>
            <a:off x="3784348" y="1379273"/>
            <a:ext cx="5034587" cy="473443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753370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3DDF-AD58-223E-2A5E-5B89C2F7BDD2}"/>
              </a:ext>
            </a:extLst>
          </p:cNvPr>
          <p:cNvSpPr>
            <a:spLocks noGrp="1"/>
          </p:cNvSpPr>
          <p:nvPr>
            <p:ph type="title"/>
          </p:nvPr>
        </p:nvSpPr>
        <p:spPr/>
        <p:txBody>
          <a:bodyPr/>
          <a:lstStyle/>
          <a:p>
            <a:r>
              <a:rPr lang="en-GB"/>
              <a:t>Explore options in the record</a:t>
            </a:r>
          </a:p>
        </p:txBody>
      </p:sp>
      <p:sp>
        <p:nvSpPr>
          <p:cNvPr id="7" name="TextBox 6">
            <a:extLst>
              <a:ext uri="{FF2B5EF4-FFF2-40B4-BE49-F238E27FC236}">
                <a16:creationId xmlns:a16="http://schemas.microsoft.com/office/drawing/2014/main" id="{5C11302C-8216-1233-8BDB-AB02E16A9E9F}"/>
              </a:ext>
            </a:extLst>
          </p:cNvPr>
          <p:cNvSpPr txBox="1"/>
          <p:nvPr/>
        </p:nvSpPr>
        <p:spPr>
          <a:xfrm>
            <a:off x="11143774" y="5623461"/>
            <a:ext cx="715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Light"/>
                <a:cs typeface="Calibri Light"/>
                <a:hlinkClick r:id="rId2"/>
              </a:rPr>
              <a:t>Link</a:t>
            </a:r>
            <a:endParaRPr lang="en-GB" sz="2400" dirty="0">
              <a:hlinkClick r:id="rId3"/>
            </a:endParaRPr>
          </a:p>
        </p:txBody>
      </p:sp>
      <p:sp>
        <p:nvSpPr>
          <p:cNvPr id="10" name="TextBox 9">
            <a:extLst>
              <a:ext uri="{FF2B5EF4-FFF2-40B4-BE49-F238E27FC236}">
                <a16:creationId xmlns:a16="http://schemas.microsoft.com/office/drawing/2014/main" id="{7C8F9D1F-EED1-1D19-FD43-2DEA081BC5D0}"/>
              </a:ext>
            </a:extLst>
          </p:cNvPr>
          <p:cNvSpPr txBox="1"/>
          <p:nvPr/>
        </p:nvSpPr>
        <p:spPr>
          <a:xfrm>
            <a:off x="340799" y="1280452"/>
            <a:ext cx="239092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ea typeface="Calibri Light"/>
                <a:cs typeface="Calibri Light"/>
              </a:rPr>
              <a:t>Example 2</a:t>
            </a:r>
            <a:r>
              <a:rPr lang="en-GB" sz="2400" dirty="0">
                <a:ea typeface="Calibri Light"/>
                <a:cs typeface="Calibri Light"/>
              </a:rPr>
              <a:t>: </a:t>
            </a:r>
            <a:endParaRPr lang="en-GB" dirty="0">
              <a:ea typeface="Calibri Light"/>
              <a:cs typeface="Calibri Light"/>
            </a:endParaRPr>
          </a:p>
          <a:p>
            <a:r>
              <a:rPr lang="en-GB" sz="2400" dirty="0">
                <a:ea typeface="Calibri Light"/>
                <a:cs typeface="Calibri Light"/>
              </a:rPr>
              <a:t>Using exact subject in filter and in drop down</a:t>
            </a:r>
            <a:endParaRPr lang="en-GB" dirty="0">
              <a:ea typeface="Calibri Light"/>
              <a:cs typeface="Calibri Light"/>
            </a:endParaRPr>
          </a:p>
        </p:txBody>
      </p:sp>
      <p:pic>
        <p:nvPicPr>
          <p:cNvPr id="5" name="Picture 4">
            <a:extLst>
              <a:ext uri="{FF2B5EF4-FFF2-40B4-BE49-F238E27FC236}">
                <a16:creationId xmlns:a16="http://schemas.microsoft.com/office/drawing/2014/main" id="{538CE43D-3DE5-1536-D73C-BECD0E69CD26}"/>
              </a:ext>
            </a:extLst>
          </p:cNvPr>
          <p:cNvPicPr>
            <a:picLocks noChangeAspect="1"/>
          </p:cNvPicPr>
          <p:nvPr/>
        </p:nvPicPr>
        <p:blipFill>
          <a:blip r:embed="rId4"/>
          <a:stretch>
            <a:fillRect/>
          </a:stretch>
        </p:blipFill>
        <p:spPr>
          <a:xfrm>
            <a:off x="3121620" y="1454735"/>
            <a:ext cx="7227754" cy="4594634"/>
          </a:xfrm>
          <a:prstGeom prst="rect">
            <a:avLst/>
          </a:prstGeom>
        </p:spPr>
      </p:pic>
      <p:sp>
        <p:nvSpPr>
          <p:cNvPr id="3" name="Rectangle 2">
            <a:extLst>
              <a:ext uri="{FF2B5EF4-FFF2-40B4-BE49-F238E27FC236}">
                <a16:creationId xmlns:a16="http://schemas.microsoft.com/office/drawing/2014/main" id="{E7B714F1-6556-E3A4-4AD2-AFD20D03BF38}"/>
              </a:ext>
            </a:extLst>
          </p:cNvPr>
          <p:cNvSpPr/>
          <p:nvPr/>
        </p:nvSpPr>
        <p:spPr>
          <a:xfrm>
            <a:off x="4215498" y="2387852"/>
            <a:ext cx="3561429" cy="646104"/>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558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latin typeface="Calibri"/>
                <a:cs typeface="Calibri"/>
              </a:rPr>
              <a:t>Consider different terminology that may be used.</a:t>
            </a:r>
            <a:endParaRPr lang="en-GB" sz="2800" dirty="0">
              <a:latin typeface="Calibri"/>
              <a:ea typeface="+mn-lt"/>
              <a:cs typeface="Calibri"/>
            </a:endParaRPr>
          </a:p>
          <a:p>
            <a:pPr marL="285750" indent="-285750">
              <a:lnSpc>
                <a:spcPct val="90000"/>
              </a:lnSpc>
              <a:spcBef>
                <a:spcPts val="1000"/>
              </a:spcBef>
              <a:buFont typeface="Arial,Sans-Serif"/>
              <a:buChar char="•"/>
            </a:pPr>
            <a:endParaRPr lang="en-GB" sz="2800" dirty="0">
              <a:latin typeface="Calibri"/>
              <a:cs typeface="Calibri"/>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Alternative words</a:t>
            </a:r>
            <a:r>
              <a:rPr lang="en-GB" sz="2800" dirty="0">
                <a:latin typeface="Calibri"/>
                <a:cs typeface="Calibri"/>
              </a:rPr>
              <a:t>: Synonyms / Antonyms</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Phrase searching</a:t>
            </a:r>
            <a:r>
              <a:rPr lang="en-GB" sz="2800" dirty="0">
                <a:latin typeface="Calibri"/>
                <a:cs typeface="Calibri"/>
              </a:rPr>
              <a:t>: Search for a phrase in quotations “criminal justice"</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Subject searching</a:t>
            </a:r>
            <a:r>
              <a:rPr lang="en-GB" sz="2800" dirty="0">
                <a:latin typeface="Calibri"/>
                <a:cs typeface="Calibri"/>
              </a:rPr>
              <a:t>: Controlled vocabulary</a:t>
            </a:r>
            <a:endParaRPr lang="en-GB" sz="2800" dirty="0">
              <a:latin typeface="Calibri"/>
              <a:ea typeface="+mn-lt"/>
              <a:cs typeface="+mn-lt"/>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4000" y="1327727"/>
            <a:ext cx="8586064" cy="53009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dirty="0">
              <a:ea typeface="+mn-lt"/>
              <a:cs typeface="+mn-lt"/>
            </a:endParaRPr>
          </a:p>
          <a:p>
            <a:pPr marL="285750" indent="-285750">
              <a:lnSpc>
                <a:spcPct val="90000"/>
              </a:lnSpc>
              <a:spcBef>
                <a:spcPts val="1000"/>
              </a:spcBef>
              <a:buFont typeface="Arial,Sans-Serif"/>
              <a:buChar char="•"/>
            </a:pPr>
            <a:r>
              <a:rPr lang="en-GB" sz="2800" b="1" dirty="0">
                <a:solidFill>
                  <a:schemeClr val="accent1"/>
                </a:solidFill>
                <a:latin typeface="Calibri" panose="020F0502020204030204" pitchFamily="34" charset="0"/>
                <a:cs typeface="Calibri" panose="020F0502020204030204" pitchFamily="34" charset="0"/>
              </a:rPr>
              <a:t>Wildcards:</a:t>
            </a:r>
            <a:r>
              <a:rPr lang="en-GB" sz="2800" dirty="0">
                <a:latin typeface="Calibri" panose="020F0502020204030204" pitchFamily="34" charset="0"/>
                <a:cs typeface="Calibri" panose="020F0502020204030204" pitchFamily="34" charset="0"/>
              </a:rPr>
              <a:t> Locate alternative (American)spellings </a:t>
            </a:r>
          </a:p>
          <a:p>
            <a:pPr>
              <a:lnSpc>
                <a:spcPct val="90000"/>
              </a:lnSpc>
              <a:spcBef>
                <a:spcPts val="1000"/>
              </a:spcBef>
            </a:pPr>
            <a:r>
              <a:rPr lang="en-GB" sz="2800" dirty="0">
                <a:latin typeface="Calibri"/>
                <a:ea typeface="Calibri"/>
                <a:cs typeface="Calibri"/>
              </a:rPr>
              <a:t>                         e.g. </a:t>
            </a:r>
            <a:r>
              <a:rPr lang="en-GB" sz="2800" dirty="0" err="1">
                <a:latin typeface="Calibri"/>
                <a:ea typeface="Calibri"/>
                <a:cs typeface="Calibri"/>
              </a:rPr>
              <a:t>Organi?ation</a:t>
            </a:r>
            <a:r>
              <a:rPr lang="en-GB" sz="2800" dirty="0">
                <a:latin typeface="Calibri"/>
                <a:ea typeface="Calibri"/>
                <a:cs typeface="Calibri"/>
              </a:rPr>
              <a:t> will find organisation / organization</a:t>
            </a:r>
          </a:p>
          <a:p>
            <a:pPr>
              <a:lnSpc>
                <a:spcPct val="90000"/>
              </a:lnSpc>
              <a:spcBef>
                <a:spcPts val="1000"/>
              </a:spcBef>
            </a:pPr>
            <a:endParaRPr lang="en-GB" sz="2800" dirty="0">
              <a:latin typeface="Calibri" panose="020F0502020204030204" pitchFamily="34" charset="0"/>
              <a:cs typeface="Calibri" panose="020F0502020204030204" pitchFamily="34" charset="0"/>
            </a:endParaRPr>
          </a:p>
          <a:p>
            <a:pPr marL="285750" indent="-285750">
              <a:lnSpc>
                <a:spcPct val="90000"/>
              </a:lnSpc>
              <a:spcBef>
                <a:spcPts val="1000"/>
              </a:spcBef>
              <a:buFont typeface="Arial,Sans-Serif"/>
              <a:buChar char="•"/>
            </a:pPr>
            <a:r>
              <a:rPr lang="en-GB" sz="2800" b="1" dirty="0">
                <a:solidFill>
                  <a:schemeClr val="accent1"/>
                </a:solidFill>
                <a:latin typeface="Calibri" panose="020F0502020204030204" pitchFamily="34" charset="0"/>
                <a:cs typeface="Calibri" panose="020F0502020204030204" pitchFamily="34" charset="0"/>
              </a:rPr>
              <a:t>Note: </a:t>
            </a:r>
            <a:r>
              <a:rPr lang="en-GB" sz="2800" dirty="0">
                <a:latin typeface="Calibri" panose="020F0502020204030204" pitchFamily="34" charset="0"/>
                <a:cs typeface="Calibri" panose="020F0502020204030204" pitchFamily="34" charset="0"/>
              </a:rPr>
              <a:t>Check the individual database to confirm which symbol they use (#?*)</a:t>
            </a:r>
            <a:endParaRPr lang="en-GB" sz="2800" dirty="0">
              <a:latin typeface="Calibri" panose="020F0502020204030204" pitchFamily="34" charset="0"/>
              <a:ea typeface="+mn-lt"/>
              <a:cs typeface="Calibri" panose="020F0502020204030204" pitchFamily="34" charset="0"/>
            </a:endParaRPr>
          </a:p>
          <a:p>
            <a:pPr>
              <a:lnSpc>
                <a:spcPct val="90000"/>
              </a:lnSpc>
              <a:spcBef>
                <a:spcPts val="1000"/>
              </a:spcBef>
            </a:pPr>
            <a:endParaRPr lang="en-GB" sz="2800" dirty="0">
              <a:latin typeface="Calibri" panose="020F0502020204030204" pitchFamily="34" charset="0"/>
              <a:ea typeface="+mn-lt"/>
              <a:cs typeface="Calibri" panose="020F0502020204030204" pitchFamily="34" charset="0"/>
            </a:endParaRPr>
          </a:p>
          <a:p>
            <a:pPr marL="285750" indent="-285750">
              <a:lnSpc>
                <a:spcPct val="90000"/>
              </a:lnSpc>
              <a:spcBef>
                <a:spcPts val="1000"/>
              </a:spcBef>
              <a:buFont typeface="Arial,Sans-Serif"/>
              <a:buChar char="•"/>
            </a:pPr>
            <a:r>
              <a:rPr lang="en-GB" sz="2800" b="1" dirty="0">
                <a:solidFill>
                  <a:schemeClr val="accent1"/>
                </a:solidFill>
                <a:latin typeface="Calibri"/>
                <a:ea typeface="Calibri"/>
                <a:cs typeface="Calibri"/>
              </a:rPr>
              <a:t>Truncation:</a:t>
            </a:r>
            <a:r>
              <a:rPr lang="en-GB" sz="2800" dirty="0">
                <a:latin typeface="Calibri"/>
                <a:ea typeface="Calibri"/>
                <a:cs typeface="Calibri"/>
              </a:rPr>
              <a:t> child* will find child, children, childhood...</a:t>
            </a:r>
            <a:endParaRPr lang="en-GB" sz="2800" dirty="0">
              <a:latin typeface="Calibri" panose="020F0502020204030204" pitchFamily="34" charset="0"/>
              <a:ea typeface="+mn-lt"/>
              <a:cs typeface="Calibri" panose="020F0502020204030204" pitchFamily="34" charset="0"/>
            </a:endParaRPr>
          </a:p>
          <a:p>
            <a:pPr marL="285750" indent="-285750">
              <a:lnSpc>
                <a:spcPct val="90000"/>
              </a:lnSpc>
              <a:spcBef>
                <a:spcPts val="1000"/>
              </a:spcBef>
              <a:buFont typeface="Arial,Sans-Serif"/>
              <a:buChar char="•"/>
            </a:pPr>
            <a:endParaRPr lang="en-GB" sz="2800" dirty="0">
              <a:ea typeface="+mn-lt"/>
              <a:cs typeface="+mn-lt"/>
            </a:endParaRPr>
          </a:p>
          <a:p>
            <a:pPr marL="285750" indent="-285750">
              <a:lnSpc>
                <a:spcPct val="90000"/>
              </a:lnSpc>
              <a:spcBef>
                <a:spcPts val="1000"/>
              </a:spcBef>
              <a:buFont typeface="Arial,Sans-Serif"/>
              <a:buChar char="•"/>
            </a:pPr>
            <a:endParaRPr lang="en-GB" sz="2800" dirty="0">
              <a:ea typeface="+mn-lt"/>
              <a:cs typeface="+mn-lt"/>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917710" y="2625437"/>
            <a:ext cx="2854036" cy="2854036"/>
          </a:xfrm>
          <a:prstGeom prst="rect">
            <a:avLst/>
          </a:prstGeom>
        </p:spPr>
      </p:pic>
    </p:spTree>
    <p:extLst>
      <p:ext uri="{BB962C8B-B14F-4D97-AF65-F5344CB8AC3E}">
        <p14:creationId xmlns:p14="http://schemas.microsoft.com/office/powerpoint/2010/main" val="4276117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Tree>
    <p:extLst>
      <p:ext uri="{BB962C8B-B14F-4D97-AF65-F5344CB8AC3E}">
        <p14:creationId xmlns:p14="http://schemas.microsoft.com/office/powerpoint/2010/main" val="3899781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DAE41B-65C5-46D2-95A8-E35320187C68}"/>
              </a:ext>
            </a:extLst>
          </p:cNvPr>
          <p:cNvSpPr txBox="1"/>
          <p:nvPr/>
        </p:nvSpPr>
        <p:spPr>
          <a:xfrm>
            <a:off x="6400801" y="5908253"/>
            <a:ext cx="5976324" cy="38035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US" dirty="0">
                <a:latin typeface="Calibri "/>
                <a:hlinkClick r:id="rId3">
                  <a:extLst>
                    <a:ext uri="{A12FA001-AC4F-418D-AE19-62706E023703}">
                      <ahyp:hlinkClr xmlns:ahyp="http://schemas.microsoft.com/office/drawing/2018/hyperlinkcolor" val="tx"/>
                    </a:ext>
                  </a:extLst>
                </a:hlinkClick>
              </a:rPr>
              <a:t>https://libguides.mdx.ac.uk/ld.php?content_id=32846025</a:t>
            </a:r>
            <a:endParaRPr lang="en-US" dirty="0">
              <a:latin typeface="Calibri "/>
            </a:endParaRPr>
          </a:p>
          <a:p>
            <a:pPr>
              <a:lnSpc>
                <a:spcPct val="90000"/>
              </a:lnSpc>
              <a:spcBef>
                <a:spcPts val="1000"/>
              </a:spcBef>
            </a:pPr>
            <a:endParaRPr lang="en-US" dirty="0">
              <a:latin typeface="Calibri "/>
            </a:endParaRPr>
          </a:p>
        </p:txBody>
      </p:sp>
      <p:sp>
        <p:nvSpPr>
          <p:cNvPr id="2" name="Title 1">
            <a:extLst>
              <a:ext uri="{FF2B5EF4-FFF2-40B4-BE49-F238E27FC236}">
                <a16:creationId xmlns:a16="http://schemas.microsoft.com/office/drawing/2014/main" id="{BFAFE206-74E9-497B-B91C-DA46F59B7EFC}"/>
              </a:ext>
            </a:extLst>
          </p:cNvPr>
          <p:cNvSpPr>
            <a:spLocks noGrp="1"/>
          </p:cNvSpPr>
          <p:nvPr>
            <p:ph type="title"/>
          </p:nvPr>
        </p:nvSpPr>
        <p:spPr>
          <a:xfrm>
            <a:off x="718456" y="262866"/>
            <a:ext cx="10795518" cy="1003916"/>
          </a:xfrm>
        </p:spPr>
        <p:txBody>
          <a:bodyPr vert="horz" lIns="91440" tIns="45720" rIns="91440" bIns="45720" rtlCol="0" anchor="b">
            <a:normAutofit/>
          </a:bodyPr>
          <a:lstStyle/>
          <a:p>
            <a:r>
              <a:rPr lang="en-GB"/>
              <a:t>Search Operators</a:t>
            </a:r>
          </a:p>
        </p:txBody>
      </p:sp>
      <p:pic>
        <p:nvPicPr>
          <p:cNvPr id="4" name="Picture 4" descr="Table&#10;&#10;Description automatically generated">
            <a:extLst>
              <a:ext uri="{FF2B5EF4-FFF2-40B4-BE49-F238E27FC236}">
                <a16:creationId xmlns:a16="http://schemas.microsoft.com/office/drawing/2014/main" id="{7FEDBB9A-5A13-4857-932E-09511B5272E9}"/>
              </a:ext>
            </a:extLst>
          </p:cNvPr>
          <p:cNvPicPr>
            <a:picLocks noGrp="1" noChangeAspect="1"/>
          </p:cNvPicPr>
          <p:nvPr>
            <p:ph type="pic" sz="quarter" idx="13"/>
          </p:nvPr>
        </p:nvPicPr>
        <p:blipFill>
          <a:blip r:embed="rId4"/>
          <a:stretch/>
        </p:blipFill>
        <p:spPr>
          <a:xfrm>
            <a:off x="718456" y="1363278"/>
            <a:ext cx="5310225" cy="4852218"/>
          </a:xfr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3" name="TextBox 2">
            <a:extLst>
              <a:ext uri="{FF2B5EF4-FFF2-40B4-BE49-F238E27FC236}">
                <a16:creationId xmlns:a16="http://schemas.microsoft.com/office/drawing/2014/main" id="{18D02ADB-DEC8-53F5-EFAE-2A84A658F245}"/>
              </a:ext>
            </a:extLst>
          </p:cNvPr>
          <p:cNvSpPr txBox="1"/>
          <p:nvPr/>
        </p:nvSpPr>
        <p:spPr>
          <a:xfrm>
            <a:off x="7775205" y="3013501"/>
            <a:ext cx="2552466" cy="830997"/>
          </a:xfrm>
          <a:prstGeom prst="rect">
            <a:avLst/>
          </a:prstGeom>
          <a:noFill/>
          <a:ln w="38100">
            <a:solidFill>
              <a:schemeClr val="accent1"/>
            </a:solidFill>
          </a:ln>
        </p:spPr>
        <p:txBody>
          <a:bodyPr wrap="square" rtlCol="0">
            <a:spAutoFit/>
          </a:bodyPr>
          <a:lstStyle/>
          <a:p>
            <a:r>
              <a:rPr lang="en-GB" sz="2400" dirty="0">
                <a:latin typeface="Calibri "/>
              </a:rPr>
              <a:t>Experiment with different options</a:t>
            </a:r>
            <a:endParaRPr lang="en-US" sz="2400" dirty="0">
              <a:latin typeface="Calibri "/>
            </a:endParaRPr>
          </a:p>
        </p:txBody>
      </p:sp>
    </p:spTree>
    <p:extLst>
      <p:ext uri="{BB962C8B-B14F-4D97-AF65-F5344CB8AC3E}">
        <p14:creationId xmlns:p14="http://schemas.microsoft.com/office/powerpoint/2010/main" val="1488160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Finding a relevant article / book can lead to many more resources.</a:t>
            </a:r>
            <a:endParaRPr lang="en-US" sz="2400" b="1">
              <a:latin typeface="Calibri"/>
              <a:ea typeface="Calibri"/>
              <a:cs typeface="Calibri"/>
            </a:endParaRP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Sans-Serif"/>
              <a:buChar char="•"/>
            </a:pPr>
            <a:r>
              <a:rPr lang="en-GB" sz="2400" b="1">
                <a:solidFill>
                  <a:schemeClr val="accent1"/>
                </a:solidFill>
                <a:latin typeface="Calibri"/>
                <a:ea typeface="Calibri"/>
                <a:cs typeface="Calibri"/>
              </a:rPr>
              <a:t>Note </a:t>
            </a:r>
            <a:r>
              <a:rPr lang="en-GB" sz="2400">
                <a:latin typeface="Calibri"/>
                <a:ea typeface="Calibri"/>
                <a:cs typeface="Calibri"/>
              </a:rPr>
              <a:t>key words / concepts / terminology used in articles found.</a:t>
            </a:r>
            <a:endParaRPr lang="en-US" sz="2400">
              <a:latin typeface="Calibri" panose="020F0502020204030204" pitchFamily="34" charset="0"/>
              <a:ea typeface="+mn-lt"/>
              <a:cs typeface="Calibri" panose="020F0502020204030204" pitchFamily="34" charset="0"/>
            </a:endParaRPr>
          </a:p>
          <a:p>
            <a:endParaRPr lang="en-GB" sz="2400" b="1">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Check </a:t>
            </a:r>
            <a:r>
              <a:rPr lang="en-GB" sz="2400">
                <a:latin typeface="Calibri"/>
                <a:ea typeface="Calibri"/>
                <a:cs typeface="Calibri"/>
              </a:rPr>
              <a:t>cited in and cited by</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Locate</a:t>
            </a:r>
            <a:r>
              <a:rPr lang="en-GB" sz="2400">
                <a:latin typeface="Calibri"/>
                <a:ea typeface="Calibri"/>
                <a:cs typeface="Calibri"/>
              </a:rPr>
              <a:t> key databases, journals and authors.</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Explore</a:t>
            </a:r>
            <a:r>
              <a:rPr lang="en-GB" sz="2400">
                <a:latin typeface="Calibri"/>
                <a:ea typeface="Calibri"/>
                <a:cs typeface="Calibri"/>
              </a:rPr>
              <a:t> subject headings (SH) : Check out SH below the bibliographic details in the catalogue record. </a:t>
            </a:r>
          </a:p>
          <a:p>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Use</a:t>
            </a:r>
            <a:r>
              <a:rPr lang="en-GB" sz="240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p:txBody>
          <a:bodyPr>
            <a:normAutofit fontScale="90000"/>
          </a:bodyPr>
          <a:lstStyle/>
          <a:p>
            <a:r>
              <a:rPr lang="en-GB" sz="4200"/>
              <a:t>Searching: Library Search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a:latin typeface="Calibri"/>
                <a:cs typeface="Calibri Light"/>
              </a:rPr>
              <a:t>The library catalogue searches most of our databases when it performs a search,   </a:t>
            </a:r>
          </a:p>
          <a:p>
            <a:pPr marL="0" indent="0">
              <a:buNone/>
            </a:pPr>
            <a:r>
              <a:rPr lang="en-GB" sz="2600">
                <a:latin typeface="Calibri"/>
                <a:cs typeface="Calibri Light"/>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981137" y="2964771"/>
            <a:ext cx="4466592"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a:cs typeface="Calibri Light"/>
              </a:rPr>
              <a:t>More specialised content – fewer, more relevant results</a:t>
            </a:r>
          </a:p>
          <a:p>
            <a:pPr marL="342900" indent="-342900">
              <a:buFont typeface="Arial"/>
              <a:buChar char="•"/>
            </a:pPr>
            <a:endParaRPr lang="en-GB" sz="2600">
              <a:latin typeface="Calibri"/>
              <a:cs typeface="Calibri Light"/>
            </a:endParaRPr>
          </a:p>
          <a:p>
            <a:pPr marL="342900" indent="-342900">
              <a:buFont typeface="Arial"/>
              <a:buChar char="•"/>
            </a:pPr>
            <a:r>
              <a:rPr lang="en-GB" sz="2600">
                <a:latin typeface="Calibri"/>
                <a:cs typeface="Calibri"/>
              </a:rPr>
              <a:t>More controlled indexing – filter results in greater detail</a:t>
            </a:r>
            <a:endParaRPr lang="en-GB" sz="2600">
              <a:latin typeface="Calibri"/>
              <a:cs typeface="Calibri Light"/>
            </a:endParaRPr>
          </a:p>
          <a:p>
            <a:pPr marL="342900" indent="-342900">
              <a:buFont typeface="Arial"/>
              <a:buChar char="•"/>
            </a:pPr>
            <a:endParaRPr lang="en-GB" sz="260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594764" y="2632472"/>
            <a:ext cx="5063835" cy="33968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60001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000AD-0A90-7506-3DBF-7236003E511D}"/>
              </a:ext>
            </a:extLst>
          </p:cNvPr>
          <p:cNvSpPr>
            <a:spLocks noGrp="1"/>
          </p:cNvSpPr>
          <p:nvPr>
            <p:ph type="title"/>
          </p:nvPr>
        </p:nvSpPr>
        <p:spPr/>
        <p:txBody>
          <a:bodyPr/>
          <a:lstStyle/>
          <a:p>
            <a:r>
              <a:rPr lang="en-GB"/>
              <a:t>Database: Lexis Plus UK</a:t>
            </a:r>
            <a:endParaRPr lang="en-US"/>
          </a:p>
        </p:txBody>
      </p:sp>
      <p:sp>
        <p:nvSpPr>
          <p:cNvPr id="4" name="TextBox 3">
            <a:extLst>
              <a:ext uri="{FF2B5EF4-FFF2-40B4-BE49-F238E27FC236}">
                <a16:creationId xmlns:a16="http://schemas.microsoft.com/office/drawing/2014/main" id="{C2A7B438-1DDA-B88F-F9E4-27558A0EC81A}"/>
              </a:ext>
            </a:extLst>
          </p:cNvPr>
          <p:cNvSpPr txBox="1"/>
          <p:nvPr/>
        </p:nvSpPr>
        <p:spPr>
          <a:xfrm>
            <a:off x="2838512" y="1449238"/>
            <a:ext cx="2712069" cy="461665"/>
          </a:xfrm>
          <a:prstGeom prst="rect">
            <a:avLst/>
          </a:prstGeom>
          <a:noFill/>
        </p:spPr>
        <p:txBody>
          <a:bodyPr wrap="square" rtlCol="0">
            <a:spAutoFit/>
          </a:bodyPr>
          <a:lstStyle/>
          <a:p>
            <a:r>
              <a:rPr lang="en-GB" sz="2400" b="1" dirty="0">
                <a:latin typeface="Calibri "/>
                <a:hlinkClick r:id="rId2"/>
              </a:rPr>
              <a:t>Link: Lexis Plus UK</a:t>
            </a:r>
            <a:endParaRPr lang="en-US" sz="2400" b="1" dirty="0">
              <a:latin typeface="Calibri "/>
            </a:endParaRPr>
          </a:p>
        </p:txBody>
      </p:sp>
      <p:sp>
        <p:nvSpPr>
          <p:cNvPr id="5" name="TextBox 4">
            <a:extLst>
              <a:ext uri="{FF2B5EF4-FFF2-40B4-BE49-F238E27FC236}">
                <a16:creationId xmlns:a16="http://schemas.microsoft.com/office/drawing/2014/main" id="{767AD9ED-CFD1-DF76-E35B-1007CAFB9777}"/>
              </a:ext>
            </a:extLst>
          </p:cNvPr>
          <p:cNvSpPr txBox="1"/>
          <p:nvPr/>
        </p:nvSpPr>
        <p:spPr>
          <a:xfrm>
            <a:off x="8678175" y="2614953"/>
            <a:ext cx="3157267" cy="2862322"/>
          </a:xfrm>
          <a:prstGeom prst="rect">
            <a:avLst/>
          </a:prstGeom>
          <a:noFill/>
        </p:spPr>
        <p:txBody>
          <a:bodyPr wrap="square" lIns="91440" tIns="45720" rIns="91440" bIns="45720" rtlCol="0" anchor="t">
            <a:spAutoFit/>
          </a:bodyPr>
          <a:lstStyle/>
          <a:p>
            <a:r>
              <a:rPr lang="en-US" dirty="0">
                <a:latin typeface="Calibri "/>
              </a:rPr>
              <a:t>With the largest collection of UK law, Lexis Library gives quick and comprehensive access to up-to-date legislation, case law and commentary.</a:t>
            </a:r>
          </a:p>
          <a:p>
            <a:endParaRPr lang="en-US">
              <a:latin typeface="Calibri "/>
            </a:endParaRPr>
          </a:p>
          <a:p>
            <a:pPr marL="285750" indent="-285750">
              <a:buFont typeface="Arial" panose="020B0604020202020204" pitchFamily="34" charset="0"/>
              <a:buChar char="•"/>
            </a:pPr>
            <a:r>
              <a:rPr lang="en-US" dirty="0">
                <a:latin typeface="Calibri "/>
              </a:rPr>
              <a:t>Use the help guide and videos to navigate. </a:t>
            </a:r>
          </a:p>
          <a:p>
            <a:pPr marL="285750" indent="-285750">
              <a:buFont typeface="Arial" panose="020B0604020202020204" pitchFamily="34" charset="0"/>
              <a:buChar char="•"/>
            </a:pPr>
            <a:r>
              <a:rPr lang="en-US" dirty="0">
                <a:latin typeface="Calibri "/>
              </a:rPr>
              <a:t>Explore practice areas.</a:t>
            </a:r>
          </a:p>
          <a:p>
            <a:endParaRPr lang="en-US">
              <a:latin typeface="Calibri "/>
            </a:endParaRPr>
          </a:p>
        </p:txBody>
      </p:sp>
      <p:pic>
        <p:nvPicPr>
          <p:cNvPr id="9" name="Picture 8">
            <a:extLst>
              <a:ext uri="{FF2B5EF4-FFF2-40B4-BE49-F238E27FC236}">
                <a16:creationId xmlns:a16="http://schemas.microsoft.com/office/drawing/2014/main" id="{1DFF68F4-4619-5BC1-5831-8154836C0CF7}"/>
              </a:ext>
            </a:extLst>
          </p:cNvPr>
          <p:cNvPicPr>
            <a:picLocks noChangeAspect="1"/>
          </p:cNvPicPr>
          <p:nvPr/>
        </p:nvPicPr>
        <p:blipFill>
          <a:blip r:embed="rId3"/>
          <a:stretch>
            <a:fillRect/>
          </a:stretch>
        </p:blipFill>
        <p:spPr>
          <a:xfrm>
            <a:off x="287547" y="2011608"/>
            <a:ext cx="8165106" cy="364732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587511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DC9B2-80D6-EC2B-B706-973D0ABC1FEE}"/>
              </a:ext>
            </a:extLst>
          </p:cNvPr>
          <p:cNvSpPr>
            <a:spLocks noGrp="1"/>
          </p:cNvSpPr>
          <p:nvPr>
            <p:ph type="title"/>
          </p:nvPr>
        </p:nvSpPr>
        <p:spPr/>
        <p:txBody>
          <a:bodyPr/>
          <a:lstStyle/>
          <a:p>
            <a:r>
              <a:rPr lang="en-GB" dirty="0"/>
              <a:t>ProQuest: Parliamentary Papers</a:t>
            </a:r>
          </a:p>
        </p:txBody>
      </p:sp>
      <p:pic>
        <p:nvPicPr>
          <p:cNvPr id="4" name="Content Placeholder 3" descr="A screenshot of a web page&#10;&#10;AI-generated content may be incorrect.">
            <a:extLst>
              <a:ext uri="{FF2B5EF4-FFF2-40B4-BE49-F238E27FC236}">
                <a16:creationId xmlns:a16="http://schemas.microsoft.com/office/drawing/2014/main" id="{AB54AF28-E8BD-A2EE-79BC-8DD6C037008F}"/>
              </a:ext>
            </a:extLst>
          </p:cNvPr>
          <p:cNvPicPr>
            <a:picLocks noGrp="1" noChangeAspect="1"/>
          </p:cNvPicPr>
          <p:nvPr>
            <p:ph sz="quarter" idx="10"/>
          </p:nvPr>
        </p:nvPicPr>
        <p:blipFill>
          <a:blip r:embed="rId2"/>
          <a:srcRect b="3289"/>
          <a:stretch>
            <a:fillRect/>
          </a:stretch>
        </p:blipFill>
        <p:spPr>
          <a:xfrm>
            <a:off x="1059739" y="1787735"/>
            <a:ext cx="9272905" cy="393248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3" name="TextBox 2">
            <a:extLst>
              <a:ext uri="{FF2B5EF4-FFF2-40B4-BE49-F238E27FC236}">
                <a16:creationId xmlns:a16="http://schemas.microsoft.com/office/drawing/2014/main" id="{C685D806-926C-5476-C94F-72F0C1D3A0CC}"/>
              </a:ext>
            </a:extLst>
          </p:cNvPr>
          <p:cNvSpPr txBox="1"/>
          <p:nvPr/>
        </p:nvSpPr>
        <p:spPr>
          <a:xfrm>
            <a:off x="3186376" y="1291135"/>
            <a:ext cx="5048834" cy="461665"/>
          </a:xfrm>
          <a:prstGeom prst="rect">
            <a:avLst/>
          </a:prstGeom>
          <a:noFill/>
        </p:spPr>
        <p:txBody>
          <a:bodyPr wrap="square" rtlCol="0">
            <a:spAutoFit/>
          </a:bodyPr>
          <a:lstStyle/>
          <a:p>
            <a:r>
              <a:rPr lang="en-GB" sz="2400" dirty="0">
                <a:latin typeface="Calibri "/>
              </a:rPr>
              <a:t>LINK: </a:t>
            </a:r>
            <a:r>
              <a:rPr lang="en-GB" sz="2400" dirty="0">
                <a:latin typeface="Calibri "/>
                <a:hlinkClick r:id="rId3"/>
              </a:rPr>
              <a:t>Proquest Parliamentary Papers</a:t>
            </a:r>
            <a:endParaRPr lang="en-US" sz="2400" dirty="0">
              <a:latin typeface="Calibri "/>
            </a:endParaRPr>
          </a:p>
        </p:txBody>
      </p:sp>
      <p:sp>
        <p:nvSpPr>
          <p:cNvPr id="5" name="TextBox 4">
            <a:extLst>
              <a:ext uri="{FF2B5EF4-FFF2-40B4-BE49-F238E27FC236}">
                <a16:creationId xmlns:a16="http://schemas.microsoft.com/office/drawing/2014/main" id="{7F47E9B0-F419-088E-F7A2-9294C7850479}"/>
              </a:ext>
            </a:extLst>
          </p:cNvPr>
          <p:cNvSpPr txBox="1"/>
          <p:nvPr/>
        </p:nvSpPr>
        <p:spPr>
          <a:xfrm>
            <a:off x="10593956" y="4796886"/>
            <a:ext cx="1598044" cy="1200329"/>
          </a:xfrm>
          <a:prstGeom prst="rect">
            <a:avLst/>
          </a:prstGeom>
          <a:noFill/>
        </p:spPr>
        <p:txBody>
          <a:bodyPr wrap="square" rtlCol="0">
            <a:spAutoFit/>
          </a:bodyPr>
          <a:lstStyle/>
          <a:p>
            <a:r>
              <a:rPr lang="en-GB" dirty="0">
                <a:latin typeface="Calibri "/>
                <a:hlinkClick r:id="rId4"/>
              </a:rPr>
              <a:t>Libguide : </a:t>
            </a:r>
          </a:p>
          <a:p>
            <a:r>
              <a:rPr lang="en-GB">
                <a:latin typeface="Calibri "/>
                <a:hlinkClick r:id="rId4"/>
              </a:rPr>
              <a:t>Content, help </a:t>
            </a:r>
            <a:r>
              <a:rPr lang="en-GB" dirty="0">
                <a:latin typeface="Calibri "/>
                <a:hlinkClick r:id="rId4"/>
              </a:rPr>
              <a:t>and PowerPoint</a:t>
            </a:r>
            <a:endParaRPr lang="en-US" dirty="0">
              <a:latin typeface="Calibri "/>
            </a:endParaRPr>
          </a:p>
        </p:txBody>
      </p:sp>
    </p:spTree>
    <p:extLst>
      <p:ext uri="{BB962C8B-B14F-4D97-AF65-F5344CB8AC3E}">
        <p14:creationId xmlns:p14="http://schemas.microsoft.com/office/powerpoint/2010/main" val="2611665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AD313-1267-0463-2FA1-33E951E3828F}"/>
              </a:ext>
            </a:extLst>
          </p:cNvPr>
          <p:cNvSpPr>
            <a:spLocks noGrp="1"/>
          </p:cNvSpPr>
          <p:nvPr>
            <p:ph type="title"/>
          </p:nvPr>
        </p:nvSpPr>
        <p:spPr/>
        <p:txBody>
          <a:bodyPr/>
          <a:lstStyle/>
          <a:p>
            <a:r>
              <a:rPr lang="en-GB"/>
              <a:t>Database: </a:t>
            </a:r>
            <a:r>
              <a:rPr lang="en-GB" err="1"/>
              <a:t>BoB</a:t>
            </a:r>
            <a:endParaRPr lang="en-US"/>
          </a:p>
        </p:txBody>
      </p:sp>
      <p:sp>
        <p:nvSpPr>
          <p:cNvPr id="4" name="TextBox 3">
            <a:extLst>
              <a:ext uri="{FF2B5EF4-FFF2-40B4-BE49-F238E27FC236}">
                <a16:creationId xmlns:a16="http://schemas.microsoft.com/office/drawing/2014/main" id="{4DB36862-494D-1D88-5473-BFE0019F467B}"/>
              </a:ext>
            </a:extLst>
          </p:cNvPr>
          <p:cNvSpPr txBox="1"/>
          <p:nvPr/>
        </p:nvSpPr>
        <p:spPr>
          <a:xfrm>
            <a:off x="7651629" y="1539883"/>
            <a:ext cx="3416062" cy="461665"/>
          </a:xfrm>
          <a:prstGeom prst="rect">
            <a:avLst/>
          </a:prstGeom>
          <a:noFill/>
        </p:spPr>
        <p:txBody>
          <a:bodyPr wrap="square" rtlCol="0">
            <a:spAutoFit/>
          </a:bodyPr>
          <a:lstStyle/>
          <a:p>
            <a:r>
              <a:rPr lang="en-GB" sz="2400" b="1">
                <a:latin typeface="Calibri "/>
                <a:hlinkClick r:id="rId2"/>
              </a:rPr>
              <a:t>Link: Box of Broadcasts</a:t>
            </a:r>
            <a:endParaRPr lang="en-US" sz="2400" b="1">
              <a:latin typeface="Calibri "/>
            </a:endParaRPr>
          </a:p>
        </p:txBody>
      </p:sp>
      <p:sp>
        <p:nvSpPr>
          <p:cNvPr id="5" name="TextBox 4">
            <a:extLst>
              <a:ext uri="{FF2B5EF4-FFF2-40B4-BE49-F238E27FC236}">
                <a16:creationId xmlns:a16="http://schemas.microsoft.com/office/drawing/2014/main" id="{CC531E7C-889F-1AF8-CCF0-B9E30391793D}"/>
              </a:ext>
            </a:extLst>
          </p:cNvPr>
          <p:cNvSpPr txBox="1"/>
          <p:nvPr/>
        </p:nvSpPr>
        <p:spPr>
          <a:xfrm>
            <a:off x="7530583" y="4315080"/>
            <a:ext cx="3658154"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hlinkClick r:id="rId3"/>
              </a:rPr>
              <a:t>Curated Playlists</a:t>
            </a:r>
            <a:endParaRPr lang="en-GB" sz="2400">
              <a:latin typeface="Calibri "/>
            </a:endParaRPr>
          </a:p>
          <a:p>
            <a:pPr marL="285750" indent="-285750">
              <a:buFont typeface="Arial" panose="020B0604020202020204" pitchFamily="34" charset="0"/>
              <a:buChar char="•"/>
            </a:pPr>
            <a:r>
              <a:rPr lang="en-GB" sz="2400">
                <a:latin typeface="Calibri "/>
                <a:hlinkClick r:id="rId4"/>
              </a:rPr>
              <a:t>Help</a:t>
            </a:r>
            <a:endParaRPr lang="en-GB" sz="2400">
              <a:latin typeface="Calibri "/>
            </a:endParaRPr>
          </a:p>
          <a:p>
            <a:pPr marL="285750" indent="-285750">
              <a:buFont typeface="Arial" panose="020B0604020202020204" pitchFamily="34" charset="0"/>
              <a:buChar char="•"/>
            </a:pPr>
            <a:r>
              <a:rPr lang="en-GB" sz="2400">
                <a:latin typeface="Calibri "/>
                <a:hlinkClick r:id="rId5"/>
              </a:rPr>
              <a:t>How to videos</a:t>
            </a:r>
            <a:endParaRPr lang="en-US" sz="2400">
              <a:latin typeface="Calibri "/>
            </a:endParaRPr>
          </a:p>
        </p:txBody>
      </p:sp>
      <p:sp>
        <p:nvSpPr>
          <p:cNvPr id="8" name="TextBox 7">
            <a:extLst>
              <a:ext uri="{FF2B5EF4-FFF2-40B4-BE49-F238E27FC236}">
                <a16:creationId xmlns:a16="http://schemas.microsoft.com/office/drawing/2014/main" id="{A5E909E8-4060-975D-F2AB-638679CDAF11}"/>
              </a:ext>
            </a:extLst>
          </p:cNvPr>
          <p:cNvSpPr txBox="1"/>
          <p:nvPr/>
        </p:nvSpPr>
        <p:spPr>
          <a:xfrm>
            <a:off x="6754758" y="2285231"/>
            <a:ext cx="5080684" cy="2031325"/>
          </a:xfrm>
          <a:prstGeom prst="rect">
            <a:avLst/>
          </a:prstGeom>
          <a:noFill/>
        </p:spPr>
        <p:txBody>
          <a:bodyPr wrap="square" rtlCol="0">
            <a:spAutoFit/>
          </a:bodyPr>
          <a:lstStyle/>
          <a:p>
            <a:r>
              <a:rPr lang="en-US" err="1">
                <a:latin typeface="Calibri "/>
              </a:rPr>
              <a:t>BoB</a:t>
            </a:r>
            <a:r>
              <a:rPr lang="en-US">
                <a:latin typeface="Calibri "/>
              </a:rPr>
              <a:t> is Learning on Screen’s on demand TV and radio service for education. </a:t>
            </a:r>
          </a:p>
          <a:p>
            <a:endParaRPr lang="en-US">
              <a:latin typeface="Calibri "/>
            </a:endParaRPr>
          </a:p>
          <a:p>
            <a:r>
              <a:rPr lang="en-US">
                <a:latin typeface="Calibri "/>
              </a:rPr>
              <a:t>The academically-focused system allows staff and students, at subscribing institutions, to record programmes from over 75 free-to-air channels; and search our archive of over 2.2 million broadcasts.</a:t>
            </a:r>
          </a:p>
        </p:txBody>
      </p:sp>
      <p:pic>
        <p:nvPicPr>
          <p:cNvPr id="3" name="Picture 2" descr="A screenshot of a computer&#10;&#10;AI-generated content may be incorrect.">
            <a:extLst>
              <a:ext uri="{FF2B5EF4-FFF2-40B4-BE49-F238E27FC236}">
                <a16:creationId xmlns:a16="http://schemas.microsoft.com/office/drawing/2014/main" id="{4AD0410A-47BD-0BFD-4232-D801D257D132}"/>
              </a:ext>
            </a:extLst>
          </p:cNvPr>
          <p:cNvPicPr>
            <a:picLocks noChangeAspect="1"/>
          </p:cNvPicPr>
          <p:nvPr/>
        </p:nvPicPr>
        <p:blipFill>
          <a:blip r:embed="rId6"/>
          <a:stretch>
            <a:fillRect/>
          </a:stretch>
        </p:blipFill>
        <p:spPr>
          <a:xfrm>
            <a:off x="356558" y="1539883"/>
            <a:ext cx="6081119" cy="419655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descr="A red text on a black background&#10;&#10;AI-generated content may be incorrect.">
            <a:extLst>
              <a:ext uri="{FF2B5EF4-FFF2-40B4-BE49-F238E27FC236}">
                <a16:creationId xmlns:a16="http://schemas.microsoft.com/office/drawing/2014/main" id="{F28EC067-01C2-BD56-96CA-609B8C0B5DA9}"/>
              </a:ext>
            </a:extLst>
          </p:cNvPr>
          <p:cNvPicPr>
            <a:picLocks noChangeAspect="1"/>
          </p:cNvPicPr>
          <p:nvPr/>
        </p:nvPicPr>
        <p:blipFill>
          <a:blip r:embed="rId7"/>
          <a:stretch>
            <a:fillRect/>
          </a:stretch>
        </p:blipFill>
        <p:spPr>
          <a:xfrm>
            <a:off x="4006494" y="5884003"/>
            <a:ext cx="7290859" cy="532342"/>
          </a:xfrm>
          <a:prstGeom prst="rect">
            <a:avLst/>
          </a:prstGeom>
        </p:spPr>
      </p:pic>
    </p:spTree>
    <p:extLst>
      <p:ext uri="{BB962C8B-B14F-4D97-AF65-F5344CB8AC3E}">
        <p14:creationId xmlns:p14="http://schemas.microsoft.com/office/powerpoint/2010/main" val="1690994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3ADAD-BEB1-8137-BABB-F5C6DD9227BE}"/>
              </a:ext>
            </a:extLst>
          </p:cNvPr>
          <p:cNvSpPr>
            <a:spLocks noGrp="1"/>
          </p:cNvSpPr>
          <p:nvPr>
            <p:ph type="title"/>
          </p:nvPr>
        </p:nvSpPr>
        <p:spPr/>
        <p:txBody>
          <a:bodyPr/>
          <a:lstStyle/>
          <a:p>
            <a:r>
              <a:rPr lang="en-GB" dirty="0"/>
              <a:t>Proquest Central</a:t>
            </a:r>
            <a:endParaRPr lang="en-US" dirty="0"/>
          </a:p>
        </p:txBody>
      </p:sp>
      <p:sp>
        <p:nvSpPr>
          <p:cNvPr id="3" name="Content Placeholder 2">
            <a:extLst>
              <a:ext uri="{FF2B5EF4-FFF2-40B4-BE49-F238E27FC236}">
                <a16:creationId xmlns:a16="http://schemas.microsoft.com/office/drawing/2014/main" id="{09D21AE1-0C57-D20A-ADD6-CA1A5F60330E}"/>
              </a:ext>
            </a:extLst>
          </p:cNvPr>
          <p:cNvSpPr>
            <a:spLocks noGrp="1"/>
          </p:cNvSpPr>
          <p:nvPr>
            <p:ph sz="quarter" idx="10"/>
          </p:nvPr>
        </p:nvSpPr>
        <p:spPr/>
        <p:txBody>
          <a:bodyPr/>
          <a:lstStyle/>
          <a:p>
            <a:endParaRPr lang="en-US"/>
          </a:p>
        </p:txBody>
      </p:sp>
    </p:spTree>
    <p:extLst>
      <p:ext uri="{BB962C8B-B14F-4D97-AF65-F5344CB8AC3E}">
        <p14:creationId xmlns:p14="http://schemas.microsoft.com/office/powerpoint/2010/main" val="3853202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0B0-90C7-DA06-C1B1-98ADBFA6FF72}"/>
              </a:ext>
            </a:extLst>
          </p:cNvPr>
          <p:cNvSpPr>
            <a:spLocks noGrp="1"/>
          </p:cNvSpPr>
          <p:nvPr>
            <p:ph type="title"/>
          </p:nvPr>
        </p:nvSpPr>
        <p:spPr/>
        <p:txBody>
          <a:bodyPr/>
          <a:lstStyle/>
          <a:p>
            <a:r>
              <a:rPr lang="en-GB" dirty="0"/>
              <a:t>Explore...</a:t>
            </a:r>
          </a:p>
        </p:txBody>
      </p:sp>
      <p:sp>
        <p:nvSpPr>
          <p:cNvPr id="5" name="TextBox 4">
            <a:extLst>
              <a:ext uri="{FF2B5EF4-FFF2-40B4-BE49-F238E27FC236}">
                <a16:creationId xmlns:a16="http://schemas.microsoft.com/office/drawing/2014/main" id="{FF36575C-5639-7146-A7CE-77C6F80DA784}"/>
              </a:ext>
            </a:extLst>
          </p:cNvPr>
          <p:cNvSpPr txBox="1"/>
          <p:nvPr/>
        </p:nvSpPr>
        <p:spPr>
          <a:xfrm>
            <a:off x="1690067" y="3175084"/>
            <a:ext cx="6731718" cy="2723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dirty="0">
                <a:latin typeface="Calibri"/>
                <a:ea typeface="Calibri Light"/>
                <a:cs typeface="Calibri Light"/>
              </a:rPr>
              <a:t>Explore the A-Z database list tin the library catalogue to find the best databases for your topic.</a:t>
            </a:r>
            <a:r>
              <a:rPr lang="en-GB" sz="2000" b="1" dirty="0">
                <a:latin typeface="Calibri"/>
                <a:ea typeface="Calibri Light"/>
                <a:cs typeface="Calibri Light"/>
              </a:rPr>
              <a:t> </a:t>
            </a:r>
            <a:endParaRPr lang="en-US" sz="2000" dirty="0">
              <a:solidFill>
                <a:srgbClr val="000000"/>
              </a:solidFill>
              <a:latin typeface="Calibri"/>
              <a:ea typeface="Calibri Light"/>
              <a:cs typeface="Calibri"/>
            </a:endParaRPr>
          </a:p>
          <a:p>
            <a:pPr marL="342900" indent="-342900">
              <a:lnSpc>
                <a:spcPct val="90000"/>
              </a:lnSpc>
              <a:spcBef>
                <a:spcPts val="1000"/>
              </a:spcBef>
              <a:buFont typeface="Arial"/>
              <a:buChar char="•"/>
            </a:pPr>
            <a:r>
              <a:rPr lang="en-GB" sz="2000" b="1" dirty="0">
                <a:solidFill>
                  <a:srgbClr val="FF0000"/>
                </a:solidFill>
                <a:latin typeface="Calibri"/>
                <a:ea typeface="Calibri Light"/>
                <a:cs typeface="Calibri"/>
              </a:rPr>
              <a:t>YOU</a:t>
            </a:r>
            <a:r>
              <a:rPr lang="en-GB" sz="2000" dirty="0">
                <a:latin typeface="Calibri"/>
                <a:ea typeface="Calibri Light"/>
                <a:cs typeface="Calibri"/>
              </a:rPr>
              <a:t> must decide which databases to search and what keywords to use. </a:t>
            </a:r>
            <a:endParaRPr lang="en-US" sz="2000" dirty="0">
              <a:latin typeface="Calibri"/>
              <a:ea typeface="Calibri Light"/>
              <a:cs typeface="Calibri"/>
            </a:endParaRPr>
          </a:p>
          <a:p>
            <a:pPr marL="342900" indent="-342900">
              <a:lnSpc>
                <a:spcPct val="90000"/>
              </a:lnSpc>
              <a:spcBef>
                <a:spcPts val="1000"/>
              </a:spcBef>
              <a:buFont typeface="Arial"/>
              <a:buChar char="•"/>
            </a:pPr>
            <a:r>
              <a:rPr lang="en-GB" sz="2000" dirty="0">
                <a:latin typeface="Calibri"/>
                <a:ea typeface="Calibri Light"/>
                <a:cs typeface="Calibri"/>
              </a:rPr>
              <a:t>Look out for </a:t>
            </a:r>
            <a:r>
              <a:rPr lang="en-GB" sz="2000" dirty="0">
                <a:solidFill>
                  <a:srgbClr val="FF0000"/>
                </a:solidFill>
                <a:latin typeface="Calibri"/>
                <a:ea typeface="Calibri Light"/>
                <a:cs typeface="Calibri"/>
              </a:rPr>
              <a:t>peer-reviewed</a:t>
            </a:r>
            <a:r>
              <a:rPr lang="en-GB" sz="2000" dirty="0">
                <a:latin typeface="Calibri"/>
                <a:ea typeface="Calibri Light"/>
                <a:cs typeface="Calibri"/>
              </a:rPr>
              <a:t> journal articles. </a:t>
            </a:r>
            <a:endParaRPr lang="en-US" sz="2000" dirty="0">
              <a:latin typeface="Calibri"/>
              <a:ea typeface="Calibri Light"/>
              <a:cs typeface="Calibri"/>
            </a:endParaRPr>
          </a:p>
          <a:p>
            <a:pPr marL="342900" indent="-342900">
              <a:lnSpc>
                <a:spcPct val="90000"/>
              </a:lnSpc>
              <a:spcBef>
                <a:spcPts val="1000"/>
              </a:spcBef>
              <a:buFont typeface="Arial"/>
              <a:buChar char="•"/>
            </a:pPr>
            <a:r>
              <a:rPr lang="en-GB" sz="2000" dirty="0">
                <a:latin typeface="Calibri"/>
                <a:ea typeface="Calibri Light"/>
                <a:cs typeface="Calibri"/>
              </a:rPr>
              <a:t>Searching multiple databases avoids publication bias or geographical bias. </a:t>
            </a:r>
            <a:endParaRPr lang="en-US" sz="2000" dirty="0">
              <a:latin typeface="Calibri"/>
              <a:ea typeface="Calibri Light"/>
              <a:cs typeface="Calibri"/>
            </a:endParaRPr>
          </a:p>
          <a:p>
            <a:endParaRPr lang="en-GB" sz="2000" b="1" dirty="0">
              <a:latin typeface="Calibri"/>
              <a:ea typeface="Calibri Light"/>
              <a:cs typeface="Calibri Light"/>
            </a:endParaRPr>
          </a:p>
        </p:txBody>
      </p:sp>
      <p:sp>
        <p:nvSpPr>
          <p:cNvPr id="3" name="TextBox 2">
            <a:extLst>
              <a:ext uri="{FF2B5EF4-FFF2-40B4-BE49-F238E27FC236}">
                <a16:creationId xmlns:a16="http://schemas.microsoft.com/office/drawing/2014/main" id="{1F2AA260-403A-F7B4-A175-3FAEF9517C19}"/>
              </a:ext>
            </a:extLst>
          </p:cNvPr>
          <p:cNvSpPr txBox="1"/>
          <p:nvPr/>
        </p:nvSpPr>
        <p:spPr>
          <a:xfrm>
            <a:off x="495090" y="1405540"/>
            <a:ext cx="11556702" cy="1908215"/>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Calibri "/>
              </a:rPr>
              <a:t>Record which databases, journals, websites etc, host the information you find. </a:t>
            </a:r>
          </a:p>
          <a:p>
            <a:pPr marL="342900" indent="-342900">
              <a:buFont typeface="Arial" panose="020B0604020202020204" pitchFamily="34" charset="0"/>
              <a:buChar char="•"/>
            </a:pPr>
            <a:r>
              <a:rPr lang="en-GB" sz="2000" dirty="0">
                <a:latin typeface="Calibri "/>
              </a:rPr>
              <a:t>Repeat your search strategy in individual databases. </a:t>
            </a:r>
          </a:p>
          <a:p>
            <a:pPr marL="342900" indent="-342900">
              <a:buFont typeface="Arial" panose="020B0604020202020204" pitchFamily="34" charset="0"/>
              <a:buChar char="•"/>
            </a:pPr>
            <a:r>
              <a:rPr lang="en-GB" sz="2000" dirty="0">
                <a:latin typeface="Calibri "/>
              </a:rPr>
              <a:t>Try some of the following databases (</a:t>
            </a:r>
            <a:r>
              <a:rPr lang="en-GB" sz="2000" b="1" dirty="0">
                <a:latin typeface="Calibri"/>
                <a:ea typeface="Calibri Light"/>
                <a:cs typeface="Calibri Light"/>
              </a:rPr>
              <a:t>note:</a:t>
            </a:r>
            <a:r>
              <a:rPr lang="en-GB" sz="2000" dirty="0">
                <a:latin typeface="Calibri"/>
                <a:ea typeface="Calibri Light"/>
                <a:cs typeface="Calibri Light"/>
              </a:rPr>
              <a:t> It will depend on your research question). </a:t>
            </a:r>
            <a:endParaRPr lang="en-US" sz="2000" dirty="0">
              <a:latin typeface="Calibri"/>
              <a:ea typeface="Calibri Light"/>
              <a:cs typeface="Calibri"/>
            </a:endParaRPr>
          </a:p>
          <a:p>
            <a:endParaRPr lang="en-GB" sz="2000" dirty="0">
              <a:latin typeface="Calibri "/>
            </a:endParaRPr>
          </a:p>
          <a:p>
            <a:pPr marL="342900" indent="-342900">
              <a:buFont typeface="Arial" panose="020B0604020202020204" pitchFamily="34" charset="0"/>
              <a:buChar char="•"/>
            </a:pPr>
            <a:endParaRPr lang="en-US" sz="2000" dirty="0">
              <a:latin typeface="Calibri "/>
            </a:endParaRPr>
          </a:p>
          <a:p>
            <a:endParaRPr lang="en-US" dirty="0"/>
          </a:p>
        </p:txBody>
      </p:sp>
    </p:spTree>
    <p:extLst>
      <p:ext uri="{BB962C8B-B14F-4D97-AF65-F5344CB8AC3E}">
        <p14:creationId xmlns:p14="http://schemas.microsoft.com/office/powerpoint/2010/main" val="2752544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A897B5-9372-1B05-87BD-8C93737BBDE6}"/>
              </a:ext>
            </a:extLst>
          </p:cNvPr>
          <p:cNvSpPr>
            <a:spLocks noGrp="1"/>
          </p:cNvSpPr>
          <p:nvPr>
            <p:ph type="body" idx="1"/>
          </p:nvPr>
        </p:nvSpPr>
        <p:spPr>
          <a:xfrm>
            <a:off x="698242" y="1592263"/>
            <a:ext cx="5253297" cy="494722"/>
          </a:xfrm>
        </p:spPr>
        <p:txBody>
          <a:bodyPr vert="horz" lIns="91440" tIns="45720" rIns="91440" bIns="45720" rtlCol="0" anchor="b">
            <a:normAutofit/>
          </a:bodyPr>
          <a:lstStyle/>
          <a:p>
            <a:endParaRPr lang="en-US" b="1" kern="1200">
              <a:latin typeface="+mn-lt"/>
              <a:ea typeface="+mn-ea"/>
              <a:cs typeface="+mn-cs"/>
            </a:endParaRPr>
          </a:p>
          <a:p>
            <a:endParaRPr lang="en-US" b="1" kern="1200">
              <a:latin typeface="+mn-lt"/>
              <a:ea typeface="+mn-ea"/>
              <a:cs typeface="+mn-cs"/>
            </a:endParaRPr>
          </a:p>
          <a:p>
            <a:endParaRPr lang="en-US" b="1" kern="1200">
              <a:latin typeface="+mn-lt"/>
              <a:ea typeface="+mn-ea"/>
              <a:cs typeface="+mn-cs"/>
            </a:endParaRPr>
          </a:p>
          <a:p>
            <a:endParaRPr lang="en-US" b="1" kern="1200">
              <a:latin typeface="+mn-lt"/>
              <a:ea typeface="+mn-ea"/>
              <a:cs typeface="+mn-cs"/>
            </a:endParaRPr>
          </a:p>
        </p:txBody>
      </p:sp>
      <p:sp>
        <p:nvSpPr>
          <p:cNvPr id="2" name="Title 1">
            <a:extLst>
              <a:ext uri="{FF2B5EF4-FFF2-40B4-BE49-F238E27FC236}">
                <a16:creationId xmlns:a16="http://schemas.microsoft.com/office/drawing/2014/main" id="{D45ED696-44E1-E6D1-7BF5-EB187FF2C64B}"/>
              </a:ext>
            </a:extLst>
          </p:cNvPr>
          <p:cNvSpPr>
            <a:spLocks noGrp="1"/>
          </p:cNvSpPr>
          <p:nvPr>
            <p:ph type="title"/>
          </p:nvPr>
        </p:nvSpPr>
        <p:spPr>
          <a:xfrm>
            <a:off x="698242" y="99326"/>
            <a:ext cx="10795518" cy="1003916"/>
          </a:xfrm>
        </p:spPr>
        <p:txBody>
          <a:bodyPr vert="horz" lIns="91440" tIns="45720" rIns="91440" bIns="45720" rtlCol="0" anchor="b">
            <a:normAutofit/>
          </a:bodyPr>
          <a:lstStyle/>
          <a:p>
            <a:r>
              <a:rPr lang="en-GB"/>
              <a:t>Note...</a:t>
            </a:r>
          </a:p>
        </p:txBody>
      </p:sp>
      <p:sp>
        <p:nvSpPr>
          <p:cNvPr id="7" name="TextBox 6">
            <a:extLst>
              <a:ext uri="{FF2B5EF4-FFF2-40B4-BE49-F238E27FC236}">
                <a16:creationId xmlns:a16="http://schemas.microsoft.com/office/drawing/2014/main" id="{24103A9A-C158-82B6-A170-B976D1A7CF0D}"/>
              </a:ext>
            </a:extLst>
          </p:cNvPr>
          <p:cNvSpPr txBox="1"/>
          <p:nvPr/>
        </p:nvSpPr>
        <p:spPr>
          <a:xfrm>
            <a:off x="7037167" y="2003919"/>
            <a:ext cx="501710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4000" b="1">
                <a:latin typeface="Calibri" panose="020F0502020204030204" pitchFamily="34" charset="0"/>
                <a:ea typeface="Calibri Light"/>
                <a:cs typeface="Calibri" panose="020F0502020204030204" pitchFamily="34" charset="0"/>
              </a:rPr>
              <a:t>Aim for a lot about a little, rather than a little about a lot when undertaking a detailed literature search!</a:t>
            </a:r>
            <a:endParaRPr lang="en-US" sz="3600" b="1">
              <a:solidFill>
                <a:srgbClr val="000000"/>
              </a:solidFill>
              <a:ea typeface="Calibri Light"/>
              <a:cs typeface="Calibri Light"/>
            </a:endParaRPr>
          </a:p>
          <a:p>
            <a:endParaRPr lang="en-GB">
              <a:solidFill>
                <a:srgbClr val="000000"/>
              </a:solidFill>
              <a:ea typeface="Calibri Light"/>
              <a:cs typeface="Calibri Light"/>
            </a:endParaRPr>
          </a:p>
        </p:txBody>
      </p:sp>
      <p:pic>
        <p:nvPicPr>
          <p:cNvPr id="9" name="Picture 8" descr="A close-up of darts in a dart board&#10;&#10;Description automatically generated">
            <a:extLst>
              <a:ext uri="{FF2B5EF4-FFF2-40B4-BE49-F238E27FC236}">
                <a16:creationId xmlns:a16="http://schemas.microsoft.com/office/drawing/2014/main" id="{247B7B28-44DF-2FCA-3BEA-6B12A5AB16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7" y="1266249"/>
            <a:ext cx="6731673" cy="5057827"/>
          </a:xfrm>
          <a:prstGeom prst="rect">
            <a:avLst/>
          </a:prstGeom>
        </p:spPr>
      </p:pic>
    </p:spTree>
    <p:extLst>
      <p:ext uri="{BB962C8B-B14F-4D97-AF65-F5344CB8AC3E}">
        <p14:creationId xmlns:p14="http://schemas.microsoft.com/office/powerpoint/2010/main" val="6568123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153122" y="1713491"/>
            <a:ext cx="7776574" cy="3938587"/>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
                <a:cs typeface="Calibri"/>
              </a:rPr>
              <a:t>Search for Google Scholar</a:t>
            </a:r>
            <a:endParaRPr lang="en-US" dirty="0">
              <a:latin typeface="Calibri "/>
              <a:cs typeface="Calibri"/>
            </a:endParaRPr>
          </a:p>
          <a:p>
            <a:pPr marL="342900" indent="-342900">
              <a:buFont typeface="Arial" panose="05000000000000000000" pitchFamily="2" charset="2"/>
              <a:buChar char="•"/>
            </a:pPr>
            <a:r>
              <a:rPr lang="en-US" sz="2000" dirty="0">
                <a:latin typeface="Calibri "/>
                <a:cs typeface="Calibri"/>
              </a:rPr>
              <a:t>Click on site</a:t>
            </a:r>
          </a:p>
          <a:p>
            <a:pPr marL="342900" indent="-342900">
              <a:buFont typeface="Arial" panose="05000000000000000000" pitchFamily="2" charset="2"/>
              <a:buChar char="•"/>
            </a:pPr>
            <a:r>
              <a:rPr lang="en-US" sz="2000" dirty="0">
                <a:latin typeface="Calibri "/>
                <a:cs typeface="Calibri"/>
              </a:rPr>
              <a:t>Click on 3 lines (top left of page)</a:t>
            </a:r>
          </a:p>
          <a:p>
            <a:pPr marL="342900" indent="-342900">
              <a:buFont typeface="Arial" panose="05000000000000000000" pitchFamily="2" charset="2"/>
              <a:buChar char="•"/>
            </a:pPr>
            <a:r>
              <a:rPr lang="en-US" sz="2000" dirty="0">
                <a:latin typeface="Calibri "/>
                <a:cs typeface="Calibri"/>
              </a:rPr>
              <a:t>Choose settings</a:t>
            </a:r>
          </a:p>
          <a:p>
            <a:pPr marL="342900" indent="-342900">
              <a:buFont typeface="Arial" panose="05000000000000000000" pitchFamily="2" charset="2"/>
              <a:buChar char="•"/>
            </a:pPr>
            <a:r>
              <a:rPr lang="en-US" sz="2000" dirty="0">
                <a:latin typeface="Calibri "/>
                <a:cs typeface="Calibri"/>
              </a:rPr>
              <a:t>Click library links</a:t>
            </a:r>
          </a:p>
          <a:p>
            <a:pPr marL="342900" indent="-342900">
              <a:buFont typeface="Arial" panose="05000000000000000000" pitchFamily="2" charset="2"/>
              <a:buChar char="•"/>
            </a:pPr>
            <a:r>
              <a:rPr lang="en-US" sz="2000" dirty="0">
                <a:latin typeface="Calibri "/>
                <a:cs typeface="Calibri"/>
              </a:rPr>
              <a:t>Type in UW Trinity </a:t>
            </a:r>
          </a:p>
          <a:p>
            <a:pPr marL="342900" indent="-342900">
              <a:buFont typeface="Arial" panose="05000000000000000000" pitchFamily="2" charset="2"/>
              <a:buChar char="•"/>
            </a:pPr>
            <a:r>
              <a:rPr lang="en-US" sz="2000" dirty="0">
                <a:latin typeface="Calibri "/>
                <a:cs typeface="Calibri"/>
              </a:rPr>
              <a:t>Click search</a:t>
            </a:r>
          </a:p>
          <a:p>
            <a:pPr marL="342900" indent="-342900">
              <a:buFont typeface="Arial" panose="05000000000000000000" pitchFamily="2" charset="2"/>
              <a:buChar char="•"/>
            </a:pPr>
            <a:r>
              <a:rPr lang="en-US" sz="2000" dirty="0">
                <a:latin typeface="Calibri "/>
                <a:cs typeface="Calibri"/>
              </a:rPr>
              <a:t>Tick the box with View it @ UWTSD</a:t>
            </a:r>
          </a:p>
          <a:p>
            <a:pPr marL="342900" indent="-342900">
              <a:buFont typeface="Arial" panose="05000000000000000000" pitchFamily="2" charset="2"/>
              <a:buChar char="•"/>
            </a:pPr>
            <a:r>
              <a:rPr lang="en-US" sz="2000" dirty="0">
                <a:latin typeface="Calibri "/>
                <a:cs typeface="Calibri"/>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698242" y="1592263"/>
            <a:ext cx="4842393" cy="4562134"/>
          </a:xfrm>
        </p:spPr>
        <p:txBody>
          <a:bodyPr vert="horz" lIns="91440" tIns="45720" rIns="91440" bIns="45720" rtlCol="0" anchor="t">
            <a:normAutofit/>
          </a:bodyPr>
          <a:lstStyle/>
          <a:p>
            <a:pPr marL="0" indent="0">
              <a:buNone/>
            </a:pPr>
            <a:r>
              <a:rPr lang="en-GB" dirty="0" err="1">
                <a:cs typeface="Calibri Light"/>
                <a:hlinkClick r:id="rId2"/>
              </a:rPr>
              <a:t>LibKey</a:t>
            </a:r>
            <a:r>
              <a:rPr lang="en-GB" dirty="0">
                <a:cs typeface="Calibri Light"/>
                <a:hlinkClick r:id="rId2"/>
              </a:rPr>
              <a:t> Nomad:</a:t>
            </a:r>
            <a:endParaRPr lang="en-GB" dirty="0">
              <a:cs typeface="Calibri Light"/>
            </a:endParaRP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p:spPr>
      </p:pic>
      <p:sp>
        <p:nvSpPr>
          <p:cNvPr id="5" name="TextBox 4">
            <a:extLst>
              <a:ext uri="{FF2B5EF4-FFF2-40B4-BE49-F238E27FC236}">
                <a16:creationId xmlns:a16="http://schemas.microsoft.com/office/drawing/2014/main" id="{5CDD39C3-A2E9-CCF7-9FEE-EF4AE32AEEDA}"/>
              </a:ext>
            </a:extLst>
          </p:cNvPr>
          <p:cNvSpPr txBox="1"/>
          <p:nvPr/>
        </p:nvSpPr>
        <p:spPr>
          <a:xfrm>
            <a:off x="1311965" y="5645426"/>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rPr>
              <a:t>L</a:t>
            </a:r>
            <a:r>
              <a:rPr lang="en-US">
                <a:cs typeface="Calibri Light"/>
                <a:hlinkClick r:id="rId4"/>
              </a:rPr>
              <a:t>ibrary :Resources for Research</a:t>
            </a:r>
            <a:endParaRPr lang="en-US"/>
          </a:p>
        </p:txBody>
      </p:sp>
    </p:spTree>
    <p:extLst>
      <p:ext uri="{BB962C8B-B14F-4D97-AF65-F5344CB8AC3E}">
        <p14:creationId xmlns:p14="http://schemas.microsoft.com/office/powerpoint/2010/main" val="8515197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l="43293" t="1634" r="-49" b="-755"/>
          <a:stretch>
            <a:fillRect/>
          </a:stretch>
        </p:blipFill>
        <p:spPr>
          <a:xfrm flipH="1">
            <a:off x="2128" y="1279575"/>
            <a:ext cx="4592924" cy="5039612"/>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4899277" y="5244179"/>
            <a:ext cx="6957210" cy="830997"/>
          </a:xfrm>
          <a:prstGeom prst="rect">
            <a:avLst/>
          </a:prstGeom>
          <a:noFill/>
        </p:spPr>
        <p:txBody>
          <a:bodyPr wrap="square" lIns="91440" tIns="45720" rIns="91440" bIns="45720" rtlCol="0" anchor="t">
            <a:spAutoFit/>
          </a:bodyPr>
          <a:lstStyle/>
          <a:p>
            <a:r>
              <a:rPr lang="en-GB" sz="2400" b="1">
                <a:solidFill>
                  <a:schemeClr val="accent2"/>
                </a:solidFill>
                <a:latin typeface="Calibri"/>
                <a:ea typeface="Calibri"/>
                <a:cs typeface="Arial"/>
              </a:rPr>
              <a:t>Always check</a:t>
            </a:r>
            <a:r>
              <a:rPr lang="en-GB" sz="2400" b="1">
                <a:latin typeface="Calibri"/>
                <a:ea typeface="Calibri"/>
                <a:cs typeface="Arial"/>
              </a:rPr>
              <a:t> your assignment brief and with your tutor to confirm if use of AI is permitted!</a:t>
            </a:r>
          </a:p>
        </p:txBody>
      </p:sp>
      <p:sp>
        <p:nvSpPr>
          <p:cNvPr id="4" name="TextBox 3">
            <a:extLst>
              <a:ext uri="{FF2B5EF4-FFF2-40B4-BE49-F238E27FC236}">
                <a16:creationId xmlns:a16="http://schemas.microsoft.com/office/drawing/2014/main" id="{5BA43E62-7282-0A8D-17F5-91D49CBFFCCB}"/>
              </a:ext>
            </a:extLst>
          </p:cNvPr>
          <p:cNvSpPr txBox="1"/>
          <p:nvPr/>
        </p:nvSpPr>
        <p:spPr>
          <a:xfrm>
            <a:off x="4898603" y="1552517"/>
            <a:ext cx="6920905" cy="838617"/>
          </a:xfrm>
          <a:prstGeom prst="rect">
            <a:avLst/>
          </a:prstGeom>
          <a:noFill/>
        </p:spPr>
        <p:txBody>
          <a:bodyPr wrap="square" lIns="91440" tIns="45720" rIns="91440" bIns="45720" rtlCol="0" anchor="t">
            <a:spAutoFit/>
          </a:bodyPr>
          <a:lstStyle/>
          <a:p>
            <a:r>
              <a:rPr lang="en-GB" sz="2400">
                <a:latin typeface="Calibri "/>
              </a:rPr>
              <a:t>Know the difference between</a:t>
            </a:r>
            <a:r>
              <a:rPr lang="en-GB" sz="2400" b="1">
                <a:latin typeface="Calibri "/>
              </a:rPr>
              <a:t> </a:t>
            </a:r>
            <a:r>
              <a:rPr lang="en-GB" sz="2400" b="1">
                <a:solidFill>
                  <a:schemeClr val="accent2"/>
                </a:solidFill>
                <a:latin typeface="Calibri "/>
              </a:rPr>
              <a:t>AI enhanced</a:t>
            </a:r>
            <a:r>
              <a:rPr lang="en-GB" sz="2400" b="1">
                <a:latin typeface="Calibri "/>
              </a:rPr>
              <a:t> </a:t>
            </a:r>
            <a:r>
              <a:rPr lang="en-GB" sz="2400">
                <a:latin typeface="Calibri "/>
              </a:rPr>
              <a:t>tools and</a:t>
            </a:r>
            <a:r>
              <a:rPr lang="en-GB" sz="2400" b="1">
                <a:latin typeface="Calibri "/>
              </a:rPr>
              <a:t> </a:t>
            </a:r>
            <a:r>
              <a:rPr lang="en-GB" sz="2400" b="1">
                <a:solidFill>
                  <a:schemeClr val="accent2"/>
                </a:solidFill>
                <a:latin typeface="Calibri "/>
              </a:rPr>
              <a:t>Generative AI</a:t>
            </a:r>
            <a:r>
              <a:rPr lang="en-GB" sz="2400" b="1">
                <a:latin typeface="Calibri "/>
              </a:rPr>
              <a:t> </a:t>
            </a:r>
            <a:r>
              <a:rPr lang="en-GB" sz="2400">
                <a:latin typeface="Calibri "/>
              </a:rPr>
              <a:t>tools! </a:t>
            </a:r>
          </a:p>
        </p:txBody>
      </p:sp>
      <p:sp>
        <p:nvSpPr>
          <p:cNvPr id="7" name="TextBox 6">
            <a:extLst>
              <a:ext uri="{FF2B5EF4-FFF2-40B4-BE49-F238E27FC236}">
                <a16:creationId xmlns:a16="http://schemas.microsoft.com/office/drawing/2014/main" id="{7EB3D775-0301-E160-8F23-F9458172A4EE}"/>
              </a:ext>
            </a:extLst>
          </p:cNvPr>
          <p:cNvSpPr txBox="1"/>
          <p:nvPr/>
        </p:nvSpPr>
        <p:spPr>
          <a:xfrm>
            <a:off x="7194431" y="3069151"/>
            <a:ext cx="4997569" cy="1467326"/>
          </a:xfrm>
          <a:prstGeom prst="leftArrow">
            <a:avLst/>
          </a:prstGeom>
          <a:solidFill>
            <a:schemeClr val="bg2">
              <a:lumMod val="90000"/>
            </a:schemeClr>
          </a:solidFill>
          <a:ln w="38100">
            <a:solidFill>
              <a:schemeClr val="tx1"/>
            </a:solidFill>
          </a:ln>
        </p:spPr>
        <p:txBody>
          <a:bodyPr wrap="square" lIns="91440" tIns="45720" rIns="91440" bIns="45720" rtlCol="0" anchor="t">
            <a:spAutoFit/>
          </a:bodyPr>
          <a:lstStyle/>
          <a:p>
            <a:r>
              <a:rPr lang="en-GB" sz="2400" b="1" err="1">
                <a:latin typeface="Calibri"/>
                <a:ea typeface="Calibri"/>
                <a:cs typeface="Calibri"/>
              </a:rPr>
              <a:t>Infoskills</a:t>
            </a:r>
            <a:r>
              <a:rPr lang="en-GB" sz="2400" b="1">
                <a:latin typeface="Calibri"/>
                <a:ea typeface="Calibri"/>
                <a:cs typeface="Calibri"/>
              </a:rPr>
              <a:t> Unit Link: </a:t>
            </a:r>
            <a:r>
              <a:rPr lang="en-GB" sz="2400" b="1">
                <a:latin typeface="Calibri"/>
                <a:ea typeface="Calibri"/>
                <a:cs typeface="Calibri"/>
                <a:hlinkClick r:id="rId4"/>
              </a:rPr>
              <a:t>Generative AI</a:t>
            </a:r>
            <a:r>
              <a:rPr lang="en-GB" sz="2400">
                <a:latin typeface="Calibri"/>
                <a:ea typeface="Calibri"/>
                <a:cs typeface="Calibri"/>
                <a:hlinkClick r:id="rId4">
                  <a:extLst>
                    <a:ext uri="{A12FA001-AC4F-418D-AE19-62706E023703}">
                      <ahyp:hlinkClr xmlns:ahyp="http://schemas.microsoft.com/office/drawing/2018/hyperlinkcolor" val="tx"/>
                    </a:ext>
                  </a:extLst>
                </a:hlinkClick>
              </a:rPr>
              <a:t> </a:t>
            </a:r>
            <a:endParaRPr lang="en-GB" sz="2400">
              <a:latin typeface="Calibri"/>
              <a:ea typeface="Calibri"/>
              <a:cs typeface="Calibri"/>
            </a:endParaRPr>
          </a:p>
          <a:p>
            <a:endParaRPr lang="en-GB">
              <a:latin typeface="Calibri"/>
              <a:ea typeface="Calibri"/>
              <a:cs typeface="Calibri"/>
            </a:endParaRPr>
          </a:p>
        </p:txBody>
      </p:sp>
    </p:spTree>
    <p:extLst>
      <p:ext uri="{BB962C8B-B14F-4D97-AF65-F5344CB8AC3E}">
        <p14:creationId xmlns:p14="http://schemas.microsoft.com/office/powerpoint/2010/main" val="4487947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00C1CE-5F05-8B8B-1306-C0F93127E928}"/>
              </a:ext>
            </a:extLst>
          </p:cNvPr>
          <p:cNvPicPr>
            <a:picLocks noChangeAspect="1"/>
          </p:cNvPicPr>
          <p:nvPr/>
        </p:nvPicPr>
        <p:blipFill>
          <a:blip r:embed="rId2"/>
          <a:stretch>
            <a:fillRect/>
          </a:stretch>
        </p:blipFill>
        <p:spPr>
          <a:xfrm>
            <a:off x="3763559" y="2079581"/>
            <a:ext cx="7783878" cy="39400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itle 4">
            <a:extLst>
              <a:ext uri="{FF2B5EF4-FFF2-40B4-BE49-F238E27FC236}">
                <a16:creationId xmlns:a16="http://schemas.microsoft.com/office/drawing/2014/main" id="{86C8DD8C-D103-F2FF-339A-ACAE429DE4B2}"/>
              </a:ext>
            </a:extLst>
          </p:cNvPr>
          <p:cNvSpPr>
            <a:spLocks noGrp="1"/>
          </p:cNvSpPr>
          <p:nvPr>
            <p:ph type="title"/>
          </p:nvPr>
        </p:nvSpPr>
        <p:spPr/>
        <p:txBody>
          <a:bodyPr/>
          <a:lstStyle/>
          <a:p>
            <a:r>
              <a:rPr lang="en-GB" dirty="0"/>
              <a:t>Need help identifying a topic?</a:t>
            </a:r>
          </a:p>
        </p:txBody>
      </p:sp>
      <p:sp>
        <p:nvSpPr>
          <p:cNvPr id="8" name="TextBox 7">
            <a:extLst>
              <a:ext uri="{FF2B5EF4-FFF2-40B4-BE49-F238E27FC236}">
                <a16:creationId xmlns:a16="http://schemas.microsoft.com/office/drawing/2014/main" id="{8A61C095-FA95-9C59-22F3-B8BD672E8116}"/>
              </a:ext>
            </a:extLst>
          </p:cNvPr>
          <p:cNvSpPr txBox="1"/>
          <p:nvPr/>
        </p:nvSpPr>
        <p:spPr>
          <a:xfrm>
            <a:off x="134879" y="2093041"/>
            <a:ext cx="2572019" cy="646331"/>
          </a:xfrm>
          <a:prstGeom prst="rect">
            <a:avLst/>
          </a:prstGeom>
          <a:noFill/>
        </p:spPr>
        <p:txBody>
          <a:bodyPr wrap="square" rtlCol="0">
            <a:spAutoFit/>
          </a:bodyPr>
          <a:lstStyle/>
          <a:p>
            <a:r>
              <a:rPr lang="en-GB" dirty="0">
                <a:latin typeface="Calibri "/>
              </a:rPr>
              <a:t>Main menu bar in library catalogue.</a:t>
            </a:r>
          </a:p>
        </p:txBody>
      </p:sp>
      <p:sp>
        <p:nvSpPr>
          <p:cNvPr id="9" name="Arrow: Right 8">
            <a:extLst>
              <a:ext uri="{FF2B5EF4-FFF2-40B4-BE49-F238E27FC236}">
                <a16:creationId xmlns:a16="http://schemas.microsoft.com/office/drawing/2014/main" id="{5650F71A-2210-99DC-AA97-070597D48B63}"/>
              </a:ext>
            </a:extLst>
          </p:cNvPr>
          <p:cNvSpPr/>
          <p:nvPr/>
        </p:nvSpPr>
        <p:spPr>
          <a:xfrm>
            <a:off x="2682855" y="2093041"/>
            <a:ext cx="2758194"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591342D-DB70-45B5-14A6-50A4EA37B346}"/>
              </a:ext>
            </a:extLst>
          </p:cNvPr>
          <p:cNvSpPr/>
          <p:nvPr/>
        </p:nvSpPr>
        <p:spPr>
          <a:xfrm>
            <a:off x="5528034" y="2079581"/>
            <a:ext cx="914400" cy="44388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A0E6254-B092-CBC5-B4C4-AA40B41E167F}"/>
              </a:ext>
            </a:extLst>
          </p:cNvPr>
          <p:cNvSpPr txBox="1"/>
          <p:nvPr/>
        </p:nvSpPr>
        <p:spPr>
          <a:xfrm>
            <a:off x="782179" y="3811273"/>
            <a:ext cx="2190643" cy="369332"/>
          </a:xfrm>
          <a:prstGeom prst="rect">
            <a:avLst/>
          </a:prstGeom>
          <a:noFill/>
        </p:spPr>
        <p:txBody>
          <a:bodyPr wrap="square" rtlCol="0">
            <a:spAutoFit/>
          </a:bodyPr>
          <a:lstStyle/>
          <a:p>
            <a:r>
              <a:rPr lang="en-GB" dirty="0">
                <a:latin typeface="Calibri "/>
              </a:rPr>
              <a:t>Search with filters</a:t>
            </a:r>
          </a:p>
        </p:txBody>
      </p:sp>
      <p:sp>
        <p:nvSpPr>
          <p:cNvPr id="13" name="Arrow: Right 12">
            <a:extLst>
              <a:ext uri="{FF2B5EF4-FFF2-40B4-BE49-F238E27FC236}">
                <a16:creationId xmlns:a16="http://schemas.microsoft.com/office/drawing/2014/main" id="{76225C81-DF50-39CD-76A1-43B9253815B1}"/>
              </a:ext>
            </a:extLst>
          </p:cNvPr>
          <p:cNvSpPr/>
          <p:nvPr/>
        </p:nvSpPr>
        <p:spPr>
          <a:xfrm>
            <a:off x="2682854" y="3044116"/>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F9E1ECE-8503-CEAA-FEC1-2B0091885AEA}"/>
              </a:ext>
            </a:extLst>
          </p:cNvPr>
          <p:cNvSpPr txBox="1"/>
          <p:nvPr/>
        </p:nvSpPr>
        <p:spPr>
          <a:xfrm>
            <a:off x="995902" y="2892925"/>
            <a:ext cx="1710996" cy="369332"/>
          </a:xfrm>
          <a:prstGeom prst="rect">
            <a:avLst/>
          </a:prstGeom>
          <a:noFill/>
        </p:spPr>
        <p:txBody>
          <a:bodyPr wrap="square" rtlCol="0">
            <a:spAutoFit/>
          </a:bodyPr>
          <a:lstStyle/>
          <a:p>
            <a:r>
              <a:rPr lang="en-GB" dirty="0">
                <a:latin typeface="Calibri "/>
              </a:rPr>
              <a:t>Start new topic.</a:t>
            </a:r>
          </a:p>
        </p:txBody>
      </p:sp>
      <p:sp>
        <p:nvSpPr>
          <p:cNvPr id="15" name="Arrow: Right 14">
            <a:extLst>
              <a:ext uri="{FF2B5EF4-FFF2-40B4-BE49-F238E27FC236}">
                <a16:creationId xmlns:a16="http://schemas.microsoft.com/office/drawing/2014/main" id="{D80AFE59-C615-6803-9DA3-B58F961D8F24}"/>
              </a:ext>
            </a:extLst>
          </p:cNvPr>
          <p:cNvSpPr/>
          <p:nvPr/>
        </p:nvSpPr>
        <p:spPr>
          <a:xfrm>
            <a:off x="2682855" y="4540218"/>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AE673A37-2D2F-8D27-868B-BEC180DCDE91}"/>
              </a:ext>
            </a:extLst>
          </p:cNvPr>
          <p:cNvSpPr txBox="1"/>
          <p:nvPr/>
        </p:nvSpPr>
        <p:spPr>
          <a:xfrm>
            <a:off x="1002212" y="4540218"/>
            <a:ext cx="1970610" cy="369332"/>
          </a:xfrm>
          <a:prstGeom prst="rect">
            <a:avLst/>
          </a:prstGeom>
          <a:noFill/>
        </p:spPr>
        <p:txBody>
          <a:bodyPr wrap="square" rtlCol="0">
            <a:spAutoFit/>
          </a:bodyPr>
          <a:lstStyle/>
          <a:p>
            <a:r>
              <a:rPr lang="en-GB" dirty="0">
                <a:latin typeface="Calibri "/>
              </a:rPr>
              <a:t>Search history.</a:t>
            </a:r>
          </a:p>
        </p:txBody>
      </p:sp>
      <p:sp>
        <p:nvSpPr>
          <p:cNvPr id="17" name="TextBox 16">
            <a:extLst>
              <a:ext uri="{FF2B5EF4-FFF2-40B4-BE49-F238E27FC236}">
                <a16:creationId xmlns:a16="http://schemas.microsoft.com/office/drawing/2014/main" id="{08BCA9BF-499D-A637-7B1F-6BC7974C1EF7}"/>
              </a:ext>
            </a:extLst>
          </p:cNvPr>
          <p:cNvSpPr txBox="1"/>
          <p:nvPr/>
        </p:nvSpPr>
        <p:spPr>
          <a:xfrm>
            <a:off x="41614" y="5473233"/>
            <a:ext cx="2376532" cy="646331"/>
          </a:xfrm>
          <a:prstGeom prst="rect">
            <a:avLst/>
          </a:prstGeom>
          <a:noFill/>
        </p:spPr>
        <p:txBody>
          <a:bodyPr wrap="square" rtlCol="0">
            <a:spAutoFit/>
          </a:bodyPr>
          <a:lstStyle/>
          <a:p>
            <a:r>
              <a:rPr lang="en-GB" b="1" dirty="0">
                <a:solidFill>
                  <a:schemeClr val="accent2"/>
                </a:solidFill>
                <a:latin typeface="Calibri "/>
              </a:rPr>
              <a:t>N.B. You must sign into the library to use.</a:t>
            </a:r>
          </a:p>
        </p:txBody>
      </p:sp>
      <p:sp>
        <p:nvSpPr>
          <p:cNvPr id="2" name="TextBox 1">
            <a:extLst>
              <a:ext uri="{FF2B5EF4-FFF2-40B4-BE49-F238E27FC236}">
                <a16:creationId xmlns:a16="http://schemas.microsoft.com/office/drawing/2014/main" id="{AC236686-C38E-0E87-679A-07261A80B2A0}"/>
              </a:ext>
            </a:extLst>
          </p:cNvPr>
          <p:cNvSpPr txBox="1"/>
          <p:nvPr/>
        </p:nvSpPr>
        <p:spPr>
          <a:xfrm>
            <a:off x="134879" y="1324558"/>
            <a:ext cx="10100859" cy="369332"/>
          </a:xfrm>
          <a:prstGeom prst="rect">
            <a:avLst/>
          </a:prstGeom>
          <a:noFill/>
        </p:spPr>
        <p:txBody>
          <a:bodyPr wrap="square" rtlCol="0">
            <a:spAutoFit/>
          </a:bodyPr>
          <a:lstStyle/>
          <a:p>
            <a:pPr marL="0" indent="0">
              <a:buNone/>
            </a:pPr>
            <a:r>
              <a:rPr lang="en-GB" b="1" dirty="0">
                <a:latin typeface="Calibri" panose="020F0502020204030204" pitchFamily="34" charset="0"/>
                <a:cs typeface="Calibri" panose="020F0502020204030204" pitchFamily="34" charset="0"/>
              </a:rPr>
              <a:t>Try the new ‘AI Research Tool’ in the library catalogue. </a:t>
            </a:r>
          </a:p>
        </p:txBody>
      </p:sp>
      <p:sp>
        <p:nvSpPr>
          <p:cNvPr id="6" name="Arrow: Right 5">
            <a:extLst>
              <a:ext uri="{FF2B5EF4-FFF2-40B4-BE49-F238E27FC236}">
                <a16:creationId xmlns:a16="http://schemas.microsoft.com/office/drawing/2014/main" id="{BA6E26C4-32D9-23C9-EAEA-FBDE43588FCA}"/>
              </a:ext>
            </a:extLst>
          </p:cNvPr>
          <p:cNvSpPr/>
          <p:nvPr/>
        </p:nvSpPr>
        <p:spPr>
          <a:xfrm>
            <a:off x="2682853" y="3844001"/>
            <a:ext cx="375958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348170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a:t>What it searches…</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66403" y="1432489"/>
            <a:ext cx="10931725" cy="4733814"/>
          </a:xfrm>
        </p:spPr>
        <p:txBody>
          <a:bodyPr vert="horz" lIns="91440" tIns="45720" rIns="91440" bIns="45720" rtlCol="0" anchor="t">
            <a:normAutofit/>
          </a:bodyPr>
          <a:lstStyle/>
          <a:p>
            <a:pPr marL="0" indent="0">
              <a:lnSpc>
                <a:spcPct val="100000"/>
              </a:lnSpc>
              <a:spcBef>
                <a:spcPts val="0"/>
              </a:spcBef>
              <a:buNone/>
            </a:pPr>
            <a:r>
              <a:rPr lang="en-GB" sz="2200" b="1" dirty="0">
                <a:solidFill>
                  <a:srgbClr val="2B2B29"/>
                </a:solidFill>
                <a:latin typeface="Calibri"/>
                <a:ea typeface="Calibri"/>
                <a:cs typeface="Calibri"/>
              </a:rPr>
              <a:t>It searches across the Central Discovery Index (CDI) in the library. </a:t>
            </a:r>
          </a:p>
          <a:p>
            <a:pPr marL="0" indent="0">
              <a:lnSpc>
                <a:spcPct val="100000"/>
              </a:lnSpc>
              <a:spcBef>
                <a:spcPts val="0"/>
              </a:spcBef>
              <a:buNone/>
            </a:pPr>
            <a:endParaRPr lang="en-GB" sz="2200" b="1" dirty="0">
              <a:solidFill>
                <a:srgbClr val="2B2B29"/>
              </a:solidFill>
              <a:latin typeface="Calibri"/>
              <a:ea typeface="Calibri"/>
              <a:cs typeface="Calibri"/>
            </a:endParaRPr>
          </a:p>
          <a:p>
            <a:pPr marL="0" indent="0">
              <a:lnSpc>
                <a:spcPct val="100000"/>
              </a:lnSpc>
              <a:spcBef>
                <a:spcPts val="0"/>
              </a:spcBef>
              <a:buNone/>
            </a:pPr>
            <a:endParaRPr lang="en-GB" sz="2200" dirty="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en-GB" sz="2200" dirty="0">
                <a:solidFill>
                  <a:srgbClr val="2B2B29"/>
                </a:solidFill>
                <a:latin typeface="Calibri"/>
                <a:ea typeface="Calibri"/>
                <a:cs typeface="Calibri"/>
              </a:rPr>
              <a:t>The CDI contains </a:t>
            </a:r>
            <a:r>
              <a:rPr lang="en-GB" sz="2200" b="0" i="0" dirty="0">
                <a:solidFill>
                  <a:srgbClr val="2B2B29"/>
                </a:solidFill>
                <a:effectLst/>
                <a:latin typeface="Calibri"/>
                <a:ea typeface="Calibri"/>
                <a:cs typeface="Calibri"/>
              </a:rPr>
              <a:t>over 5 billion records and from thousands of sources available </a:t>
            </a:r>
            <a:r>
              <a:rPr lang="en-GB" sz="2200" dirty="0">
                <a:solidFill>
                  <a:srgbClr val="2B2B29"/>
                </a:solidFill>
                <a:latin typeface="Calibri"/>
                <a:ea typeface="Calibri"/>
                <a:cs typeface="Calibri"/>
              </a:rPr>
              <a:t>not only our catalogue but other institutions c and open access databases. </a:t>
            </a:r>
            <a:r>
              <a:rPr lang="en-GB" sz="2200" b="1" dirty="0">
                <a:solidFill>
                  <a:srgbClr val="2B2B29"/>
                </a:solidFill>
                <a:latin typeface="Calibri"/>
                <a:ea typeface="Calibri"/>
                <a:cs typeface="Calibri"/>
              </a:rPr>
              <a:t>Note: You will only have full access to those which are free to view or subscribed to by us. </a:t>
            </a:r>
          </a:p>
          <a:p>
            <a:pPr>
              <a:lnSpc>
                <a:spcPct val="100000"/>
              </a:lnSpc>
              <a:spcBef>
                <a:spcPts val="0"/>
              </a:spcBef>
              <a:buFont typeface="Arial" panose="020B0604020202020204" pitchFamily="34" charset="0"/>
              <a:buChar char="•"/>
            </a:pPr>
            <a:endParaRPr lang="en-GB" sz="2200" dirty="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en-GB" sz="2200" dirty="0">
                <a:solidFill>
                  <a:srgbClr val="2B2B29"/>
                </a:solidFill>
                <a:latin typeface="Calibri"/>
                <a:ea typeface="Calibri"/>
                <a:cs typeface="Calibri"/>
              </a:rPr>
              <a:t>It only searches those databases which have given their permission to be included in the search or are compatible. This means </a:t>
            </a:r>
            <a:r>
              <a:rPr lang="en-GB" sz="2200" b="1" dirty="0">
                <a:solidFill>
                  <a:srgbClr val="2B2B29"/>
                </a:solidFill>
                <a:latin typeface="Calibri"/>
                <a:ea typeface="Calibri"/>
                <a:cs typeface="Calibri"/>
              </a:rPr>
              <a:t>some of our databases are not included in the search.</a:t>
            </a:r>
          </a:p>
          <a:p>
            <a:pPr marL="0" indent="0">
              <a:lnSpc>
                <a:spcPct val="100000"/>
              </a:lnSpc>
              <a:spcBef>
                <a:spcPts val="0"/>
              </a:spcBef>
              <a:buNone/>
            </a:pPr>
            <a:endParaRPr lang="en-GB" sz="2200" dirty="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r>
              <a:rPr lang="en-GB" sz="2200" b="1" dirty="0">
                <a:solidFill>
                  <a:schemeClr val="accent2"/>
                </a:solidFill>
                <a:latin typeface="Calibri"/>
                <a:ea typeface="Calibri"/>
                <a:cs typeface="Calibri"/>
              </a:rPr>
              <a:t>You will need to search all relevant databases to ensure a comprehensive search of the literature.</a:t>
            </a:r>
            <a:endParaRPr lang="en-GB" sz="2200" dirty="0">
              <a:solidFill>
                <a:schemeClr val="accent2"/>
              </a:solidFill>
              <a:latin typeface="Calibri"/>
              <a:ea typeface="Calibri"/>
              <a:cs typeface="Calibri"/>
            </a:endParaRPr>
          </a:p>
          <a:p>
            <a:pPr>
              <a:lnSpc>
                <a:spcPct val="100000"/>
              </a:lnSpc>
              <a:spcBef>
                <a:spcPts val="0"/>
              </a:spcBef>
              <a:buFont typeface="Arial" panose="020B0604020202020204" pitchFamily="34" charset="0"/>
              <a:buChar char="•"/>
            </a:pPr>
            <a:endParaRPr lang="en-GB" sz="2200" dirty="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endParaRPr lang="en-GB" sz="2200" dirty="0">
              <a:solidFill>
                <a:srgbClr val="2B2B29"/>
              </a:solidFill>
              <a:latin typeface="Calibri"/>
              <a:ea typeface="Calibri"/>
              <a:cs typeface="Calibri"/>
            </a:endParaRPr>
          </a:p>
          <a:p>
            <a:pPr>
              <a:lnSpc>
                <a:spcPct val="100000"/>
              </a:lnSpc>
              <a:spcBef>
                <a:spcPts val="0"/>
              </a:spcBef>
              <a:buFont typeface="Arial" panose="020B0604020202020204" pitchFamily="34" charset="0"/>
              <a:buChar char="•"/>
            </a:pPr>
            <a:endParaRPr lang="en-GB" sz="2200" b="0" i="0" dirty="0">
              <a:solidFill>
                <a:srgbClr val="2B2B29"/>
              </a:solidFill>
              <a:effectLst/>
              <a:latin typeface="Calibri"/>
              <a:ea typeface="Calibri"/>
              <a:cs typeface="Calibri"/>
            </a:endParaRPr>
          </a:p>
          <a:p>
            <a:pPr>
              <a:lnSpc>
                <a:spcPct val="100000"/>
              </a:lnSpc>
              <a:spcBef>
                <a:spcPts val="0"/>
              </a:spcBef>
              <a:buFont typeface="Arial" panose="020B0604020202020204" pitchFamily="34" charset="0"/>
              <a:buChar char="•"/>
            </a:pPr>
            <a:endParaRPr lang="en-GB" sz="2200" b="0" i="0" dirty="0">
              <a:solidFill>
                <a:srgbClr val="2B2B29"/>
              </a:solidFill>
              <a:effectLst/>
              <a:latin typeface="Calibri"/>
              <a:ea typeface="Calibri"/>
              <a:cs typeface="Calibri"/>
            </a:endParaRPr>
          </a:p>
          <a:p>
            <a:pPr marL="0" indent="0">
              <a:lnSpc>
                <a:spcPct val="100000"/>
              </a:lnSpc>
              <a:spcBef>
                <a:spcPts val="0"/>
              </a:spcBef>
              <a:buNone/>
            </a:pPr>
            <a:endParaRPr lang="en-GB" sz="2200" dirty="0">
              <a:solidFill>
                <a:srgbClr val="2B2B29"/>
              </a:solidFill>
              <a:latin typeface="Calibri"/>
              <a:ea typeface="Calibri"/>
              <a:cs typeface="Calibri"/>
            </a:endParaRPr>
          </a:p>
          <a:p>
            <a:pPr marL="0" indent="0">
              <a:lnSpc>
                <a:spcPct val="100000"/>
              </a:lnSpc>
              <a:spcBef>
                <a:spcPts val="0"/>
              </a:spcBef>
              <a:buNone/>
            </a:pPr>
            <a:endParaRPr lang="en-US" sz="2200" dirty="0">
              <a:latin typeface="Calibri"/>
              <a:ea typeface="Calibri"/>
              <a:cs typeface="Calibri"/>
            </a:endParaRPr>
          </a:p>
          <a:p>
            <a:pPr marL="0" indent="0">
              <a:lnSpc>
                <a:spcPct val="100000"/>
              </a:lnSpc>
              <a:spcBef>
                <a:spcPts val="0"/>
              </a:spcBef>
              <a:buNone/>
            </a:pPr>
            <a:endParaRPr lang="en-US" sz="2200" dirty="0">
              <a:latin typeface="Calibri"/>
              <a:ea typeface="Calibri"/>
              <a:cs typeface="Calibri"/>
            </a:endParaRPr>
          </a:p>
          <a:p>
            <a:pPr marL="0" indent="0">
              <a:lnSpc>
                <a:spcPct val="100000"/>
              </a:lnSpc>
              <a:spcBef>
                <a:spcPts val="0"/>
              </a:spcBef>
              <a:buNone/>
            </a:pPr>
            <a:endParaRPr lang="en-US" sz="2200" dirty="0">
              <a:latin typeface="Calibri"/>
              <a:ea typeface="Calibri"/>
              <a:cs typeface="Calibri"/>
            </a:endParaRPr>
          </a:p>
          <a:p>
            <a:pPr>
              <a:buFont typeface="Arial" panose="05000000000000000000" pitchFamily="2" charset="2"/>
              <a:buChar char="•"/>
            </a:pPr>
            <a:endParaRPr lang="en-US" sz="2200" dirty="0">
              <a:latin typeface="Calibri"/>
              <a:ea typeface="Calibri Light"/>
              <a:cs typeface="Calibri"/>
            </a:endParaRPr>
          </a:p>
          <a:p>
            <a:pPr marL="0" indent="0">
              <a:lnSpc>
                <a:spcPct val="100000"/>
              </a:lnSpc>
              <a:spcBef>
                <a:spcPts val="0"/>
              </a:spcBef>
              <a:buNone/>
            </a:pPr>
            <a:endParaRPr lang="en-US" sz="2000" dirty="0">
              <a:latin typeface="Calibri"/>
              <a:ea typeface="Calibri"/>
              <a:cs typeface="Calibri"/>
            </a:endParaRPr>
          </a:p>
          <a:p>
            <a:pPr marL="342900" indent="-342900">
              <a:lnSpc>
                <a:spcPct val="100000"/>
              </a:lnSpc>
              <a:spcBef>
                <a:spcPts val="0"/>
              </a:spcBef>
              <a:buFont typeface="Arial" panose="05000000000000000000" pitchFamily="2" charset="2"/>
              <a:buChar char="•"/>
            </a:pPr>
            <a:endParaRPr lang="en-US" sz="2000" dirty="0">
              <a:latin typeface="Calibri"/>
              <a:cs typeface="Calibri"/>
            </a:endParaRPr>
          </a:p>
          <a:p>
            <a:pPr marL="285750" indent="-285750">
              <a:lnSpc>
                <a:spcPct val="100000"/>
              </a:lnSpc>
              <a:spcBef>
                <a:spcPts val="0"/>
              </a:spcBef>
              <a:buFont typeface="Arial"/>
              <a:buChar char="•"/>
            </a:pPr>
            <a:endParaRPr lang="en-US" sz="2000" dirty="0">
              <a:latin typeface="Calibri"/>
              <a:cs typeface="Calibri"/>
            </a:endParaRPr>
          </a:p>
          <a:p>
            <a:pPr marL="0" indent="0">
              <a:buNone/>
            </a:pPr>
            <a:endParaRPr lang="en-US" sz="2000" dirty="0">
              <a:latin typeface="Calibri"/>
              <a:cs typeface="Calibri"/>
            </a:endParaRPr>
          </a:p>
        </p:txBody>
      </p:sp>
    </p:spTree>
    <p:extLst>
      <p:ext uri="{BB962C8B-B14F-4D97-AF65-F5344CB8AC3E}">
        <p14:creationId xmlns:p14="http://schemas.microsoft.com/office/powerpoint/2010/main" val="25918860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DCD14-960C-67C3-F349-6CD0FDFA479D}"/>
              </a:ext>
            </a:extLst>
          </p:cNvPr>
          <p:cNvSpPr>
            <a:spLocks noGrp="1"/>
          </p:cNvSpPr>
          <p:nvPr>
            <p:ph type="title"/>
          </p:nvPr>
        </p:nvSpPr>
        <p:spPr/>
        <p:txBody>
          <a:bodyPr/>
          <a:lstStyle/>
          <a:p>
            <a:r>
              <a:rPr lang="en-GB"/>
              <a:t>Primo Research Assistant tool</a:t>
            </a:r>
            <a:endParaRPr lang="en-US"/>
          </a:p>
        </p:txBody>
      </p:sp>
      <p:sp>
        <p:nvSpPr>
          <p:cNvPr id="6" name="TextBox 5">
            <a:extLst>
              <a:ext uri="{FF2B5EF4-FFF2-40B4-BE49-F238E27FC236}">
                <a16:creationId xmlns:a16="http://schemas.microsoft.com/office/drawing/2014/main" id="{864CD561-48BE-FDFA-E160-4E9756FA7BF0}"/>
              </a:ext>
            </a:extLst>
          </p:cNvPr>
          <p:cNvSpPr txBox="1"/>
          <p:nvPr/>
        </p:nvSpPr>
        <p:spPr>
          <a:xfrm>
            <a:off x="743604" y="4444095"/>
            <a:ext cx="10783961" cy="110799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200">
                <a:latin typeface="Calibri "/>
              </a:rPr>
              <a:t>Use the tool to help locate academic sources, find key words, terms and studies.</a:t>
            </a:r>
          </a:p>
          <a:p>
            <a:pPr marL="342900" indent="-342900">
              <a:buFont typeface="Arial" panose="020B0604020202020204" pitchFamily="34" charset="0"/>
              <a:buChar char="•"/>
            </a:pPr>
            <a:r>
              <a:rPr lang="en-GB" sz="2200">
                <a:latin typeface="Calibri "/>
              </a:rPr>
              <a:t>Do not use the Generative AI summary in your work!</a:t>
            </a:r>
          </a:p>
          <a:p>
            <a:pPr marL="342900" indent="-342900">
              <a:buFont typeface="Arial" panose="020B0604020202020204" pitchFamily="34" charset="0"/>
              <a:buChar char="•"/>
            </a:pPr>
            <a:r>
              <a:rPr lang="en-GB" sz="2200">
                <a:latin typeface="Calibri "/>
              </a:rPr>
              <a:t>You must sign in to use.</a:t>
            </a:r>
            <a:endParaRPr lang="en-US" sz="2200">
              <a:latin typeface="Calibri "/>
            </a:endParaRPr>
          </a:p>
        </p:txBody>
      </p:sp>
      <p:sp>
        <p:nvSpPr>
          <p:cNvPr id="7" name="TextBox 6">
            <a:extLst>
              <a:ext uri="{FF2B5EF4-FFF2-40B4-BE49-F238E27FC236}">
                <a16:creationId xmlns:a16="http://schemas.microsoft.com/office/drawing/2014/main" id="{708F17F0-B629-88A2-37BC-3B3C98BE30E7}"/>
              </a:ext>
            </a:extLst>
          </p:cNvPr>
          <p:cNvSpPr txBox="1"/>
          <p:nvPr/>
        </p:nvSpPr>
        <p:spPr>
          <a:xfrm>
            <a:off x="7702344" y="5750030"/>
            <a:ext cx="465099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hlinkClick r:id="rId2"/>
              </a:rPr>
              <a:t>https://digitalservices.uwtsd.ac.uk/library/</a:t>
            </a:r>
            <a:r>
              <a:rPr lang="en-GB">
                <a:latin typeface="Arial" panose="020B0604020202020204" pitchFamily="34" charset="0"/>
                <a:cs typeface="Arial" panose="020B0604020202020204" pitchFamily="34" charset="0"/>
              </a:rPr>
              <a:t> </a:t>
            </a:r>
          </a:p>
        </p:txBody>
      </p:sp>
      <p:pic>
        <p:nvPicPr>
          <p:cNvPr id="3" name="Picture 2" descr="A screenshot of a website&#10;&#10;AI-generated content may be incorrect.">
            <a:extLst>
              <a:ext uri="{FF2B5EF4-FFF2-40B4-BE49-F238E27FC236}">
                <a16:creationId xmlns:a16="http://schemas.microsoft.com/office/drawing/2014/main" id="{A21AB2CB-6D55-EAEF-E7FF-FB8A7598C570}"/>
              </a:ext>
            </a:extLst>
          </p:cNvPr>
          <p:cNvPicPr>
            <a:picLocks noChangeAspect="1"/>
          </p:cNvPicPr>
          <p:nvPr/>
        </p:nvPicPr>
        <p:blipFill>
          <a:blip r:embed="rId3"/>
          <a:srcRect t="362" b="13456"/>
          <a:stretch>
            <a:fillRect/>
          </a:stretch>
        </p:blipFill>
        <p:spPr>
          <a:xfrm>
            <a:off x="1664020" y="1463639"/>
            <a:ext cx="7932297" cy="2955723"/>
          </a:xfrm>
          <a:prstGeom prst="rect">
            <a:avLst/>
          </a:prstGeom>
        </p:spPr>
      </p:pic>
    </p:spTree>
    <p:extLst>
      <p:ext uri="{BB962C8B-B14F-4D97-AF65-F5344CB8AC3E}">
        <p14:creationId xmlns:p14="http://schemas.microsoft.com/office/powerpoint/2010/main" val="28707079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a:ea typeface="Calibri"/>
                <a:cs typeface="Calibri"/>
              </a:rPr>
              <a:t>Good academic practice</a:t>
            </a:r>
            <a:endParaRPr lang="en-GB">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F28702F-5816-2280-1F9B-81F8C5319859}"/>
              </a:ext>
            </a:extLst>
          </p:cNvPr>
          <p:cNvSpPr txBox="1"/>
          <p:nvPr/>
        </p:nvSpPr>
        <p:spPr>
          <a:xfrm>
            <a:off x="402018" y="1456212"/>
            <a:ext cx="11608159" cy="4893647"/>
          </a:xfrm>
          <a:prstGeom prst="rect">
            <a:avLst/>
          </a:prstGeom>
          <a:noFill/>
        </p:spPr>
        <p:txBody>
          <a:bodyPr wrap="square" lIns="91440" tIns="45720" rIns="91440" bIns="45720" rtlCol="0" anchor="t">
            <a:spAutoFit/>
          </a:bodyPr>
          <a:lstStyle/>
          <a:p>
            <a:r>
              <a:rPr lang="en-GB" sz="2400" b="1">
                <a:latin typeface="Calibri"/>
                <a:ea typeface="Calibri"/>
                <a:cs typeface="Arial"/>
              </a:rPr>
              <a:t>If permitted</a:t>
            </a:r>
            <a:r>
              <a:rPr lang="en-GB" sz="2400">
                <a:latin typeface="Calibri"/>
                <a:ea typeface="Calibri"/>
                <a:cs typeface="Arial"/>
              </a:rPr>
              <a:t>, demonstrate good academic practice by...</a:t>
            </a:r>
            <a:endParaRPr lang="en-GB" sz="2400">
              <a:latin typeface="Calibri"/>
              <a:ea typeface="Calibri"/>
              <a:cs typeface="Arial" panose="020B0604020202020204" pitchFamily="34" charset="0"/>
            </a:endParaRPr>
          </a:p>
          <a:p>
            <a:endParaRPr lang="en-GB" sz="2400">
              <a:latin typeface="Calibri"/>
              <a:ea typeface="Calibri"/>
              <a:cs typeface="Arial"/>
            </a:endParaRPr>
          </a:p>
          <a:p>
            <a:pPr marL="285750" indent="-285750">
              <a:buFont typeface="Arial" panose="020B0604020202020204" pitchFamily="34" charset="0"/>
              <a:buChar char="•"/>
            </a:pPr>
            <a:r>
              <a:rPr lang="en-GB" sz="2400" b="1">
                <a:solidFill>
                  <a:schemeClr val="accent2"/>
                </a:solidFill>
                <a:latin typeface="Calibri"/>
                <a:ea typeface="Calibri"/>
                <a:cs typeface="Arial"/>
              </a:rPr>
              <a:t>Using AI tools effectively, critically, ethically</a:t>
            </a:r>
            <a:r>
              <a:rPr lang="en-GB" sz="2400">
                <a:latin typeface="Calibri"/>
                <a:ea typeface="Calibri"/>
                <a:cs typeface="Arial"/>
              </a:rPr>
              <a:t> and within permitted guidelines.</a:t>
            </a:r>
          </a:p>
          <a:p>
            <a:endParaRPr lang="en-GB" sz="2400">
              <a:latin typeface="Calibri"/>
              <a:ea typeface="Calibri"/>
              <a:cs typeface="Arial"/>
            </a:endParaRPr>
          </a:p>
          <a:p>
            <a:pPr marL="285750" indent="-285750">
              <a:buFont typeface="Arial" panose="020B0604020202020204" pitchFamily="34" charset="0"/>
              <a:buChar char="•"/>
            </a:pPr>
            <a:r>
              <a:rPr lang="en-GB" sz="2400" b="1">
                <a:solidFill>
                  <a:schemeClr val="accent2"/>
                </a:solidFill>
                <a:latin typeface="Calibri"/>
                <a:ea typeface="Calibri"/>
                <a:cs typeface="Arial"/>
              </a:rPr>
              <a:t>Being aware of limitations</a:t>
            </a:r>
            <a:r>
              <a:rPr lang="en-GB" sz="2400" b="1">
                <a:latin typeface="Calibri"/>
                <a:ea typeface="Calibri"/>
                <a:cs typeface="Arial"/>
              </a:rPr>
              <a:t>, </a:t>
            </a:r>
            <a:r>
              <a:rPr lang="en-GB" sz="24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2400">
              <a:latin typeface="Calibri"/>
              <a:ea typeface="Calibri"/>
              <a:cs typeface="Arial"/>
            </a:endParaRPr>
          </a:p>
          <a:p>
            <a:pPr marL="285750" indent="-285750">
              <a:buFont typeface="Arial" panose="020B0604020202020204" pitchFamily="34" charset="0"/>
              <a:buChar char="•"/>
            </a:pPr>
            <a:r>
              <a:rPr lang="en-GB" sz="2400" b="1">
                <a:solidFill>
                  <a:schemeClr val="accent2"/>
                </a:solidFill>
                <a:latin typeface="Calibri"/>
                <a:ea typeface="Calibri"/>
                <a:cs typeface="Arial"/>
              </a:rPr>
              <a:t>Acknowledging</a:t>
            </a:r>
            <a:r>
              <a:rPr lang="en-GB" sz="2400" dirty="0">
                <a:solidFill>
                  <a:schemeClr val="accent2"/>
                </a:solidFill>
                <a:latin typeface="Calibri"/>
                <a:ea typeface="Calibri"/>
                <a:cs typeface="Arial"/>
              </a:rPr>
              <a:t> </a:t>
            </a:r>
            <a:r>
              <a:rPr lang="en-GB" sz="2400">
                <a:latin typeface="Calibri"/>
                <a:ea typeface="Calibri"/>
                <a:cs typeface="Arial"/>
              </a:rPr>
              <a:t>any AI use</a:t>
            </a:r>
            <a:r>
              <a:rPr lang="en-GB" sz="2400">
                <a:solidFill>
                  <a:schemeClr val="accent2"/>
                </a:solidFill>
                <a:latin typeface="Calibri"/>
                <a:ea typeface="Calibri"/>
                <a:cs typeface="Arial"/>
              </a:rPr>
              <a:t>.</a:t>
            </a:r>
          </a:p>
          <a:p>
            <a:endParaRPr lang="en-GB" sz="2400">
              <a:solidFill>
                <a:srgbClr val="000000"/>
              </a:solidFill>
              <a:latin typeface="Calibri"/>
              <a:ea typeface="Calibri"/>
              <a:cs typeface="Arial"/>
            </a:endParaRPr>
          </a:p>
          <a:p>
            <a:pPr marL="285750" indent="-285750">
              <a:buFont typeface="Arial" panose="020B0604020202020204" pitchFamily="34" charset="0"/>
              <a:buChar char="•"/>
            </a:pPr>
            <a:r>
              <a:rPr lang="en-GB" sz="2400" b="1">
                <a:solidFill>
                  <a:schemeClr val="accent2"/>
                </a:solidFill>
                <a:latin typeface="Calibri"/>
                <a:ea typeface="Calibri"/>
                <a:cs typeface="Arial"/>
              </a:rPr>
              <a:t>Completing</a:t>
            </a:r>
            <a:r>
              <a:rPr lang="en-GB" sz="2400">
                <a:latin typeface="Calibri"/>
                <a:ea typeface="Calibri"/>
                <a:cs typeface="Arial"/>
              </a:rPr>
              <a:t> the AI sections in infoskills.</a:t>
            </a:r>
          </a:p>
          <a:p>
            <a:endParaRPr lang="en-GB" sz="2400" dirty="0">
              <a:solidFill>
                <a:srgbClr val="000000"/>
              </a:solidFill>
              <a:latin typeface="Calibri"/>
              <a:ea typeface="Calibri"/>
              <a:cs typeface="Arial"/>
            </a:endParaRPr>
          </a:p>
          <a:p>
            <a:pPr marL="285750" indent="-285750">
              <a:buFont typeface="Arial,Sans-Serif" panose="020B0604020202020204" pitchFamily="34" charset="0"/>
              <a:buChar char="•"/>
            </a:pPr>
            <a:r>
              <a:rPr lang="en-GB" sz="2400" b="1">
                <a:solidFill>
                  <a:schemeClr val="accent2"/>
                </a:solidFill>
                <a:latin typeface="Calibri"/>
                <a:ea typeface="Calibri"/>
                <a:cs typeface="Calibri"/>
              </a:rPr>
              <a:t>Evaluating</a:t>
            </a:r>
            <a:r>
              <a:rPr lang="en-GB" sz="2400" dirty="0">
                <a:latin typeface="Calibri"/>
                <a:ea typeface="Calibri"/>
                <a:cs typeface="Calibri"/>
              </a:rPr>
              <a:t> </a:t>
            </a:r>
            <a:r>
              <a:rPr lang="en-GB" sz="2400" b="1">
                <a:latin typeface="Calibri"/>
                <a:ea typeface="Calibri"/>
                <a:cs typeface="Calibri"/>
              </a:rPr>
              <a:t>all generated text and tools</a:t>
            </a:r>
            <a:r>
              <a:rPr lang="en-GB" sz="2400">
                <a:latin typeface="Calibri"/>
                <a:ea typeface="Calibri"/>
                <a:cs typeface="Calibri"/>
              </a:rPr>
              <a:t> critically. Use Bristol University's AI CRAAP tool.</a:t>
            </a:r>
            <a:endParaRPr lang="en-US" sz="2400">
              <a:latin typeface="Calibri"/>
              <a:ea typeface="Calibri"/>
              <a:cs typeface="Calibri"/>
            </a:endParaRPr>
          </a:p>
          <a:p>
            <a:pPr marL="285750" indent="-285750">
              <a:buFont typeface="Arial" panose="020B0604020202020204" pitchFamily="34" charset="0"/>
              <a:buChar char="•"/>
            </a:pPr>
            <a:endParaRPr lang="en-GB" sz="2400" dirty="0">
              <a:latin typeface="Calibri"/>
              <a:ea typeface="Calibri"/>
              <a:cs typeface="Arial"/>
            </a:endParaRPr>
          </a:p>
        </p:txBody>
      </p:sp>
    </p:spTree>
    <p:extLst>
      <p:ext uri="{BB962C8B-B14F-4D97-AF65-F5344CB8AC3E}">
        <p14:creationId xmlns:p14="http://schemas.microsoft.com/office/powerpoint/2010/main" val="38841456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6AD59-61ED-EBBC-67F8-02578928642D}"/>
              </a:ext>
            </a:extLst>
          </p:cNvPr>
          <p:cNvSpPr>
            <a:spLocks noGrp="1"/>
          </p:cNvSpPr>
          <p:nvPr>
            <p:ph type="title"/>
          </p:nvPr>
        </p:nvSpPr>
        <p:spPr>
          <a:xfrm>
            <a:off x="698242" y="252284"/>
            <a:ext cx="10795518" cy="1003916"/>
          </a:xfrm>
        </p:spPr>
        <p:txBody>
          <a:bodyPr anchor="b">
            <a:normAutofit/>
          </a:bodyPr>
          <a:lstStyle/>
          <a:p>
            <a:r>
              <a:rPr lang="en-GB"/>
              <a:t>AI CRAAP Test</a:t>
            </a:r>
          </a:p>
        </p:txBody>
      </p:sp>
      <p:pic>
        <p:nvPicPr>
          <p:cNvPr id="4" name="Content Placeholder 3">
            <a:extLst>
              <a:ext uri="{FF2B5EF4-FFF2-40B4-BE49-F238E27FC236}">
                <a16:creationId xmlns:a16="http://schemas.microsoft.com/office/drawing/2014/main" id="{9AEB267C-D3C9-8663-6910-7E38B3441B31}"/>
              </a:ext>
            </a:extLst>
          </p:cNvPr>
          <p:cNvPicPr>
            <a:picLocks noGrp="1" noChangeAspect="1"/>
          </p:cNvPicPr>
          <p:nvPr>
            <p:ph type="pic" sz="quarter" idx="10"/>
          </p:nvPr>
        </p:nvPicPr>
        <p:blipFill>
          <a:blip r:embed="rId2"/>
          <a:stretch/>
        </p:blipFill>
        <p:spPr>
          <a:xfrm>
            <a:off x="1531498" y="1383341"/>
            <a:ext cx="8724987" cy="4905072"/>
          </a:xfrm>
          <a:prstGeom prst="rect">
            <a:avLst/>
          </a:prstGeom>
          <a:noFill/>
        </p:spPr>
      </p:pic>
      <p:sp>
        <p:nvSpPr>
          <p:cNvPr id="5" name="TextBox 4">
            <a:extLst>
              <a:ext uri="{FF2B5EF4-FFF2-40B4-BE49-F238E27FC236}">
                <a16:creationId xmlns:a16="http://schemas.microsoft.com/office/drawing/2014/main" id="{A4031F61-9EEF-324A-23ED-391EC6AB08B5}"/>
              </a:ext>
            </a:extLst>
          </p:cNvPr>
          <p:cNvSpPr txBox="1"/>
          <p:nvPr/>
        </p:nvSpPr>
        <p:spPr>
          <a:xfrm>
            <a:off x="10543332" y="4344650"/>
            <a:ext cx="135036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Light"/>
                <a:cs typeface="Calibri Light"/>
              </a:rPr>
              <a:t>Reproduced with kind permission from </a:t>
            </a:r>
            <a:r>
              <a:rPr lang="en-GB" dirty="0">
                <a:latin typeface="Calibri"/>
                <a:ea typeface="Calibri Light"/>
                <a:cs typeface="Calibri Light"/>
                <a:hlinkClick r:id="rId3"/>
              </a:rPr>
              <a:t>Bristol University Library.</a:t>
            </a:r>
            <a:endParaRPr lang="en-GB">
              <a:latin typeface="Calibri"/>
            </a:endParaRPr>
          </a:p>
        </p:txBody>
      </p:sp>
    </p:spTree>
    <p:extLst>
      <p:ext uri="{BB962C8B-B14F-4D97-AF65-F5344CB8AC3E}">
        <p14:creationId xmlns:p14="http://schemas.microsoft.com/office/powerpoint/2010/main" val="22911328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4D1DB9-8F7D-494C-A2A2-E733C9159B2C}"/>
              </a:ext>
            </a:extLst>
          </p:cNvPr>
          <p:cNvSpPr>
            <a:spLocks noGrp="1"/>
          </p:cNvSpPr>
          <p:nvPr>
            <p:ph type="title"/>
          </p:nvPr>
        </p:nvSpPr>
        <p:spPr/>
        <p:txBody>
          <a:bodyPr anchor="b">
            <a:normAutofit/>
          </a:bodyPr>
          <a:lstStyle/>
          <a:p>
            <a:r>
              <a:rPr lang="en-GB"/>
              <a:t>When searching for information ...</a:t>
            </a:r>
          </a:p>
        </p:txBody>
      </p:sp>
      <p:graphicFrame>
        <p:nvGraphicFramePr>
          <p:cNvPr id="8" name="Content Placeholder 1">
            <a:extLst>
              <a:ext uri="{FF2B5EF4-FFF2-40B4-BE49-F238E27FC236}">
                <a16:creationId xmlns:a16="http://schemas.microsoft.com/office/drawing/2014/main" id="{F3FF315D-3355-45BB-B8F1-6C4578982AF4}"/>
              </a:ext>
            </a:extLst>
          </p:cNvPr>
          <p:cNvGraphicFramePr>
            <a:graphicFrameLocks noGrp="1"/>
          </p:cNvGraphicFramePr>
          <p:nvPr>
            <p:ph sz="quarter" idx="10"/>
            <p:extLst>
              <p:ext uri="{D42A27DB-BD31-4B8C-83A1-F6EECF244321}">
                <p14:modId xmlns:p14="http://schemas.microsoft.com/office/powerpoint/2010/main" val="403747055"/>
              </p:ext>
            </p:extLst>
          </p:nvPr>
        </p:nvGraphicFramePr>
        <p:xfrm>
          <a:off x="185124" y="844177"/>
          <a:ext cx="11640368" cy="55988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279A6B0-3659-42CE-9AE8-0A16EB4B993B}"/>
              </a:ext>
            </a:extLst>
          </p:cNvPr>
          <p:cNvSpPr txBox="1"/>
          <p:nvPr/>
        </p:nvSpPr>
        <p:spPr>
          <a:xfrm>
            <a:off x="6147924" y="5613712"/>
            <a:ext cx="60049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Calibri"/>
              <a:cs typeface="Calibri"/>
            </a:endParaRPr>
          </a:p>
        </p:txBody>
      </p:sp>
    </p:spTree>
    <p:extLst>
      <p:ext uri="{BB962C8B-B14F-4D97-AF65-F5344CB8AC3E}">
        <p14:creationId xmlns:p14="http://schemas.microsoft.com/office/powerpoint/2010/main" val="28447312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extLst>
              <p:ext uri="{D42A27DB-BD31-4B8C-83A1-F6EECF244321}">
                <p14:modId xmlns:p14="http://schemas.microsoft.com/office/powerpoint/2010/main" val="972156633"/>
              </p:ext>
            </p:extLst>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Record by referencing correctly</a:t>
            </a:r>
            <a:endParaRPr lang="en-GB" b="1">
              <a:solidFill>
                <a:schemeClr val="bg1"/>
              </a:solidFill>
              <a:ea typeface="Calibri Light"/>
              <a:cs typeface="Calibri Light"/>
            </a:endParaRPr>
          </a:p>
        </p:txBody>
      </p:sp>
    </p:spTree>
    <p:extLst>
      <p:ext uri="{BB962C8B-B14F-4D97-AF65-F5344CB8AC3E}">
        <p14:creationId xmlns:p14="http://schemas.microsoft.com/office/powerpoint/2010/main" val="24389880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325563"/>
          </a:xfrm>
        </p:spPr>
        <p:txBody>
          <a:bodyPr>
            <a:normAutofit/>
          </a:bodyPr>
          <a:lstStyle/>
          <a:p>
            <a:r>
              <a:rPr lang="en-GB" sz="3600">
                <a:solidFill>
                  <a:schemeClr val="bg1"/>
                </a:solidFill>
                <a:latin typeface="+mn-lt"/>
                <a:cs typeface="Arial" panose="020B0604020202020204" pitchFamily="34" charset="0"/>
              </a:rPr>
              <a:t>Evaluating</a:t>
            </a:r>
            <a:r>
              <a:rPr lang="en-GB" sz="3600">
                <a:latin typeface="+mn-lt"/>
                <a:cs typeface="Arial" panose="020B0604020202020204" pitchFamily="34" charset="0"/>
              </a:rPr>
              <a:t> </a:t>
            </a:r>
            <a:r>
              <a:rPr lang="en-GB" sz="3600">
                <a:solidFill>
                  <a:schemeClr val="bg1"/>
                </a:solidFill>
                <a:latin typeface="+mn-lt"/>
                <a:cs typeface="Arial" panose="020B0604020202020204" pitchFamily="34" charset="0"/>
              </a:rPr>
              <a:t>articles critically: Things to look out for </a:t>
            </a:r>
          </a:p>
        </p:txBody>
      </p:sp>
      <p:sp>
        <p:nvSpPr>
          <p:cNvPr id="3" name="Content Placeholder 2"/>
          <p:cNvSpPr>
            <a:spLocks noGrp="1"/>
          </p:cNvSpPr>
          <p:nvPr>
            <p:ph idx="4294967295"/>
          </p:nvPr>
        </p:nvSpPr>
        <p:spPr>
          <a:xfrm>
            <a:off x="0" y="1238477"/>
            <a:ext cx="8081555" cy="4483054"/>
          </a:xfrm>
        </p:spPr>
        <p:txBody>
          <a:bodyPr vert="horz" lIns="91440" tIns="45720" rIns="91440" bIns="45720" rtlCol="0" anchor="t">
            <a:noAutofit/>
          </a:bodyPr>
          <a:lstStyle/>
          <a:p>
            <a:pPr>
              <a:buFont typeface="Arial"/>
              <a:buChar char="•"/>
            </a:pPr>
            <a:r>
              <a:rPr lang="en-GB" sz="2200">
                <a:latin typeface="Arial"/>
                <a:cs typeface="Arial"/>
              </a:rPr>
              <a:t>Is it Peer-Reviewed?</a:t>
            </a:r>
            <a:endParaRPr lang="en-US" sz="2600">
              <a:latin typeface="Arial"/>
              <a:cs typeface="Arial"/>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Does it contain stated research questions?</a:t>
            </a:r>
            <a:endParaRPr lang="en-GB" sz="2600">
              <a:latin typeface="Arial"/>
              <a:cs typeface="Arial"/>
            </a:endParaRPr>
          </a:p>
          <a:p>
            <a:pPr marL="0" indent="0">
              <a:buNone/>
            </a:pPr>
            <a:endParaRPr lang="en-GB" sz="2200">
              <a:latin typeface="Arial"/>
              <a:cs typeface="Arial"/>
            </a:endParaRPr>
          </a:p>
          <a:p>
            <a:pPr>
              <a:buFont typeface="Arial"/>
              <a:buChar char="•"/>
            </a:pPr>
            <a:r>
              <a:rPr lang="en-GB" sz="2200">
                <a:latin typeface="Arial"/>
                <a:cs typeface="Arial"/>
              </a:rPr>
              <a:t>How recent is it? What dates are shown on the references?</a:t>
            </a:r>
            <a:endParaRPr lang="en-GB" sz="2200">
              <a:latin typeface="Arial" panose="020B0604020202020204" pitchFamily="34" charset="0"/>
              <a:cs typeface="Arial" panose="020B0604020202020204" pitchFamily="34" charset="0"/>
            </a:endParaRPr>
          </a:p>
          <a:p>
            <a:pPr>
              <a:buFont typeface="Arial"/>
              <a:buChar char="•"/>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Does it have a lot of references? </a:t>
            </a: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Some databases will have records of Downloads, Shares, and how often it’s been cited by others e.g. Springer, Science Direct, Google Scholar.</a:t>
            </a:r>
          </a:p>
          <a:p>
            <a:pPr marL="0" indent="0">
              <a:buNone/>
            </a:pPr>
            <a:endParaRPr lang="en-GB" sz="2600">
              <a:latin typeface="Arial" panose="020B0604020202020204" pitchFamily="34" charset="0"/>
              <a:cs typeface="Arial" panose="020B0604020202020204" pitchFamily="34" charset="0"/>
            </a:endParaRPr>
          </a:p>
          <a:p>
            <a:endParaRPr lang="en-GB" sz="26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8180410" y="1467992"/>
            <a:ext cx="3750552" cy="3768130"/>
          </a:xfrm>
          <a:prstGeom prst="rect">
            <a:avLst/>
          </a:prstGeom>
        </p:spPr>
      </p:pic>
    </p:spTree>
    <p:extLst>
      <p:ext uri="{BB962C8B-B14F-4D97-AF65-F5344CB8AC3E}">
        <p14:creationId xmlns:p14="http://schemas.microsoft.com/office/powerpoint/2010/main" val="11822211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2677656"/>
          </a:xfrm>
          <a:prstGeom prst="rect">
            <a:avLst/>
          </a:prstGeom>
          <a:noFill/>
        </p:spPr>
        <p:txBody>
          <a:bodyPr wrap="square" lIns="91440" tIns="45720" rIns="91440" bIns="45720" anchor="t">
            <a:spAutoFit/>
          </a:bodyPr>
          <a:lstStyle/>
          <a:p>
            <a:pPr marL="0" indent="0">
              <a:lnSpc>
                <a:spcPct val="100000"/>
              </a:lnSpc>
              <a:buNone/>
            </a:pPr>
            <a:r>
              <a:rPr lang="en-GB" sz="2400" dirty="0">
                <a:latin typeface="Arial"/>
                <a:cs typeface="Arial"/>
              </a:rPr>
              <a:t>Can’t find what you need? </a:t>
            </a:r>
            <a:r>
              <a:rPr lang="en-GB" sz="2400" dirty="0">
                <a:solidFill>
                  <a:srgbClr val="007F7C"/>
                </a:solidFill>
                <a:latin typeface="Arial"/>
                <a:cs typeface="Arial"/>
                <a:hlinkClick r:id="rId3"/>
              </a:rPr>
              <a:t>Contact us for help</a:t>
            </a:r>
            <a:r>
              <a:rPr lang="en-GB" sz="2400" dirty="0">
                <a:latin typeface="Arial"/>
                <a:cs typeface="Arial"/>
              </a:rPr>
              <a:t>.</a:t>
            </a:r>
          </a:p>
          <a:p>
            <a:pPr marL="0" indent="0">
              <a:lnSpc>
                <a:spcPct val="100000"/>
              </a:lnSpc>
              <a:buNone/>
            </a:pPr>
            <a:endParaRPr lang="en-GB" sz="2400" dirty="0">
              <a:latin typeface="Arial" panose="020B0604020202020204" pitchFamily="34" charset="0"/>
              <a:cs typeface="Arial" panose="020B0604020202020204" pitchFamily="34" charset="0"/>
            </a:endParaRPr>
          </a:p>
          <a:p>
            <a:pPr marL="0" indent="0">
              <a:lnSpc>
                <a:spcPct val="100000"/>
              </a:lnSpc>
              <a:buNone/>
            </a:pPr>
            <a:endParaRPr lang="en-GB" sz="2400" dirty="0">
              <a:latin typeface="Arial" panose="020B0604020202020204" pitchFamily="34" charset="0"/>
              <a:cs typeface="Arial" panose="020B0604020202020204" pitchFamily="34" charset="0"/>
            </a:endParaRPr>
          </a:p>
          <a:p>
            <a:r>
              <a:rPr lang="en-GB" sz="2400" dirty="0">
                <a:latin typeface="Arial"/>
                <a:cs typeface="Arial"/>
              </a:rPr>
              <a:t>If we don’t have what you need, you can request it via our </a:t>
            </a:r>
            <a:r>
              <a:rPr lang="en-GB" sz="2400" dirty="0" err="1">
                <a:latin typeface="Arial"/>
                <a:cs typeface="Arial"/>
                <a:hlinkClick r:id="rId4"/>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77643" y="1390433"/>
            <a:ext cx="7470898"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dirty="0">
                <a:latin typeface="Arial"/>
                <a:cs typeface="Arial"/>
              </a:rPr>
              <a:t>There are many different styles of referencing. </a:t>
            </a:r>
            <a:endParaRPr lang="en-US" b="1" dirty="0">
              <a:solidFill>
                <a:srgbClr val="007F7C"/>
              </a:solidFill>
              <a:latin typeface="Calibri Light"/>
              <a:ea typeface="Calibri Light"/>
              <a:cs typeface="Calibri Light"/>
            </a:endParaRPr>
          </a:p>
          <a:p>
            <a:pPr>
              <a:lnSpc>
                <a:spcPct val="90000"/>
              </a:lnSpc>
              <a:spcBef>
                <a:spcPts val="1000"/>
              </a:spcBef>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We use Harvard Referencing, following the </a:t>
            </a:r>
            <a:r>
              <a:rPr lang="en-GB" sz="2800" b="1" dirty="0">
                <a:solidFill>
                  <a:srgbClr val="007F7C"/>
                </a:solidFill>
                <a:latin typeface="Arial"/>
                <a:cs typeface="Arial"/>
              </a:rPr>
              <a:t>Cite Them Right 13th edition. </a:t>
            </a:r>
            <a:endParaRPr lang="en-US" b="1" dirty="0">
              <a:solidFill>
                <a:srgbClr val="007F7C"/>
              </a:solidFill>
              <a:ea typeface="Calibri Light"/>
              <a:cs typeface="Calibri Light"/>
            </a:endParaRPr>
          </a:p>
          <a:p>
            <a:pPr marL="342900" indent="-342900">
              <a:lnSpc>
                <a:spcPct val="90000"/>
              </a:lnSpc>
              <a:spcBef>
                <a:spcPts val="1000"/>
              </a:spcBef>
              <a:buFont typeface="Arial"/>
              <a:buChar char="•"/>
            </a:pPr>
            <a:endParaRPr lang="en-GB" sz="2800" b="1" dirty="0">
              <a:solidFill>
                <a:srgbClr val="007F7C"/>
              </a:solidFill>
              <a:latin typeface="Arial"/>
              <a:cs typeface="Arial"/>
            </a:endParaRPr>
          </a:p>
          <a:p>
            <a:pPr marL="342900" indent="-342900">
              <a:lnSpc>
                <a:spcPct val="90000"/>
              </a:lnSpc>
              <a:spcBef>
                <a:spcPts val="1000"/>
              </a:spcBef>
              <a:buFont typeface="Arial"/>
              <a:buChar char="•"/>
            </a:pPr>
            <a:r>
              <a:rPr lang="en-GB" sz="2800" dirty="0">
                <a:latin typeface="Arial"/>
                <a:cs typeface="Arial"/>
                <a:hlinkClick r:id="rId3"/>
              </a:rPr>
              <a:t>Database</a:t>
            </a:r>
            <a:r>
              <a:rPr lang="en-GB" sz="2800" dirty="0">
                <a:latin typeface="Arial"/>
                <a:cs typeface="Arial"/>
              </a:rPr>
              <a:t> available through the library.</a:t>
            </a:r>
          </a:p>
          <a:p>
            <a:pPr marL="342900" indent="-342900">
              <a:lnSpc>
                <a:spcPct val="90000"/>
              </a:lnSpc>
              <a:spcBef>
                <a:spcPts val="1000"/>
              </a:spcBef>
              <a:buFont typeface="Arial"/>
              <a:buChar char="•"/>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Further support and guidance found in </a:t>
            </a:r>
            <a:r>
              <a:rPr lang="en-GB" sz="2800" dirty="0">
                <a:latin typeface="Arial"/>
                <a:cs typeface="Arial"/>
                <a:hlinkClick r:id="rId4"/>
              </a:rPr>
              <a:t>Infoskills</a:t>
            </a:r>
            <a:r>
              <a:rPr lang="en-GB" sz="2800" dirty="0">
                <a:latin typeface="Arial"/>
                <a:cs typeface="Arial"/>
              </a:rPr>
              <a:t> on Library website and </a:t>
            </a:r>
            <a:r>
              <a:rPr lang="en-GB" sz="2800" dirty="0">
                <a:latin typeface="Arial"/>
                <a:cs typeface="Arial"/>
                <a:hlinkClick r:id="rId5"/>
              </a:rPr>
              <a:t>Moodle</a:t>
            </a:r>
            <a:endParaRPr lang="en-GB" sz="2800" dirty="0">
              <a:latin typeface="Arial"/>
              <a:cs typeface="Arial"/>
            </a:endParaRPr>
          </a:p>
        </p:txBody>
      </p:sp>
      <p:pic>
        <p:nvPicPr>
          <p:cNvPr id="4" name="Picture 3">
            <a:extLst>
              <a:ext uri="{FF2B5EF4-FFF2-40B4-BE49-F238E27FC236}">
                <a16:creationId xmlns:a16="http://schemas.microsoft.com/office/drawing/2014/main" id="{81809D8A-1D21-4150-7D5D-9B6789BE589A}"/>
              </a:ext>
            </a:extLst>
          </p:cNvPr>
          <p:cNvPicPr>
            <a:picLocks noChangeAspect="1"/>
          </p:cNvPicPr>
          <p:nvPr/>
        </p:nvPicPr>
        <p:blipFill>
          <a:blip r:embed="rId6"/>
          <a:stretch>
            <a:fillRect/>
          </a:stretch>
        </p:blipFill>
        <p:spPr>
          <a:xfrm>
            <a:off x="8503348" y="1622323"/>
            <a:ext cx="3146372" cy="411877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199231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BB1A3FBD-AFDB-3FA8-0085-C282BEAF2E2D}"/>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18D4644C-47D5-9425-8004-5F7C86435576}"/>
              </a:ext>
            </a:extLst>
          </p:cNvPr>
          <p:cNvSpPr>
            <a:spLocks noGrp="1"/>
          </p:cNvSpPr>
          <p:nvPr>
            <p:ph type="title"/>
          </p:nvPr>
        </p:nvSpPr>
        <p:spPr/>
        <p:txBody>
          <a:bodyPr/>
          <a:lstStyle/>
          <a:p>
            <a:endParaRPr lang="en-GB"/>
          </a:p>
        </p:txBody>
      </p:sp>
      <p:sp>
        <p:nvSpPr>
          <p:cNvPr id="4" name="TextBox 3">
            <a:extLst>
              <a:ext uri="{FF2B5EF4-FFF2-40B4-BE49-F238E27FC236}">
                <a16:creationId xmlns:a16="http://schemas.microsoft.com/office/drawing/2014/main" id="{BFC583DC-A121-58E4-F884-FC1F742783D9}"/>
              </a:ext>
            </a:extLst>
          </p:cNvPr>
          <p:cNvSpPr txBox="1"/>
          <p:nvPr/>
        </p:nvSpPr>
        <p:spPr>
          <a:xfrm>
            <a:off x="7719060" y="134874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ea typeface="Calibri Light"/>
                <a:cs typeface="Calibri Light"/>
              </a:rPr>
              <a:t>Staff feedback form</a:t>
            </a:r>
          </a:p>
        </p:txBody>
      </p:sp>
    </p:spTree>
    <p:extLst>
      <p:ext uri="{BB962C8B-B14F-4D97-AF65-F5344CB8AC3E}">
        <p14:creationId xmlns:p14="http://schemas.microsoft.com/office/powerpoint/2010/main" val="6380554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5BE55385-5FC2-A622-23B7-FB277082CB2A}"/>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DC5C4E1C-B3AD-F34A-BE9B-83D78877CEB8}"/>
              </a:ext>
            </a:extLst>
          </p:cNvPr>
          <p:cNvSpPr>
            <a:spLocks noGrp="1"/>
          </p:cNvSpPr>
          <p:nvPr>
            <p:ph type="title"/>
          </p:nvPr>
        </p:nvSpPr>
        <p:spPr/>
        <p:txBody>
          <a:bodyPr/>
          <a:lstStyle/>
          <a:p>
            <a:endParaRPr lang="en-GB"/>
          </a:p>
        </p:txBody>
      </p:sp>
      <p:sp>
        <p:nvSpPr>
          <p:cNvPr id="5" name="TextBox 4">
            <a:extLst>
              <a:ext uri="{FF2B5EF4-FFF2-40B4-BE49-F238E27FC236}">
                <a16:creationId xmlns:a16="http://schemas.microsoft.com/office/drawing/2014/main" id="{F59E0E12-971A-F4AA-FB14-DDF4BD522D11}"/>
              </a:ext>
            </a:extLst>
          </p:cNvPr>
          <p:cNvSpPr txBox="1"/>
          <p:nvPr/>
        </p:nvSpPr>
        <p:spPr>
          <a:xfrm>
            <a:off x="7719060" y="1348740"/>
            <a:ext cx="34899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ea typeface="Calibri Light"/>
                <a:cs typeface="Calibri Light"/>
              </a:rPr>
              <a:t>Student feedback form</a:t>
            </a:r>
          </a:p>
        </p:txBody>
      </p:sp>
    </p:spTree>
    <p:extLst>
      <p:ext uri="{BB962C8B-B14F-4D97-AF65-F5344CB8AC3E}">
        <p14:creationId xmlns:p14="http://schemas.microsoft.com/office/powerpoint/2010/main" val="397188626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TotalTime>
  <Words>1639</Words>
  <Application>Microsoft Office PowerPoint</Application>
  <PresentationFormat>Widescreen</PresentationFormat>
  <Paragraphs>269</Paragraphs>
  <Slides>36</Slides>
  <Notes>11</Notes>
  <HiddenSlides>0</HiddenSlides>
  <MMClips>0</MMClips>
  <ScaleCrop>false</ScaleCrop>
  <HeadingPairs>
    <vt:vector size="4" baseType="variant">
      <vt:variant>
        <vt:lpstr>Theme</vt:lpstr>
      </vt:variant>
      <vt:variant>
        <vt:i4>3</vt:i4>
      </vt:variant>
      <vt:variant>
        <vt:lpstr>Slide Titles</vt:lpstr>
      </vt:variant>
      <vt:variant>
        <vt:i4>36</vt:i4>
      </vt:variant>
    </vt:vector>
  </HeadingPairs>
  <TitlesOfParts>
    <vt:vector size="39" baseType="lpstr">
      <vt:lpstr>Office Theme</vt:lpstr>
      <vt:lpstr>Office Theme</vt:lpstr>
      <vt:lpstr>Office Theme</vt:lpstr>
      <vt:lpstr>Advanced Searching</vt:lpstr>
      <vt:lpstr>Literature searching</vt:lpstr>
      <vt:lpstr>Where to start...</vt:lpstr>
      <vt:lpstr>What is my research focus?</vt:lpstr>
      <vt:lpstr>Useful resource</vt:lpstr>
      <vt:lpstr>Library search</vt:lpstr>
      <vt:lpstr>Explore options in the record</vt:lpstr>
      <vt:lpstr>Explore options in the record</vt:lpstr>
      <vt:lpstr>Phrase Searching &amp; Terminology</vt:lpstr>
      <vt:lpstr>Truncation and Wildcards</vt:lpstr>
      <vt:lpstr>PowerPoint Presentation</vt:lpstr>
      <vt:lpstr>Search Operators</vt:lpstr>
      <vt:lpstr>Tips</vt:lpstr>
      <vt:lpstr>Searching: Library Search or individual databases?</vt:lpstr>
      <vt:lpstr>Database: Lexis Plus UK</vt:lpstr>
      <vt:lpstr>ProQuest: Parliamentary Papers</vt:lpstr>
      <vt:lpstr>Database: BoB</vt:lpstr>
      <vt:lpstr>Proquest Central</vt:lpstr>
      <vt:lpstr>Explore...</vt:lpstr>
      <vt:lpstr>Note...</vt:lpstr>
      <vt:lpstr>Linking Google Scholar  </vt:lpstr>
      <vt:lpstr>LibKey Nomad</vt:lpstr>
      <vt:lpstr>What about Artificial Intelligence (AI)?</vt:lpstr>
      <vt:lpstr>Need help identifying a topic?</vt:lpstr>
      <vt:lpstr>What it searches…</vt:lpstr>
      <vt:lpstr>Primo Research Assistant tool</vt:lpstr>
      <vt:lpstr>Good academic practice</vt:lpstr>
      <vt:lpstr>AI CRAAP Test</vt:lpstr>
      <vt:lpstr>When searching for information ...</vt:lpstr>
      <vt:lpstr>Summary</vt:lpstr>
      <vt:lpstr>Evaluating articles critically: Things to look out for </vt:lpstr>
      <vt:lpstr>Need More?</vt:lpstr>
      <vt:lpstr>Harvard Referencing Style</vt:lpstr>
      <vt:lpstr>Contact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dc:creator>
  <cp:lastModifiedBy>Lisa Ellis</cp:lastModifiedBy>
  <cp:revision>14</cp:revision>
  <dcterms:created xsi:type="dcterms:W3CDTF">2023-02-03T08:23:08Z</dcterms:created>
  <dcterms:modified xsi:type="dcterms:W3CDTF">2025-10-23T10:10:18Z</dcterms:modified>
</cp:coreProperties>
</file>