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2" d="100"/>
          <a:sy n="62" d="100"/>
        </p:scale>
        <p:origin x="792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4324/9781351116268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Atanas Stoyanov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2534717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Annamarie Dufficy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your presentation.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morning. My name is Atanas Stoyanov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 identify some of the issues contributed to the stagnation in sales of Basil’s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Bakery.I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am going to discuss PESTEL framework and Cause-and-Effect framework and applied these two frameworks to Basil’s Bakery and I am going to conclude my presentation with my key findings.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2282825"/>
            <a:ext cx="10515600" cy="35313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Basil’s Bakery is a small independent business located in a </a:t>
            </a:r>
            <a:r>
              <a:rPr lang="en-GB" dirty="0" err="1"/>
              <a:t>reteil</a:t>
            </a:r>
            <a:r>
              <a:rPr lang="en-GB" dirty="0"/>
              <a:t> park in </a:t>
            </a:r>
            <a:r>
              <a:rPr lang="en-GB" dirty="0" err="1"/>
              <a:t>Coventry.The</a:t>
            </a:r>
            <a:r>
              <a:rPr lang="en-GB" dirty="0"/>
              <a:t> business opened in 2015.Basil is a skilled baker who produces </a:t>
            </a:r>
            <a:r>
              <a:rPr lang="en-GB" dirty="0" err="1"/>
              <a:t>cakes,pastries</a:t>
            </a:r>
            <a:r>
              <a:rPr lang="en-GB" dirty="0"/>
              <a:t> and bread using high-quality organic ingredients.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insight into the problems Basil’s Bakery are facing.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(approx. 1 minute)</a:t>
            </a:r>
            <a:endParaRPr lang="en-GB" sz="2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Basil’s Bakery opened in 2015 and for the next few years sales increased year-on-year but after COVID 19 his sales are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stagnated.So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he comes to me to ask me to have a look into this.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Basil’s Bakery main problem is sales </a:t>
            </a:r>
            <a:r>
              <a:rPr lang="en-GB" sz="2600" dirty="0" err="1">
                <a:latin typeface="Arial" panose="020B0604020202020204" pitchFamily="34" charset="0"/>
                <a:cs typeface="Arial" panose="020B0604020202020204" pitchFamily="34" charset="0"/>
              </a:rPr>
              <a:t>stagnation,the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problem is contributed of some ’internal’ and ‘external’ problems.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External problems are:</a:t>
            </a:r>
          </a:p>
          <a:p>
            <a:pPr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Some of his customers lost their job</a:t>
            </a:r>
          </a:p>
          <a:p>
            <a:pPr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Utility bills are increased</a:t>
            </a:r>
          </a:p>
          <a:p>
            <a:pPr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His organic products are more expensive than 2015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Internal problems are:</a:t>
            </a:r>
          </a:p>
          <a:p>
            <a:pPr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Basil can not offer to his customers delivery</a:t>
            </a:r>
          </a:p>
          <a:p>
            <a:pPr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Basil can not offer pre-orders because he is not able to answer the phone</a:t>
            </a:r>
          </a:p>
          <a:p>
            <a:pPr marL="1371600" lvl="3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/>
            <a:r>
              <a:rPr lang="en-GB" sz="2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  <a:r>
              <a:rPr lang="en-GB" sz="2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focused on the problems…</a:t>
            </a:r>
            <a:r>
              <a:rPr lang="en-GB" sz="26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solutions.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PESTEL framework is a model that helps us to understand actual or potential issues occur outside of the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organ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isation.A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PESTEL analysis studies the key external factors(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Political,Economical,Social,Technological,Enviromental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Legal).The advantages of PESTEL frameworks are:</a:t>
            </a:r>
          </a:p>
          <a:p>
            <a:pPr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is a simple framework to understand</a:t>
            </a:r>
          </a:p>
          <a:p>
            <a:pPr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Can help businesses to avoid future issues or minimize them</a:t>
            </a:r>
          </a:p>
          <a:p>
            <a:pPr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enables understanding of wider business environment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PESTEL framework disadvantages are :</a:t>
            </a:r>
          </a:p>
          <a:p>
            <a:pPr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is difficult to draw specific conclusion from the data</a:t>
            </a:r>
          </a:p>
          <a:p>
            <a:pPr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Can be overlap between the pillars and at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times,difficult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to categorise some factors</a:t>
            </a:r>
          </a:p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is a temptation to identify ‘generic’ factors than ‘’impactful’’ factors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</a:t>
            </a: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provided in your PESTEL Framework 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7830419"/>
              </p:ext>
            </p:extLst>
          </p:nvPr>
        </p:nvGraphicFramePr>
        <p:xfrm>
          <a:off x="682304" y="2132013"/>
          <a:ext cx="10827391" cy="41029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COVID 19 lockdown </a:t>
                      </a:r>
                      <a:r>
                        <a:rPr lang="en-GB" sz="1400" b="1" dirty="0" err="1"/>
                        <a:t>restrictions,reduced</a:t>
                      </a:r>
                      <a:r>
                        <a:rPr lang="en-GB" sz="1400" b="1" dirty="0"/>
                        <a:t> the customers visiting the bakery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Utility bills increased(</a:t>
                      </a:r>
                      <a:r>
                        <a:rPr lang="en-GB" sz="1400" b="1" dirty="0" err="1"/>
                        <a:t>gas,electricity</a:t>
                      </a:r>
                      <a:r>
                        <a:rPr lang="en-GB" sz="1400" b="1" dirty="0"/>
                        <a:t>)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Shops in the retail are closing reducing some Basil’s Bakery customers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 err="1"/>
                        <a:t>Inflation,according</a:t>
                      </a:r>
                      <a:r>
                        <a:rPr lang="en-GB" sz="1400" b="1" dirty="0"/>
                        <a:t> to BBC article from 29.04.2026 the businesses are experiencing inflation from US-Israel war in Iran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More people work from home which means less people walk-in for breakfast or lunch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Fewer people visit the retail park than before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Basil is not able to do deliveries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Basil can not take all pre-orders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Business rates are increasing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 err="1"/>
                        <a:t>Basiil</a:t>
                      </a:r>
                      <a:r>
                        <a:rPr lang="en-GB" sz="1400" b="1" dirty="0"/>
                        <a:t> has to follow food safety and hygiene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Basil is using organic products which are more expensive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Climate changes can provide crop failure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77498"/>
            <a:ext cx="10515600" cy="49409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Cause-and-effect framework is a tool that helps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 to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identify,organise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display possible causes of a specific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problem.According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(Sproull,2018,p.25) ‘’</a:t>
            </a:r>
            <a:r>
              <a:rPr lang="en-GB" dirty="0"/>
              <a:t>The cause-and-effect diagram can be a very useful tool when attempting to identify potential causes of the problem at </a:t>
            </a:r>
            <a:r>
              <a:rPr lang="en-GB" dirty="0" err="1"/>
              <a:t>hand’’.Cause</a:t>
            </a:r>
            <a:r>
              <a:rPr lang="en-GB" dirty="0"/>
              <a:t>-and-Effect framework encourages creative thinking during the brainstorming </a:t>
            </a:r>
            <a:r>
              <a:rPr lang="en-GB" dirty="0" err="1"/>
              <a:t>session.According</a:t>
            </a:r>
            <a:r>
              <a:rPr lang="en-GB" dirty="0"/>
              <a:t> to (</a:t>
            </a:r>
            <a:r>
              <a:rPr lang="en-GB" dirty="0" err="1"/>
              <a:t>Management,Institute</a:t>
            </a:r>
            <a:r>
              <a:rPr lang="en-GB" dirty="0"/>
              <a:t> of Leadership,p.34) The value of fishbone analysis is that:</a:t>
            </a:r>
          </a:p>
          <a:p>
            <a:r>
              <a:rPr lang="en-GB" dirty="0"/>
              <a:t>It gives you a complete picture of all the possibilities</a:t>
            </a:r>
          </a:p>
          <a:p>
            <a:r>
              <a:rPr lang="en-GB" dirty="0"/>
              <a:t>It may enable you to discover that more than one case is involved</a:t>
            </a:r>
          </a:p>
          <a:p>
            <a:endParaRPr lang="en-GB" dirty="0"/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The stagnation in sales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Fewer people are visiting the retail park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Shops in the retail park closing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Some customers work from home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Some loyal clients lost their jobs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Sales remaining 25% below the 2019 figures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Basil is using organic products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Basil can not offer delivery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Basil can not always answer the phone for pre-orders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Cause-and-Effect diagram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provide a reference source for the Cause-and-Effect model on this slide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Basil’s Bakery facing stagnation in sales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Basil’s Bakery is affected of some external issues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Basil’s Bakery stagnation in sales is affected of some internal issues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 fontScale="92500"/>
          </a:bodyPr>
          <a:lstStyle/>
          <a:p>
            <a:pPr marL="0" indent="0" algn="just">
              <a:buNone/>
            </a:pPr>
            <a:r>
              <a:rPr lang="en-GB" sz="24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Crew,J</a:t>
            </a: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.(2026)</a:t>
            </a:r>
            <a:r>
              <a:rPr lang="en-GB" sz="24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Less bread and WFH Fridays-what Pret boss knows about our </a:t>
            </a:r>
            <a:r>
              <a:rPr lang="en-GB" sz="2400" i="1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habbits,</a:t>
            </a:r>
            <a:r>
              <a:rPr lang="en-GB" sz="24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available</a:t>
            </a: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24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at:BBC</a:t>
            </a: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News(Accessed: 11.10.26)</a:t>
            </a:r>
          </a:p>
          <a:p>
            <a:pPr marL="0" indent="0" algn="just">
              <a:buNone/>
            </a:pPr>
            <a:endParaRPr lang="en-GB" sz="2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Sproull,R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(2018)</a:t>
            </a:r>
            <a:r>
              <a:rPr lang="en-GB" sz="2400" i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problem-</a:t>
            </a:r>
            <a:r>
              <a:rPr lang="en-GB" sz="2400" i="1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solving,problem</a:t>
            </a:r>
            <a:r>
              <a:rPr lang="en-GB" sz="2400" i="1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-prevention and decision-making </a:t>
            </a:r>
            <a:r>
              <a:rPr lang="en-GB" sz="2400" i="1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guide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,New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York:Productivity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Press.Available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from:</a:t>
            </a:r>
            <a:r>
              <a:rPr lang="en-GB" u="sng" dirty="0" err="1">
                <a:hlinkClick r:id="rId2"/>
              </a:rPr>
              <a:t>https</a:t>
            </a:r>
            <a:r>
              <a:rPr lang="en-GB" u="sng" dirty="0">
                <a:hlinkClick r:id="rId2"/>
              </a:rPr>
              <a:t>://doi.org/10.4324/9781351116268</a:t>
            </a:r>
            <a:r>
              <a:rPr lang="en-GB" u="sng" dirty="0"/>
              <a:t>(Accessed 11.10.2026)</a:t>
            </a:r>
          </a:p>
          <a:p>
            <a:pPr marL="0" indent="0">
              <a:buNone/>
            </a:pPr>
            <a:endParaRPr lang="en-GB" sz="2400" u="sng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u="sng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Institute of Leadership and Management(2013)</a:t>
            </a:r>
            <a:r>
              <a:rPr lang="en-GB" dirty="0"/>
              <a:t> </a:t>
            </a:r>
            <a:r>
              <a:rPr lang="en-GB" i="1" dirty="0"/>
              <a:t>Solving problems and making </a:t>
            </a:r>
            <a:r>
              <a:rPr lang="en-GB" i="1" dirty="0" err="1"/>
              <a:t>decisions.</a:t>
            </a:r>
            <a:r>
              <a:rPr lang="en-GB" dirty="0" err="1"/>
              <a:t>fifth</a:t>
            </a:r>
            <a:r>
              <a:rPr lang="en-GB" dirty="0"/>
              <a:t> </a:t>
            </a:r>
            <a:r>
              <a:rPr lang="en-GB" dirty="0" err="1"/>
              <a:t>edition.Routledge.Available</a:t>
            </a:r>
            <a:r>
              <a:rPr lang="en-GB" dirty="0"/>
              <a:t> </a:t>
            </a:r>
            <a:r>
              <a:rPr lang="en-GB" dirty="0" err="1"/>
              <a:t>from:https</a:t>
            </a:r>
            <a:r>
              <a:rPr lang="en-GB" dirty="0"/>
              <a:t>://www-vlebooks-com.uwtsd.idm.oclc.org/Product/Index/253239?page=0&amp;startBookmarkId=-1(Accessed:11.10.2026)</a:t>
            </a:r>
            <a:endParaRPr lang="en-GB" i="1" dirty="0"/>
          </a:p>
          <a:p>
            <a:pPr marL="0" indent="0">
              <a:buNone/>
            </a:pPr>
            <a:endParaRPr lang="en-GB" sz="24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www.w3.org/XML/1998/namespace"/>
    <ds:schemaRef ds:uri="3e4d8a5d-01f3-43bc-a8af-65fd9717c730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2312</TotalTime>
  <Words>990</Words>
  <Application>Microsoft Office PowerPoint</Application>
  <PresentationFormat>Widescreen</PresentationFormat>
  <Paragraphs>124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PowerPoint Presentation</vt:lpstr>
      <vt:lpstr>Provide an Overview of your presentation.  (approx. 30 seconds)</vt:lpstr>
      <vt:lpstr>Provide an overview of Basil’s Bakery.  (approx. 30 seconds)</vt:lpstr>
      <vt:lpstr>Provide an insight into the problems Basil’s Bakery are facing. (approx. 1 minute)</vt:lpstr>
      <vt:lpstr>Provide a critique of the PESTEL Framework  (approx. 1 minute).</vt:lpstr>
      <vt:lpstr>  Provide an application and discuss the information provided in your PESTEL Framework  (approx. 1 minute 30 seconds).  </vt:lpstr>
      <vt:lpstr>Provide a critique of the Cause-and-Effect model (approx. 1 minute).</vt:lpstr>
      <vt:lpstr>PowerPoint Presentation</vt:lpstr>
      <vt:lpstr>Provide a summary of your Key Findings  (approx. 30 seconds)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Slavina Yordanova</cp:lastModifiedBy>
  <cp:revision>102</cp:revision>
  <dcterms:created xsi:type="dcterms:W3CDTF">2024-01-29T11:42:05Z</dcterms:created>
  <dcterms:modified xsi:type="dcterms:W3CDTF">2026-10-11T18:52:12Z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