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4"/>
  </p:notesMasterIdLst>
  <p:sldIdLst>
    <p:sldId id="256" r:id="rId2"/>
    <p:sldId id="445" r:id="rId3"/>
    <p:sldId id="521" r:id="rId4"/>
    <p:sldId id="522" r:id="rId5"/>
    <p:sldId id="523" r:id="rId6"/>
    <p:sldId id="524" r:id="rId7"/>
    <p:sldId id="473" r:id="rId8"/>
    <p:sldId id="526" r:id="rId9"/>
    <p:sldId id="527" r:id="rId10"/>
    <p:sldId id="502" r:id="rId11"/>
    <p:sldId id="520" r:id="rId12"/>
    <p:sldId id="387"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765" autoAdjust="0"/>
  </p:normalViewPr>
  <p:slideViewPr>
    <p:cSldViewPr snapToGrid="0" snapToObjects="1">
      <p:cViewPr varScale="1">
        <p:scale>
          <a:sx n="105" d="100"/>
          <a:sy n="105" d="100"/>
        </p:scale>
        <p:origin x="1240" y="7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11/17/2023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3907944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578263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01897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141822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7</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8</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3299220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9</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1373718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10</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11</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94397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069071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11/17/2023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1043" y="2120985"/>
            <a:ext cx="6319050" cy="132012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Risk Assessment Process </a:t>
            </a:r>
            <a:r>
              <a:rPr lang="en-US" altLang="zh-CN" sz="4400" dirty="0">
                <a:solidFill>
                  <a:srgbClr val="0F3661"/>
                </a:solidFill>
                <a:latin typeface="Times New Roman"/>
                <a:cs typeface="Times New Roman"/>
              </a:rPr>
              <a:t>And </a:t>
            </a:r>
            <a:r>
              <a:rPr lang="en-US" sz="4400" dirty="0">
                <a:solidFill>
                  <a:srgbClr val="0F3661"/>
                </a:solidFill>
                <a:latin typeface="Times New Roman"/>
                <a:cs typeface="Times New Roman"/>
              </a:rPr>
              <a:t>Information Security </a:t>
            </a:r>
          </a:p>
        </p:txBody>
      </p:sp>
      <p:sp>
        <p:nvSpPr>
          <p:cNvPr id="3" name="TextBox 2"/>
          <p:cNvSpPr txBox="1"/>
          <p:nvPr/>
        </p:nvSpPr>
        <p:spPr>
          <a:xfrm>
            <a:off x="3885754" y="4774721"/>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4" y="397510"/>
            <a:ext cx="5551426" cy="713306"/>
          </a:xfrm>
        </p:spPr>
        <p:txBody>
          <a:bodyPr/>
          <a:lstStyle/>
          <a:p>
            <a:br>
              <a:rPr lang="en-US" dirty="0"/>
            </a:br>
            <a:r>
              <a:rPr lang="en-US" sz="3600" b="1" dirty="0"/>
              <a:t>Topic</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276872" y="2172260"/>
            <a:ext cx="8800618" cy="1456771"/>
          </a:xfrm>
        </p:spPr>
        <p:txBody>
          <a:bodyPr/>
          <a:lstStyle/>
          <a:p>
            <a:pPr marL="0" indent="0">
              <a:buNone/>
            </a:pPr>
            <a:r>
              <a:rPr lang="en-US" altLang="zh-CN" dirty="0">
                <a:solidFill>
                  <a:srgbClr val="374151"/>
                </a:solidFill>
                <a:latin typeface="Söhne"/>
              </a:rPr>
              <a:t>The importance of risk assessment to information security programs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4" y="397510"/>
            <a:ext cx="5551426" cy="713306"/>
          </a:xfrm>
        </p:spPr>
        <p:txBody>
          <a:bodyPr/>
          <a:lstStyle/>
          <a:p>
            <a:br>
              <a:rPr lang="en-US" dirty="0"/>
            </a:br>
            <a:r>
              <a:rPr lang="en-US" sz="3600" b="1" dirty="0"/>
              <a:t>Introduction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45171" y="1110816"/>
            <a:ext cx="8798829" cy="4343400"/>
          </a:xfrm>
        </p:spPr>
        <p:txBody>
          <a:bodyPr/>
          <a:lstStyle/>
          <a:p>
            <a:pPr marL="0" indent="0" algn="l">
              <a:buNone/>
            </a:pPr>
            <a:r>
              <a:rPr lang="en-US" altLang="zh-CN" b="0" i="0" dirty="0">
                <a:solidFill>
                  <a:srgbClr val="374151"/>
                </a:solidFill>
                <a:effectLst/>
                <a:latin typeface="Söhne"/>
              </a:rPr>
              <a:t>Risk assessment is a systematic approach used to identify, analyze, and evaluate potential risks that may impact an organization's objectives. In the realm of information security, risk assessment refers to the evaluation of an organization's information systems, data, and processes to identify potential security risks and threats. Its key role lies in helping organizations gain a comprehensive understanding of, manage, and mitigate various security risks to protect sensitive information and systems from harm.</a:t>
            </a:r>
            <a:endParaRPr lang="zh-CN" altLang="en-US" dirty="0"/>
          </a:p>
        </p:txBody>
      </p:sp>
      <p:pic>
        <p:nvPicPr>
          <p:cNvPr id="1026" name="Picture 2" descr="Why are risk assessments important? — AT&amp;F Solutions">
            <a:extLst>
              <a:ext uri="{FF2B5EF4-FFF2-40B4-BE49-F238E27FC236}">
                <a16:creationId xmlns:a16="http://schemas.microsoft.com/office/drawing/2014/main" id="{4CFEF4E0-8FE7-6F61-6DFA-6B4179241F20}"/>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281340" y="4077554"/>
            <a:ext cx="3578046" cy="27533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6952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4185" y="397510"/>
            <a:ext cx="6726218" cy="713306"/>
          </a:xfrm>
        </p:spPr>
        <p:txBody>
          <a:bodyPr/>
          <a:lstStyle/>
          <a:p>
            <a:br>
              <a:rPr lang="en-US" dirty="0"/>
            </a:br>
            <a:r>
              <a:rPr lang="en-US" sz="3600" b="1" dirty="0"/>
              <a:t>Key Role Of Risk Assessment</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97883" y="1110816"/>
            <a:ext cx="8746117" cy="4343400"/>
          </a:xfrm>
        </p:spPr>
        <p:txBody>
          <a:bodyPr>
            <a:normAutofit/>
          </a:bodyPr>
          <a:lstStyle/>
          <a:p>
            <a:pPr marL="0" indent="0" algn="l">
              <a:buNone/>
            </a:pPr>
            <a:r>
              <a:rPr lang="en-US" altLang="zh-CN" sz="3600" b="0" i="0" dirty="0">
                <a:solidFill>
                  <a:srgbClr val="374151"/>
                </a:solidFill>
                <a:effectLst/>
                <a:latin typeface="Söhne"/>
              </a:rPr>
              <a:t>1.Identifying Vulnerabilities and Threats</a:t>
            </a:r>
          </a:p>
          <a:p>
            <a:pPr marL="0" indent="0" algn="l">
              <a:buNone/>
            </a:pPr>
            <a:r>
              <a:rPr lang="en-US" altLang="zh-CN" sz="3600" b="0" i="0" dirty="0">
                <a:solidFill>
                  <a:srgbClr val="374151"/>
                </a:solidFill>
                <a:effectLst/>
                <a:latin typeface="Söhne"/>
              </a:rPr>
              <a:t>2.Prioritizing Risks</a:t>
            </a:r>
          </a:p>
          <a:p>
            <a:pPr marL="0" indent="0" algn="l">
              <a:buNone/>
            </a:pPr>
            <a:r>
              <a:rPr lang="en-US" altLang="zh-CN" sz="3600" b="0" i="0" dirty="0">
                <a:solidFill>
                  <a:srgbClr val="374151"/>
                </a:solidFill>
                <a:effectLst/>
                <a:latin typeface="Söhne"/>
              </a:rPr>
              <a:t>3.Informing Risk Mitigation Strategies</a:t>
            </a:r>
          </a:p>
          <a:p>
            <a:pPr marL="0" indent="0" algn="l">
              <a:buNone/>
            </a:pPr>
            <a:r>
              <a:rPr lang="en-US" altLang="zh-CN" sz="3600" b="0" i="0" dirty="0">
                <a:solidFill>
                  <a:srgbClr val="374151"/>
                </a:solidFill>
                <a:effectLst/>
                <a:latin typeface="Söhne"/>
              </a:rPr>
              <a:t>4.Resource Allocation and Budgeting</a:t>
            </a:r>
          </a:p>
          <a:p>
            <a:pPr marL="0" indent="0" algn="l">
              <a:buNone/>
            </a:pPr>
            <a:r>
              <a:rPr lang="en-US" altLang="zh-CN" sz="3600" b="0" i="0" dirty="0">
                <a:solidFill>
                  <a:srgbClr val="374151"/>
                </a:solidFill>
                <a:effectLst/>
                <a:latin typeface="Söhne"/>
              </a:rPr>
              <a:t>5.Continuous Improvement</a:t>
            </a:r>
            <a:endParaRPr lang="zh-CN" altLang="en-US" sz="3600" dirty="0"/>
          </a:p>
        </p:txBody>
      </p:sp>
    </p:spTree>
    <p:extLst>
      <p:ext uri="{BB962C8B-B14F-4D97-AF65-F5344CB8AC3E}">
        <p14:creationId xmlns:p14="http://schemas.microsoft.com/office/powerpoint/2010/main" val="16861802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33" y="520292"/>
            <a:ext cx="8690722" cy="713306"/>
          </a:xfrm>
        </p:spPr>
        <p:txBody>
          <a:bodyPr/>
          <a:lstStyle/>
          <a:p>
            <a:br>
              <a:rPr lang="en-US" dirty="0"/>
            </a:br>
            <a:r>
              <a:rPr lang="en-US" sz="3600" b="1" dirty="0"/>
              <a:t>Identifying Vulnerabilities and Threats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49438" y="1637655"/>
            <a:ext cx="8746117" cy="4343400"/>
          </a:xfrm>
        </p:spPr>
        <p:txBody>
          <a:bodyPr/>
          <a:lstStyle/>
          <a:p>
            <a:pPr marL="0" indent="0" algn="l">
              <a:buNone/>
            </a:pPr>
            <a:r>
              <a:rPr lang="en-US" altLang="zh-CN" b="0" i="0" dirty="0">
                <a:solidFill>
                  <a:srgbClr val="374151"/>
                </a:solidFill>
                <a:effectLst/>
                <a:latin typeface="Söhne"/>
              </a:rPr>
              <a:t>Risk assessments play a vital role in pinpointing weaknesses within an organization's information systems and comprehending the potential threats these systems might face. This process involves recognizing specific areas where security measures might fall short or where potential breaches could occur, providing a fundamental foundation for creating robust security strategies.</a:t>
            </a:r>
          </a:p>
        </p:txBody>
      </p:sp>
      <p:pic>
        <p:nvPicPr>
          <p:cNvPr id="2052" name="Picture 4" descr="IT Security Vulnerability vs Threat vs Risk: What are the Differences? –  BMC Software | Blogs">
            <a:extLst>
              <a:ext uri="{FF2B5EF4-FFF2-40B4-BE49-F238E27FC236}">
                <a16:creationId xmlns:a16="http://schemas.microsoft.com/office/drawing/2014/main" id="{478664A9-2E54-C23B-5DF7-56CA354153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419"/>
          <a:stretch/>
        </p:blipFill>
        <p:spPr bwMode="auto">
          <a:xfrm>
            <a:off x="198941" y="4242326"/>
            <a:ext cx="8746117" cy="2520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3540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278" y="602772"/>
            <a:ext cx="8237444" cy="713306"/>
          </a:xfrm>
        </p:spPr>
        <p:txBody>
          <a:bodyPr/>
          <a:lstStyle/>
          <a:p>
            <a:br>
              <a:rPr lang="en-US" dirty="0"/>
            </a:br>
            <a:r>
              <a:rPr lang="en-US" sz="3600" b="1" dirty="0"/>
              <a:t>Prioritizing Risks</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320054" y="1407541"/>
            <a:ext cx="8823946" cy="4175749"/>
          </a:xfrm>
        </p:spPr>
        <p:txBody>
          <a:bodyPr>
            <a:normAutofit/>
          </a:bodyPr>
          <a:lstStyle/>
          <a:p>
            <a:pPr marL="0" indent="0" algn="l">
              <a:buNone/>
            </a:pPr>
            <a:r>
              <a:rPr lang="en-US" altLang="zh-CN" sz="2000" b="0" i="0" dirty="0">
                <a:solidFill>
                  <a:srgbClr val="374151"/>
                </a:solidFill>
                <a:effectLst/>
                <a:latin typeface="Söhne"/>
              </a:rPr>
              <a:t>Not all risks hold the same level of significance. The risk assessment process aids in systematically evaluating risks based on their likelihood of occurrence and potential impact on the organization. This systematic approach allows for the identification of critical risks that could potentially cause substantial harm, enabling organizations to concentrate their efforts on mitigating these high-priority risks first. By establishing a hierarchy of risks, resources can be efficiently allocated to address the most pressing security concerns, ensuring a more effective risk management strategy..</a:t>
            </a:r>
          </a:p>
        </p:txBody>
      </p:sp>
      <p:pic>
        <p:nvPicPr>
          <p:cNvPr id="3074" name="Picture 2" descr="The Ultimate Guide to Risk Prioritization - Hyperproof">
            <a:extLst>
              <a:ext uri="{FF2B5EF4-FFF2-40B4-BE49-F238E27FC236}">
                <a16:creationId xmlns:a16="http://schemas.microsoft.com/office/drawing/2014/main" id="{4A45BBD5-B884-C7F3-F9A4-C0A339937CAB}"/>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02843" y="4091681"/>
            <a:ext cx="4038211" cy="2661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6418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314892"/>
            <a:ext cx="8982285" cy="632500"/>
          </a:xfrm>
        </p:spPr>
        <p:txBody>
          <a:bodyPr/>
          <a:lstStyle/>
          <a:p>
            <a:r>
              <a:rPr lang="en-US" altLang="zh-CN" sz="3200" b="1" dirty="0"/>
              <a:t>Informing Risk Mitigation Strategies</a:t>
            </a:r>
            <a:endParaRPr lang="en-US" sz="3200" dirty="0"/>
          </a:p>
        </p:txBody>
      </p:sp>
      <p:sp>
        <p:nvSpPr>
          <p:cNvPr id="9219" name="Rectangle 3"/>
          <p:cNvSpPr>
            <a:spLocks noGrp="1" noChangeArrowheads="1"/>
          </p:cNvSpPr>
          <p:nvPr>
            <p:ph idx="1"/>
          </p:nvPr>
        </p:nvSpPr>
        <p:spPr>
          <a:xfrm>
            <a:off x="260393" y="1462121"/>
            <a:ext cx="8792773" cy="3073545"/>
          </a:xfrm>
        </p:spPr>
        <p:txBody>
          <a:bodyPr>
            <a:normAutofit/>
          </a:bodyPr>
          <a:lstStyle/>
          <a:p>
            <a:pPr marL="0" indent="0">
              <a:buNone/>
            </a:pPr>
            <a:r>
              <a:rPr lang="en-US" altLang="zh-CN" sz="2000" dirty="0">
                <a:solidFill>
                  <a:srgbClr val="374151"/>
                </a:solidFill>
                <a:latin typeface="Söhne"/>
              </a:rPr>
              <a:t>Insights garnered from comprehensive risk assessments serve as a cornerstone for devising effective risk mitigation plans. Understanding the specific vulnerabilities and threats enables organizations to tailor their security measures to address these risks more effectively. For instance, if a risk assessment identifies potential weaknesses in a particular software system, it allows for the allocation of resources to promptly patch or update that system. This informed approach ensures that mitigation strategies are targeted and aligned with the identified risks, bolstering the overall resilience of the organization against potential security breaches..</a:t>
            </a:r>
          </a:p>
        </p:txBody>
      </p:sp>
      <p:pic>
        <p:nvPicPr>
          <p:cNvPr id="4100" name="Picture 4" descr="Risk Mitigation: The Four Types">
            <a:extLst>
              <a:ext uri="{FF2B5EF4-FFF2-40B4-BE49-F238E27FC236}">
                <a16:creationId xmlns:a16="http://schemas.microsoft.com/office/drawing/2014/main" id="{692BEF11-58E8-0A64-841E-136A255CA8C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972493" y="3942213"/>
            <a:ext cx="5080673" cy="285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157446"/>
            <a:ext cx="8982285" cy="632500"/>
          </a:xfrm>
        </p:spPr>
        <p:txBody>
          <a:bodyPr/>
          <a:lstStyle/>
          <a:p>
            <a:r>
              <a:rPr lang="en-US" altLang="zh-CN" sz="3200" b="1" dirty="0"/>
              <a:t>Resource Allocation and Budgeting</a:t>
            </a:r>
            <a:endParaRPr lang="en-US" sz="3200" dirty="0"/>
          </a:p>
        </p:txBody>
      </p:sp>
      <p:sp>
        <p:nvSpPr>
          <p:cNvPr id="9219" name="Rectangle 3"/>
          <p:cNvSpPr>
            <a:spLocks noGrp="1" noChangeArrowheads="1"/>
          </p:cNvSpPr>
          <p:nvPr>
            <p:ph idx="1"/>
          </p:nvPr>
        </p:nvSpPr>
        <p:spPr>
          <a:xfrm>
            <a:off x="161715" y="974329"/>
            <a:ext cx="8919942" cy="3458392"/>
          </a:xfrm>
        </p:spPr>
        <p:txBody>
          <a:bodyPr>
            <a:normAutofit/>
          </a:bodyPr>
          <a:lstStyle/>
          <a:p>
            <a:pPr marL="0" indent="0">
              <a:buNone/>
            </a:pPr>
            <a:r>
              <a:rPr lang="en-US" altLang="zh-CN" sz="2200" dirty="0">
                <a:solidFill>
                  <a:srgbClr val="374151"/>
                </a:solidFill>
                <a:latin typeface="Söhne"/>
              </a:rPr>
              <a:t>Risk assessments provide essential data to guide the allocation of resources and budgetary decisions within an organization. They offer a comprehensive view of potential losses and the cost-effectiveness of implementing specific security measures. By quantifying the potential impact of risks, organizations can justify investments in security controls and allocate resources more efficiently. This data-driven approach helps in optimizing the allocation of funds towards areas identified as high-risk, ensuring a strategic and balanced distribution of resources across various security initiatives. Consequently, it strengthens the organization's ability to proactively mitigate risks while maintaining a realistic and sustainable budget for cybersecurity measures.</a:t>
            </a:r>
          </a:p>
        </p:txBody>
      </p:sp>
      <p:sp>
        <p:nvSpPr>
          <p:cNvPr id="2" name="AutoShape 2" descr="Resource Allocation and Budget Development | Planning and Institutional  Effectiveness | Lane Community College">
            <a:extLst>
              <a:ext uri="{FF2B5EF4-FFF2-40B4-BE49-F238E27FC236}">
                <a16:creationId xmlns:a16="http://schemas.microsoft.com/office/drawing/2014/main" id="{C3E842CC-E8BD-F841-D43F-B927C1BF340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5126" name="Picture 6" descr="Resource Allocation and Budget Development | Planning and Institutional  Effectiveness | Lane Community College">
            <a:extLst>
              <a:ext uri="{FF2B5EF4-FFF2-40B4-BE49-F238E27FC236}">
                <a16:creationId xmlns:a16="http://schemas.microsoft.com/office/drawing/2014/main" id="{A97C72EA-3A55-BD0D-D5EA-3C12EEB9BEB3}"/>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44190" y="4366109"/>
            <a:ext cx="4038095" cy="2443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1943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61715" y="260392"/>
            <a:ext cx="8982285" cy="632500"/>
          </a:xfrm>
        </p:spPr>
        <p:txBody>
          <a:bodyPr/>
          <a:lstStyle/>
          <a:p>
            <a:r>
              <a:rPr lang="en-US" altLang="zh-CN" sz="3200" b="1" dirty="0"/>
              <a:t>Continuous Improvement</a:t>
            </a:r>
            <a:endParaRPr lang="en-US" sz="3200" dirty="0"/>
          </a:p>
        </p:txBody>
      </p:sp>
      <p:sp>
        <p:nvSpPr>
          <p:cNvPr id="9219" name="Rectangle 3"/>
          <p:cNvSpPr>
            <a:spLocks noGrp="1" noChangeArrowheads="1"/>
          </p:cNvSpPr>
          <p:nvPr>
            <p:ph idx="1"/>
          </p:nvPr>
        </p:nvSpPr>
        <p:spPr>
          <a:xfrm>
            <a:off x="254336" y="992495"/>
            <a:ext cx="8889664" cy="4221402"/>
          </a:xfrm>
        </p:spPr>
        <p:txBody>
          <a:bodyPr>
            <a:noAutofit/>
          </a:bodyPr>
          <a:lstStyle/>
          <a:p>
            <a:pPr marL="0" indent="0">
              <a:buNone/>
            </a:pPr>
            <a:r>
              <a:rPr lang="en-US" altLang="zh-CN" sz="2000" dirty="0">
                <a:solidFill>
                  <a:srgbClr val="374151"/>
                </a:solidFill>
                <a:latin typeface="Söhne"/>
              </a:rPr>
              <a:t>The process of risk assessment is not a one-time event but an ongoing practice. Its outcomes contribute significantly to the continuous enhancement of an Information Security Program (ISP). Regular reassessments based on new insights or changes in the threat landscape facilitate the adaptation of security strategies. This iterative approach enables organizations to track emerging vulnerabilities, evolving threats, or alterations in their infrastructure. By staying vigilant and responsive to these changes, organizations can make necessary adjustments to their security protocols and measures. This continual refinement of security strategies ensures that the ISP remains adaptable, proactive, and effective in safeguarding against evolving risks and threats in the dynamic landscape of cybersecurity.</a:t>
            </a:r>
          </a:p>
        </p:txBody>
      </p:sp>
      <p:pic>
        <p:nvPicPr>
          <p:cNvPr id="6146" name="Picture 2" descr="What is Continuous Improvement? | Planview LeanKit">
            <a:extLst>
              <a:ext uri="{FF2B5EF4-FFF2-40B4-BE49-F238E27FC236}">
                <a16:creationId xmlns:a16="http://schemas.microsoft.com/office/drawing/2014/main" id="{3B2471B8-2B1C-1FE6-59F5-37EC59CF8A92}"/>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73305" y="4060615"/>
            <a:ext cx="3843527" cy="2791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783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242405"/>
            <a:ext cx="8415338" cy="3747434"/>
          </a:xfrm>
        </p:spPr>
        <p:txBody>
          <a:bodyPr>
            <a:normAutofit/>
          </a:bodyPr>
          <a:lstStyle/>
          <a:p>
            <a:pPr marL="457200" lvl="1" indent="0" algn="l">
              <a:buNone/>
            </a:pPr>
            <a:r>
              <a:rPr lang="en-US" altLang="zh-CN" b="0" i="0" dirty="0">
                <a:solidFill>
                  <a:srgbClr val="374151"/>
                </a:solidFill>
                <a:effectLst/>
                <a:latin typeface="Söhne"/>
              </a:rPr>
              <a:t>Risk assessment serves as the bedrock of an organization's information security framework. It begins by identifying vulnerabilities and understanding potential threats to an organization's systems, forming the basis for effective security strategies. Prioritizing risks based on their likelihood and impact allows for targeted mitigation efforts, optimizing resource allocation to address critical vulnerabilities first. Insights gleaned from risk assessments inform tailored risk mitigation strategies, enabling organizations to allocate resources effectively, patch vulnerabilities, and update systems promptly</a:t>
            </a:r>
            <a:endParaRPr lang="en-US" sz="2400" dirty="0"/>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a:bodyPr>
          <a:lstStyle/>
          <a:p>
            <a:pPr marL="0" indent="0">
              <a:buNone/>
            </a:pPr>
            <a:endParaRPr lang="en-US" sz="2400" dirty="0"/>
          </a:p>
          <a:p>
            <a:pPr marL="457200" lvl="1" indent="0" algn="l">
              <a:buNone/>
            </a:pPr>
            <a:r>
              <a:rPr lang="en-US" altLang="zh-CN" b="0" i="0" dirty="0">
                <a:solidFill>
                  <a:srgbClr val="374151"/>
                </a:solidFill>
                <a:effectLst/>
                <a:latin typeface="Söhne"/>
              </a:rPr>
              <a:t>Moreover, risk assessments aid in justifying investments by demonstrating potential losses and the cost-effectiveness of specific security controls. They ensure compliance with regulatory standards, contributing to effective governance. This process is iterative, fostering continuous improvement by adapting to evolving threats and changes in the organizational landscape. By fostering a proactive and adaptive Information Security Program (ISP), continuous improvement in risk assessment enhances an organization's resilience against emerging cybersecurity challenges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8806413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743" y="2146298"/>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7652</TotalTime>
  <Words>2942</Words>
  <Application>Microsoft Office PowerPoint</Application>
  <PresentationFormat>全屏显示(4:3)</PresentationFormat>
  <Paragraphs>110</Paragraphs>
  <Slides>12</Slides>
  <Notes>12</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12</vt:i4>
      </vt:variant>
    </vt:vector>
  </HeadingPairs>
  <TitlesOfParts>
    <vt:vector size="19" baseType="lpstr">
      <vt:lpstr>Söhne</vt:lpstr>
      <vt:lpstr>Arial</vt:lpstr>
      <vt:lpstr>Calibri</vt:lpstr>
      <vt:lpstr>News Gothic MT</vt:lpstr>
      <vt:lpstr>Times New Roman</vt:lpstr>
      <vt:lpstr>Wingdings 2</vt:lpstr>
      <vt:lpstr>Breeze</vt:lpstr>
      <vt:lpstr> Risk Assessment Process And Information Security </vt:lpstr>
      <vt:lpstr> Topic</vt:lpstr>
      <vt:lpstr> Introduction</vt:lpstr>
      <vt:lpstr> Key Role Of Risk Assessment</vt:lpstr>
      <vt:lpstr> Identifying Vulnerabilities and Threats</vt:lpstr>
      <vt:lpstr> Prioritizing Risks</vt:lpstr>
      <vt:lpstr>Informing Risk Mitigation Strategies</vt:lpstr>
      <vt:lpstr>Resource Allocation and Budgeting</vt:lpstr>
      <vt:lpstr>Continuous Improvement</vt:lpstr>
      <vt:lpstr>Summary</vt:lpstr>
      <vt:lpstr>Summary</vt:lpstr>
      <vt:lpstr>PowerPoint 演示文稿</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越 余</cp:lastModifiedBy>
  <cp:revision>534</cp:revision>
  <dcterms:created xsi:type="dcterms:W3CDTF">2011-10-03T10:20:59Z</dcterms:created>
  <dcterms:modified xsi:type="dcterms:W3CDTF">2023-11-17T02:52:30Z</dcterms:modified>
</cp:coreProperties>
</file>