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416" r:id="rId2"/>
    <p:sldId id="256" r:id="rId3"/>
    <p:sldId id="273" r:id="rId4"/>
    <p:sldId id="293" r:id="rId5"/>
    <p:sldId id="257" r:id="rId6"/>
    <p:sldId id="259" r:id="rId7"/>
    <p:sldId id="260" r:id="rId8"/>
    <p:sldId id="274" r:id="rId9"/>
    <p:sldId id="267" r:id="rId10"/>
    <p:sldId id="275" r:id="rId11"/>
    <p:sldId id="276" r:id="rId12"/>
    <p:sldId id="277" r:id="rId13"/>
    <p:sldId id="278" r:id="rId14"/>
    <p:sldId id="279"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9" r:id="rId29"/>
    <p:sldId id="310" r:id="rId30"/>
    <p:sldId id="311" r:id="rId31"/>
    <p:sldId id="312" r:id="rId32"/>
    <p:sldId id="313" r:id="rId33"/>
    <p:sldId id="314" r:id="rId34"/>
    <p:sldId id="317" r:id="rId35"/>
    <p:sldId id="318" r:id="rId36"/>
    <p:sldId id="319" r:id="rId37"/>
    <p:sldId id="320" r:id="rId38"/>
    <p:sldId id="321" r:id="rId39"/>
    <p:sldId id="322" r:id="rId40"/>
    <p:sldId id="325" r:id="rId41"/>
    <p:sldId id="326" r:id="rId42"/>
    <p:sldId id="327" r:id="rId43"/>
    <p:sldId id="328" r:id="rId44"/>
    <p:sldId id="329" r:id="rId45"/>
    <p:sldId id="330" r:id="rId46"/>
    <p:sldId id="331" r:id="rId47"/>
    <p:sldId id="332" r:id="rId48"/>
    <p:sldId id="333" r:id="rId49"/>
    <p:sldId id="334" r:id="rId50"/>
    <p:sldId id="335" r:id="rId51"/>
    <p:sldId id="336" r:id="rId52"/>
    <p:sldId id="337" r:id="rId53"/>
    <p:sldId id="338" r:id="rId54"/>
    <p:sldId id="341" r:id="rId55"/>
    <p:sldId id="342" r:id="rId56"/>
    <p:sldId id="343" r:id="rId57"/>
    <p:sldId id="344" r:id="rId58"/>
    <p:sldId id="345" r:id="rId59"/>
    <p:sldId id="346" r:id="rId60"/>
    <p:sldId id="347" r:id="rId61"/>
    <p:sldId id="349" r:id="rId62"/>
    <p:sldId id="350" r:id="rId63"/>
    <p:sldId id="351" r:id="rId64"/>
    <p:sldId id="352" r:id="rId65"/>
    <p:sldId id="353" r:id="rId66"/>
    <p:sldId id="354" r:id="rId67"/>
    <p:sldId id="357" r:id="rId68"/>
    <p:sldId id="358" r:id="rId69"/>
    <p:sldId id="359" r:id="rId70"/>
    <p:sldId id="360" r:id="rId71"/>
    <p:sldId id="361" r:id="rId72"/>
    <p:sldId id="362" r:id="rId73"/>
    <p:sldId id="363" r:id="rId74"/>
    <p:sldId id="364" r:id="rId75"/>
    <p:sldId id="365" r:id="rId76"/>
    <p:sldId id="366" r:id="rId77"/>
    <p:sldId id="367" r:id="rId78"/>
    <p:sldId id="368" r:id="rId79"/>
    <p:sldId id="369" r:id="rId80"/>
    <p:sldId id="370" r:id="rId81"/>
    <p:sldId id="371" r:id="rId82"/>
    <p:sldId id="372" r:id="rId83"/>
    <p:sldId id="373" r:id="rId84"/>
    <p:sldId id="374" r:id="rId85"/>
    <p:sldId id="375" r:id="rId86"/>
    <p:sldId id="376" r:id="rId87"/>
    <p:sldId id="377" r:id="rId88"/>
    <p:sldId id="378" r:id="rId89"/>
    <p:sldId id="379" r:id="rId90"/>
    <p:sldId id="380" r:id="rId91"/>
    <p:sldId id="381" r:id="rId92"/>
    <p:sldId id="382" r:id="rId93"/>
    <p:sldId id="383" r:id="rId94"/>
    <p:sldId id="384" r:id="rId95"/>
    <p:sldId id="385" r:id="rId96"/>
    <p:sldId id="386" r:id="rId97"/>
    <p:sldId id="387" r:id="rId98"/>
    <p:sldId id="389" r:id="rId99"/>
    <p:sldId id="390" r:id="rId100"/>
    <p:sldId id="391" r:id="rId101"/>
    <p:sldId id="393" r:id="rId102"/>
    <p:sldId id="392" r:id="rId103"/>
    <p:sldId id="394" r:id="rId104"/>
    <p:sldId id="397" r:id="rId105"/>
    <p:sldId id="400" r:id="rId106"/>
    <p:sldId id="401" r:id="rId107"/>
    <p:sldId id="402" r:id="rId108"/>
    <p:sldId id="403" r:id="rId109"/>
    <p:sldId id="404" r:id="rId110"/>
    <p:sldId id="407" r:id="rId111"/>
    <p:sldId id="398" r:id="rId112"/>
    <p:sldId id="411" r:id="rId113"/>
    <p:sldId id="412" r:id="rId114"/>
    <p:sldId id="413" r:id="rId115"/>
    <p:sldId id="414" r:id="rId116"/>
    <p:sldId id="415" r:id="rId117"/>
  </p:sldIdLst>
  <p:sldSz cx="9144000" cy="6858000" type="screen4x3"/>
  <p:notesSz cx="6858000" cy="9144000"/>
  <p:custDataLst>
    <p:tags r:id="rId1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randa Dodd" initials="MD" lastIdx="4" clrIdx="0">
    <p:extLst>
      <p:ext uri="{19B8F6BF-5375-455C-9EA6-DF929625EA0E}">
        <p15:presenceInfo xmlns:p15="http://schemas.microsoft.com/office/powerpoint/2012/main" userId="Miranda Dod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2F2F2"/>
    <a:srgbClr val="001A00"/>
    <a:srgbClr val="003300"/>
    <a:srgbClr val="003366"/>
    <a:srgbClr val="660033"/>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733" autoAdjust="0"/>
    <p:restoredTop sz="95799" autoAdjust="0"/>
  </p:normalViewPr>
  <p:slideViewPr>
    <p:cSldViewPr snapToGrid="0">
      <p:cViewPr varScale="1">
        <p:scale>
          <a:sx n="99" d="100"/>
          <a:sy n="99" d="100"/>
        </p:scale>
        <p:origin x="510" y="78"/>
      </p:cViewPr>
      <p:guideLst/>
    </p:cSldViewPr>
  </p:slideViewPr>
  <p:outlineViewPr>
    <p:cViewPr>
      <p:scale>
        <a:sx n="33" d="100"/>
        <a:sy n="33" d="100"/>
      </p:scale>
      <p:origin x="0" y="-2808"/>
    </p:cViewPr>
  </p:outlineViewPr>
  <p:notesTextViewPr>
    <p:cViewPr>
      <p:scale>
        <a:sx n="1" d="1"/>
        <a:sy n="1" d="1"/>
      </p:scale>
      <p:origin x="0" y="0"/>
    </p:cViewPr>
  </p:notesTextViewPr>
  <p:sorterViewPr>
    <p:cViewPr>
      <p:scale>
        <a:sx n="51" d="100"/>
        <a:sy n="51"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ags" Target="tags/tag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commentAuthors" Target="commentAuthor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7-24T11:03:39.117" idx="1">
    <p:pos x="5486" y="1453"/>
    <p:text>This is taken from the original game - you would need to replace with your own example.</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21/11/2024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09273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21/11/2024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981902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3EB86D-C4B6-4492-BE96-26BDB38C0AB9}" type="datetimeFigureOut">
              <a:rPr lang="en-GB" smtClean="0"/>
              <a:t>21/11/2024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1790400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3EB86D-C4B6-4492-BE96-26BDB38C0AB9}" type="datetimeFigureOut">
              <a:rPr lang="en-GB" smtClean="0"/>
              <a:t>21/11/2024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279577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3EB86D-C4B6-4492-BE96-26BDB38C0AB9}" type="datetimeFigureOut">
              <a:rPr lang="en-GB" smtClean="0"/>
              <a:t>21/11/2024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71318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3EB86D-C4B6-4492-BE96-26BDB38C0AB9}" type="datetimeFigureOut">
              <a:rPr lang="en-GB" smtClean="0"/>
              <a:t>21/11/2024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73475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3EB86D-C4B6-4492-BE96-26BDB38C0AB9}" type="datetimeFigureOut">
              <a:rPr lang="en-GB" smtClean="0"/>
              <a:t>21/11/2024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56844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21/11/2024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2789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21/11/2024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60421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21/11/2024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031347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21/11/2024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11371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3EB86D-C4B6-4492-BE96-26BDB38C0AB9}" type="datetimeFigureOut">
              <a:rPr lang="en-GB" smtClean="0"/>
              <a:t>21/11/2024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CDCE48-F7A2-4A1B-AA37-E5B474609967}" type="slidenum">
              <a:rPr lang="en-GB" smtClean="0"/>
              <a:t>‹#›</a:t>
            </a:fld>
            <a:endParaRPr lang="en-GB"/>
          </a:p>
        </p:txBody>
      </p:sp>
    </p:spTree>
    <p:extLst>
      <p:ext uri="{BB962C8B-B14F-4D97-AF65-F5344CB8AC3E}">
        <p14:creationId xmlns:p14="http://schemas.microsoft.com/office/powerpoint/2010/main" val="270478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qaa.ac.uk/membership/collaborative-enhancement-projects" TargetMode="External"/><Relationship Id="rId4" Type="http://schemas.openxmlformats.org/officeDocument/2006/relationships/hyperlink" Target="about:blank" TargetMode="External"/></Relationships>
</file>

<file path=ppt/slides/_rels/slide2.xml.rels><?xml version="1.0" encoding="UTF-8" standalone="yes"?>
<Relationships xmlns="http://schemas.openxmlformats.org/package/2006/relationships"><Relationship Id="rId3" Type="http://schemas.openxmlformats.org/officeDocument/2006/relationships/slide" Target="slide112.xml"/><Relationship Id="rId2" Type="http://schemas.openxmlformats.org/officeDocument/2006/relationships/slide" Target="slide3.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comments" Target="../comments/comment1.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about:blank" TargetMode="External"/></Relationships>
</file>

<file path=ppt/slides/_rels/slide4.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3" Type="http://schemas.openxmlformats.org/officeDocument/2006/relationships/image" Target="../media/image12.png"/><Relationship Id="rId18" Type="http://schemas.openxmlformats.org/officeDocument/2006/relationships/slide" Target="slide105.xml"/><Relationship Id="rId26" Type="http://schemas.openxmlformats.org/officeDocument/2006/relationships/slide" Target="slide92.xml"/><Relationship Id="rId39" Type="http://schemas.openxmlformats.org/officeDocument/2006/relationships/image" Target="../media/image25.png"/><Relationship Id="rId21" Type="http://schemas.openxmlformats.org/officeDocument/2006/relationships/image" Target="../media/image16.png"/><Relationship Id="rId34" Type="http://schemas.openxmlformats.org/officeDocument/2006/relationships/slide" Target="slide76.xml"/><Relationship Id="rId7" Type="http://schemas.openxmlformats.org/officeDocument/2006/relationships/slide" Target="slide2.xml"/><Relationship Id="rId2" Type="http://schemas.openxmlformats.org/officeDocument/2006/relationships/image" Target="../media/image9.png"/><Relationship Id="rId16" Type="http://schemas.openxmlformats.org/officeDocument/2006/relationships/slide" Target="slide23.xml"/><Relationship Id="rId20" Type="http://schemas.openxmlformats.org/officeDocument/2006/relationships/slide" Target="slide41.xml"/><Relationship Id="rId29" Type="http://schemas.openxmlformats.org/officeDocument/2006/relationships/image" Target="../media/image20.png"/><Relationship Id="rId41"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hyperlink" Target="https://www.uwtsd.ac.uk/student-services/learning-support/" TargetMode="External"/><Relationship Id="rId11" Type="http://schemas.openxmlformats.org/officeDocument/2006/relationships/image" Target="../media/image11.png"/><Relationship Id="rId24" Type="http://schemas.openxmlformats.org/officeDocument/2006/relationships/slide" Target="slide62.xml"/><Relationship Id="rId32" Type="http://schemas.openxmlformats.org/officeDocument/2006/relationships/slide" Target="slide7.xml"/><Relationship Id="rId37" Type="http://schemas.openxmlformats.org/officeDocument/2006/relationships/image" Target="../media/image24.png"/><Relationship Id="rId40" Type="http://schemas.openxmlformats.org/officeDocument/2006/relationships/slide" Target="slide68.xml"/><Relationship Id="rId5" Type="http://schemas.openxmlformats.org/officeDocument/2006/relationships/hyperlink" Target="about:blank" TargetMode="External"/><Relationship Id="rId15" Type="http://schemas.openxmlformats.org/officeDocument/2006/relationships/image" Target="../media/image13.png"/><Relationship Id="rId23" Type="http://schemas.openxmlformats.org/officeDocument/2006/relationships/image" Target="../media/image17.png"/><Relationship Id="rId28" Type="http://schemas.openxmlformats.org/officeDocument/2006/relationships/slide" Target="slide15.xml"/><Relationship Id="rId36" Type="http://schemas.openxmlformats.org/officeDocument/2006/relationships/slide" Target="slide6.xml"/><Relationship Id="rId10" Type="http://schemas.openxmlformats.org/officeDocument/2006/relationships/slide" Target="slide35.xml"/><Relationship Id="rId19" Type="http://schemas.openxmlformats.org/officeDocument/2006/relationships/image" Target="../media/image15.png"/><Relationship Id="rId31" Type="http://schemas.openxmlformats.org/officeDocument/2006/relationships/image" Target="../media/image21.png"/><Relationship Id="rId4" Type="http://schemas.openxmlformats.org/officeDocument/2006/relationships/hyperlink" Target="https://www.uwtsdunion.co.uk/advice/advice-service" TargetMode="External"/><Relationship Id="rId9" Type="http://schemas.openxmlformats.org/officeDocument/2006/relationships/image" Target="../media/image10.png"/><Relationship Id="rId14" Type="http://schemas.openxmlformats.org/officeDocument/2006/relationships/slide" Target="slide99.xml"/><Relationship Id="rId22" Type="http://schemas.openxmlformats.org/officeDocument/2006/relationships/slide" Target="slide111.xml"/><Relationship Id="rId27" Type="http://schemas.openxmlformats.org/officeDocument/2006/relationships/image" Target="../media/image19.png"/><Relationship Id="rId30" Type="http://schemas.openxmlformats.org/officeDocument/2006/relationships/slide" Target="slide29.xml"/><Relationship Id="rId35" Type="http://schemas.openxmlformats.org/officeDocument/2006/relationships/image" Target="../media/image23.png"/><Relationship Id="rId8" Type="http://schemas.openxmlformats.org/officeDocument/2006/relationships/slide" Target="slide55.xml"/><Relationship Id="rId3" Type="http://schemas.openxmlformats.org/officeDocument/2006/relationships/hyperlink" Target="https://www.uwtsd.ac.uk/library/" TargetMode="External"/><Relationship Id="rId12" Type="http://schemas.openxmlformats.org/officeDocument/2006/relationships/slide" Target="slide49.xml"/><Relationship Id="rId17" Type="http://schemas.openxmlformats.org/officeDocument/2006/relationships/image" Target="../media/image14.png"/><Relationship Id="rId25" Type="http://schemas.openxmlformats.org/officeDocument/2006/relationships/image" Target="../media/image18.png"/><Relationship Id="rId33" Type="http://schemas.openxmlformats.org/officeDocument/2006/relationships/image" Target="../media/image22.png"/><Relationship Id="rId38" Type="http://schemas.openxmlformats.org/officeDocument/2006/relationships/slide" Target="slide84.xml"/></Relationships>
</file>

<file path=ppt/slides/_rels/slide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slide" Target="slide7.xml"/><Relationship Id="rId4" Type="http://schemas.openxmlformats.org/officeDocument/2006/relationships/slide" Target="slide8.xml"/></Relationships>
</file>

<file path=ppt/slides/_rels/slide8.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0.xml"/><Relationship Id="rId7" Type="http://schemas.openxmlformats.org/officeDocument/2006/relationships/slide" Target="slide14.xml"/><Relationship Id="rId2" Type="http://schemas.openxmlformats.org/officeDocument/2006/relationships/slide" Target="slide9.xml"/><Relationship Id="rId1" Type="http://schemas.openxmlformats.org/officeDocument/2006/relationships/slideLayout" Target="../slideLayouts/slideLayout7.xml"/><Relationship Id="rId6" Type="http://schemas.openxmlformats.org/officeDocument/2006/relationships/slide" Target="slide13.xml"/><Relationship Id="rId5" Type="http://schemas.openxmlformats.org/officeDocument/2006/relationships/slide" Target="slide12.xml"/><Relationship Id="rId10" Type="http://schemas.openxmlformats.org/officeDocument/2006/relationships/hyperlink" Target="https://pixabay.com/en/girl-waving-woman-female-student-295309/" TargetMode="External"/><Relationship Id="rId4" Type="http://schemas.openxmlformats.org/officeDocument/2006/relationships/slide" Target="slide11.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0.png"/><Relationship Id="rId4" Type="http://schemas.openxmlformats.org/officeDocument/2006/relationships/slide" Target="slide16.xml"/></Relationships>
</file>

<file path=ppt/slides/_rels/slide16.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9.xml"/><Relationship Id="rId7" Type="http://schemas.openxmlformats.org/officeDocument/2006/relationships/slide" Target="slide22.xml"/><Relationship Id="rId2" Type="http://schemas.openxmlformats.org/officeDocument/2006/relationships/slide" Target="slide17.xml"/><Relationship Id="rId1" Type="http://schemas.openxmlformats.org/officeDocument/2006/relationships/slideLayout" Target="../slideLayouts/slideLayout7.xml"/><Relationship Id="rId6" Type="http://schemas.openxmlformats.org/officeDocument/2006/relationships/slide" Target="slide18.xml"/><Relationship Id="rId5" Type="http://schemas.openxmlformats.org/officeDocument/2006/relationships/slide" Target="slide21.xml"/><Relationship Id="rId10" Type="http://schemas.openxmlformats.org/officeDocument/2006/relationships/hyperlink" Target="about:blank" TargetMode="External"/><Relationship Id="rId4" Type="http://schemas.openxmlformats.org/officeDocument/2006/relationships/slide" Target="slide20.xml"/><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4.png"/><Relationship Id="rId4" Type="http://schemas.openxmlformats.org/officeDocument/2006/relationships/slide" Target="slide24.xml"/></Relationships>
</file>

<file path=ppt/slides/_rels/slide24.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25.xml"/><Relationship Id="rId7" Type="http://schemas.openxmlformats.org/officeDocument/2006/relationships/image" Target="../media/image4.png"/><Relationship Id="rId2" Type="http://schemas.openxmlformats.org/officeDocument/2006/relationships/slide" Target="slide26.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28.xml"/><Relationship Id="rId4" Type="http://schemas.openxmlformats.org/officeDocument/2006/relationships/slide" Target="slide27.xml"/></Relationships>
</file>

<file path=ppt/slides/_rels/slide2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slide" Target="slide30.xml"/></Relationships>
</file>

<file path=ppt/slides/_rels/slide3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33.xml"/><Relationship Id="rId7" Type="http://schemas.openxmlformats.org/officeDocument/2006/relationships/image" Target="../media/image4.png"/><Relationship Id="rId2" Type="http://schemas.openxmlformats.org/officeDocument/2006/relationships/slide" Target="slide32.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34.xml"/><Relationship Id="rId4" Type="http://schemas.openxmlformats.org/officeDocument/2006/relationships/slide" Target="slide31.xml"/></Relationships>
</file>

<file path=ppt/slides/_rels/slide31.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slide" Target="slide36.xml"/></Relationships>
</file>

<file path=ppt/slides/_rels/slide3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39.xml"/><Relationship Id="rId7" Type="http://schemas.openxmlformats.org/officeDocument/2006/relationships/image" Target="../media/image4.png"/><Relationship Id="rId2" Type="http://schemas.openxmlformats.org/officeDocument/2006/relationships/slide" Target="slide3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40.xml"/><Relationship Id="rId4" Type="http://schemas.openxmlformats.org/officeDocument/2006/relationships/slide" Target="slide38.xml"/></Relationships>
</file>

<file path=ppt/slides/_rels/slide37.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6.png"/><Relationship Id="rId4" Type="http://schemas.openxmlformats.org/officeDocument/2006/relationships/slide" Target="slide42.xml"/></Relationships>
</file>

<file path=ppt/slides/_rels/slide42.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46.xml"/><Relationship Id="rId7" Type="http://schemas.openxmlformats.org/officeDocument/2006/relationships/slide" Target="slide48.xml"/><Relationship Id="rId2"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47.xml"/><Relationship Id="rId5" Type="http://schemas.openxmlformats.org/officeDocument/2006/relationships/slide" Target="slide44.xml"/><Relationship Id="rId10" Type="http://schemas.openxmlformats.org/officeDocument/2006/relationships/hyperlink" Target="https://pixabay.com/en/girl-waving-woman-female-student-295309/" TargetMode="External"/><Relationship Id="rId4" Type="http://schemas.openxmlformats.org/officeDocument/2006/relationships/slide" Target="slide45.xml"/><Relationship Id="rId9"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2.png"/><Relationship Id="rId4" Type="http://schemas.openxmlformats.org/officeDocument/2006/relationships/slide" Target="slide50.xml"/></Relationships>
</file>

<file path=ppt/slides/_rels/slide50.xml.rels><?xml version="1.0" encoding="UTF-8" standalone="yes"?>
<Relationships xmlns="http://schemas.openxmlformats.org/package/2006/relationships"><Relationship Id="rId8" Type="http://schemas.openxmlformats.org/officeDocument/2006/relationships/slide" Target="slide52.xml"/><Relationship Id="rId3" Type="http://schemas.openxmlformats.org/officeDocument/2006/relationships/slide" Target="slide53.xml"/><Relationship Id="rId7" Type="http://schemas.openxmlformats.org/officeDocument/2006/relationships/hyperlink" Target="about:blank" TargetMode="External"/><Relationship Id="rId2" Type="http://schemas.openxmlformats.org/officeDocument/2006/relationships/slide" Target="slide5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slide" Target="slide5.xml"/><Relationship Id="rId4" Type="http://schemas.openxmlformats.org/officeDocument/2006/relationships/slide" Target="slide54.xml"/></Relationships>
</file>

<file path=ppt/slides/_rels/slide51.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0.png"/><Relationship Id="rId4" Type="http://schemas.openxmlformats.org/officeDocument/2006/relationships/slide" Target="slide56.xml"/></Relationships>
</file>

<file path=ppt/slides/_rels/slide5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57.xml"/><Relationship Id="rId7" Type="http://schemas.openxmlformats.org/officeDocument/2006/relationships/slide" Target="slide5.xml"/><Relationship Id="rId2" Type="http://schemas.openxmlformats.org/officeDocument/2006/relationships/slide" Target="slide58.xml"/><Relationship Id="rId1" Type="http://schemas.openxmlformats.org/officeDocument/2006/relationships/slideLayout" Target="../slideLayouts/slideLayout7.xml"/><Relationship Id="rId6" Type="http://schemas.openxmlformats.org/officeDocument/2006/relationships/slide" Target="slide61.xml"/><Relationship Id="rId5" Type="http://schemas.openxmlformats.org/officeDocument/2006/relationships/slide" Target="slide59.xml"/><Relationship Id="rId4" Type="http://schemas.openxmlformats.org/officeDocument/2006/relationships/slide" Target="slide60.xml"/><Relationship Id="rId9" Type="http://schemas.openxmlformats.org/officeDocument/2006/relationships/hyperlink" Target="about:blank" TargetMode="External"/></Relationships>
</file>

<file path=ppt/slides/_rels/slide57.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slide" Target="slide62.xml"/><Relationship Id="rId4" Type="http://schemas.openxmlformats.org/officeDocument/2006/relationships/slide" Target="slide63.xml"/></Relationships>
</file>

<file path=ppt/slides/_rels/slide63.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66.xml"/><Relationship Id="rId7" Type="http://schemas.openxmlformats.org/officeDocument/2006/relationships/image" Target="../media/image4.png"/><Relationship Id="rId2" Type="http://schemas.openxmlformats.org/officeDocument/2006/relationships/slide" Target="slide64.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67.xml"/><Relationship Id="rId4" Type="http://schemas.openxmlformats.org/officeDocument/2006/relationships/slide" Target="slide65.xml"/></Relationships>
</file>

<file path=ppt/slides/_rels/slide64.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6.png"/><Relationship Id="rId4" Type="http://schemas.openxmlformats.org/officeDocument/2006/relationships/slide" Target="slide69.xml"/></Relationships>
</file>

<file path=ppt/slides/_rels/slide69.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71.xml"/><Relationship Id="rId7" Type="http://schemas.openxmlformats.org/officeDocument/2006/relationships/slide" Target="slide75.xml"/><Relationship Id="rId2" Type="http://schemas.openxmlformats.org/officeDocument/2006/relationships/slide" Target="slide73.xml"/><Relationship Id="rId1" Type="http://schemas.openxmlformats.org/officeDocument/2006/relationships/slideLayout" Target="../slideLayouts/slideLayout7.xml"/><Relationship Id="rId6" Type="http://schemas.openxmlformats.org/officeDocument/2006/relationships/slide" Target="slide74.xml"/><Relationship Id="rId5" Type="http://schemas.openxmlformats.org/officeDocument/2006/relationships/slide" Target="slide72.xml"/><Relationship Id="rId10" Type="http://schemas.openxmlformats.org/officeDocument/2006/relationships/hyperlink" Target="https://pixabay.com/en/girl-waving-woman-female-student-295309/" TargetMode="External"/><Relationship Id="rId4" Type="http://schemas.openxmlformats.org/officeDocument/2006/relationships/slide" Target="slide70.xml"/><Relationship Id="rId9"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7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4.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5.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slide" Target="slide76.xml"/><Relationship Id="rId4" Type="http://schemas.openxmlformats.org/officeDocument/2006/relationships/slide" Target="slide77.xml"/></Relationships>
</file>

<file path=ppt/slides/_rels/slide77.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0.xml"/><Relationship Id="rId7" Type="http://schemas.openxmlformats.org/officeDocument/2006/relationships/slide" Target="slide83.xml"/><Relationship Id="rId2" Type="http://schemas.openxmlformats.org/officeDocument/2006/relationships/slide" Target="slide79.xml"/><Relationship Id="rId1" Type="http://schemas.openxmlformats.org/officeDocument/2006/relationships/slideLayout" Target="../slideLayouts/slideLayout7.xml"/><Relationship Id="rId6" Type="http://schemas.openxmlformats.org/officeDocument/2006/relationships/slide" Target="slide78.xml"/><Relationship Id="rId5" Type="http://schemas.openxmlformats.org/officeDocument/2006/relationships/slide" Target="slide82.xml"/><Relationship Id="rId10" Type="http://schemas.openxmlformats.org/officeDocument/2006/relationships/hyperlink" Target="about:blank" TargetMode="External"/><Relationship Id="rId4" Type="http://schemas.openxmlformats.org/officeDocument/2006/relationships/slide" Target="slide81.xml"/><Relationship Id="rId9" Type="http://schemas.openxmlformats.org/officeDocument/2006/relationships/image" Target="../media/image4.png"/></Relationships>
</file>

<file path=ppt/slides/_rels/slide7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2.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3.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4.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5.png"/><Relationship Id="rId4" Type="http://schemas.openxmlformats.org/officeDocument/2006/relationships/slide" Target="slide85.xml"/></Relationships>
</file>

<file path=ppt/slides/_rels/slide85.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6.xml"/><Relationship Id="rId7" Type="http://schemas.openxmlformats.org/officeDocument/2006/relationships/slide" Target="slide91.xml"/><Relationship Id="rId2" Type="http://schemas.openxmlformats.org/officeDocument/2006/relationships/slide" Target="slide87.xml"/><Relationship Id="rId1" Type="http://schemas.openxmlformats.org/officeDocument/2006/relationships/slideLayout" Target="../slideLayouts/slideLayout7.xml"/><Relationship Id="rId6" Type="http://schemas.openxmlformats.org/officeDocument/2006/relationships/slide" Target="slide88.xml"/><Relationship Id="rId5" Type="http://schemas.openxmlformats.org/officeDocument/2006/relationships/slide" Target="slide90.xml"/><Relationship Id="rId10" Type="http://schemas.openxmlformats.org/officeDocument/2006/relationships/hyperlink" Target="https://pixabay.com/en/girl-waving-woman-female-student-295309/" TargetMode="External"/><Relationship Id="rId4" Type="http://schemas.openxmlformats.org/officeDocument/2006/relationships/slide" Target="slide89.xml"/><Relationship Id="rId9" Type="http://schemas.openxmlformats.org/officeDocument/2006/relationships/image" Target="../media/image4.png"/></Relationships>
</file>

<file path=ppt/slides/_rels/slide86.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7.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8.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9.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0.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slide" Target="slide92.xml"/><Relationship Id="rId4" Type="http://schemas.openxmlformats.org/officeDocument/2006/relationships/slide" Target="slide93.xml"/></Relationships>
</file>

<file path=ppt/slides/_rels/slide9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96.xml"/><Relationship Id="rId7" Type="http://schemas.openxmlformats.org/officeDocument/2006/relationships/slide" Target="slide5.xml"/><Relationship Id="rId2" Type="http://schemas.openxmlformats.org/officeDocument/2006/relationships/slide" Target="slide97.xml"/><Relationship Id="rId1" Type="http://schemas.openxmlformats.org/officeDocument/2006/relationships/slideLayout" Target="../slideLayouts/slideLayout7.xml"/><Relationship Id="rId6" Type="http://schemas.openxmlformats.org/officeDocument/2006/relationships/slide" Target="slide98.xml"/><Relationship Id="rId5" Type="http://schemas.openxmlformats.org/officeDocument/2006/relationships/slide" Target="slide95.xml"/><Relationship Id="rId4" Type="http://schemas.openxmlformats.org/officeDocument/2006/relationships/slide" Target="slide94.xml"/><Relationship Id="rId9" Type="http://schemas.openxmlformats.org/officeDocument/2006/relationships/hyperlink" Target="about:blank" TargetMode="External"/></Relationships>
</file>

<file path=ppt/slides/_rels/slide94.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5.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6.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8.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slide" Target="slide99.xml"/><Relationship Id="rId4" Type="http://schemas.openxmlformats.org/officeDocument/2006/relationships/slide" Target="slide100.xml"/></Relationships>
</file>

<file path=ppt/slides/_rels/slide10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101.xml"/><Relationship Id="rId7" Type="http://schemas.openxmlformats.org/officeDocument/2006/relationships/image" Target="../media/image4.png"/><Relationship Id="rId2" Type="http://schemas.openxmlformats.org/officeDocument/2006/relationships/slide" Target="slide103.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04.xml"/><Relationship Id="rId4" Type="http://schemas.openxmlformats.org/officeDocument/2006/relationships/slide" Target="slide102.xml"/></Relationships>
</file>

<file path=ppt/slides/_rels/slide101.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2.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3.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4.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5.png"/><Relationship Id="rId4" Type="http://schemas.openxmlformats.org/officeDocument/2006/relationships/slide" Target="slide106.xml"/></Relationships>
</file>

<file path=ppt/slides/_rels/slide10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109.xml"/><Relationship Id="rId7" Type="http://schemas.openxmlformats.org/officeDocument/2006/relationships/image" Target="../media/image4.png"/><Relationship Id="rId2" Type="http://schemas.openxmlformats.org/officeDocument/2006/relationships/slide" Target="slide10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10.xml"/><Relationship Id="rId4" Type="http://schemas.openxmlformats.org/officeDocument/2006/relationships/slide" Target="slide108.xml"/></Relationships>
</file>

<file path=ppt/slides/_rels/slide107.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8.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9.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0.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7.png"/><Relationship Id="rId4" Type="http://schemas.openxmlformats.org/officeDocument/2006/relationships/slide" Target="slide5.xml"/></Relationships>
</file>

<file path=ppt/slides/_rels/slide1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 Target="slide113.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E157-4395-4FD6-B118-60635774E308}"/>
              </a:ext>
            </a:extLst>
          </p:cNvPr>
          <p:cNvSpPr>
            <a:spLocks noGrp="1"/>
          </p:cNvSpPr>
          <p:nvPr>
            <p:ph type="title"/>
          </p:nvPr>
        </p:nvSpPr>
        <p:spPr>
          <a:xfrm>
            <a:off x="414130" y="1030438"/>
            <a:ext cx="8366614" cy="647701"/>
          </a:xfrm>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en-GB" sz="2400" b="0" i="0" u="none" strike="noStrike" kern="1200" cap="none" spc="0" normalizeH="0" baseline="0" noProof="0" dirty="0">
                <a:ln>
                  <a:noFill/>
                </a:ln>
                <a:solidFill>
                  <a:prstClr val="black"/>
                </a:solidFill>
                <a:effectLst/>
                <a:uLnTx/>
                <a:uFillTx/>
                <a:latin typeface="Segoe Print" panose="02000600000000000000" pitchFamily="2" charset="0"/>
                <a:ea typeface="+mn-ea"/>
                <a:cs typeface="+mn-cs"/>
              </a:rPr>
              <a:t>A game to reinforce academic integrity: AI is not a game</a:t>
            </a:r>
            <a:endParaRPr lang="en-GB" sz="2400" dirty="0"/>
          </a:p>
        </p:txBody>
      </p:sp>
      <p:grpSp>
        <p:nvGrpSpPr>
          <p:cNvPr id="7" name="Group 6" descr="arrow saying This way">
            <a:extLst>
              <a:ext uri="{FF2B5EF4-FFF2-40B4-BE49-F238E27FC236}">
                <a16:creationId xmlns:a16="http://schemas.microsoft.com/office/drawing/2014/main" id="{53707F54-25B1-4F8F-885C-B2C969F21BB0}"/>
              </a:ext>
            </a:extLst>
          </p:cNvPr>
          <p:cNvGrpSpPr/>
          <p:nvPr/>
        </p:nvGrpSpPr>
        <p:grpSpPr>
          <a:xfrm>
            <a:off x="7152361" y="6175332"/>
            <a:ext cx="1628383" cy="569934"/>
            <a:chOff x="7152361" y="6175332"/>
            <a:chExt cx="1628383" cy="569934"/>
          </a:xfrm>
        </p:grpSpPr>
        <p:sp>
          <p:nvSpPr>
            <p:cNvPr id="8" name="Arrow: Right 7">
              <a:extLst>
                <a:ext uri="{FF2B5EF4-FFF2-40B4-BE49-F238E27FC236}">
                  <a16:creationId xmlns:a16="http://schemas.microsoft.com/office/drawing/2014/main" id="{E7E64BCB-79FA-48BE-B129-76C32A84D85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600F13F-5550-4B7E-B89F-9DEAC69FD7A7}"/>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pic>
        <p:nvPicPr>
          <p:cNvPr id="10" name="image1.png" descr="A green and white logo for QAA&#10;&#10;">
            <a:extLst>
              <a:ext uri="{FF2B5EF4-FFF2-40B4-BE49-F238E27FC236}">
                <a16:creationId xmlns:a16="http://schemas.microsoft.com/office/drawing/2014/main" id="{586231FB-4597-466C-B1BD-03550D062C59}"/>
              </a:ext>
            </a:extLst>
          </p:cNvPr>
          <p:cNvPicPr/>
          <p:nvPr/>
        </p:nvPicPr>
        <p:blipFill>
          <a:blip r:embed="rId3"/>
          <a:srcRect/>
          <a:stretch>
            <a:fillRect/>
          </a:stretch>
        </p:blipFill>
        <p:spPr>
          <a:xfrm>
            <a:off x="414130" y="222095"/>
            <a:ext cx="1526352" cy="813447"/>
          </a:xfrm>
          <a:prstGeom prst="rect">
            <a:avLst/>
          </a:prstGeom>
          <a:ln/>
        </p:spPr>
      </p:pic>
      <p:sp>
        <p:nvSpPr>
          <p:cNvPr id="12" name="Rectangle 11">
            <a:extLst>
              <a:ext uri="{FF2B5EF4-FFF2-40B4-BE49-F238E27FC236}">
                <a16:creationId xmlns:a16="http://schemas.microsoft.com/office/drawing/2014/main" id="{AF311537-9B61-40C4-BA45-2D9820E058B2}"/>
              </a:ext>
            </a:extLst>
          </p:cNvPr>
          <p:cNvSpPr/>
          <p:nvPr/>
        </p:nvSpPr>
        <p:spPr>
          <a:xfrm>
            <a:off x="2319410" y="313613"/>
            <a:ext cx="4295775" cy="523875"/>
          </a:xfrm>
          <a:prstGeom prst="rect">
            <a:avLst/>
          </a:prstGeom>
          <a:solidFill>
            <a:sysClr val="window" lastClr="FFFFFF"/>
          </a:solidFill>
          <a:ln w="9525" cap="flat" cmpd="sng">
            <a:solidFill>
              <a:srgbClr val="000000"/>
            </a:solidFill>
            <a:prstDash val="solid"/>
            <a:round/>
            <a:headEnd type="none" w="sm" len="sm"/>
            <a:tailEnd type="none" w="sm" len="sm"/>
          </a:ln>
        </p:spPr>
        <p:txBody>
          <a:bodyPr spcFirstLastPara="1" wrap="square" lIns="91425" tIns="45700" rIns="91425" bIns="45700" anchor="t" anchorCtr="0">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400" b="1" i="0" u="none" strike="noStrike" kern="0" cap="none" spc="0" normalizeH="0" baseline="0" noProof="0" dirty="0">
                <a:ln>
                  <a:noFill/>
                </a:ln>
                <a:solidFill>
                  <a:srgbClr val="000000"/>
                </a:solidFill>
                <a:effectLst/>
                <a:uLnTx/>
                <a:uFillTx/>
                <a:latin typeface="Arial" panose="020B0604020202020204" pitchFamily="34" charset="0"/>
                <a:ea typeface="Arial" panose="020B0604020202020204" pitchFamily="34" charset="0"/>
              </a:rPr>
              <a:t>Improving student learning by combining accessibility/inclusion with academic integrity</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endParaRPr>
          </a:p>
        </p:txBody>
      </p:sp>
      <p:sp>
        <p:nvSpPr>
          <p:cNvPr id="14" name="TextBox 13">
            <a:extLst>
              <a:ext uri="{FF2B5EF4-FFF2-40B4-BE49-F238E27FC236}">
                <a16:creationId xmlns:a16="http://schemas.microsoft.com/office/drawing/2014/main" id="{3A362AFB-3B9B-4CE5-99C9-252B1A661F60}"/>
              </a:ext>
            </a:extLst>
          </p:cNvPr>
          <p:cNvSpPr txBox="1"/>
          <p:nvPr/>
        </p:nvSpPr>
        <p:spPr>
          <a:xfrm>
            <a:off x="348154" y="1678139"/>
            <a:ext cx="8490384" cy="4341253"/>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Arial" panose="020B0604020202020204" pitchFamily="34" charset="0"/>
              </a:rPr>
              <a:t>This project brings together inclusion and academic integrity. We define inclusion as follows: </a:t>
            </a:r>
            <a:r>
              <a:rPr lang="en-GB" sz="1200" b="1" dirty="0">
                <a:solidFill>
                  <a:srgbClr val="000000"/>
                </a:solidFill>
                <a:effectLst/>
                <a:latin typeface="Arial" panose="020B0604020202020204" pitchFamily="34" charset="0"/>
                <a:ea typeface="Arial" panose="020B0604020202020204" pitchFamily="34" charset="0"/>
              </a:rPr>
              <a:t>Inclusion involves celebrating differences in all aspects of who we are as individuals with every person respected, valued and supported.  We aim to integrate it within our practice to enhance engagement, participation, learning and choice for all.</a:t>
            </a: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game was originally </a:t>
            </a:r>
            <a:r>
              <a:rPr lang="en-GB" sz="1200" dirty="0">
                <a:latin typeface="Arial" panose="020B0604020202020204" pitchFamily="34" charset="0"/>
                <a:cs typeface="Arial" panose="020B0604020202020204" pitchFamily="34" charset="0"/>
              </a:rPr>
              <a:t>developed by Miranda Dodd, Ran Peleg and the University Academic Integrity Network at the University of Southampton.  It is intended to be used by groups of students, working together either in person or online, and thus providing support to each other.  It explores a range of possible scenarios with the group working in the role of ‘academic integrity student ambassadors’.  They select a student, hear their story and then decide on a range of possible advice to give.  Depending on the advice given, they lose or gain points.  It can be helpful, depending on the cohort, to allocate group roles within in each group, such as ‘group leader’, ‘score keeper’ and ‘equity officer’ (ensuring all participants are involved in the discussion).  We generally recommend that the students play the game for about 1 hour. </a:t>
            </a:r>
          </a:p>
          <a:p>
            <a:pPr>
              <a:lnSpc>
                <a:spcPct val="107000"/>
              </a:lnSpc>
              <a:spcAft>
                <a:spcPts val="800"/>
              </a:spcAft>
            </a:pPr>
            <a:r>
              <a:rPr lang="en-GB" sz="1200" dirty="0">
                <a:latin typeface="Arial" panose="020B0604020202020204" pitchFamily="34" charset="0"/>
                <a:cs typeface="Arial" panose="020B0604020202020204" pitchFamily="34" charset="0"/>
              </a:rPr>
              <a:t>It is designed to be used as a resource </a:t>
            </a:r>
            <a:r>
              <a:rPr lang="en-GB" sz="1200" i="1" dirty="0">
                <a:latin typeface="Arial" panose="020B0604020202020204" pitchFamily="34" charset="0"/>
                <a:cs typeface="Arial" panose="020B0604020202020204" pitchFamily="34" charset="0"/>
              </a:rPr>
              <a:t>following</a:t>
            </a:r>
            <a:r>
              <a:rPr lang="en-GB" sz="1200" dirty="0">
                <a:latin typeface="Arial" panose="020B0604020202020204" pitchFamily="34" charset="0"/>
                <a:cs typeface="Arial" panose="020B0604020202020204" pitchFamily="34" charset="0"/>
              </a:rPr>
              <a:t> an introduction to academic integrity to enable students to think through how academic integrity might work in practice.  </a:t>
            </a:r>
            <a:r>
              <a:rPr lang="en-GB" sz="1200" dirty="0">
                <a:effectLst/>
                <a:latin typeface="Arial" panose="020B0604020202020204" pitchFamily="34" charset="0"/>
                <a:ea typeface="Calibri" panose="020F0502020204030204" pitchFamily="34" charset="0"/>
                <a:cs typeface="Arial" panose="020B0604020202020204" pitchFamily="34" charset="0"/>
              </a:rPr>
              <a:t>In order that it is easily editable, the game is presente</a:t>
            </a:r>
            <a:r>
              <a:rPr lang="en-GB" sz="1200" dirty="0">
                <a:latin typeface="Arial" panose="020B0604020202020204" pitchFamily="34" charset="0"/>
                <a:ea typeface="Calibri" panose="020F0502020204030204" pitchFamily="34" charset="0"/>
                <a:cs typeface="Arial" panose="020B0604020202020204" pitchFamily="34" charset="0"/>
              </a:rPr>
              <a:t>d here as a PowerPoint.  Terminology, scenarios, sources of advice (and hyperlinks) may well need adapting for use in different institutions; text that is most likely to need editing is shown in green and/or has a Comment added.  Once edited, for sharing with the students, it is best saved as a PowerPoint slide show (with the students keeping their own scores).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Full instructions are provided on the ensuing slides. </a:t>
            </a:r>
            <a:r>
              <a:rPr lang="en-GB" sz="1200" dirty="0">
                <a:latin typeface="Arial" panose="020B0604020202020204" pitchFamily="34" charset="0"/>
                <a:cs typeface="Arial" panose="020B0604020202020204" pitchFamily="34" charset="0"/>
              </a:rPr>
              <a:t>For further information please contact the project institutional lead, Miranda Dodd, on </a:t>
            </a:r>
            <a:r>
              <a:rPr lang="en-GB" sz="1200" dirty="0">
                <a:latin typeface="Arial" panose="020B0604020202020204" pitchFamily="34" charset="0"/>
                <a:cs typeface="Arial" panose="020B0604020202020204" pitchFamily="34" charset="0"/>
                <a:hlinkClick r:id="rId4"/>
              </a:rPr>
              <a:t>M.Dodd@soton.ac.uk</a:t>
            </a:r>
            <a:r>
              <a:rPr lang="en-GB" sz="1200" dirty="0">
                <a:latin typeface="Arial" panose="020B060402020202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rPr>
              <a:t> </a:t>
            </a:r>
            <a:endParaRPr lang="en-GB" sz="1600" dirty="0">
              <a:effectLst/>
              <a:latin typeface="Calibri" panose="020F0502020204030204" pitchFamily="34" charset="0"/>
              <a:ea typeface="Calibri" panose="020F0502020204030204" pitchFamily="34" charset="0"/>
            </a:endParaRPr>
          </a:p>
        </p:txBody>
      </p:sp>
      <p:sp>
        <p:nvSpPr>
          <p:cNvPr id="15" name="Rectangle 14">
            <a:extLst>
              <a:ext uri="{FF2B5EF4-FFF2-40B4-BE49-F238E27FC236}">
                <a16:creationId xmlns:a16="http://schemas.microsoft.com/office/drawing/2014/main" id="{4F6D56A0-33CA-4FBC-B25E-BFA23B13CDD5}"/>
              </a:ext>
            </a:extLst>
          </p:cNvPr>
          <p:cNvSpPr/>
          <p:nvPr/>
        </p:nvSpPr>
        <p:spPr>
          <a:xfrm>
            <a:off x="414130" y="5699581"/>
            <a:ext cx="6475186" cy="844806"/>
          </a:xfrm>
          <a:prstGeom prst="rect">
            <a:avLst/>
          </a:prstGeom>
          <a:solidFill>
            <a:srgbClr val="FFFFFF"/>
          </a:solidFill>
          <a:ln w="9525" cap="flat" cmpd="sng">
            <a:solidFill>
              <a:srgbClr val="000000"/>
            </a:solidFill>
            <a:prstDash val="solid"/>
            <a:miter lim="800000"/>
            <a:headEnd type="none" w="sm" len="sm"/>
            <a:tailEnd type="none" w="sm" len="sm"/>
          </a:ln>
        </p:spPr>
        <p:txBody>
          <a:bodyPr spcFirstLastPara="1" wrap="square" lIns="91425" tIns="45700" rIns="91425" bIns="45700" anchor="t" anchorCtr="0">
            <a:noAutofit/>
          </a:bodyPr>
          <a:lstStyle/>
          <a:p>
            <a:pPr>
              <a:lnSpc>
                <a:spcPct val="107000"/>
              </a:lnSpc>
              <a:spcAft>
                <a:spcPts val="800"/>
              </a:spcAft>
            </a:pPr>
            <a:r>
              <a:rPr lang="en-GB" sz="1100" dirty="0">
                <a:solidFill>
                  <a:srgbClr val="000000"/>
                </a:solidFill>
                <a:effectLst/>
                <a:latin typeface="Arial" panose="020B0604020202020204" pitchFamily="34" charset="0"/>
                <a:ea typeface="Arial" panose="020B0604020202020204" pitchFamily="34" charset="0"/>
              </a:rPr>
              <a:t>This exercise is an output from a Collaborative Enhancement Project supported and funded by QAA Membership. The project is led by Oxford Brookes University in partnership with Bloomsbury Institute, University of Southampton and University of Westminster. Find out more about Collaborative Enhancement Projects on the </a:t>
            </a:r>
            <a:r>
              <a:rPr lang="en-GB" sz="1100" dirty="0">
                <a:solidFill>
                  <a:srgbClr val="000000"/>
                </a:solidFill>
                <a:effectLst/>
                <a:latin typeface="Arial" panose="020B0604020202020204" pitchFamily="34" charset="0"/>
                <a:ea typeface="Arial" panose="020B0604020202020204" pitchFamily="34" charset="0"/>
                <a:hlinkClick r:id="rId5"/>
              </a:rPr>
              <a:t>QAA website</a:t>
            </a:r>
            <a:r>
              <a:rPr lang="en-GB" sz="1100" dirty="0">
                <a:solidFill>
                  <a:srgbClr val="000000"/>
                </a:solidFill>
                <a:effectLst/>
                <a:latin typeface="Arial" panose="020B0604020202020204" pitchFamily="34" charset="0"/>
                <a:ea typeface="Arial" panose="020B0604020202020204" pitchFamily="34" charset="0"/>
              </a:rPr>
              <a:t>.</a:t>
            </a:r>
            <a:r>
              <a:rPr lang="en-GB" sz="1100" dirty="0">
                <a:effectLst/>
                <a:latin typeface="Calibri" panose="020F0502020204030204" pitchFamily="34" charset="0"/>
                <a:ea typeface="Calibri" panose="020F0502020204030204" pitchFamily="34" charset="0"/>
              </a:rPr>
              <a:t> </a:t>
            </a:r>
          </a:p>
        </p:txBody>
      </p:sp>
      <p:pic>
        <p:nvPicPr>
          <p:cNvPr id="17" name="Picture 16" descr="Logo&#10;&#10;Description automatically generated with medium confidence">
            <a:extLst>
              <a:ext uri="{FF2B5EF4-FFF2-40B4-BE49-F238E27FC236}">
                <a16:creationId xmlns:a16="http://schemas.microsoft.com/office/drawing/2014/main" id="{051FEA01-502F-43D4-9B6C-C189A06E0C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3966" y="-113400"/>
            <a:ext cx="2450034" cy="1377899"/>
          </a:xfrm>
          <a:prstGeom prst="rect">
            <a:avLst/>
          </a:prstGeom>
        </p:spPr>
      </p:pic>
    </p:spTree>
    <p:extLst>
      <p:ext uri="{BB962C8B-B14F-4D97-AF65-F5344CB8AC3E}">
        <p14:creationId xmlns:p14="http://schemas.microsoft.com/office/powerpoint/2010/main" val="25182760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FEB00-AD43-4ADB-8F8B-F4140AAC1939}"/>
              </a:ext>
            </a:extLst>
          </p:cNvPr>
          <p:cNvSpPr>
            <a:spLocks noGrp="1"/>
          </p:cNvSpPr>
          <p:nvPr>
            <p:ph type="ctrTitle"/>
          </p:nvPr>
        </p:nvSpPr>
        <p:spPr>
          <a:xfrm>
            <a:off x="0" y="66680"/>
            <a:ext cx="7772400" cy="1057166"/>
          </a:xfrm>
        </p:spPr>
        <p:txBody>
          <a:bodyPr/>
          <a:lstStyle/>
          <a:p>
            <a:r>
              <a:rPr lang="en-GB" dirty="0">
                <a:latin typeface="Segoe Print" panose="02000600000000000000" pitchFamily="2" charset="0"/>
              </a:rPr>
              <a:t>AI is not a game …</a:t>
            </a:r>
          </a:p>
        </p:txBody>
      </p:sp>
      <p:sp>
        <p:nvSpPr>
          <p:cNvPr id="3" name="Subtitle 2">
            <a:extLst>
              <a:ext uri="{FF2B5EF4-FFF2-40B4-BE49-F238E27FC236}">
                <a16:creationId xmlns:a16="http://schemas.microsoft.com/office/drawing/2014/main" id="{F3AA6675-DF48-49A8-8547-F2BD1BC8B667}"/>
              </a:ext>
            </a:extLst>
          </p:cNvPr>
          <p:cNvSpPr>
            <a:spLocks noGrp="1"/>
          </p:cNvSpPr>
          <p:nvPr>
            <p:ph type="subTitle" idx="1"/>
          </p:nvPr>
        </p:nvSpPr>
        <p:spPr>
          <a:xfrm>
            <a:off x="539446" y="1173996"/>
            <a:ext cx="8417491" cy="5156954"/>
          </a:xfrm>
        </p:spPr>
        <p:txBody>
          <a:bodyPr>
            <a:normAutofit fontScale="92500" lnSpcReduction="10000"/>
          </a:bodyPr>
          <a:lstStyle/>
          <a:p>
            <a:r>
              <a:rPr lang="en-GB" dirty="0"/>
              <a:t>… but you can still have fun and learn with this game</a:t>
            </a:r>
          </a:p>
          <a:p>
            <a:pPr algn="l"/>
            <a:r>
              <a:rPr lang="en-GB" dirty="0"/>
              <a:t>Your group has taken on a new role as student champions to help students with academic integrity (AI) matters.   </a:t>
            </a:r>
          </a:p>
          <a:p>
            <a:pPr marL="342900" indent="-342900" algn="l">
              <a:buFont typeface="Wingdings" panose="05000000000000000000" pitchFamily="2" charset="2"/>
              <a:buChar char="Ø"/>
            </a:pPr>
            <a:r>
              <a:rPr lang="en-GB" dirty="0"/>
              <a:t>Explore the campus ‘map’ and see who you meet.  </a:t>
            </a:r>
          </a:p>
          <a:p>
            <a:pPr marL="342900" indent="-342900" algn="l">
              <a:buFont typeface="Wingdings" panose="05000000000000000000" pitchFamily="2" charset="2"/>
              <a:buChar char="Ø"/>
            </a:pPr>
            <a:r>
              <a:rPr lang="en-GB" dirty="0"/>
              <a:t>When you click on a person they will explain their situation.  </a:t>
            </a:r>
          </a:p>
          <a:p>
            <a:pPr marL="342900" indent="-342900" algn="l">
              <a:buFont typeface="Wingdings" panose="05000000000000000000" pitchFamily="2" charset="2"/>
              <a:buChar char="Ø"/>
            </a:pPr>
            <a:r>
              <a:rPr lang="en-GB" dirty="0"/>
              <a:t>Work as a group to discuss the situation and decide on the best course of action.  This is the most important part of the game.  Then go through to the blue options page, check your answers and see how many points you have scored.  You will need to keep a record of your scores.</a:t>
            </a:r>
          </a:p>
          <a:p>
            <a:pPr marL="342900" indent="-342900" algn="l">
              <a:buFont typeface="Wingdings" panose="05000000000000000000" pitchFamily="2" charset="2"/>
              <a:buChar char="Ø"/>
            </a:pPr>
            <a:r>
              <a:rPr lang="en-GB" dirty="0"/>
              <a:t>Once you have helped one person, go back to the map to find another person needing your help. </a:t>
            </a:r>
          </a:p>
          <a:p>
            <a:pPr marL="342900" indent="-342900" algn="l">
              <a:buFont typeface="Wingdings" panose="05000000000000000000" pitchFamily="2" charset="2"/>
              <a:buChar char="Ø"/>
            </a:pPr>
            <a:r>
              <a:rPr lang="en-GB" dirty="0"/>
              <a:t>See how many points  you can accumulate across the game together.  </a:t>
            </a:r>
          </a:p>
          <a:p>
            <a:pPr marL="342900" indent="-342900" algn="l">
              <a:buFont typeface="Wingdings" panose="05000000000000000000" pitchFamily="2" charset="2"/>
              <a:buChar char="Ø"/>
            </a:pPr>
            <a:r>
              <a:rPr lang="en-GB" dirty="0"/>
              <a:t>Remember to keep a list of any questions that arise to discuss with a module tutor or your personal tutor.</a:t>
            </a:r>
          </a:p>
        </p:txBody>
      </p:sp>
      <p:grpSp>
        <p:nvGrpSpPr>
          <p:cNvPr id="4" name="Group 3" descr="Arrow saying This way">
            <a:extLst>
              <a:ext uri="{FF2B5EF4-FFF2-40B4-BE49-F238E27FC236}">
                <a16:creationId xmlns:a16="http://schemas.microsoft.com/office/drawing/2014/main" id="{ADE70067-91EE-4949-8CB6-1EC5134B6BA6}"/>
              </a:ext>
            </a:extLst>
          </p:cNvPr>
          <p:cNvGrpSpPr/>
          <p:nvPr/>
        </p:nvGrpSpPr>
        <p:grpSpPr>
          <a:xfrm>
            <a:off x="7152361" y="6175332"/>
            <a:ext cx="1628383" cy="569934"/>
            <a:chOff x="7152361" y="6175332"/>
            <a:chExt cx="1628383" cy="569934"/>
          </a:xfrm>
        </p:grpSpPr>
        <p:sp>
          <p:nvSpPr>
            <p:cNvPr id="5" name="Arrow: Right 4">
              <a:extLst>
                <a:ext uri="{FF2B5EF4-FFF2-40B4-BE49-F238E27FC236}">
                  <a16:creationId xmlns:a16="http://schemas.microsoft.com/office/drawing/2014/main" id="{5DE2ED46-A04C-4579-BD61-3FC6B76ABA7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4C48A9B-EB40-407A-81F3-AD8139176952}"/>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TextBox 6">
            <a:extLst>
              <a:ext uri="{FF2B5EF4-FFF2-40B4-BE49-F238E27FC236}">
                <a16:creationId xmlns:a16="http://schemas.microsoft.com/office/drawing/2014/main" id="{028CD7B2-67D1-47FB-B5E3-FD78084FC739}"/>
              </a:ext>
            </a:extLst>
          </p:cNvPr>
          <p:cNvSpPr txBox="1"/>
          <p:nvPr/>
        </p:nvSpPr>
        <p:spPr>
          <a:xfrm>
            <a:off x="450108" y="6330950"/>
            <a:ext cx="5334742" cy="400110"/>
          </a:xfrm>
          <a:prstGeom prst="rect">
            <a:avLst/>
          </a:prstGeom>
          <a:noFill/>
        </p:spPr>
        <p:txBody>
          <a:bodyPr wrap="square" rtlCol="0">
            <a:spAutoFit/>
          </a:bodyPr>
          <a:lstStyle/>
          <a:p>
            <a:r>
              <a:rPr lang="en-GB" sz="1000" dirty="0"/>
              <a:t>Images used through the game were sourced from Creative Commons Online Pictures on PowerPoint, unless otherwise acknowledged.  Full details of images are available </a:t>
            </a:r>
            <a:r>
              <a:rPr lang="en-GB" sz="1000" dirty="0">
                <a:hlinkClick r:id="rId3" action="ppaction://hlinksldjump"/>
              </a:rPr>
              <a:t>on the final slides</a:t>
            </a:r>
            <a:r>
              <a:rPr lang="en-GB" sz="1000" dirty="0"/>
              <a:t>.  </a:t>
            </a:r>
          </a:p>
        </p:txBody>
      </p:sp>
    </p:spTree>
    <p:extLst>
      <p:ext uri="{BB962C8B-B14F-4D97-AF65-F5344CB8AC3E}">
        <p14:creationId xmlns:p14="http://schemas.microsoft.com/office/powerpoint/2010/main" val="4709725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750B-14CA-4830-8E4D-2DAD39907815}"/>
              </a:ext>
            </a:extLst>
          </p:cNvPr>
          <p:cNvSpPr>
            <a:spLocks noGrp="1"/>
          </p:cNvSpPr>
          <p:nvPr>
            <p:ph type="title"/>
          </p:nvPr>
        </p:nvSpPr>
        <p:spPr>
          <a:xfrm>
            <a:off x="313772" y="334518"/>
            <a:ext cx="5048250" cy="923331"/>
          </a:xfrm>
        </p:spPr>
        <p:txBody>
          <a:bodyPr/>
          <a:lstStyle/>
          <a:p>
            <a:r>
              <a:rPr lang="en-GB" dirty="0"/>
              <a:t>A few practical bits …</a:t>
            </a:r>
          </a:p>
        </p:txBody>
      </p:sp>
      <p:grpSp>
        <p:nvGrpSpPr>
          <p:cNvPr id="4" name="Group 3" descr="Arrow saying This way&#10;">
            <a:extLst>
              <a:ext uri="{FF2B5EF4-FFF2-40B4-BE49-F238E27FC236}">
                <a16:creationId xmlns:a16="http://schemas.microsoft.com/office/drawing/2014/main" id="{BB0DBAEE-E209-4F86-AA30-187F541AB1B3}"/>
              </a:ext>
            </a:extLst>
          </p:cNvPr>
          <p:cNvGrpSpPr/>
          <p:nvPr/>
        </p:nvGrpSpPr>
        <p:grpSpPr>
          <a:xfrm>
            <a:off x="7409058" y="6131096"/>
            <a:ext cx="1628383" cy="569934"/>
            <a:chOff x="7152361" y="6175332"/>
            <a:chExt cx="1628383" cy="569934"/>
          </a:xfrm>
        </p:grpSpPr>
        <p:sp>
          <p:nvSpPr>
            <p:cNvPr id="5" name="Arrow: Right 4">
              <a:extLst>
                <a:ext uri="{FF2B5EF4-FFF2-40B4-BE49-F238E27FC236}">
                  <a16:creationId xmlns:a16="http://schemas.microsoft.com/office/drawing/2014/main" id="{F5AD8A2F-38E9-426E-B1E9-4A1584FB764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56D0DB4-BA8A-402A-9401-F4BAC1F7BAC1}"/>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Rectangle 6">
            <a:extLst>
              <a:ext uri="{FF2B5EF4-FFF2-40B4-BE49-F238E27FC236}">
                <a16:creationId xmlns:a16="http://schemas.microsoft.com/office/drawing/2014/main" id="{D91145B4-B08D-4400-9B04-8F03091FBBB1}"/>
              </a:ext>
            </a:extLst>
          </p:cNvPr>
          <p:cNvSpPr/>
          <p:nvPr/>
        </p:nvSpPr>
        <p:spPr>
          <a:xfrm>
            <a:off x="5399747" y="1116238"/>
            <a:ext cx="3623718" cy="1446550"/>
          </a:xfrm>
          <a:prstGeom prst="rect">
            <a:avLst/>
          </a:prstGeom>
        </p:spPr>
        <p:txBody>
          <a:bodyPr wrap="square">
            <a:spAutoFit/>
          </a:bodyPr>
          <a:lstStyle/>
          <a:p>
            <a:r>
              <a:rPr lang="en-GB" sz="2200" dirty="0"/>
              <a:t>You can get help and advice from the places that are hyperlinked like this on the map.  </a:t>
            </a:r>
          </a:p>
        </p:txBody>
      </p:sp>
      <p:pic>
        <p:nvPicPr>
          <p:cNvPr id="8" name="Picture 7" descr="A drawing of a cartoon character&#10;&#10;Description automatically generated">
            <a:extLst>
              <a:ext uri="{FF2B5EF4-FFF2-40B4-BE49-F238E27FC236}">
                <a16:creationId xmlns:a16="http://schemas.microsoft.com/office/drawing/2014/main" id="{16C244E0-422E-41C2-BE55-9B5F136FBC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0674" y="1387977"/>
            <a:ext cx="795542" cy="1085602"/>
          </a:xfrm>
          <a:prstGeom prst="rect">
            <a:avLst/>
          </a:prstGeom>
          <a:ln>
            <a:noFill/>
          </a:ln>
          <a:effectLst>
            <a:outerShdw blurRad="292100" dist="139700" dir="2700000" algn="tl" rotWithShape="0">
              <a:srgbClr val="333333">
                <a:alpha val="65000"/>
              </a:srgbClr>
            </a:outerShdw>
          </a:effectLst>
        </p:spPr>
      </p:pic>
      <p:sp>
        <p:nvSpPr>
          <p:cNvPr id="14" name="Rectangle 13">
            <a:extLst>
              <a:ext uri="{FF2B5EF4-FFF2-40B4-BE49-F238E27FC236}">
                <a16:creationId xmlns:a16="http://schemas.microsoft.com/office/drawing/2014/main" id="{DFE53A95-6F57-4FBE-ADED-84163B8A218C}"/>
              </a:ext>
            </a:extLst>
          </p:cNvPr>
          <p:cNvSpPr/>
          <p:nvPr/>
        </p:nvSpPr>
        <p:spPr>
          <a:xfrm>
            <a:off x="5399747" y="3500567"/>
            <a:ext cx="3121840" cy="1107996"/>
          </a:xfrm>
          <a:prstGeom prst="rect">
            <a:avLst/>
          </a:prstGeom>
        </p:spPr>
        <p:txBody>
          <a:bodyPr wrap="square">
            <a:spAutoFit/>
          </a:bodyPr>
          <a:lstStyle/>
          <a:p>
            <a:r>
              <a:rPr lang="en-GB" sz="2200" dirty="0"/>
              <a:t>Click on arrows like this to navigate through the game</a:t>
            </a:r>
          </a:p>
        </p:txBody>
      </p:sp>
      <p:grpSp>
        <p:nvGrpSpPr>
          <p:cNvPr id="15" name="Group 14" descr="Arrow saying Back to map&#10;">
            <a:extLst>
              <a:ext uri="{FF2B5EF4-FFF2-40B4-BE49-F238E27FC236}">
                <a16:creationId xmlns:a16="http://schemas.microsoft.com/office/drawing/2014/main" id="{5C75513F-0153-41F4-ABAF-B33CF7C543D2}"/>
              </a:ext>
            </a:extLst>
          </p:cNvPr>
          <p:cNvGrpSpPr/>
          <p:nvPr/>
        </p:nvGrpSpPr>
        <p:grpSpPr>
          <a:xfrm>
            <a:off x="6717837" y="4274795"/>
            <a:ext cx="1991639" cy="569934"/>
            <a:chOff x="7152361" y="6175332"/>
            <a:chExt cx="1628383" cy="569934"/>
          </a:xfrm>
          <a:solidFill>
            <a:srgbClr val="002060"/>
          </a:solidFill>
        </p:grpSpPr>
        <p:sp>
          <p:nvSpPr>
            <p:cNvPr id="16" name="Arrow: Right 15">
              <a:extLst>
                <a:ext uri="{FF2B5EF4-FFF2-40B4-BE49-F238E27FC236}">
                  <a16:creationId xmlns:a16="http://schemas.microsoft.com/office/drawing/2014/main" id="{C02A6FC8-1D55-4E71-AB6E-844320B73F1F}"/>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382D92F-EC15-4A7C-B7AB-2E2DD6403ABC}"/>
                </a:ext>
              </a:extLst>
            </p:cNvPr>
            <p:cNvSpPr txBox="1"/>
            <p:nvPr/>
          </p:nvSpPr>
          <p:spPr>
            <a:xfrm>
              <a:off x="7152362" y="6275633"/>
              <a:ext cx="1474762" cy="369332"/>
            </a:xfrm>
            <a:prstGeom prst="rect">
              <a:avLst/>
            </a:prstGeom>
            <a:grpFill/>
          </p:spPr>
          <p:txBody>
            <a:bodyPr wrap="square" rtlCol="0">
              <a:spAutoFit/>
            </a:bodyPr>
            <a:lstStyle/>
            <a:p>
              <a:r>
                <a:rPr lang="en-GB" u="sng" dirty="0">
                  <a:solidFill>
                    <a:srgbClr val="0070C0"/>
                  </a:solidFill>
                </a:rPr>
                <a:t>Back to map</a:t>
              </a:r>
            </a:p>
          </p:txBody>
        </p:sp>
      </p:grpSp>
      <p:sp>
        <p:nvSpPr>
          <p:cNvPr id="19" name="Rectangle 18">
            <a:extLst>
              <a:ext uri="{FF2B5EF4-FFF2-40B4-BE49-F238E27FC236}">
                <a16:creationId xmlns:a16="http://schemas.microsoft.com/office/drawing/2014/main" id="{3F1BC27B-1E1D-4660-BA9D-673EC9C50677}"/>
              </a:ext>
            </a:extLst>
          </p:cNvPr>
          <p:cNvSpPr/>
          <p:nvPr/>
        </p:nvSpPr>
        <p:spPr>
          <a:xfrm>
            <a:off x="2362874" y="5773213"/>
            <a:ext cx="6315952" cy="769441"/>
          </a:xfrm>
          <a:prstGeom prst="rect">
            <a:avLst/>
          </a:prstGeom>
        </p:spPr>
        <p:txBody>
          <a:bodyPr wrap="square">
            <a:spAutoFit/>
          </a:bodyPr>
          <a:lstStyle/>
          <a:p>
            <a:r>
              <a:rPr lang="en-GB" sz="2200" dirty="0"/>
              <a:t>Follow the arrow to the next slide to find out how to navigate through the game.</a:t>
            </a:r>
          </a:p>
        </p:txBody>
      </p:sp>
      <p:pic>
        <p:nvPicPr>
          <p:cNvPr id="27" name="Picture 26" descr="A picture containing toy&#10;&#10;Description automatically generated">
            <a:extLst>
              <a:ext uri="{FF2B5EF4-FFF2-40B4-BE49-F238E27FC236}">
                <a16:creationId xmlns:a16="http://schemas.microsoft.com/office/drawing/2014/main" id="{B4B0EC63-7408-4BC8-A02E-BD4C83DCFC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9924" y="3728805"/>
            <a:ext cx="646291" cy="1292582"/>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70973D5D-AC96-475D-AC15-F96875BF5849}"/>
              </a:ext>
            </a:extLst>
          </p:cNvPr>
          <p:cNvSpPr txBox="1"/>
          <p:nvPr/>
        </p:nvSpPr>
        <p:spPr>
          <a:xfrm>
            <a:off x="1356983" y="3651821"/>
            <a:ext cx="3302012" cy="1446550"/>
          </a:xfrm>
          <a:prstGeom prst="rect">
            <a:avLst/>
          </a:prstGeom>
          <a:noFill/>
        </p:spPr>
        <p:txBody>
          <a:bodyPr wrap="square" rtlCol="0">
            <a:spAutoFit/>
          </a:bodyPr>
          <a:lstStyle/>
          <a:p>
            <a:r>
              <a:rPr lang="en-GB" sz="2200" dirty="0"/>
              <a:t>Kala is a member of your group – she will sometimes set out different options for you.</a:t>
            </a:r>
          </a:p>
        </p:txBody>
      </p:sp>
      <p:sp>
        <p:nvSpPr>
          <p:cNvPr id="32" name="TextBox 31">
            <a:extLst>
              <a:ext uri="{FF2B5EF4-FFF2-40B4-BE49-F238E27FC236}">
                <a16:creationId xmlns:a16="http://schemas.microsoft.com/office/drawing/2014/main" id="{D2CFF362-7644-42BD-ACEF-67C0E6569EAD}"/>
              </a:ext>
            </a:extLst>
          </p:cNvPr>
          <p:cNvSpPr txBox="1"/>
          <p:nvPr/>
        </p:nvSpPr>
        <p:spPr>
          <a:xfrm>
            <a:off x="1487641" y="1259799"/>
            <a:ext cx="2454631" cy="1107996"/>
          </a:xfrm>
          <a:prstGeom prst="rect">
            <a:avLst/>
          </a:prstGeom>
          <a:noFill/>
        </p:spPr>
        <p:txBody>
          <a:bodyPr wrap="square" rtlCol="0">
            <a:spAutoFit/>
          </a:bodyPr>
          <a:lstStyle/>
          <a:p>
            <a:r>
              <a:rPr lang="en-GB" sz="2200" dirty="0"/>
              <a:t>Olly Owl will pose questions and advise you. </a:t>
            </a:r>
          </a:p>
        </p:txBody>
      </p:sp>
      <p:pic>
        <p:nvPicPr>
          <p:cNvPr id="11" name="Picture 10">
            <a:extLst>
              <a:ext uri="{FF2B5EF4-FFF2-40B4-BE49-F238E27FC236}">
                <a16:creationId xmlns:a16="http://schemas.microsoft.com/office/drawing/2014/main" id="{DE658EFD-1E8E-44A7-9851-B71A6489FC30}"/>
              </a:ext>
            </a:extLst>
          </p:cNvPr>
          <p:cNvPicPr>
            <a:picLocks noChangeAspect="1"/>
          </p:cNvPicPr>
          <p:nvPr/>
        </p:nvPicPr>
        <p:blipFill>
          <a:blip r:embed="rId6"/>
          <a:stretch>
            <a:fillRect/>
          </a:stretch>
        </p:blipFill>
        <p:spPr>
          <a:xfrm>
            <a:off x="7475405" y="2335917"/>
            <a:ext cx="908097" cy="5080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7848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6EC3C-C756-40B9-8A0F-5F4D1DFA5E6A}"/>
              </a:ext>
            </a:extLst>
          </p:cNvPr>
          <p:cNvSpPr>
            <a:spLocks noGrp="1"/>
          </p:cNvSpPr>
          <p:nvPr>
            <p:ph type="title"/>
          </p:nvPr>
        </p:nvSpPr>
        <p:spPr>
          <a:xfrm>
            <a:off x="969519" y="145212"/>
            <a:ext cx="7346728" cy="786581"/>
          </a:xfrm>
        </p:spPr>
        <p:txBody>
          <a:bodyPr vert="horz" lIns="91440" tIns="45720" rIns="91440" bIns="45720" rtlCol="0" anchor="b">
            <a:normAutofit/>
          </a:bodyPr>
          <a:lstStyle/>
          <a:p>
            <a:pPr algn="ctr"/>
            <a:r>
              <a:rPr lang="en-US" sz="4500" dirty="0"/>
              <a:t>Navigating through the game:</a:t>
            </a:r>
          </a:p>
        </p:txBody>
      </p:sp>
      <p:pic>
        <p:nvPicPr>
          <p:cNvPr id="9" name="Picture 8" descr="Picture showing a slide with Olly Owl&#10;">
            <a:extLst>
              <a:ext uri="{FF2B5EF4-FFF2-40B4-BE49-F238E27FC236}">
                <a16:creationId xmlns:a16="http://schemas.microsoft.com/office/drawing/2014/main" id="{88F57856-9A34-47D9-A677-BC79683CC962}"/>
              </a:ext>
            </a:extLst>
          </p:cNvPr>
          <p:cNvPicPr>
            <a:picLocks noChangeAspect="1"/>
          </p:cNvPicPr>
          <p:nvPr/>
        </p:nvPicPr>
        <p:blipFill>
          <a:blip r:embed="rId2"/>
          <a:stretch>
            <a:fillRect/>
          </a:stretch>
        </p:blipFill>
        <p:spPr>
          <a:xfrm>
            <a:off x="6162040"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177E5485-435E-481B-A598-3BBD01103DB1}"/>
              </a:ext>
            </a:extLst>
          </p:cNvPr>
          <p:cNvSpPr txBox="1"/>
          <p:nvPr/>
        </p:nvSpPr>
        <p:spPr>
          <a:xfrm>
            <a:off x="288988" y="3421611"/>
            <a:ext cx="2520000" cy="3139321"/>
          </a:xfrm>
          <a:prstGeom prst="rect">
            <a:avLst/>
          </a:prstGeom>
          <a:noFill/>
          <a:ln>
            <a:solidFill>
              <a:schemeClr val="accent1">
                <a:shade val="50000"/>
              </a:schemeClr>
            </a:solidFill>
          </a:ln>
        </p:spPr>
        <p:txBody>
          <a:bodyPr wrap="square" rtlCol="0">
            <a:spAutoFit/>
          </a:bodyPr>
          <a:lstStyle/>
          <a:p>
            <a:pPr algn="ctr"/>
            <a:r>
              <a:rPr lang="en-GB" b="1" dirty="0"/>
              <a:t>Scenario pages </a:t>
            </a:r>
          </a:p>
          <a:p>
            <a:pPr algn="ctr"/>
            <a:r>
              <a:rPr lang="en-GB" dirty="0"/>
              <a:t>Once you click on a person you will reach their scenario page.  They will explain the  situation and Olly will give you questions to discuss as a group.  Follow the arrow when you have decided on your responses.</a:t>
            </a:r>
          </a:p>
        </p:txBody>
      </p:sp>
      <p:sp>
        <p:nvSpPr>
          <p:cNvPr id="12" name="TextBox 11">
            <a:extLst>
              <a:ext uri="{FF2B5EF4-FFF2-40B4-BE49-F238E27FC236}">
                <a16:creationId xmlns:a16="http://schemas.microsoft.com/office/drawing/2014/main" id="{E42A988A-2DA1-47D4-9803-717B04C2E5F9}"/>
              </a:ext>
            </a:extLst>
          </p:cNvPr>
          <p:cNvSpPr txBox="1"/>
          <p:nvPr/>
        </p:nvSpPr>
        <p:spPr>
          <a:xfrm>
            <a:off x="3225514" y="3421611"/>
            <a:ext cx="2520000" cy="2585323"/>
          </a:xfrm>
          <a:prstGeom prst="rect">
            <a:avLst/>
          </a:prstGeom>
          <a:solidFill>
            <a:schemeClr val="accent1">
              <a:lumMod val="60000"/>
              <a:lumOff val="40000"/>
            </a:schemeClr>
          </a:solidFill>
          <a:ln>
            <a:solidFill>
              <a:schemeClr val="accent1">
                <a:shade val="50000"/>
              </a:schemeClr>
            </a:solidFill>
          </a:ln>
        </p:spPr>
        <p:txBody>
          <a:bodyPr wrap="square" rtlCol="0">
            <a:spAutoFit/>
          </a:bodyPr>
          <a:lstStyle/>
          <a:p>
            <a:pPr algn="ctr"/>
            <a:r>
              <a:rPr lang="en-GB" b="1" dirty="0"/>
              <a:t>Options pages</a:t>
            </a:r>
          </a:p>
          <a:p>
            <a:pPr algn="ctr"/>
            <a:r>
              <a:rPr lang="en-GB" dirty="0"/>
              <a:t>Compare your group’s advice with the options on the options page.  Click on the option that matches your group’s decision most closely.  This will take you to the relevant outcomes page.</a:t>
            </a:r>
          </a:p>
        </p:txBody>
      </p:sp>
      <p:sp>
        <p:nvSpPr>
          <p:cNvPr id="16" name="TextBox 15">
            <a:extLst>
              <a:ext uri="{FF2B5EF4-FFF2-40B4-BE49-F238E27FC236}">
                <a16:creationId xmlns:a16="http://schemas.microsoft.com/office/drawing/2014/main" id="{111E42FD-521F-4079-A734-4FEC78AE7F0C}"/>
              </a:ext>
            </a:extLst>
          </p:cNvPr>
          <p:cNvSpPr txBox="1"/>
          <p:nvPr/>
        </p:nvSpPr>
        <p:spPr>
          <a:xfrm>
            <a:off x="6162040" y="3421397"/>
            <a:ext cx="2520000" cy="2585323"/>
          </a:xfrm>
          <a:prstGeom prst="rect">
            <a:avLst/>
          </a:prstGeom>
          <a:solidFill>
            <a:schemeClr val="bg2">
              <a:lumMod val="90000"/>
            </a:schemeClr>
          </a:solidFill>
          <a:ln>
            <a:solidFill>
              <a:schemeClr val="accent1">
                <a:shade val="50000"/>
              </a:schemeClr>
            </a:solidFill>
          </a:ln>
        </p:spPr>
        <p:txBody>
          <a:bodyPr wrap="square" rtlCol="0">
            <a:spAutoFit/>
          </a:bodyPr>
          <a:lstStyle/>
          <a:p>
            <a:pPr algn="ctr"/>
            <a:r>
              <a:rPr lang="en-GB" b="1" dirty="0"/>
              <a:t>Outcomes pages</a:t>
            </a:r>
          </a:p>
          <a:p>
            <a:pPr algn="ctr"/>
            <a:r>
              <a:rPr lang="en-GB" dirty="0"/>
              <a:t>On the outcomes pages you can find out how many points you have gained or lost based on your response - do keep a tally.  Use the arrows to go back to the options page or the map.</a:t>
            </a:r>
          </a:p>
        </p:txBody>
      </p:sp>
      <p:grpSp>
        <p:nvGrpSpPr>
          <p:cNvPr id="17" name="Group 16" descr="Arrow saying This way">
            <a:extLst>
              <a:ext uri="{FF2B5EF4-FFF2-40B4-BE49-F238E27FC236}">
                <a16:creationId xmlns:a16="http://schemas.microsoft.com/office/drawing/2014/main" id="{58D59D2A-9D91-41A9-970A-4CA9460E94FF}"/>
              </a:ext>
            </a:extLst>
          </p:cNvPr>
          <p:cNvGrpSpPr/>
          <p:nvPr/>
        </p:nvGrpSpPr>
        <p:grpSpPr>
          <a:xfrm>
            <a:off x="7422040" y="6215669"/>
            <a:ext cx="1628383" cy="569934"/>
            <a:chOff x="7152361" y="6175332"/>
            <a:chExt cx="1628383" cy="569934"/>
          </a:xfrm>
        </p:grpSpPr>
        <p:sp>
          <p:nvSpPr>
            <p:cNvPr id="18" name="Arrow: Right 17">
              <a:extLst>
                <a:ext uri="{FF2B5EF4-FFF2-40B4-BE49-F238E27FC236}">
                  <a16:creationId xmlns:a16="http://schemas.microsoft.com/office/drawing/2014/main" id="{0EC341B7-2483-4229-B79E-B746FAD17C9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7358518-DC8F-4019-8995-2D50CAB71EF6}"/>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pic>
        <p:nvPicPr>
          <p:cNvPr id="20" name="Picture 19" descr="Picture showing slide with Kala">
            <a:extLst>
              <a:ext uri="{FF2B5EF4-FFF2-40B4-BE49-F238E27FC236}">
                <a16:creationId xmlns:a16="http://schemas.microsoft.com/office/drawing/2014/main" id="{7EDD35D8-D6B8-4BDA-B047-A19820823991}"/>
              </a:ext>
            </a:extLst>
          </p:cNvPr>
          <p:cNvPicPr>
            <a:picLocks noChangeAspect="1"/>
          </p:cNvPicPr>
          <p:nvPr/>
        </p:nvPicPr>
        <p:blipFill>
          <a:blip r:embed="rId4"/>
          <a:stretch>
            <a:fillRect/>
          </a:stretch>
        </p:blipFill>
        <p:spPr>
          <a:xfrm>
            <a:off x="3225514"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pic>
        <p:nvPicPr>
          <p:cNvPr id="4" name="Picture 3" descr="Picture of a scenario slide">
            <a:extLst>
              <a:ext uri="{FF2B5EF4-FFF2-40B4-BE49-F238E27FC236}">
                <a16:creationId xmlns:a16="http://schemas.microsoft.com/office/drawing/2014/main" id="{B6198E54-FBA8-4267-8337-8DD3921EE637}"/>
              </a:ext>
            </a:extLst>
          </p:cNvPr>
          <p:cNvPicPr>
            <a:picLocks noChangeAspect="1"/>
          </p:cNvPicPr>
          <p:nvPr/>
        </p:nvPicPr>
        <p:blipFill>
          <a:blip r:embed="rId5"/>
          <a:stretch>
            <a:fillRect/>
          </a:stretch>
        </p:blipFill>
        <p:spPr>
          <a:xfrm>
            <a:off x="288988" y="1077005"/>
            <a:ext cx="2520000" cy="1890000"/>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41537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CE7DF1F6-9D48-8033-9478-B163CA0F9C6F}"/>
              </a:ext>
            </a:extLst>
          </p:cNvPr>
          <p:cNvPicPr>
            <a:picLocks noChangeAspect="1"/>
          </p:cNvPicPr>
          <p:nvPr/>
        </p:nvPicPr>
        <p:blipFill>
          <a:blip r:embed="rId2">
            <a:alphaModFix amt="35000"/>
          </a:blip>
          <a:stretch>
            <a:fillRect/>
          </a:stretch>
        </p:blipFill>
        <p:spPr>
          <a:xfrm>
            <a:off x="0" y="409073"/>
            <a:ext cx="9144000" cy="6039853"/>
          </a:xfrm>
          <a:prstGeom prst="rect">
            <a:avLst/>
          </a:prstGeom>
        </p:spPr>
      </p:pic>
      <p:sp>
        <p:nvSpPr>
          <p:cNvPr id="3" name="TextBox 2">
            <a:extLst>
              <a:ext uri="{FF2B5EF4-FFF2-40B4-BE49-F238E27FC236}">
                <a16:creationId xmlns:a16="http://schemas.microsoft.com/office/drawing/2014/main" id="{07D6934A-271C-42CB-BC91-73B3CD43985A}"/>
              </a:ext>
            </a:extLst>
          </p:cNvPr>
          <p:cNvSpPr txBox="1"/>
          <p:nvPr/>
        </p:nvSpPr>
        <p:spPr>
          <a:xfrm>
            <a:off x="7841242" y="3625880"/>
            <a:ext cx="1116357" cy="584775"/>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en-GB" sz="1600" dirty="0">
                <a:solidFill>
                  <a:schemeClr val="tx1"/>
                </a:solidFill>
                <a:hlinkClick r:id="rId3"/>
              </a:rPr>
              <a:t>University Library</a:t>
            </a:r>
            <a:endParaRPr lang="en-GB" sz="1600" dirty="0">
              <a:solidFill>
                <a:schemeClr val="tx1"/>
              </a:solidFill>
            </a:endParaRPr>
          </a:p>
        </p:txBody>
      </p:sp>
      <p:sp>
        <p:nvSpPr>
          <p:cNvPr id="4" name="TextBox 3">
            <a:extLst>
              <a:ext uri="{FF2B5EF4-FFF2-40B4-BE49-F238E27FC236}">
                <a16:creationId xmlns:a16="http://schemas.microsoft.com/office/drawing/2014/main" id="{83DEC5D3-9442-494E-8103-855CF61AA646}"/>
              </a:ext>
            </a:extLst>
          </p:cNvPr>
          <p:cNvSpPr txBox="1"/>
          <p:nvPr/>
        </p:nvSpPr>
        <p:spPr>
          <a:xfrm>
            <a:off x="3904346" y="4176882"/>
            <a:ext cx="1515649" cy="646331"/>
          </a:xfrm>
          <a:prstGeom prst="rect">
            <a:avLst/>
          </a:prstGeom>
          <a:noFill/>
        </p:spPr>
        <p:txBody>
          <a:bodyPr wrap="square" rtlCol="0">
            <a:spAutoFit/>
          </a:bodyPr>
          <a:lstStyle/>
          <a:p>
            <a:pPr algn="ctr"/>
            <a:r>
              <a:rPr lang="en-GB" dirty="0">
                <a:hlinkClick r:id="rId4"/>
              </a:rPr>
              <a:t>Students’ Union Advice</a:t>
            </a:r>
            <a:endParaRPr lang="en-GB" dirty="0"/>
          </a:p>
        </p:txBody>
      </p:sp>
      <p:sp>
        <p:nvSpPr>
          <p:cNvPr id="20" name="TextBox 19">
            <a:extLst>
              <a:ext uri="{FF2B5EF4-FFF2-40B4-BE49-F238E27FC236}">
                <a16:creationId xmlns:a16="http://schemas.microsoft.com/office/drawing/2014/main" id="{9C8DB5A5-12C3-4BDA-9739-0024B64B24BC}"/>
              </a:ext>
            </a:extLst>
          </p:cNvPr>
          <p:cNvSpPr txBox="1"/>
          <p:nvPr/>
        </p:nvSpPr>
        <p:spPr>
          <a:xfrm>
            <a:off x="4401621" y="8572208"/>
            <a:ext cx="5809722" cy="230832"/>
          </a:xfrm>
          <a:prstGeom prst="rect">
            <a:avLst/>
          </a:prstGeom>
          <a:noFill/>
        </p:spPr>
        <p:txBody>
          <a:bodyPr wrap="square" rtlCol="0">
            <a:spAutoFit/>
          </a:bodyPr>
          <a:lstStyle/>
          <a:p>
            <a:r>
              <a:rPr lang="en-GB" sz="900" dirty="0">
                <a:hlinkClick r:id="rId5" tooltip="https://commons.wikimedia.org/wiki/File:Cartoon_Man_Calling_Customer_Service.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9" name="TextBox 38">
            <a:extLst>
              <a:ext uri="{FF2B5EF4-FFF2-40B4-BE49-F238E27FC236}">
                <a16:creationId xmlns:a16="http://schemas.microsoft.com/office/drawing/2014/main" id="{9C62CD6B-EB61-4071-AD8C-E995D5F676A6}"/>
              </a:ext>
            </a:extLst>
          </p:cNvPr>
          <p:cNvSpPr txBox="1"/>
          <p:nvPr/>
        </p:nvSpPr>
        <p:spPr>
          <a:xfrm>
            <a:off x="1077059" y="1562180"/>
            <a:ext cx="1569800" cy="646331"/>
          </a:xfrm>
          <a:prstGeom prst="rect">
            <a:avLst/>
          </a:prstGeom>
          <a:noFill/>
        </p:spPr>
        <p:txBody>
          <a:bodyPr wrap="square" rtlCol="0">
            <a:spAutoFit/>
          </a:bodyPr>
          <a:lstStyle/>
          <a:p>
            <a:pPr algn="ctr"/>
            <a:r>
              <a:rPr lang="en-GB" dirty="0">
                <a:hlinkClick r:id="rId6"/>
              </a:rPr>
              <a:t>Student Services</a:t>
            </a:r>
            <a:endParaRPr lang="en-GB" dirty="0"/>
          </a:p>
        </p:txBody>
      </p:sp>
      <p:sp>
        <p:nvSpPr>
          <p:cNvPr id="17" name="TextBox 16">
            <a:extLst>
              <a:ext uri="{FF2B5EF4-FFF2-40B4-BE49-F238E27FC236}">
                <a16:creationId xmlns:a16="http://schemas.microsoft.com/office/drawing/2014/main" id="{7C7B7EE8-05A9-4DC7-8823-6D81B9E47D51}"/>
              </a:ext>
            </a:extLst>
          </p:cNvPr>
          <p:cNvSpPr txBox="1"/>
          <p:nvPr/>
        </p:nvSpPr>
        <p:spPr>
          <a:xfrm>
            <a:off x="-763576" y="9299667"/>
            <a:ext cx="3157496" cy="230832"/>
          </a:xfrm>
          <a:prstGeom prst="rect">
            <a:avLst/>
          </a:prstGeom>
          <a:noFill/>
        </p:spPr>
        <p:txBody>
          <a:bodyPr wrap="square" rtlCol="0">
            <a:spAutoFit/>
          </a:bodyPr>
          <a:lstStyle/>
          <a:p>
            <a:r>
              <a:rPr lang="en-GB" sz="900" dirty="0">
                <a:hlinkClick r:id="rId5" tooltip="https://commons.wikimedia.org/wiki/File:A_Casually_Cool_Cartoon_Business_Woman.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1" name="Flowchart: Alternate Process 30">
            <a:extLst>
              <a:ext uri="{FF2B5EF4-FFF2-40B4-BE49-F238E27FC236}">
                <a16:creationId xmlns:a16="http://schemas.microsoft.com/office/drawing/2014/main" id="{20A15EAB-70B8-4637-88BC-A43CC173229E}"/>
              </a:ext>
            </a:extLst>
          </p:cNvPr>
          <p:cNvSpPr/>
          <p:nvPr/>
        </p:nvSpPr>
        <p:spPr>
          <a:xfrm>
            <a:off x="420712" y="243735"/>
            <a:ext cx="1290560" cy="533429"/>
          </a:xfrm>
          <a:prstGeom prst="flowChartAlternateProcess">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hlinkClick r:id="rId7" action="ppaction://hlinksldjump"/>
              </a:rPr>
              <a:t>Back to instructions</a:t>
            </a:r>
            <a:endParaRPr lang="en-GB" sz="1600" dirty="0"/>
          </a:p>
        </p:txBody>
      </p:sp>
      <p:grpSp>
        <p:nvGrpSpPr>
          <p:cNvPr id="2" name="Group 1">
            <a:extLst>
              <a:ext uri="{FF2B5EF4-FFF2-40B4-BE49-F238E27FC236}">
                <a16:creationId xmlns:a16="http://schemas.microsoft.com/office/drawing/2014/main" id="{CB7168C4-2200-44E2-89AD-04C37D325290}"/>
              </a:ext>
            </a:extLst>
          </p:cNvPr>
          <p:cNvGrpSpPr/>
          <p:nvPr/>
        </p:nvGrpSpPr>
        <p:grpSpPr>
          <a:xfrm>
            <a:off x="2524694" y="514499"/>
            <a:ext cx="794582" cy="999808"/>
            <a:chOff x="2598540" y="529857"/>
            <a:chExt cx="794582" cy="999808"/>
          </a:xfrm>
        </p:grpSpPr>
        <p:pic>
          <p:nvPicPr>
            <p:cNvPr id="21" name="Picture 20" descr="A close up of a logo&#10;&#10;Description automatically generated">
              <a:hlinkClick r:id="rId8" action="ppaction://hlinksldjump"/>
              <a:extLst>
                <a:ext uri="{FF2B5EF4-FFF2-40B4-BE49-F238E27FC236}">
                  <a16:creationId xmlns:a16="http://schemas.microsoft.com/office/drawing/2014/main" id="{280B46AE-2320-41B1-9545-632307C3E9A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90044" y="529857"/>
              <a:ext cx="611574" cy="710215"/>
            </a:xfrm>
            <a:prstGeom prst="rect">
              <a:avLst/>
            </a:prstGeom>
          </p:spPr>
        </p:pic>
        <p:sp>
          <p:nvSpPr>
            <p:cNvPr id="35" name="TextBox 34">
              <a:extLst>
                <a:ext uri="{FF2B5EF4-FFF2-40B4-BE49-F238E27FC236}">
                  <a16:creationId xmlns:a16="http://schemas.microsoft.com/office/drawing/2014/main" id="{888DE305-63BD-41BF-BCCF-BCA3C8428619}"/>
                </a:ext>
              </a:extLst>
            </p:cNvPr>
            <p:cNvSpPr txBox="1"/>
            <p:nvPr/>
          </p:nvSpPr>
          <p:spPr>
            <a:xfrm>
              <a:off x="2598540" y="1160333"/>
              <a:ext cx="794582" cy="369332"/>
            </a:xfrm>
            <a:prstGeom prst="rect">
              <a:avLst/>
            </a:prstGeom>
            <a:noFill/>
          </p:spPr>
          <p:txBody>
            <a:bodyPr wrap="square" rtlCol="0">
              <a:spAutoFit/>
            </a:bodyPr>
            <a:lstStyle/>
            <a:p>
              <a:r>
                <a:rPr lang="en-GB" b="1" u="sng" dirty="0">
                  <a:solidFill>
                    <a:srgbClr val="0070C0"/>
                  </a:solidFill>
                </a:rPr>
                <a:t>Adam</a:t>
              </a:r>
            </a:p>
          </p:txBody>
        </p:sp>
      </p:grpSp>
      <p:grpSp>
        <p:nvGrpSpPr>
          <p:cNvPr id="8" name="Group 7">
            <a:extLst>
              <a:ext uri="{FF2B5EF4-FFF2-40B4-BE49-F238E27FC236}">
                <a16:creationId xmlns:a16="http://schemas.microsoft.com/office/drawing/2014/main" id="{6D7411A3-BC0B-4510-8623-FF3308A21307}"/>
              </a:ext>
            </a:extLst>
          </p:cNvPr>
          <p:cNvGrpSpPr/>
          <p:nvPr/>
        </p:nvGrpSpPr>
        <p:grpSpPr>
          <a:xfrm>
            <a:off x="5321419" y="444838"/>
            <a:ext cx="898082" cy="1398345"/>
            <a:chOff x="5321419" y="444838"/>
            <a:chExt cx="898082" cy="1398345"/>
          </a:xfrm>
        </p:grpSpPr>
        <p:pic>
          <p:nvPicPr>
            <p:cNvPr id="30" name="Picture 29" descr="See the source image">
              <a:hlinkClick r:id="rId10" action="ppaction://hlinksldjump"/>
              <a:extLst>
                <a:ext uri="{FF2B5EF4-FFF2-40B4-BE49-F238E27FC236}">
                  <a16:creationId xmlns:a16="http://schemas.microsoft.com/office/drawing/2014/main" id="{AD9FA13B-CD14-41F1-960C-1373A233D727}"/>
                </a:ext>
              </a:extLst>
            </p:cNvPr>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321419" y="786244"/>
              <a:ext cx="611574" cy="1056939"/>
            </a:xfrm>
            <a:prstGeom prst="rect">
              <a:avLst/>
            </a:prstGeom>
            <a:solidFill>
              <a:sysClr val="windowText" lastClr="000000">
                <a:alpha val="0"/>
              </a:sysClr>
            </a:solidFill>
            <a:ln>
              <a:noFill/>
            </a:ln>
          </p:spPr>
        </p:pic>
        <p:sp>
          <p:nvSpPr>
            <p:cNvPr id="37" name="TextBox 36">
              <a:extLst>
                <a:ext uri="{FF2B5EF4-FFF2-40B4-BE49-F238E27FC236}">
                  <a16:creationId xmlns:a16="http://schemas.microsoft.com/office/drawing/2014/main" id="{A567B0C9-F99E-4DCB-81C9-06ED8E436AED}"/>
                </a:ext>
              </a:extLst>
            </p:cNvPr>
            <p:cNvSpPr txBox="1"/>
            <p:nvPr/>
          </p:nvSpPr>
          <p:spPr>
            <a:xfrm>
              <a:off x="5465266" y="444838"/>
              <a:ext cx="754235" cy="369332"/>
            </a:xfrm>
            <a:prstGeom prst="rect">
              <a:avLst/>
            </a:prstGeom>
            <a:noFill/>
          </p:spPr>
          <p:txBody>
            <a:bodyPr wrap="square" rtlCol="0">
              <a:spAutoFit/>
            </a:bodyPr>
            <a:lstStyle/>
            <a:p>
              <a:r>
                <a:rPr lang="en-GB" b="1" u="sng" dirty="0">
                  <a:solidFill>
                    <a:srgbClr val="0070C0"/>
                  </a:solidFill>
                </a:rPr>
                <a:t>Seren</a:t>
              </a:r>
            </a:p>
          </p:txBody>
        </p:sp>
      </p:grpSp>
      <p:grpSp>
        <p:nvGrpSpPr>
          <p:cNvPr id="5" name="Group 4">
            <a:extLst>
              <a:ext uri="{FF2B5EF4-FFF2-40B4-BE49-F238E27FC236}">
                <a16:creationId xmlns:a16="http://schemas.microsoft.com/office/drawing/2014/main" id="{73161C4C-3AFA-4624-BC7F-F31CE007C928}"/>
              </a:ext>
            </a:extLst>
          </p:cNvPr>
          <p:cNvGrpSpPr/>
          <p:nvPr/>
        </p:nvGrpSpPr>
        <p:grpSpPr>
          <a:xfrm>
            <a:off x="3144172" y="1566606"/>
            <a:ext cx="1027901" cy="891727"/>
            <a:chOff x="3144172" y="1566606"/>
            <a:chExt cx="1027901" cy="891727"/>
          </a:xfrm>
        </p:grpSpPr>
        <p:pic>
          <p:nvPicPr>
            <p:cNvPr id="36" name="Picture 35" descr="A close up of a logo&#10;&#10;Description automatically generated">
              <a:hlinkClick r:id="rId12" action="ppaction://hlinksldjump"/>
              <a:extLst>
                <a:ext uri="{FF2B5EF4-FFF2-40B4-BE49-F238E27FC236}">
                  <a16:creationId xmlns:a16="http://schemas.microsoft.com/office/drawing/2014/main" id="{927A0955-E687-403F-A135-9B04B425453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144172" y="1566606"/>
              <a:ext cx="673049" cy="891727"/>
            </a:xfrm>
            <a:prstGeom prst="rect">
              <a:avLst/>
            </a:prstGeom>
          </p:spPr>
        </p:pic>
        <p:sp>
          <p:nvSpPr>
            <p:cNvPr id="38" name="TextBox 37">
              <a:extLst>
                <a:ext uri="{FF2B5EF4-FFF2-40B4-BE49-F238E27FC236}">
                  <a16:creationId xmlns:a16="http://schemas.microsoft.com/office/drawing/2014/main" id="{95ED4637-4565-4E64-BCAE-A09CC12BEC5C}"/>
                </a:ext>
              </a:extLst>
            </p:cNvPr>
            <p:cNvSpPr txBox="1"/>
            <p:nvPr/>
          </p:nvSpPr>
          <p:spPr>
            <a:xfrm>
              <a:off x="3499024" y="1638360"/>
              <a:ext cx="673049" cy="369332"/>
            </a:xfrm>
            <a:prstGeom prst="rect">
              <a:avLst/>
            </a:prstGeom>
            <a:noFill/>
          </p:spPr>
          <p:txBody>
            <a:bodyPr wrap="square" rtlCol="0">
              <a:spAutoFit/>
            </a:bodyPr>
            <a:lstStyle/>
            <a:p>
              <a:r>
                <a:rPr lang="en-GB" b="1" u="sng" dirty="0">
                  <a:solidFill>
                    <a:srgbClr val="0070C0"/>
                  </a:solidFill>
                </a:rPr>
                <a:t>Tomi</a:t>
              </a:r>
            </a:p>
          </p:txBody>
        </p:sp>
      </p:grpSp>
      <p:grpSp>
        <p:nvGrpSpPr>
          <p:cNvPr id="7" name="Group 6">
            <a:extLst>
              <a:ext uri="{FF2B5EF4-FFF2-40B4-BE49-F238E27FC236}">
                <a16:creationId xmlns:a16="http://schemas.microsoft.com/office/drawing/2014/main" id="{75833FA9-68A8-43AF-A49D-90012A1529B4}"/>
              </a:ext>
            </a:extLst>
          </p:cNvPr>
          <p:cNvGrpSpPr/>
          <p:nvPr/>
        </p:nvGrpSpPr>
        <p:grpSpPr>
          <a:xfrm>
            <a:off x="4483301" y="1631478"/>
            <a:ext cx="1188022" cy="912417"/>
            <a:chOff x="4483301" y="1631478"/>
            <a:chExt cx="1188022" cy="912417"/>
          </a:xfrm>
        </p:grpSpPr>
        <p:pic>
          <p:nvPicPr>
            <p:cNvPr id="42" name="Picture 41" descr="A picture containing shirt&#10;&#10;Description automatically generated">
              <a:hlinkClick r:id="rId14" action="ppaction://hlinksldjump"/>
              <a:extLst>
                <a:ext uri="{FF2B5EF4-FFF2-40B4-BE49-F238E27FC236}">
                  <a16:creationId xmlns:a16="http://schemas.microsoft.com/office/drawing/2014/main" id="{2794032D-B20C-4C09-8236-98CEB48B743A}"/>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83301" y="1631478"/>
              <a:ext cx="580240" cy="912417"/>
            </a:xfrm>
            <a:prstGeom prst="rect">
              <a:avLst/>
            </a:prstGeom>
          </p:spPr>
        </p:pic>
        <p:sp>
          <p:nvSpPr>
            <p:cNvPr id="41" name="TextBox 40">
              <a:extLst>
                <a:ext uri="{FF2B5EF4-FFF2-40B4-BE49-F238E27FC236}">
                  <a16:creationId xmlns:a16="http://schemas.microsoft.com/office/drawing/2014/main" id="{8BDE3F24-D312-4AD7-BEEB-24E636D53407}"/>
                </a:ext>
              </a:extLst>
            </p:cNvPr>
            <p:cNvSpPr txBox="1"/>
            <p:nvPr/>
          </p:nvSpPr>
          <p:spPr>
            <a:xfrm>
              <a:off x="4849313" y="1931796"/>
              <a:ext cx="822010" cy="369332"/>
            </a:xfrm>
            <a:prstGeom prst="rect">
              <a:avLst/>
            </a:prstGeom>
            <a:noFill/>
          </p:spPr>
          <p:txBody>
            <a:bodyPr wrap="square" rtlCol="0">
              <a:spAutoFit/>
            </a:bodyPr>
            <a:lstStyle/>
            <a:p>
              <a:r>
                <a:rPr lang="en-GB" b="1" dirty="0">
                  <a:solidFill>
                    <a:srgbClr val="FF9900"/>
                  </a:solidFill>
                </a:rPr>
                <a:t>Kamal</a:t>
              </a:r>
            </a:p>
          </p:txBody>
        </p:sp>
      </p:grpSp>
      <p:sp>
        <p:nvSpPr>
          <p:cNvPr id="43" name="TextBox 42">
            <a:extLst>
              <a:ext uri="{FF2B5EF4-FFF2-40B4-BE49-F238E27FC236}">
                <a16:creationId xmlns:a16="http://schemas.microsoft.com/office/drawing/2014/main" id="{46AFFD08-3F50-4CA1-B528-23A18248F5C8}"/>
              </a:ext>
            </a:extLst>
          </p:cNvPr>
          <p:cNvSpPr txBox="1"/>
          <p:nvPr/>
        </p:nvSpPr>
        <p:spPr>
          <a:xfrm>
            <a:off x="224082" y="105354"/>
            <a:ext cx="8633557" cy="369332"/>
          </a:xfrm>
          <a:prstGeom prst="rect">
            <a:avLst/>
          </a:prstGeom>
          <a:noFill/>
        </p:spPr>
        <p:txBody>
          <a:bodyPr wrap="square" rtlCol="0">
            <a:spAutoFit/>
          </a:bodyPr>
          <a:lstStyle/>
          <a:p>
            <a:pPr algn="r"/>
            <a:r>
              <a:rPr lang="en-GB" dirty="0"/>
              <a:t>It’s best to start by clicking on the people whose names are in </a:t>
            </a:r>
            <a:r>
              <a:rPr lang="en-GB" b="1" u="sng" dirty="0">
                <a:solidFill>
                  <a:srgbClr val="0070C0"/>
                </a:solidFill>
              </a:rPr>
              <a:t>blue</a:t>
            </a:r>
            <a:r>
              <a:rPr lang="en-GB" dirty="0"/>
              <a:t> </a:t>
            </a:r>
            <a:endParaRPr lang="en-GB" dirty="0">
              <a:solidFill>
                <a:srgbClr val="FF0000"/>
              </a:solidFill>
            </a:endParaRPr>
          </a:p>
        </p:txBody>
      </p:sp>
      <p:grpSp>
        <p:nvGrpSpPr>
          <p:cNvPr id="13" name="Group 12">
            <a:extLst>
              <a:ext uri="{FF2B5EF4-FFF2-40B4-BE49-F238E27FC236}">
                <a16:creationId xmlns:a16="http://schemas.microsoft.com/office/drawing/2014/main" id="{4026030C-5E96-4EC6-904B-2D316EB7FF40}"/>
              </a:ext>
            </a:extLst>
          </p:cNvPr>
          <p:cNvGrpSpPr/>
          <p:nvPr/>
        </p:nvGrpSpPr>
        <p:grpSpPr>
          <a:xfrm>
            <a:off x="7888561" y="1631478"/>
            <a:ext cx="970720" cy="1080178"/>
            <a:chOff x="7888561" y="1631478"/>
            <a:chExt cx="970720" cy="1080178"/>
          </a:xfrm>
        </p:grpSpPr>
        <p:pic>
          <p:nvPicPr>
            <p:cNvPr id="19" name="Picture 18" descr="A close up of a computer&#10;&#10;Description automatically generated">
              <a:hlinkClick r:id="rId16" action="ppaction://hlinksldjump"/>
              <a:extLst>
                <a:ext uri="{FF2B5EF4-FFF2-40B4-BE49-F238E27FC236}">
                  <a16:creationId xmlns:a16="http://schemas.microsoft.com/office/drawing/2014/main" id="{B38A8F29-1860-478E-986B-0B59573E8CBE}"/>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88561" y="1631478"/>
              <a:ext cx="764548" cy="846375"/>
            </a:xfrm>
            <a:prstGeom prst="rect">
              <a:avLst/>
            </a:prstGeom>
          </p:spPr>
        </p:pic>
        <p:sp>
          <p:nvSpPr>
            <p:cNvPr id="48" name="TextBox 47">
              <a:extLst>
                <a:ext uri="{FF2B5EF4-FFF2-40B4-BE49-F238E27FC236}">
                  <a16:creationId xmlns:a16="http://schemas.microsoft.com/office/drawing/2014/main" id="{9A0605B8-4D11-4040-BD59-9A938769C75A}"/>
                </a:ext>
              </a:extLst>
            </p:cNvPr>
            <p:cNvSpPr txBox="1"/>
            <p:nvPr/>
          </p:nvSpPr>
          <p:spPr>
            <a:xfrm>
              <a:off x="8011280" y="2342324"/>
              <a:ext cx="848001" cy="369332"/>
            </a:xfrm>
            <a:prstGeom prst="rect">
              <a:avLst/>
            </a:prstGeom>
            <a:noFill/>
          </p:spPr>
          <p:txBody>
            <a:bodyPr wrap="square" rtlCol="0">
              <a:spAutoFit/>
            </a:bodyPr>
            <a:lstStyle/>
            <a:p>
              <a:r>
                <a:rPr lang="en-GB" b="1" dirty="0">
                  <a:solidFill>
                    <a:srgbClr val="FF9900"/>
                  </a:solidFill>
                </a:rPr>
                <a:t>Arun</a:t>
              </a:r>
            </a:p>
          </p:txBody>
        </p:sp>
      </p:grpSp>
      <p:grpSp>
        <p:nvGrpSpPr>
          <p:cNvPr id="10" name="Group 9">
            <a:extLst>
              <a:ext uri="{FF2B5EF4-FFF2-40B4-BE49-F238E27FC236}">
                <a16:creationId xmlns:a16="http://schemas.microsoft.com/office/drawing/2014/main" id="{3F7FFD1B-E3C9-475E-8F85-A971FF411094}"/>
              </a:ext>
            </a:extLst>
          </p:cNvPr>
          <p:cNvGrpSpPr/>
          <p:nvPr/>
        </p:nvGrpSpPr>
        <p:grpSpPr>
          <a:xfrm>
            <a:off x="7016560" y="3689710"/>
            <a:ext cx="718242" cy="1376185"/>
            <a:chOff x="2297581" y="2456779"/>
            <a:chExt cx="718242" cy="1376185"/>
          </a:xfrm>
        </p:grpSpPr>
        <p:pic>
          <p:nvPicPr>
            <p:cNvPr id="16" name="Picture 15" descr="A picture containing shirt&#10;&#10;Description automatically generated">
              <a:hlinkClick r:id="rId18" action="ppaction://hlinksldjump"/>
              <a:extLst>
                <a:ext uri="{FF2B5EF4-FFF2-40B4-BE49-F238E27FC236}">
                  <a16:creationId xmlns:a16="http://schemas.microsoft.com/office/drawing/2014/main" id="{18EB888B-E052-42E0-91A3-E54D192A1640}"/>
                </a:ext>
              </a:extLst>
            </p:cNvPr>
            <p:cNvPicPr>
              <a:picLocks noChangeAspect="1"/>
            </p:cNvPicPr>
            <p:nvPr/>
          </p:nvPicPr>
          <p:blipFill>
            <a:blip r:embed="rId1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97581" y="2456779"/>
              <a:ext cx="520402" cy="1130300"/>
            </a:xfrm>
            <a:prstGeom prst="rect">
              <a:avLst/>
            </a:prstGeom>
          </p:spPr>
        </p:pic>
        <p:sp>
          <p:nvSpPr>
            <p:cNvPr id="49" name="TextBox 48">
              <a:extLst>
                <a:ext uri="{FF2B5EF4-FFF2-40B4-BE49-F238E27FC236}">
                  <a16:creationId xmlns:a16="http://schemas.microsoft.com/office/drawing/2014/main" id="{FA7665BE-A416-41FB-B063-303EE54740AA}"/>
                </a:ext>
              </a:extLst>
            </p:cNvPr>
            <p:cNvSpPr txBox="1"/>
            <p:nvPr/>
          </p:nvSpPr>
          <p:spPr>
            <a:xfrm>
              <a:off x="2342774" y="3463632"/>
              <a:ext cx="673049" cy="369332"/>
            </a:xfrm>
            <a:prstGeom prst="rect">
              <a:avLst/>
            </a:prstGeom>
            <a:noFill/>
          </p:spPr>
          <p:txBody>
            <a:bodyPr wrap="square" rtlCol="0">
              <a:spAutoFit/>
            </a:bodyPr>
            <a:lstStyle/>
            <a:p>
              <a:r>
                <a:rPr lang="en-GB" b="1" u="sng" dirty="0">
                  <a:solidFill>
                    <a:srgbClr val="0070C0"/>
                  </a:solidFill>
                </a:rPr>
                <a:t>Kim</a:t>
              </a:r>
            </a:p>
          </p:txBody>
        </p:sp>
      </p:grpSp>
      <p:grpSp>
        <p:nvGrpSpPr>
          <p:cNvPr id="9" name="Group 8">
            <a:extLst>
              <a:ext uri="{FF2B5EF4-FFF2-40B4-BE49-F238E27FC236}">
                <a16:creationId xmlns:a16="http://schemas.microsoft.com/office/drawing/2014/main" id="{6CF57C4D-871A-4CF2-B1CA-58FECCA9E461}"/>
              </a:ext>
            </a:extLst>
          </p:cNvPr>
          <p:cNvGrpSpPr/>
          <p:nvPr/>
        </p:nvGrpSpPr>
        <p:grpSpPr>
          <a:xfrm>
            <a:off x="512461" y="1740253"/>
            <a:ext cx="901123" cy="895611"/>
            <a:chOff x="512461" y="1740253"/>
            <a:chExt cx="901123" cy="895611"/>
          </a:xfrm>
        </p:grpSpPr>
        <p:pic>
          <p:nvPicPr>
            <p:cNvPr id="40" name="Picture 39" descr="A drawing of a cartoon character&#10;&#10;Description automatically generated">
              <a:hlinkClick r:id="rId20" action="ppaction://hlinksldjump"/>
              <a:extLst>
                <a:ext uri="{FF2B5EF4-FFF2-40B4-BE49-F238E27FC236}">
                  <a16:creationId xmlns:a16="http://schemas.microsoft.com/office/drawing/2014/main" id="{6EA167BE-CCFB-46EF-B9AA-24EB4814B8AD}"/>
                </a:ext>
              </a:extLst>
            </p:cNvPr>
            <p:cNvPicPr>
              <a:picLocks noChangeAspect="1"/>
            </p:cNvPicPr>
            <p:nvPr/>
          </p:nvPicPr>
          <p:blipFill>
            <a:blip r:embed="rId2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2461" y="1740253"/>
              <a:ext cx="378009" cy="895611"/>
            </a:xfrm>
            <a:prstGeom prst="rect">
              <a:avLst/>
            </a:prstGeom>
          </p:spPr>
        </p:pic>
        <p:sp>
          <p:nvSpPr>
            <p:cNvPr id="50" name="TextBox 49">
              <a:extLst>
                <a:ext uri="{FF2B5EF4-FFF2-40B4-BE49-F238E27FC236}">
                  <a16:creationId xmlns:a16="http://schemas.microsoft.com/office/drawing/2014/main" id="{4D919DCA-CAD2-40C4-948C-FBE2627CB195}"/>
                </a:ext>
              </a:extLst>
            </p:cNvPr>
            <p:cNvSpPr txBox="1"/>
            <p:nvPr/>
          </p:nvSpPr>
          <p:spPr>
            <a:xfrm>
              <a:off x="740535" y="2236979"/>
              <a:ext cx="673049" cy="369332"/>
            </a:xfrm>
            <a:prstGeom prst="rect">
              <a:avLst/>
            </a:prstGeom>
            <a:noFill/>
          </p:spPr>
          <p:txBody>
            <a:bodyPr wrap="square" rtlCol="0">
              <a:spAutoFit/>
            </a:bodyPr>
            <a:lstStyle/>
            <a:p>
              <a:r>
                <a:rPr lang="en-GB" b="1" dirty="0">
                  <a:solidFill>
                    <a:srgbClr val="FF9900"/>
                  </a:solidFill>
                </a:rPr>
                <a:t>Gil</a:t>
              </a:r>
            </a:p>
          </p:txBody>
        </p:sp>
      </p:grpSp>
      <p:grpSp>
        <p:nvGrpSpPr>
          <p:cNvPr id="14" name="Group 13">
            <a:extLst>
              <a:ext uri="{FF2B5EF4-FFF2-40B4-BE49-F238E27FC236}">
                <a16:creationId xmlns:a16="http://schemas.microsoft.com/office/drawing/2014/main" id="{A1465B57-C1B2-402A-B609-7D15B398FA8A}"/>
              </a:ext>
            </a:extLst>
          </p:cNvPr>
          <p:cNvGrpSpPr/>
          <p:nvPr/>
        </p:nvGrpSpPr>
        <p:grpSpPr>
          <a:xfrm>
            <a:off x="4266131" y="2884105"/>
            <a:ext cx="897162" cy="1200633"/>
            <a:chOff x="3108101" y="3505018"/>
            <a:chExt cx="897162" cy="1200633"/>
          </a:xfrm>
        </p:grpSpPr>
        <p:pic>
          <p:nvPicPr>
            <p:cNvPr id="28" name="Picture 27" descr="A picture containing drawing&#10;&#10;Description automatically generated">
              <a:hlinkClick r:id="rId22" action="ppaction://hlinksldjump"/>
              <a:extLst>
                <a:ext uri="{FF2B5EF4-FFF2-40B4-BE49-F238E27FC236}">
                  <a16:creationId xmlns:a16="http://schemas.microsoft.com/office/drawing/2014/main" id="{B8DFCF57-1E10-4EDE-A47D-05288AB7D9D9}"/>
                </a:ext>
              </a:extLst>
            </p:cNvPr>
            <p:cNvPicPr>
              <a:picLocks noChangeAspect="1"/>
            </p:cNvPicPr>
            <p:nvPr/>
          </p:nvPicPr>
          <p:blipFill>
            <a:blip r:embed="rId2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08101" y="3505018"/>
              <a:ext cx="471438" cy="928370"/>
            </a:xfrm>
            <a:prstGeom prst="rect">
              <a:avLst/>
            </a:prstGeom>
            <a:noFill/>
            <a:ln>
              <a:noFill/>
            </a:ln>
          </p:spPr>
          <p:style>
            <a:lnRef idx="0">
              <a:scrgbClr r="0" g="0" b="0"/>
            </a:lnRef>
            <a:fillRef idx="0">
              <a:scrgbClr r="0" g="0" b="0"/>
            </a:fillRef>
            <a:effectRef idx="0">
              <a:scrgbClr r="0" g="0" b="0"/>
            </a:effectRef>
            <a:fontRef idx="minor">
              <a:schemeClr val="accent1"/>
            </a:fontRef>
          </p:style>
        </p:pic>
        <p:sp>
          <p:nvSpPr>
            <p:cNvPr id="52" name="TextBox 51">
              <a:extLst>
                <a:ext uri="{FF2B5EF4-FFF2-40B4-BE49-F238E27FC236}">
                  <a16:creationId xmlns:a16="http://schemas.microsoft.com/office/drawing/2014/main" id="{9D312372-917E-4C72-99F7-B3F8DF0D9502}"/>
                </a:ext>
              </a:extLst>
            </p:cNvPr>
            <p:cNvSpPr txBox="1"/>
            <p:nvPr/>
          </p:nvSpPr>
          <p:spPr>
            <a:xfrm>
              <a:off x="3108101" y="4336319"/>
              <a:ext cx="897162" cy="369332"/>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b="1" dirty="0">
                  <a:solidFill>
                    <a:srgbClr val="FF9900"/>
                  </a:solidFill>
                </a:rPr>
                <a:t>Samira</a:t>
              </a:r>
            </a:p>
          </p:txBody>
        </p:sp>
      </p:grpSp>
      <p:grpSp>
        <p:nvGrpSpPr>
          <p:cNvPr id="12" name="Group 11">
            <a:extLst>
              <a:ext uri="{FF2B5EF4-FFF2-40B4-BE49-F238E27FC236}">
                <a16:creationId xmlns:a16="http://schemas.microsoft.com/office/drawing/2014/main" id="{CD5FA04B-C78A-4FA9-875F-4FD16E0769DB}"/>
              </a:ext>
            </a:extLst>
          </p:cNvPr>
          <p:cNvGrpSpPr/>
          <p:nvPr/>
        </p:nvGrpSpPr>
        <p:grpSpPr>
          <a:xfrm>
            <a:off x="5729621" y="2456779"/>
            <a:ext cx="914167" cy="1097194"/>
            <a:chOff x="5729621" y="2456779"/>
            <a:chExt cx="914167" cy="1097194"/>
          </a:xfrm>
        </p:grpSpPr>
        <p:pic>
          <p:nvPicPr>
            <p:cNvPr id="29" name="Picture 28" descr="A picture containing book&#10;&#10;Description automatically generated">
              <a:hlinkClick r:id="rId24" action="ppaction://hlinksldjump"/>
              <a:extLst>
                <a:ext uri="{FF2B5EF4-FFF2-40B4-BE49-F238E27FC236}">
                  <a16:creationId xmlns:a16="http://schemas.microsoft.com/office/drawing/2014/main" id="{EDD51473-456C-48A3-B9A0-67AEF74BAB46}"/>
                </a:ext>
              </a:extLst>
            </p:cNvPr>
            <p:cNvPicPr>
              <a:picLocks noChangeAspect="1"/>
            </p:cNvPicPr>
            <p:nvPr/>
          </p:nvPicPr>
          <p:blipFill>
            <a:blip r:embed="rId2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29621" y="2456779"/>
              <a:ext cx="914167" cy="823634"/>
            </a:xfrm>
            <a:prstGeom prst="rect">
              <a:avLst/>
            </a:prstGeom>
          </p:spPr>
        </p:pic>
        <p:sp>
          <p:nvSpPr>
            <p:cNvPr id="53" name="TextBox 52">
              <a:extLst>
                <a:ext uri="{FF2B5EF4-FFF2-40B4-BE49-F238E27FC236}">
                  <a16:creationId xmlns:a16="http://schemas.microsoft.com/office/drawing/2014/main" id="{632EB34D-1EA8-4A56-8B7E-5D2D475CA8E7}"/>
                </a:ext>
              </a:extLst>
            </p:cNvPr>
            <p:cNvSpPr txBox="1"/>
            <p:nvPr/>
          </p:nvSpPr>
          <p:spPr>
            <a:xfrm>
              <a:off x="5752509" y="3184641"/>
              <a:ext cx="673049" cy="369332"/>
            </a:xfrm>
            <a:prstGeom prst="rect">
              <a:avLst/>
            </a:prstGeom>
            <a:noFill/>
          </p:spPr>
          <p:txBody>
            <a:bodyPr wrap="square" rtlCol="0">
              <a:spAutoFit/>
            </a:bodyPr>
            <a:lstStyle/>
            <a:p>
              <a:r>
                <a:rPr lang="en-GB" b="1" u="sng" dirty="0">
                  <a:solidFill>
                    <a:srgbClr val="0070C0"/>
                  </a:solidFill>
                </a:rPr>
                <a:t>Ken</a:t>
              </a:r>
            </a:p>
          </p:txBody>
        </p:sp>
      </p:grpSp>
      <p:grpSp>
        <p:nvGrpSpPr>
          <p:cNvPr id="15" name="Group 14">
            <a:extLst>
              <a:ext uri="{FF2B5EF4-FFF2-40B4-BE49-F238E27FC236}">
                <a16:creationId xmlns:a16="http://schemas.microsoft.com/office/drawing/2014/main" id="{9C8D6606-6FA1-43E4-B363-BB859A21440E}"/>
              </a:ext>
            </a:extLst>
          </p:cNvPr>
          <p:cNvGrpSpPr/>
          <p:nvPr/>
        </p:nvGrpSpPr>
        <p:grpSpPr>
          <a:xfrm>
            <a:off x="5701538" y="3814224"/>
            <a:ext cx="673049" cy="1242322"/>
            <a:chOff x="5701538" y="3814224"/>
            <a:chExt cx="673049" cy="1242322"/>
          </a:xfrm>
        </p:grpSpPr>
        <p:pic>
          <p:nvPicPr>
            <p:cNvPr id="33" name="Picture 32" descr="A picture containing shirt&#10;&#10;Description automatically generated">
              <a:hlinkClick r:id="rId26" action="ppaction://hlinksldjump"/>
              <a:extLst>
                <a:ext uri="{FF2B5EF4-FFF2-40B4-BE49-F238E27FC236}">
                  <a16:creationId xmlns:a16="http://schemas.microsoft.com/office/drawing/2014/main" id="{46BF096D-71BF-4D1B-B684-434EE82D642B}"/>
                </a:ext>
              </a:extLst>
            </p:cNvPr>
            <p:cNvPicPr>
              <a:picLocks noChangeAspect="1"/>
            </p:cNvPicPr>
            <p:nvPr/>
          </p:nvPicPr>
          <p:blipFill>
            <a:blip r:embed="rId2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52509" y="3814224"/>
              <a:ext cx="466688" cy="933376"/>
            </a:xfrm>
            <a:prstGeom prst="rect">
              <a:avLst/>
            </a:prstGeom>
          </p:spPr>
        </p:pic>
        <p:sp>
          <p:nvSpPr>
            <p:cNvPr id="55" name="TextBox 54">
              <a:extLst>
                <a:ext uri="{FF2B5EF4-FFF2-40B4-BE49-F238E27FC236}">
                  <a16:creationId xmlns:a16="http://schemas.microsoft.com/office/drawing/2014/main" id="{FD5D194D-53ED-4CA8-914A-C57AEA299B12}"/>
                </a:ext>
              </a:extLst>
            </p:cNvPr>
            <p:cNvSpPr txBox="1"/>
            <p:nvPr/>
          </p:nvSpPr>
          <p:spPr>
            <a:xfrm>
              <a:off x="5701538" y="4687214"/>
              <a:ext cx="673049" cy="369332"/>
            </a:xfrm>
            <a:prstGeom prst="rect">
              <a:avLst/>
            </a:prstGeom>
            <a:noFill/>
          </p:spPr>
          <p:txBody>
            <a:bodyPr wrap="square" rtlCol="0">
              <a:spAutoFit/>
            </a:bodyPr>
            <a:lstStyle/>
            <a:p>
              <a:r>
                <a:rPr lang="en-GB" b="1" u="sng" dirty="0">
                  <a:solidFill>
                    <a:srgbClr val="0070C0"/>
                  </a:solidFill>
                </a:rPr>
                <a:t>Baz</a:t>
              </a:r>
            </a:p>
          </p:txBody>
        </p:sp>
      </p:grpSp>
      <p:grpSp>
        <p:nvGrpSpPr>
          <p:cNvPr id="24" name="Group 23">
            <a:extLst>
              <a:ext uri="{FF2B5EF4-FFF2-40B4-BE49-F238E27FC236}">
                <a16:creationId xmlns:a16="http://schemas.microsoft.com/office/drawing/2014/main" id="{8CFF9D4A-7D07-4B2A-9118-68BF6961506C}"/>
              </a:ext>
            </a:extLst>
          </p:cNvPr>
          <p:cNvGrpSpPr/>
          <p:nvPr/>
        </p:nvGrpSpPr>
        <p:grpSpPr>
          <a:xfrm>
            <a:off x="2640707" y="5163597"/>
            <a:ext cx="827160" cy="974686"/>
            <a:chOff x="2640707" y="5163597"/>
            <a:chExt cx="827160" cy="974686"/>
          </a:xfrm>
        </p:grpSpPr>
        <p:pic>
          <p:nvPicPr>
            <p:cNvPr id="23" name="Picture 22" descr="A drawing of a cartoon character&#10;&#10;Description automatically generated">
              <a:hlinkClick r:id="rId28" action="ppaction://hlinksldjump"/>
              <a:extLst>
                <a:ext uri="{FF2B5EF4-FFF2-40B4-BE49-F238E27FC236}">
                  <a16:creationId xmlns:a16="http://schemas.microsoft.com/office/drawing/2014/main" id="{D473F0A8-B4FE-4329-85D0-67303E1D15F1}"/>
                </a:ext>
              </a:extLst>
            </p:cNvPr>
            <p:cNvPicPr>
              <a:picLocks noChangeAspect="1"/>
            </p:cNvPicPr>
            <p:nvPr/>
          </p:nvPicPr>
          <p:blipFill>
            <a:blip r:embed="rId2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069807" y="5163597"/>
              <a:ext cx="398060" cy="928370"/>
            </a:xfrm>
            <a:prstGeom prst="rect">
              <a:avLst/>
            </a:prstGeom>
          </p:spPr>
        </p:pic>
        <p:sp>
          <p:nvSpPr>
            <p:cNvPr id="56" name="TextBox 55">
              <a:extLst>
                <a:ext uri="{FF2B5EF4-FFF2-40B4-BE49-F238E27FC236}">
                  <a16:creationId xmlns:a16="http://schemas.microsoft.com/office/drawing/2014/main" id="{F83CA4C0-2EED-4E27-9E6F-3EDF45923D7A}"/>
                </a:ext>
              </a:extLst>
            </p:cNvPr>
            <p:cNvSpPr txBox="1"/>
            <p:nvPr/>
          </p:nvSpPr>
          <p:spPr>
            <a:xfrm>
              <a:off x="2640707" y="5768951"/>
              <a:ext cx="673049" cy="369332"/>
            </a:xfrm>
            <a:prstGeom prst="rect">
              <a:avLst/>
            </a:prstGeom>
            <a:noFill/>
          </p:spPr>
          <p:txBody>
            <a:bodyPr wrap="square" rtlCol="0">
              <a:spAutoFit/>
            </a:bodyPr>
            <a:lstStyle/>
            <a:p>
              <a:r>
                <a:rPr lang="en-GB" b="1" dirty="0">
                  <a:solidFill>
                    <a:srgbClr val="FF9900"/>
                  </a:solidFill>
                </a:rPr>
                <a:t>Sara</a:t>
              </a:r>
            </a:p>
          </p:txBody>
        </p:sp>
      </p:grpSp>
      <p:grpSp>
        <p:nvGrpSpPr>
          <p:cNvPr id="18" name="Group 17">
            <a:extLst>
              <a:ext uri="{FF2B5EF4-FFF2-40B4-BE49-F238E27FC236}">
                <a16:creationId xmlns:a16="http://schemas.microsoft.com/office/drawing/2014/main" id="{DBDF1E89-60D5-4D96-A50B-443767C40211}"/>
              </a:ext>
            </a:extLst>
          </p:cNvPr>
          <p:cNvGrpSpPr/>
          <p:nvPr/>
        </p:nvGrpSpPr>
        <p:grpSpPr>
          <a:xfrm>
            <a:off x="321841" y="4954945"/>
            <a:ext cx="842721" cy="1259856"/>
            <a:chOff x="321841" y="4954945"/>
            <a:chExt cx="842721" cy="1259856"/>
          </a:xfrm>
        </p:grpSpPr>
        <p:pic>
          <p:nvPicPr>
            <p:cNvPr id="46" name="Picture 45" descr="A close up of a logo&#10;&#10;Description automatically generated">
              <a:hlinkClick r:id="rId30" action="ppaction://hlinksldjump"/>
              <a:extLst>
                <a:ext uri="{FF2B5EF4-FFF2-40B4-BE49-F238E27FC236}">
                  <a16:creationId xmlns:a16="http://schemas.microsoft.com/office/drawing/2014/main" id="{FCCFDCE5-53DF-4821-8A7C-F5A0E5C93C71}"/>
                </a:ext>
              </a:extLst>
            </p:cNvPr>
            <p:cNvPicPr>
              <a:picLocks noChangeAspect="1"/>
            </p:cNvPicPr>
            <p:nvPr/>
          </p:nvPicPr>
          <p:blipFill>
            <a:blip r:embed="rId3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21841" y="4954945"/>
              <a:ext cx="488646" cy="977291"/>
            </a:xfrm>
            <a:prstGeom prst="rect">
              <a:avLst/>
            </a:prstGeom>
          </p:spPr>
        </p:pic>
        <p:sp>
          <p:nvSpPr>
            <p:cNvPr id="57" name="TextBox 56">
              <a:extLst>
                <a:ext uri="{FF2B5EF4-FFF2-40B4-BE49-F238E27FC236}">
                  <a16:creationId xmlns:a16="http://schemas.microsoft.com/office/drawing/2014/main" id="{A32F8054-9BCD-4EC7-9E2C-3873E511CA52}"/>
                </a:ext>
              </a:extLst>
            </p:cNvPr>
            <p:cNvSpPr txBox="1"/>
            <p:nvPr/>
          </p:nvSpPr>
          <p:spPr>
            <a:xfrm>
              <a:off x="339113" y="5845469"/>
              <a:ext cx="825449" cy="369332"/>
            </a:xfrm>
            <a:prstGeom prst="rect">
              <a:avLst/>
            </a:prstGeom>
            <a:noFill/>
          </p:spPr>
          <p:txBody>
            <a:bodyPr wrap="square" rtlCol="0">
              <a:spAutoFit/>
            </a:bodyPr>
            <a:lstStyle/>
            <a:p>
              <a:r>
                <a:rPr lang="en-GB" b="1" u="sng" dirty="0">
                  <a:solidFill>
                    <a:srgbClr val="0070C0"/>
                  </a:solidFill>
                </a:rPr>
                <a:t>Jamie</a:t>
              </a:r>
            </a:p>
          </p:txBody>
        </p:sp>
      </p:grpSp>
      <p:grpSp>
        <p:nvGrpSpPr>
          <p:cNvPr id="22" name="Group 21">
            <a:extLst>
              <a:ext uri="{FF2B5EF4-FFF2-40B4-BE49-F238E27FC236}">
                <a16:creationId xmlns:a16="http://schemas.microsoft.com/office/drawing/2014/main" id="{89DD73F6-4468-404C-98A6-75D03BBC8CDF}"/>
              </a:ext>
            </a:extLst>
          </p:cNvPr>
          <p:cNvGrpSpPr/>
          <p:nvPr/>
        </p:nvGrpSpPr>
        <p:grpSpPr>
          <a:xfrm>
            <a:off x="1475614" y="5520364"/>
            <a:ext cx="1011364" cy="957983"/>
            <a:chOff x="1475614" y="5520364"/>
            <a:chExt cx="1011364" cy="957983"/>
          </a:xfrm>
        </p:grpSpPr>
        <p:pic>
          <p:nvPicPr>
            <p:cNvPr id="32" name="Picture 31" descr="A picture containing toy, doll, drawing&#10;&#10;Description automatically generated">
              <a:hlinkClick r:id="rId32" action="ppaction://hlinksldjump"/>
              <a:extLst>
                <a:ext uri="{FF2B5EF4-FFF2-40B4-BE49-F238E27FC236}">
                  <a16:creationId xmlns:a16="http://schemas.microsoft.com/office/drawing/2014/main" id="{4B8921D5-2AD2-43BF-A964-C3292479D462}"/>
                </a:ext>
              </a:extLst>
            </p:cNvPr>
            <p:cNvPicPr>
              <a:picLocks noChangeAspect="1"/>
            </p:cNvPicPr>
            <p:nvPr/>
          </p:nvPicPr>
          <p:blipFill>
            <a:blip r:embed="rId3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14" y="5520364"/>
              <a:ext cx="581926" cy="912418"/>
            </a:xfrm>
            <a:prstGeom prst="rect">
              <a:avLst/>
            </a:prstGeom>
          </p:spPr>
        </p:pic>
        <p:sp>
          <p:nvSpPr>
            <p:cNvPr id="58" name="TextBox 57">
              <a:extLst>
                <a:ext uri="{FF2B5EF4-FFF2-40B4-BE49-F238E27FC236}">
                  <a16:creationId xmlns:a16="http://schemas.microsoft.com/office/drawing/2014/main" id="{32806FC2-0843-44AA-9657-636D26A90305}"/>
                </a:ext>
              </a:extLst>
            </p:cNvPr>
            <p:cNvSpPr txBox="1"/>
            <p:nvPr/>
          </p:nvSpPr>
          <p:spPr>
            <a:xfrm>
              <a:off x="1813929" y="6109015"/>
              <a:ext cx="673049" cy="369332"/>
            </a:xfrm>
            <a:prstGeom prst="rect">
              <a:avLst/>
            </a:prstGeom>
            <a:noFill/>
          </p:spPr>
          <p:txBody>
            <a:bodyPr wrap="square" rtlCol="0">
              <a:spAutoFit/>
            </a:bodyPr>
            <a:lstStyle/>
            <a:p>
              <a:r>
                <a:rPr lang="en-GB" b="1" u="sng" dirty="0">
                  <a:solidFill>
                    <a:srgbClr val="0070C0"/>
                  </a:solidFill>
                </a:rPr>
                <a:t>Ali</a:t>
              </a:r>
            </a:p>
          </p:txBody>
        </p:sp>
      </p:grpSp>
      <p:grpSp>
        <p:nvGrpSpPr>
          <p:cNvPr id="25" name="Group 24">
            <a:extLst>
              <a:ext uri="{FF2B5EF4-FFF2-40B4-BE49-F238E27FC236}">
                <a16:creationId xmlns:a16="http://schemas.microsoft.com/office/drawing/2014/main" id="{71E46EFE-D51E-4F00-BC5D-EA9D23A6F7F8}"/>
              </a:ext>
            </a:extLst>
          </p:cNvPr>
          <p:cNvGrpSpPr/>
          <p:nvPr/>
        </p:nvGrpSpPr>
        <p:grpSpPr>
          <a:xfrm>
            <a:off x="2763229" y="3021408"/>
            <a:ext cx="958296" cy="954814"/>
            <a:chOff x="4138327" y="5771716"/>
            <a:chExt cx="958296" cy="954814"/>
          </a:xfrm>
        </p:grpSpPr>
        <p:pic>
          <p:nvPicPr>
            <p:cNvPr id="45" name="Picture 44" descr="A close up of a logo&#10;&#10;Description automatically generated">
              <a:hlinkClick r:id="rId34" action="ppaction://hlinksldjump"/>
              <a:extLst>
                <a:ext uri="{FF2B5EF4-FFF2-40B4-BE49-F238E27FC236}">
                  <a16:creationId xmlns:a16="http://schemas.microsoft.com/office/drawing/2014/main" id="{7F96A231-9AF6-481A-9F16-20BA6411AE2E}"/>
                </a:ext>
              </a:extLst>
            </p:cNvPr>
            <p:cNvPicPr>
              <a:picLocks noChangeAspect="1"/>
            </p:cNvPicPr>
            <p:nvPr/>
          </p:nvPicPr>
          <p:blipFill>
            <a:blip r:embed="rId3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38327" y="5771716"/>
              <a:ext cx="581926" cy="733135"/>
            </a:xfrm>
            <a:prstGeom prst="rect">
              <a:avLst/>
            </a:prstGeom>
          </p:spPr>
        </p:pic>
        <p:sp>
          <p:nvSpPr>
            <p:cNvPr id="60" name="TextBox 59">
              <a:extLst>
                <a:ext uri="{FF2B5EF4-FFF2-40B4-BE49-F238E27FC236}">
                  <a16:creationId xmlns:a16="http://schemas.microsoft.com/office/drawing/2014/main" id="{A104CF55-1F6F-4511-9321-465353FAE825}"/>
                </a:ext>
              </a:extLst>
            </p:cNvPr>
            <p:cNvSpPr txBox="1"/>
            <p:nvPr/>
          </p:nvSpPr>
          <p:spPr>
            <a:xfrm>
              <a:off x="4300565" y="6357198"/>
              <a:ext cx="796058" cy="369332"/>
            </a:xfrm>
            <a:prstGeom prst="rect">
              <a:avLst/>
            </a:prstGeom>
            <a:noFill/>
          </p:spPr>
          <p:txBody>
            <a:bodyPr wrap="square" rtlCol="0">
              <a:spAutoFit/>
            </a:bodyPr>
            <a:lstStyle/>
            <a:p>
              <a:r>
                <a:rPr lang="en-GB" b="1" u="sng" dirty="0">
                  <a:solidFill>
                    <a:srgbClr val="0070C0"/>
                  </a:solidFill>
                </a:rPr>
                <a:t>Anna</a:t>
              </a:r>
            </a:p>
          </p:txBody>
        </p:sp>
      </p:grpSp>
      <p:grpSp>
        <p:nvGrpSpPr>
          <p:cNvPr id="27" name="Group 26">
            <a:extLst>
              <a:ext uri="{FF2B5EF4-FFF2-40B4-BE49-F238E27FC236}">
                <a16:creationId xmlns:a16="http://schemas.microsoft.com/office/drawing/2014/main" id="{94FD1620-AB56-4A70-BA3E-909CC43563A1}"/>
              </a:ext>
            </a:extLst>
          </p:cNvPr>
          <p:cNvGrpSpPr/>
          <p:nvPr/>
        </p:nvGrpSpPr>
        <p:grpSpPr>
          <a:xfrm>
            <a:off x="6696139" y="997605"/>
            <a:ext cx="727967" cy="1052678"/>
            <a:chOff x="5409654" y="5263827"/>
            <a:chExt cx="727967" cy="1052678"/>
          </a:xfrm>
        </p:grpSpPr>
        <p:pic>
          <p:nvPicPr>
            <p:cNvPr id="11" name="Picture 10" descr="A teddy bear wearing a hat&#10;&#10;Description automatically generated">
              <a:hlinkClick r:id="rId36" action="ppaction://hlinksldjump"/>
              <a:extLst>
                <a:ext uri="{FF2B5EF4-FFF2-40B4-BE49-F238E27FC236}">
                  <a16:creationId xmlns:a16="http://schemas.microsoft.com/office/drawing/2014/main" id="{0E186F18-BAC9-48CC-8229-08CFBE8B37AC}"/>
                </a:ext>
              </a:extLst>
            </p:cNvPr>
            <p:cNvPicPr>
              <a:picLocks noChangeAspect="1"/>
            </p:cNvPicPr>
            <p:nvPr/>
          </p:nvPicPr>
          <p:blipFill>
            <a:blip r:embed="rId3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5409654" y="5263827"/>
              <a:ext cx="523339" cy="807929"/>
            </a:xfrm>
            <a:prstGeom prst="rect">
              <a:avLst/>
            </a:prstGeom>
          </p:spPr>
        </p:pic>
        <p:sp>
          <p:nvSpPr>
            <p:cNvPr id="61" name="TextBox 60">
              <a:extLst>
                <a:ext uri="{FF2B5EF4-FFF2-40B4-BE49-F238E27FC236}">
                  <a16:creationId xmlns:a16="http://schemas.microsoft.com/office/drawing/2014/main" id="{27305444-492F-4C21-85E6-81DA8943512A}"/>
                </a:ext>
              </a:extLst>
            </p:cNvPr>
            <p:cNvSpPr txBox="1"/>
            <p:nvPr/>
          </p:nvSpPr>
          <p:spPr>
            <a:xfrm>
              <a:off x="5464572" y="5947173"/>
              <a:ext cx="673049" cy="369332"/>
            </a:xfrm>
            <a:prstGeom prst="rect">
              <a:avLst/>
            </a:prstGeom>
            <a:noFill/>
          </p:spPr>
          <p:txBody>
            <a:bodyPr wrap="square" rtlCol="0">
              <a:spAutoFit/>
            </a:bodyPr>
            <a:lstStyle/>
            <a:p>
              <a:r>
                <a:rPr lang="en-GB" b="1" dirty="0">
                  <a:solidFill>
                    <a:srgbClr val="FF9900"/>
                  </a:solidFill>
                </a:rPr>
                <a:t>Sam</a:t>
              </a:r>
            </a:p>
          </p:txBody>
        </p:sp>
      </p:grpSp>
      <p:grpSp>
        <p:nvGrpSpPr>
          <p:cNvPr id="34" name="Group 33">
            <a:extLst>
              <a:ext uri="{FF2B5EF4-FFF2-40B4-BE49-F238E27FC236}">
                <a16:creationId xmlns:a16="http://schemas.microsoft.com/office/drawing/2014/main" id="{61EB306B-CD0A-4B18-A71E-300EFAA01811}"/>
              </a:ext>
            </a:extLst>
          </p:cNvPr>
          <p:cNvGrpSpPr/>
          <p:nvPr/>
        </p:nvGrpSpPr>
        <p:grpSpPr>
          <a:xfrm>
            <a:off x="6756900" y="5388500"/>
            <a:ext cx="1146341" cy="1165272"/>
            <a:chOff x="6374587" y="5595664"/>
            <a:chExt cx="1146341" cy="1165272"/>
          </a:xfrm>
        </p:grpSpPr>
        <p:pic>
          <p:nvPicPr>
            <p:cNvPr id="44" name="Picture 43" descr="A picture containing toy, doll, stool, clock&#10;&#10;Description automatically generated">
              <a:hlinkClick r:id="rId38" action="ppaction://hlinksldjump"/>
              <a:extLst>
                <a:ext uri="{FF2B5EF4-FFF2-40B4-BE49-F238E27FC236}">
                  <a16:creationId xmlns:a16="http://schemas.microsoft.com/office/drawing/2014/main" id="{85866F77-12A7-440A-8222-50D6467E94A2}"/>
                </a:ext>
              </a:extLst>
            </p:cNvPr>
            <p:cNvPicPr>
              <a:picLocks noChangeAspect="1"/>
            </p:cNvPicPr>
            <p:nvPr/>
          </p:nvPicPr>
          <p:blipFill>
            <a:blip r:embed="rId3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74587" y="5595664"/>
              <a:ext cx="667206" cy="912418"/>
            </a:xfrm>
            <a:prstGeom prst="rect">
              <a:avLst/>
            </a:prstGeom>
          </p:spPr>
        </p:pic>
        <p:sp>
          <p:nvSpPr>
            <p:cNvPr id="62" name="TextBox 61">
              <a:extLst>
                <a:ext uri="{FF2B5EF4-FFF2-40B4-BE49-F238E27FC236}">
                  <a16:creationId xmlns:a16="http://schemas.microsoft.com/office/drawing/2014/main" id="{6128040B-95E0-40A1-9E54-0233D8A46E34}"/>
                </a:ext>
              </a:extLst>
            </p:cNvPr>
            <p:cNvSpPr txBox="1"/>
            <p:nvPr/>
          </p:nvSpPr>
          <p:spPr>
            <a:xfrm>
              <a:off x="6480124" y="6391604"/>
              <a:ext cx="1040804" cy="369332"/>
            </a:xfrm>
            <a:prstGeom prst="rect">
              <a:avLst/>
            </a:prstGeom>
            <a:noFill/>
          </p:spPr>
          <p:txBody>
            <a:bodyPr wrap="square" rtlCol="0">
              <a:spAutoFit/>
            </a:bodyPr>
            <a:lstStyle/>
            <a:p>
              <a:r>
                <a:rPr lang="en-GB" b="1" dirty="0">
                  <a:solidFill>
                    <a:srgbClr val="FF9900"/>
                  </a:solidFill>
                </a:rPr>
                <a:t>Malik</a:t>
              </a:r>
            </a:p>
          </p:txBody>
        </p:sp>
      </p:grpSp>
      <p:grpSp>
        <p:nvGrpSpPr>
          <p:cNvPr id="47" name="Group 46">
            <a:extLst>
              <a:ext uri="{FF2B5EF4-FFF2-40B4-BE49-F238E27FC236}">
                <a16:creationId xmlns:a16="http://schemas.microsoft.com/office/drawing/2014/main" id="{9204E06B-7C81-40CC-B9DB-6996394DFECA}"/>
              </a:ext>
            </a:extLst>
          </p:cNvPr>
          <p:cNvGrpSpPr/>
          <p:nvPr/>
        </p:nvGrpSpPr>
        <p:grpSpPr>
          <a:xfrm>
            <a:off x="8042887" y="4808817"/>
            <a:ext cx="1029583" cy="1260321"/>
            <a:chOff x="8042887" y="4808817"/>
            <a:chExt cx="1029583" cy="1260321"/>
          </a:xfrm>
        </p:grpSpPr>
        <p:pic>
          <p:nvPicPr>
            <p:cNvPr id="26" name="Picture 25" descr="A picture containing shirt&#10;&#10;Description automatically generated">
              <a:hlinkClick r:id="rId40" action="ppaction://hlinksldjump"/>
              <a:extLst>
                <a:ext uri="{FF2B5EF4-FFF2-40B4-BE49-F238E27FC236}">
                  <a16:creationId xmlns:a16="http://schemas.microsoft.com/office/drawing/2014/main" id="{6CC79151-68CC-4E92-8EE7-68958CF8DC23}"/>
                </a:ext>
              </a:extLst>
            </p:cNvPr>
            <p:cNvPicPr>
              <a:picLocks noChangeAspect="1"/>
            </p:cNvPicPr>
            <p:nvPr/>
          </p:nvPicPr>
          <p:blipFill>
            <a:blip r:embed="rId4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8042887" y="4808817"/>
              <a:ext cx="573934" cy="1208282"/>
            </a:xfrm>
            <a:prstGeom prst="rect">
              <a:avLst/>
            </a:prstGeom>
          </p:spPr>
        </p:pic>
        <p:sp>
          <p:nvSpPr>
            <p:cNvPr id="63" name="TextBox 62">
              <a:extLst>
                <a:ext uri="{FF2B5EF4-FFF2-40B4-BE49-F238E27FC236}">
                  <a16:creationId xmlns:a16="http://schemas.microsoft.com/office/drawing/2014/main" id="{A2B4735A-312F-47B5-BA38-28BF818610EF}"/>
                </a:ext>
              </a:extLst>
            </p:cNvPr>
            <p:cNvSpPr txBox="1"/>
            <p:nvPr/>
          </p:nvSpPr>
          <p:spPr>
            <a:xfrm>
              <a:off x="8399421" y="5699806"/>
              <a:ext cx="673049" cy="369332"/>
            </a:xfrm>
            <a:prstGeom prst="rect">
              <a:avLst/>
            </a:prstGeom>
            <a:noFill/>
          </p:spPr>
          <p:txBody>
            <a:bodyPr wrap="square" rtlCol="0">
              <a:spAutoFit/>
            </a:bodyPr>
            <a:lstStyle/>
            <a:p>
              <a:r>
                <a:rPr lang="en-GB" b="1" dirty="0">
                  <a:solidFill>
                    <a:srgbClr val="FF9900"/>
                  </a:solidFill>
                </a:rPr>
                <a:t>Finn</a:t>
              </a:r>
            </a:p>
          </p:txBody>
        </p:sp>
      </p:grpSp>
    </p:spTree>
    <p:extLst>
      <p:ext uri="{BB962C8B-B14F-4D97-AF65-F5344CB8AC3E}">
        <p14:creationId xmlns:p14="http://schemas.microsoft.com/office/powerpoint/2010/main" val="42792751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eddy bear wearing a hat&#10;&#10;Description automatically generated">
            <a:extLst>
              <a:ext uri="{FF2B5EF4-FFF2-40B4-BE49-F238E27FC236}">
                <a16:creationId xmlns:a16="http://schemas.microsoft.com/office/drawing/2014/main" id="{38225015-DC8C-462B-8C73-99F4F85D18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18231" y="739034"/>
            <a:ext cx="1574239" cy="2430304"/>
          </a:xfrm>
          <a:prstGeom prst="rect">
            <a:avLst/>
          </a:prstGeom>
        </p:spPr>
      </p:pic>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2981194" y="739033"/>
            <a:ext cx="4960307" cy="2556257"/>
          </a:xfrm>
          <a:prstGeom prst="wedgeRoundRectCallout">
            <a:avLst>
              <a:gd name="adj1" fmla="val -58554"/>
              <a:gd name="adj2" fmla="val 102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As your personal tutor, I am pleased that you contacted me when you needed advice.  That’s just what I am there for.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4263" y="4225567"/>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1703540" y="4114799"/>
            <a:ext cx="4611595" cy="119623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immediately.  </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spTree>
    <p:extLst>
      <p:ext uri="{BB962C8B-B14F-4D97-AF65-F5344CB8AC3E}">
        <p14:creationId xmlns:p14="http://schemas.microsoft.com/office/powerpoint/2010/main" val="2110119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74809" y="213035"/>
            <a:ext cx="6262653" cy="3608831"/>
          </a:xfrm>
          <a:prstGeom prst="wedgeRoundRectCallout">
            <a:avLst>
              <a:gd name="adj1" fmla="val -58033"/>
              <a:gd name="adj2" fmla="val 39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t>I’ve been writing my essay and I’ve found, in a journal paper, a paragraph that says exactly what I need to say about something so  I have copied it and pasted it into my essay.  </a:t>
            </a:r>
          </a:p>
          <a:p>
            <a:endParaRPr lang="en-GB" sz="2200" dirty="0"/>
          </a:p>
          <a:p>
            <a:r>
              <a:rPr lang="en-GB" sz="2200" dirty="0"/>
              <a:t>I know I should put things in my own words so I have adjusted it by substituting some words with their synonyms, altering the order of phrases a bit, removing a few phrases and adding one or two others.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t>The student now considers it to be “in her own words”.  Is this right?</a:t>
            </a:r>
          </a:p>
          <a:p>
            <a:r>
              <a:rPr lang="en-GB" sz="2000" dirty="0"/>
              <a:t>Has she breached the academic integrity regulations?</a:t>
            </a:r>
          </a:p>
          <a:p>
            <a:r>
              <a:rPr lang="en-GB" sz="2000" dirty="0"/>
              <a:t>What would you advise her to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A picture containing toy, doll, drawing&#10;&#10;Description automatically generated">
            <a:hlinkClick r:id="rId5" action="ppaction://hlinksldjump"/>
            <a:extLst>
              <a:ext uri="{FF2B5EF4-FFF2-40B4-BE49-F238E27FC236}">
                <a16:creationId xmlns:a16="http://schemas.microsoft.com/office/drawing/2014/main" id="{00F6E4E4-9C20-43C9-BB0E-35DDA55AAB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642" y="1265608"/>
            <a:ext cx="1242080" cy="1947492"/>
          </a:xfrm>
          <a:prstGeom prst="rect">
            <a:avLst/>
          </a:prstGeom>
        </p:spPr>
      </p:pic>
    </p:spTree>
    <p:extLst>
      <p:ext uri="{BB962C8B-B14F-4D97-AF65-F5344CB8AC3E}">
        <p14:creationId xmlns:p14="http://schemas.microsoft.com/office/powerpoint/2010/main" val="16637126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hlinkClick r:id="rId2" action="ppaction://hlinksldjump"/>
              </a:rPr>
              <a:t>You </a:t>
            </a:r>
            <a:r>
              <a:rPr lang="en-GB" sz="1800" b="0" dirty="0">
                <a:solidFill>
                  <a:schemeClr val="accent1">
                    <a:lumMod val="50000"/>
                  </a:schemeClr>
                </a:solidFill>
                <a:hlinkClick r:id="rId2" action="ppaction://hlinksldjump"/>
              </a:rPr>
              <a:t>should contact your personal tutor, module lead or the academic skills hub in the library for guidance on paraphrasing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3" action="ppaction://hlinksldjump"/>
              </a:rPr>
              <a:t>Leave it as it is but add a citation for the journal paper.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4" action="ppaction://hlinksldjump"/>
              </a:rPr>
              <a:t>Paraphrase the contents of the article and cite and reference properly according to the requirements of your discipline, with proper acknowledgement of any direct quotes you decide to keep.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5" action="ppaction://hlinksldjump"/>
              </a:rPr>
              <a:t>Take a few parts of the paragraph which are particularly critical to your argument and cite them properly as direct quotes.  Then paraphrase the rest of the journal article more thoroughly so that it </a:t>
            </a:r>
            <a:r>
              <a:rPr lang="en-GB" sz="1800" b="0" u="sng" dirty="0">
                <a:solidFill>
                  <a:schemeClr val="accent1">
                    <a:lumMod val="50000"/>
                  </a:schemeClr>
                </a:solidFill>
                <a:hlinkClick r:id="rId5" action="ppaction://hlinksldjump"/>
              </a:rPr>
              <a:t>is</a:t>
            </a:r>
            <a:r>
              <a:rPr lang="en-GB" sz="1800" b="0" dirty="0">
                <a:solidFill>
                  <a:schemeClr val="accent1">
                    <a:lumMod val="50000"/>
                  </a:schemeClr>
                </a:solidFill>
                <a:hlinkClick r:id="rId5" action="ppaction://hlinksldjump"/>
              </a:rPr>
              <a:t> in your own words.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Leave it as it is.</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0" name="Picture 19" descr="A picture containing toy&#10;&#10;Description automatically generated">
            <a:extLst>
              <a:ext uri="{FF2B5EF4-FFF2-40B4-BE49-F238E27FC236}">
                <a16:creationId xmlns:a16="http://schemas.microsoft.com/office/drawing/2014/main" id="{BC5BBC2E-0A8C-47AA-94C3-55723ACA7B0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341971" y="2895201"/>
            <a:ext cx="1032285" cy="2064568"/>
          </a:xfrm>
          <a:prstGeom prst="rect">
            <a:avLst/>
          </a:prstGeom>
        </p:spPr>
      </p:pic>
    </p:spTree>
    <p:extLst>
      <p:ext uri="{BB962C8B-B14F-4D97-AF65-F5344CB8AC3E}">
        <p14:creationId xmlns:p14="http://schemas.microsoft.com/office/powerpoint/2010/main" val="17468935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Knowing what you need help with, finding an appropriate person to ask about it and supporting other students to do this shows excellent understanding of your own learning and in the long run is a very good strategy to help everyone improve.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7856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Lose 5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She has still plagiarised the author’s work but at least she has added a citation.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5220002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10;">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r>
              <a:rPr lang="en-GB" sz="2000" b="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Well done – this is just what you should be doing.  Please note that some disciplines use direct quotes more than others (for example Law).   Make sure you know about the requirements for your discipline.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160068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kern="1200" dirty="0">
                <a:solidFill>
                  <a:schemeClr val="bg2"/>
                </a:solidFill>
                <a:effectLst/>
                <a:latin typeface="+mn-lt"/>
                <a:ea typeface="+mn-ea"/>
                <a:cs typeface="+mn-cs"/>
              </a:rPr>
              <a:t>Gain 5 points </a:t>
            </a:r>
            <a:r>
              <a:rPr lang="en-GB" sz="2000" kern="1200" dirty="0">
                <a:solidFill>
                  <a:schemeClr val="bg2"/>
                </a:solidFill>
                <a:effectLst/>
                <a:latin typeface="+mn-lt"/>
                <a:ea typeface="+mn-ea"/>
                <a:cs typeface="+mn-cs"/>
                <a:sym typeface="Wingdings" panose="05000000000000000000" pitchFamily="2" charset="2"/>
              </a:rPr>
              <a:t></a:t>
            </a:r>
          </a:p>
          <a:p>
            <a:pPr lvl="0" algn="ctr"/>
            <a:r>
              <a:rPr lang="en-GB" sz="2000" kern="1200" dirty="0">
                <a:solidFill>
                  <a:schemeClr val="bg2"/>
                </a:solidFill>
                <a:effectLst/>
                <a:latin typeface="+mn-lt"/>
                <a:ea typeface="+mn-ea"/>
                <a:cs typeface="+mn-cs"/>
              </a:rPr>
              <a:t>This is an improvement.  Note that some disciplines make more use of direct quotes than others.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1073535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2"/>
                </a:solidFill>
                <a:effectLst/>
                <a:latin typeface="+mn-lt"/>
                <a:ea typeface="+mn-ea"/>
                <a:cs typeface="+mn-cs"/>
              </a:rPr>
              <a:t>Lose 10 points </a:t>
            </a:r>
            <a:r>
              <a:rPr lang="en-GB" sz="2000" kern="1200" dirty="0">
                <a:solidFill>
                  <a:schemeClr val="bg2"/>
                </a:solidFill>
                <a:effectLst/>
                <a:latin typeface="+mn-lt"/>
                <a:ea typeface="+mn-ea"/>
                <a:cs typeface="+mn-cs"/>
                <a:sym typeface="Wingdings" panose="05000000000000000000" pitchFamily="2" charset="2"/>
              </a:rPr>
              <a:t></a:t>
            </a:r>
            <a:r>
              <a:rPr lang="en-GB" sz="200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2"/>
                </a:solidFill>
              </a:rPr>
              <a:t>She</a:t>
            </a:r>
            <a:r>
              <a:rPr lang="en-GB" sz="2000" kern="1200" dirty="0">
                <a:solidFill>
                  <a:schemeClr val="bg2"/>
                </a:solidFill>
                <a:effectLst/>
                <a:latin typeface="+mn-lt"/>
                <a:ea typeface="+mn-ea"/>
                <a:cs typeface="+mn-cs"/>
              </a:rPr>
              <a:t> has plagiarised the original author’s views without acknowledgement and without properly rephrasing the work in her own words.  This would be a breach of academic integrity, especially if repeated across the assessment.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91676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551057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906437" y="213035"/>
            <a:ext cx="6874307" cy="5227316"/>
          </a:xfrm>
          <a:prstGeom prst="wedgeRoundRectCallout">
            <a:avLst>
              <a:gd name="adj1" fmla="val -59514"/>
              <a:gd name="adj2" fmla="val -3179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I have just come back to Uni but had an awful time over the vacation because my Mum was ill.  I’m finding it so hard to concentrate on work and the deadline is in 30 minutes time.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started looking at the assessment yesterday but I don’t know much about the subject so I looked online.   I found a report online in my home language that was covering the same topic so I decided to use it.  I used an automatic translation tool and then edited it.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I’ve changed a few things but not much and now I am worried about the academic integrity declaration when I submit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8672" y="4860905"/>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161089" y="5656447"/>
            <a:ext cx="4611595" cy="850824"/>
          </a:xfrm>
          <a:prstGeom prst="wedgeRoundRectCallout">
            <a:avLst>
              <a:gd name="adj1" fmla="val -58186"/>
              <a:gd name="adj2" fmla="val -5042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1800" dirty="0">
                <a:effectLst/>
                <a:latin typeface="Calibri" panose="020F0502020204030204" pitchFamily="34" charset="0"/>
                <a:ea typeface="Times New Roman" panose="02020603050405020304" pitchFamily="18" charset="0"/>
              </a:rPr>
              <a:t>What should Sara do? What could she have done differently?</a:t>
            </a:r>
            <a:endParaRPr lang="en-GB" sz="1800" dirty="0">
              <a:effectLst/>
              <a:latin typeface="Times New Roman" panose="02020603050405020304" pitchFamily="18" charset="0"/>
              <a:ea typeface="Times New Roman" panose="02020603050405020304" pitchFamily="18" charset="0"/>
            </a:endParaRP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FB750943-8601-4023-BB1B-59A6066EA9D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348902" y="350729"/>
            <a:ext cx="1064062" cy="2481644"/>
          </a:xfrm>
          <a:prstGeom prst="rect">
            <a:avLst/>
          </a:prstGeom>
        </p:spPr>
      </p:pic>
    </p:spTree>
    <p:extLst>
      <p:ext uri="{BB962C8B-B14F-4D97-AF65-F5344CB8AC3E}">
        <p14:creationId xmlns:p14="http://schemas.microsoft.com/office/powerpoint/2010/main" val="4177660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2" action="ppaction://hlinksldjump"/>
              </a:rPr>
              <a:t>Submit the report now. It’s very different from the other report (and in another language), so you don’t need to acknowledge it.</a:t>
            </a:r>
            <a:r>
              <a:rPr lang="en-GB" sz="1800" dirty="0">
                <a:effectLst/>
                <a:latin typeface="Calibri" panose="020F0502020204030204" pitchFamily="34" charset="0"/>
                <a:ea typeface="Calibri" panose="020F0502020204030204" pitchFamily="34" charset="0"/>
                <a:hlinkClick r:id="rId2" action="ppaction://hlinksldjump"/>
              </a:rPr>
              <a:t>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Add a citation to the original report in the report and an entry in the reference list, and then submit it.</a:t>
            </a:r>
            <a:r>
              <a:rPr lang="en-GB" sz="1800" dirty="0">
                <a:effectLst/>
                <a:latin typeface="Calibri" panose="020F0502020204030204" pitchFamily="34" charset="0"/>
                <a:ea typeface="Calibri" panose="020F0502020204030204" pitchFamily="34" charset="0"/>
                <a:hlinkClick r:id="rId3" action="ppaction://hlinksldjump"/>
              </a:rPr>
              <a:t>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943600" y="603250"/>
            <a:ext cx="2921000" cy="327001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1800" dirty="0">
                <a:effectLst/>
                <a:latin typeface="Calibri" panose="020F0502020204030204" pitchFamily="34" charset="0"/>
                <a:ea typeface="Times New Roman" panose="02020603050405020304" pitchFamily="18" charset="0"/>
                <a:hlinkClick r:id="rId4" action="ppaction://hlinksldjump"/>
              </a:rPr>
              <a:t>Change the references back so that they are the original references, rather than English-language equivalents, and then submit it. </a:t>
            </a:r>
            <a:endParaRPr lang="en-GB" sz="1800" dirty="0">
              <a:effectLst/>
              <a:latin typeface="Times New Roman" panose="02020603050405020304" pitchFamily="18" charset="0"/>
              <a:ea typeface="Times New Roman" panose="02020603050405020304" pitchFamily="18"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Don’t submit the report now but contact your personal tutor</a:t>
            </a:r>
            <a:r>
              <a:rPr lang="en-GB" sz="1800" dirty="0">
                <a:effectLst/>
                <a:latin typeface="Calibri" panose="020F0502020204030204" pitchFamily="34" charset="0"/>
                <a:ea typeface="Calibri" panose="020F0502020204030204" pitchFamily="34" charset="0"/>
                <a:hlinkClick r:id="rId5" action="ppaction://hlinksldjump"/>
              </a:rPr>
              <a:t> and/or module lead and ask to see them urgently so that you can discuss an appropriate course of action.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Add the original report to the reference list, and then submit it.</a:t>
            </a:r>
            <a:r>
              <a:rPr lang="en-GB" sz="1800" dirty="0">
                <a:effectLst/>
                <a:latin typeface="Calibri" panose="020F0502020204030204" pitchFamily="34" charset="0"/>
                <a:ea typeface="Calibri" panose="020F0502020204030204" pitchFamily="34" charset="0"/>
                <a:hlinkClick r:id="rId6" action="ppaction://hlinksldjump"/>
              </a:rPr>
              <a:t>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4" name="Picture 3" descr="A picture containing toy&#10;&#10;Description automatically generated">
            <a:extLst>
              <a:ext uri="{FF2B5EF4-FFF2-40B4-BE49-F238E27FC236}">
                <a16:creationId xmlns:a16="http://schemas.microsoft.com/office/drawing/2014/main" id="{7E009F3D-4E33-435E-9C73-BB66FADFD44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67800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Lose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Although Sara has put some work in on the essay it is heavily reliant on the one she found and is not her own work.  She has plagiarised the material.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988715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algn="ctr"/>
            <a:r>
              <a:rPr lang="en-GB" sz="2400" dirty="0">
                <a:effectLst/>
                <a:latin typeface="Calibri" panose="020F0502020204030204" pitchFamily="34" charset="0"/>
                <a:ea typeface="Calibri" panose="020F0502020204030204" pitchFamily="34" charset="0"/>
              </a:rPr>
              <a:t>Sara has still borrowed too much from an unsuitable source and has not cited it in the text.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664551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Sara has still borrowed too much from an unsuitable source. </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47460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effectLst/>
                <a:latin typeface="Calibri" panose="020F0502020204030204" pitchFamily="34" charset="0"/>
                <a:ea typeface="Times New Roman" panose="02020603050405020304" pitchFamily="18" charset="0"/>
              </a:rPr>
              <a:t>Lose 10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 </a:t>
            </a:r>
          </a:p>
          <a:p>
            <a:pPr lvl="0" algn="ctr"/>
            <a:r>
              <a:rPr lang="en-GB" sz="2400" dirty="0">
                <a:effectLst/>
                <a:latin typeface="Calibri" panose="020F0502020204030204" pitchFamily="34" charset="0"/>
                <a:ea typeface="Times New Roman" panose="02020603050405020304" pitchFamily="18" charset="0"/>
                <a:sym typeface="Wingdings" panose="05000000000000000000" pitchFamily="2" charset="2"/>
              </a:rPr>
              <a:t>Sara has</a:t>
            </a:r>
            <a:r>
              <a:rPr lang="en-GB" sz="2400" dirty="0">
                <a:effectLst/>
                <a:latin typeface="Calibri" panose="020F0502020204030204" pitchFamily="34" charset="0"/>
                <a:ea typeface="Times New Roman" panose="02020603050405020304" pitchFamily="18" charset="0"/>
              </a:rPr>
              <a:t> still borrowed too much from an unsuitable source.</a:t>
            </a:r>
            <a:endParaRPr lang="en-GB" sz="24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7189978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577969"/>
            <a:ext cx="5306443" cy="401990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Gain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 situation like this where studying has been made more difficult because of significant, unusual family circumstances is likely to lead to a special considerations application. You can still apply even if you have had a previous application. The best person to discuss this with initially is your personal tutor or module lead.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17888" y="4403613"/>
            <a:ext cx="1206477" cy="1646366"/>
          </a:xfrm>
          <a:prstGeom prst="rect">
            <a:avLst/>
          </a:prstGeom>
        </p:spPr>
      </p:pic>
    </p:spTree>
    <p:extLst>
      <p:ext uri="{BB962C8B-B14F-4D97-AF65-F5344CB8AC3E}">
        <p14:creationId xmlns:p14="http://schemas.microsoft.com/office/powerpoint/2010/main" val="2615067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501374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406454" y="351652"/>
            <a:ext cx="5959839" cy="3376397"/>
          </a:xfrm>
          <a:prstGeom prst="wedgeRoundRectCallout">
            <a:avLst>
              <a:gd name="adj1" fmla="val 62072"/>
              <a:gd name="adj2" fmla="val 57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effectLst/>
                <a:latin typeface="Calibri" panose="020F0502020204030204" pitchFamily="34" charset="0"/>
                <a:ea typeface="Calibri" panose="020F0502020204030204" pitchFamily="34" charset="0"/>
              </a:rPr>
              <a:t>I have referenced all the text in my report appropriately for my subject. I have found some images from an internet search which I feel really fit with what I am writing and will make my report stand out from the rest so I have decided to include them.  Will that be OK?</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750" y="4242819"/>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974346" y="4011284"/>
            <a:ext cx="4611595" cy="1947492"/>
          </a:xfrm>
          <a:prstGeom prst="wedgeRoundRectCallout">
            <a:avLst>
              <a:gd name="adj1" fmla="val -61180"/>
              <a:gd name="adj2" fmla="val 6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400" dirty="0"/>
              <a:t>Arun needs some advice about what to do.  What would you say to him?  </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computer&#10;&#10;Description automatically generated">
            <a:extLst>
              <a:ext uri="{FF2B5EF4-FFF2-40B4-BE49-F238E27FC236}">
                <a16:creationId xmlns:a16="http://schemas.microsoft.com/office/drawing/2014/main" id="{00C0A767-4A91-4D75-83AE-2F7E4915A3D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59982" y="1232985"/>
            <a:ext cx="1457717" cy="1613732"/>
          </a:xfrm>
          <a:prstGeom prst="rect">
            <a:avLst/>
          </a:prstGeom>
        </p:spPr>
      </p:pic>
      <p:sp>
        <p:nvSpPr>
          <p:cNvPr id="12" name="TextBox 11">
            <a:extLst>
              <a:ext uri="{FF2B5EF4-FFF2-40B4-BE49-F238E27FC236}">
                <a16:creationId xmlns:a16="http://schemas.microsoft.com/office/drawing/2014/main" id="{BF7D22D8-A3E8-4090-ACB7-1527088E0606}"/>
              </a:ext>
            </a:extLst>
          </p:cNvPr>
          <p:cNvSpPr txBox="1"/>
          <p:nvPr/>
        </p:nvSpPr>
        <p:spPr>
          <a:xfrm>
            <a:off x="8373238" y="8273127"/>
            <a:ext cx="9412496" cy="230832"/>
          </a:xfrm>
          <a:prstGeom prst="rect">
            <a:avLst/>
          </a:prstGeom>
          <a:noFill/>
        </p:spPr>
        <p:txBody>
          <a:bodyPr wrap="square" rtlCol="0">
            <a:spAutoFit/>
          </a:bodyPr>
          <a:lstStyle/>
          <a:p>
            <a:r>
              <a:rPr lang="en-GB" sz="900">
                <a:hlinkClick r:id="rId6" tooltip="https://commons.wikimedia.org/wiki/File:Cartoon_Man_Calling_Customer_Service.svg"/>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762201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2" y="1833640"/>
            <a:ext cx="2781299" cy="3236643"/>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2" action="ppaction://hlinksldjump"/>
              </a:rPr>
              <a:t>Add appropriate citation in the text.  C</a:t>
            </a:r>
            <a:r>
              <a:rPr lang="en-GB" sz="2400" dirty="0">
                <a:latin typeface="Calibri" panose="020F0502020204030204" pitchFamily="34" charset="0"/>
                <a:ea typeface="Calibri" panose="020F0502020204030204" pitchFamily="34" charset="0"/>
                <a:hlinkClick r:id="rId2" action="ppaction://hlinksldjump"/>
              </a:rPr>
              <a:t>heck in the guidance you have been advised to follow for citation and referencing in your discipline. </a:t>
            </a:r>
            <a:endParaRPr lang="en-GB" sz="24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3" action="ppaction://hlinksldjump"/>
              </a:rPr>
              <a:t>Leave your work as it is. It will be fine.</a:t>
            </a:r>
            <a:endParaRPr lang="en-GB" sz="24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1818409"/>
            <a:ext cx="2781300" cy="3178268"/>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hlinkClick r:id="rId4" action="ppaction://hlinksldjump"/>
              </a:rPr>
              <a:t>Add appropriate citation in the text </a:t>
            </a:r>
            <a:r>
              <a:rPr lang="en-GB" sz="2400" u="sng" dirty="0">
                <a:latin typeface="Calibri" panose="020F0502020204030204" pitchFamily="34" charset="0"/>
                <a:ea typeface="Calibri" panose="020F0502020204030204" pitchFamily="34" charset="0"/>
                <a:hlinkClick r:id="rId4" action="ppaction://hlinksldjump"/>
              </a:rPr>
              <a:t>and</a:t>
            </a:r>
            <a:r>
              <a:rPr lang="en-GB" sz="2400" dirty="0">
                <a:latin typeface="Calibri" panose="020F0502020204030204" pitchFamily="34" charset="0"/>
                <a:ea typeface="Calibri" panose="020F0502020204030204" pitchFamily="34" charset="0"/>
                <a:hlinkClick r:id="rId4" action="ppaction://hlinksldjump"/>
              </a:rPr>
              <a:t> include the source in your reference list, following the guidance for your discipline. </a:t>
            </a:r>
            <a:endParaRPr lang="en-GB" sz="24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accent1">
                    <a:lumMod val="50000"/>
                  </a:schemeClr>
                </a:solidFill>
                <a:hlinkClick r:id="rId5" action="ppaction://hlinksldjump"/>
              </a:rPr>
              <a:t>Something else?</a:t>
            </a:r>
            <a:endParaRPr lang="en-GB" sz="24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2DC14FC5-BEC0-4093-B02B-D3579F4BEDD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0947364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  Everyone should should properly acknowledge anything they use in their work, including images, graphs and computer code to avoid issues with plagiarism.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9342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5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This is a good start – Arun has at least acknowledged the source.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52115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  Great advice! Just what is needed.  You should cite and reference figures, images and tables as well as text.</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16598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072288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6060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There was a great book that would have been perfect for my essay but I have not been able to see a copy of it before my essay is due. I know about it because the standard text book for my course quotes extensively from that book.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think I can carefully cite and reference the one great book rather than the standard text book.</a:t>
            </a:r>
            <a:endParaRPr lang="en-GB" sz="22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105060"/>
            <a:ext cx="4611595" cy="1346834"/>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Is this a breach of academic integrity?</a:t>
            </a:r>
          </a:p>
          <a:p>
            <a:r>
              <a:rPr lang="en-GB" sz="2000" dirty="0">
                <a:effectLst/>
                <a:latin typeface="Calibri" panose="020F0502020204030204" pitchFamily="34" charset="0"/>
                <a:ea typeface="Calibri" panose="020F0502020204030204" pitchFamily="34" charset="0"/>
              </a:rPr>
              <a:t>What else could this student have done?</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Picture of student">
            <a:extLst>
              <a:ext uri="{FF2B5EF4-FFF2-40B4-BE49-F238E27FC236}">
                <a16:creationId xmlns:a16="http://schemas.microsoft.com/office/drawing/2014/main" id="{DEA8E552-775B-4636-BEAA-4503012D52FF}"/>
              </a:ext>
            </a:extLst>
          </p:cNvPr>
          <p:cNvPicPr>
            <a:picLocks noChangeAspect="1"/>
          </p:cNvPicPr>
          <p:nvPr/>
        </p:nvPicPr>
        <p:blipFill>
          <a:blip r:embed="rId5"/>
          <a:stretch>
            <a:fillRect/>
          </a:stretch>
        </p:blipFill>
        <p:spPr>
          <a:xfrm>
            <a:off x="878925" y="969349"/>
            <a:ext cx="1050826" cy="2101655"/>
          </a:xfrm>
          <a:prstGeom prst="rect">
            <a:avLst/>
          </a:prstGeom>
        </p:spPr>
      </p:pic>
    </p:spTree>
    <p:extLst>
      <p:ext uri="{BB962C8B-B14F-4D97-AF65-F5344CB8AC3E}">
        <p14:creationId xmlns:p14="http://schemas.microsoft.com/office/powerpoint/2010/main" val="42331991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293962" y="422095"/>
            <a:ext cx="3473066" cy="2180979"/>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Ask the library for help in tracking down the original source so that you can read it and cite it properly </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843398" y="1290822"/>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Rather than citing the text you couldn’t track down, use ‘cited in’ or any other technique specified by your discipline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19302" y="3316351"/>
            <a:ext cx="2825750" cy="184174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Leave the citation and reference as it is.</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11D3908-3B13-4E8E-BCED-3751A7D5CF8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274517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802921" y="808021"/>
            <a:ext cx="5658329" cy="34083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Lose 10 points </a:t>
            </a:r>
            <a:r>
              <a:rPr lang="en-GB" sz="1800" dirty="0">
                <a:effectLst/>
                <a:latin typeface="Trebuchet MS" panose="020B0603020202020204" pitchFamily="34" charset="0"/>
                <a:ea typeface="Calibri" panose="020F0502020204030204" pitchFamily="34" charset="0"/>
                <a:cs typeface="Arial" panose="020B0604020202020204" pitchFamily="34" charset="0"/>
                <a:sym typeface="Wingdings" panose="05000000000000000000" pitchFamily="2" charset="2"/>
              </a:rPr>
              <a:t></a:t>
            </a:r>
            <a:r>
              <a:rPr lang="en-GB" sz="1800" dirty="0">
                <a:effectLst/>
                <a:latin typeface="Trebuchet MS" panose="020B0603020202020204" pitchFamily="34" charset="0"/>
                <a:ea typeface="Calibri" panose="020F0502020204030204" pitchFamily="34" charset="0"/>
                <a:cs typeface="Arial" panose="020B0604020202020204" pitchFamily="34" charset="0"/>
              </a:rPr>
              <a:t>  </a:t>
            </a:r>
          </a:p>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Although the student has tried to acknowledge the source they have not found and read the original.  You should only cite and reference sources you have actually read (or at least partially read – you do not necessarily have to have read the whole of a large book).  If you have not managed to find the original source you should use ‘cited in’ or any other technique specified by your discipline.</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83734" y="4216400"/>
            <a:ext cx="1206477" cy="1646366"/>
          </a:xfrm>
          <a:prstGeom prst="rect">
            <a:avLst/>
          </a:prstGeom>
        </p:spPr>
      </p:pic>
    </p:spTree>
    <p:extLst>
      <p:ext uri="{BB962C8B-B14F-4D97-AF65-F5344CB8AC3E}">
        <p14:creationId xmlns:p14="http://schemas.microsoft.com/office/powerpoint/2010/main" val="1517558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algn="ctr"/>
            <a:r>
              <a:rPr lang="en-GB" sz="2000" dirty="0">
                <a:effectLst/>
                <a:latin typeface="Calibri" panose="020F0502020204030204" pitchFamily="34" charset="0"/>
                <a:ea typeface="Calibri" panose="020F0502020204030204" pitchFamily="34" charset="0"/>
              </a:rPr>
              <a:t>It’s well worth asking and the library will do all they can to help.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3299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fine, especially at Undergraduate level and/or if the source is particularly difficult to track down.</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843092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564869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553842" y="279723"/>
            <a:ext cx="5761972" cy="3376397"/>
          </a:xfrm>
          <a:prstGeom prst="wedgeRoundRectCallout">
            <a:avLst>
              <a:gd name="adj1" fmla="val 58370"/>
              <a:gd name="adj2" fmla="val 25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Unsurprisingly the programme I have decided to study at the University is related to work I have submitted on a previous course.  The module I am working on now even asks a very similar question. I have dug out the course work I did on this and am thinking of submitting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23117" y="4175304"/>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536950" y="4051299"/>
            <a:ext cx="3983933" cy="1770371"/>
          </a:xfrm>
          <a:prstGeom prst="wedgeRoundRectCallout">
            <a:avLst>
              <a:gd name="adj1" fmla="val -64219"/>
              <a:gd name="adj2" fmla="val 101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What do you think about this course of action?</a:t>
            </a:r>
          </a:p>
          <a:p>
            <a:r>
              <a:rPr lang="en-GB" sz="2000" dirty="0">
                <a:effectLst/>
                <a:latin typeface="Calibri" panose="020F0502020204030204" pitchFamily="34" charset="0"/>
                <a:ea typeface="Calibri" panose="020F0502020204030204" pitchFamily="34" charset="0"/>
              </a:rPr>
              <a:t>What would be a different approach?</a:t>
            </a: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See the source image">
            <a:extLst>
              <a:ext uri="{FF2B5EF4-FFF2-40B4-BE49-F238E27FC236}">
                <a16:creationId xmlns:a16="http://schemas.microsoft.com/office/drawing/2014/main" id="{68DEA4E8-563C-4197-90F5-BC2DA735DAB3}"/>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1268" y="773544"/>
            <a:ext cx="1485782" cy="2261756"/>
          </a:xfrm>
          <a:prstGeom prst="rect">
            <a:avLst/>
          </a:prstGeom>
          <a:solidFill>
            <a:sysClr val="windowText" lastClr="000000">
              <a:alpha val="0"/>
            </a:sysClr>
          </a:solidFill>
          <a:ln>
            <a:noFill/>
          </a:ln>
        </p:spPr>
      </p:pic>
    </p:spTree>
    <p:extLst>
      <p:ext uri="{BB962C8B-B14F-4D97-AF65-F5344CB8AC3E}">
        <p14:creationId xmlns:p14="http://schemas.microsoft.com/office/powerpoint/2010/main" val="2056835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2816225" y="374650"/>
            <a:ext cx="2559050" cy="172720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Submit the work you have completed previously</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55658" y="2703755"/>
            <a:ext cx="2825750" cy="220614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Read the work through and then consider carefully how you can now develop the ideas with further study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5969000" y="25019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Work on your new coursework writing a new answer but have the older work readily available to help you.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5DB78841-6BF2-449A-BDF3-2F840DCB054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6802967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784350" y="782538"/>
            <a:ext cx="6203950" cy="3433862"/>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ea typeface="Calibri" panose="020F0502020204030204" pitchFamily="34" charset="0"/>
                <a:cs typeface="Arial" panose="020B0604020202020204" pitchFamily="34" charset="0"/>
              </a:rPr>
              <a:t>Lose 10 points </a:t>
            </a:r>
            <a:r>
              <a:rPr lang="en-GB" sz="18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ea typeface="Calibri" panose="020F0502020204030204" pitchFamily="34" charset="0"/>
                <a:cs typeface="Arial" panose="020B0604020202020204" pitchFamily="34" charset="0"/>
              </a:rPr>
              <a:t>This is recycling, or self-plagiarising work.  </a:t>
            </a:r>
            <a:r>
              <a:rPr lang="en-GB" dirty="0">
                <a:ea typeface="Calibri" panose="020F0502020204030204" pitchFamily="34" charset="0"/>
                <a:cs typeface="Arial" panose="020B0604020202020204" pitchFamily="34" charset="0"/>
              </a:rPr>
              <a:t>Y</a:t>
            </a:r>
            <a:r>
              <a:rPr lang="en-GB" sz="1800" dirty="0">
                <a:effectLst/>
                <a:ea typeface="Calibri" panose="020F0502020204030204" pitchFamily="34" charset="0"/>
                <a:cs typeface="Arial" panose="020B0604020202020204" pitchFamily="34" charset="0"/>
              </a:rPr>
              <a:t>ou have already gained credit for it so you cannot resubmit it and gain more credit for the same material.  It doesn’t matter whether the work was completed at this University or elsewhere and it includes work on preparatory courses such as pre-</a:t>
            </a:r>
            <a:r>
              <a:rPr lang="en-GB" sz="1800" dirty="0" err="1">
                <a:effectLst/>
                <a:ea typeface="Calibri" panose="020F0502020204030204" pitchFamily="34" charset="0"/>
                <a:cs typeface="Arial" panose="020B0604020202020204" pitchFamily="34" charset="0"/>
              </a:rPr>
              <a:t>sessionals</a:t>
            </a:r>
            <a:r>
              <a:rPr lang="en-GB" sz="1800" dirty="0">
                <a:effectLst/>
                <a:ea typeface="Calibri" panose="020F0502020204030204" pitchFamily="34" charset="0"/>
                <a:cs typeface="Arial" panose="020B0604020202020204" pitchFamily="34" charset="0"/>
              </a:rPr>
              <a:t>.  The same applies when looking at assessments for different modules on your current course – you cannot just copy and paste across unless you have been advised otherwise.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2263" y="4429096"/>
            <a:ext cx="1206477" cy="1646366"/>
          </a:xfrm>
          <a:prstGeom prst="rect">
            <a:avLst/>
          </a:prstGeom>
        </p:spPr>
      </p:pic>
    </p:spTree>
    <p:extLst>
      <p:ext uri="{BB962C8B-B14F-4D97-AF65-F5344CB8AC3E}">
        <p14:creationId xmlns:p14="http://schemas.microsoft.com/office/powerpoint/2010/main" val="1357937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Calibri" panose="020F0502020204030204" pitchFamily="34" charset="0"/>
                <a:ea typeface="Calibri" panose="020F0502020204030204" pitchFamily="34" charset="0"/>
              </a:rPr>
              <a:t>0 points gained or lost.  </a:t>
            </a:r>
          </a:p>
          <a:p>
            <a:pPr algn="ctr"/>
            <a:r>
              <a:rPr lang="en-GB" sz="1800" dirty="0">
                <a:effectLst/>
                <a:latin typeface="Calibri" panose="020F0502020204030204" pitchFamily="34" charset="0"/>
                <a:ea typeface="Calibri" panose="020F0502020204030204" pitchFamily="34" charset="0"/>
              </a:rPr>
              <a:t>You put yourself in a risky situation as you could copy material.  Much better to have a look at it and then put it away.   The same applies when looking at assessments for different modules on your current course – you cannot just copy and paste across unless you have been advised otherwise.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154005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10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It’s a good idea to build on your previous learning but it should be seen as a starting point rather than something more.  The same applies when looking at assessments for different modules on your current course – you cannot just copy and paste across unless you have been advised otherwise.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268894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9588235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776173" y="213035"/>
            <a:ext cx="6694727" cy="3912231"/>
          </a:xfrm>
          <a:prstGeom prst="wedgeRoundRectCallout">
            <a:avLst>
              <a:gd name="adj1" fmla="val -55865"/>
              <a:gd name="adj2" fmla="val 58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When meeting with my personal tutor they were called out of the room. I saw that they had left a print out with suggested exam questions for the exam at the end of one of the modules I am studying.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quickly took a picture of them on my phone. I decided not to share them with anyone but I have had a quick look.  I then deleted the image on my phone so everything so should be OK shouldn’t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533053" y="4566853"/>
            <a:ext cx="5752796" cy="1947492"/>
          </a:xfrm>
          <a:prstGeom prst="wedgeRoundRectCallout">
            <a:avLst>
              <a:gd name="adj1" fmla="val 66686"/>
              <a:gd name="adj2" fmla="val -321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200" dirty="0"/>
          </a:p>
          <a:p>
            <a:r>
              <a:rPr lang="en-GB" sz="2200" dirty="0">
                <a:effectLst/>
                <a:latin typeface="Calibri" panose="020F0502020204030204" pitchFamily="34" charset="0"/>
                <a:ea typeface="Calibri" panose="020F0502020204030204" pitchFamily="34" charset="0"/>
              </a:rPr>
              <a:t>What do you think of this course of action?  To what extent is it the student’s fault? How would you feel if a student studying the same module as you had done this?  What else could the student have done?  </a:t>
            </a:r>
          </a:p>
          <a:p>
            <a:pPr algn="ctr"/>
            <a:endParaRPr lang="en-GB" sz="22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60E2B11E-D807-4DFC-8F86-0930EBAF0E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3053" y="1001995"/>
            <a:ext cx="985238" cy="2334310"/>
          </a:xfrm>
          <a:prstGeom prst="rect">
            <a:avLst/>
          </a:prstGeom>
        </p:spPr>
      </p:pic>
    </p:spTree>
    <p:extLst>
      <p:ext uri="{BB962C8B-B14F-4D97-AF65-F5344CB8AC3E}">
        <p14:creationId xmlns:p14="http://schemas.microsoft.com/office/powerpoint/2010/main" val="36095900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768349" y="895350"/>
            <a:ext cx="1670051" cy="15684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defRPr/>
            </a:pPr>
            <a:r>
              <a:rPr lang="en-GB" dirty="0">
                <a:latin typeface="Calibri" panose="020F0502020204030204" pitchFamily="34" charset="0"/>
                <a:ea typeface="Calibri" panose="020F0502020204030204" pitchFamily="34" charset="0"/>
                <a:hlinkClick r:id="rId2" action="ppaction://hlinksldjump"/>
              </a:rPr>
              <a:t>Keep quiet and carry on. </a:t>
            </a:r>
            <a:endParaRPr lang="en-GB" dirty="0">
              <a:solidFill>
                <a:schemeClr val="accent1">
                  <a:lumMod val="50000"/>
                </a:schemeClr>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801936" y="214313"/>
            <a:ext cx="2925763" cy="2465387"/>
          </a:xfrm>
          <a:prstGeom prst="wedgeRoundRectCallout">
            <a:avLst>
              <a:gd name="adj1" fmla="val 20682"/>
              <a:gd name="adj2" fmla="val 5919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You should have ignored the print out and point out to your personal tutor that you have noticed the print out but have deliberately ignored it to ensure you did not gain an unfair advantage.</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Share the photo with other students studying the same module. </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82600" y="2959367"/>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5" action="ppaction://hlinksldjump"/>
              </a:rPr>
              <a:t>Whilst you were waiting for your personal tutor to return, you should have ignored the print out and deliberately got your phone out to give you something else to concentrate on.</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007970"/>
            <a:ext cx="2559050" cy="194198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Make contact with the </a:t>
            </a:r>
            <a:r>
              <a:rPr lang="en-GB" dirty="0">
                <a:solidFill>
                  <a:schemeClr val="accent1">
                    <a:lumMod val="50000"/>
                  </a:schemeClr>
                </a:solidFill>
                <a:hlinkClick r:id="rId6" action="ppaction://hlinksldjump"/>
              </a:rPr>
              <a:t>Programme Director or another academic </a:t>
            </a:r>
            <a:r>
              <a:rPr lang="en-GB" sz="1800" b="0" dirty="0">
                <a:solidFill>
                  <a:schemeClr val="accent1">
                    <a:lumMod val="50000"/>
                  </a:schemeClr>
                </a:solidFill>
                <a:hlinkClick r:id="rId6" action="ppaction://hlinksldjump"/>
              </a:rPr>
              <a:t>straight away.  This needs sorting out.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6A50393A-969A-4D8B-B157-DF9925F3457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9395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This is cheating – the student has gained an unfair advantage which is not fair on other students.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70132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a typeface="Calibri" panose="020F0502020204030204" pitchFamily="34" charset="0"/>
                <a:cs typeface="Arial" panose="020B0604020202020204" pitchFamily="34" charset="0"/>
              </a:rPr>
              <a:t>G</a:t>
            </a:r>
            <a:r>
              <a:rPr lang="en-GB" sz="2000" dirty="0">
                <a:effectLst/>
                <a:ea typeface="Calibri" panose="020F0502020204030204" pitchFamily="34" charset="0"/>
                <a:cs typeface="Arial" panose="020B0604020202020204" pitchFamily="34" charset="0"/>
              </a:rPr>
              <a:t>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This is a good course of action which makes it fair for everyone.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18658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L</a:t>
            </a:r>
            <a:r>
              <a:rPr lang="en-GB" sz="1800" dirty="0">
                <a:effectLst/>
                <a:latin typeface="Calibri" panose="020F0502020204030204" pitchFamily="34" charset="0"/>
                <a:ea typeface="Calibri" panose="020F0502020204030204" pitchFamily="34" charset="0"/>
              </a:rPr>
              <a:t>ose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  Sharing the photo does not resolve the issue around cheating – it just compounds the problem and means that the assessment is not fair for example in comparison to other modules or other years that the module has run.</a:t>
            </a:r>
            <a:r>
              <a:rPr lang="en-GB" sz="2000" b="0" kern="1200" dirty="0">
                <a:solidFill>
                  <a:schemeClr val="bg2"/>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39507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1800" dirty="0">
                <a:effectLst/>
                <a:latin typeface="Calibri" panose="020F0502020204030204" pitchFamily="34" charset="0"/>
                <a:ea typeface="Calibri" panose="020F0502020204030204" pitchFamily="34" charset="0"/>
              </a:rPr>
              <a:t>  This is an honest course of action and this allows the personal tutor to sort out the issue.</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8300457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effectLst/>
                <a:latin typeface="+mn-lt"/>
                <a:ea typeface="+mn-ea"/>
                <a:cs typeface="+mn-cs"/>
              </a:rPr>
              <a:t>Gain 10 points </a:t>
            </a:r>
            <a:r>
              <a:rPr lang="en-GB" sz="2000" kern="1200" dirty="0">
                <a:solidFill>
                  <a:schemeClr val="bg1"/>
                </a:solidFill>
                <a:effectLst/>
                <a:latin typeface="+mn-lt"/>
                <a:ea typeface="+mn-ea"/>
                <a:cs typeface="+mn-cs"/>
                <a:sym typeface="Wingdings" panose="05000000000000000000" pitchFamily="2" charset="2"/>
              </a:rPr>
              <a:t>.</a:t>
            </a:r>
            <a:r>
              <a:rPr lang="en-GB" sz="2000" kern="1200" dirty="0">
                <a:solidFill>
                  <a:schemeClr val="bg1"/>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Although this would be difficult, t</a:t>
            </a:r>
            <a:r>
              <a:rPr lang="en-GB" sz="2000" kern="1200" dirty="0">
                <a:solidFill>
                  <a:schemeClr val="bg1"/>
                </a:solidFill>
                <a:effectLst/>
                <a:latin typeface="+mn-lt"/>
                <a:ea typeface="+mn-ea"/>
                <a:cs typeface="+mn-cs"/>
              </a:rPr>
              <a:t>his allows the problem to be sorted out.</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34602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30125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41917" y="112735"/>
            <a:ext cx="6063047" cy="3614392"/>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Calibri" panose="020F0502020204030204" pitchFamily="34" charset="0"/>
              </a:rPr>
              <a:t>My smart watch looks like a normal watch but is able to carry data and text that I can access easily. I am really struggling to remember some quotations that I feel will really work well in the type of questions I know have been asked in previous exams. </a:t>
            </a:r>
          </a:p>
          <a:p>
            <a:endParaRPr lang="en-GB" dirty="0">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I put these into my watch feeling it is only fair so that I can work at the same level as other people on my module who can remember these things easily. During the assessment I think I can pretend that I am concerned about how much time I am taking on each section of answers but instead I can read the quotations and use them.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551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527549"/>
            <a:ext cx="4611595" cy="1238251"/>
          </a:xfrm>
          <a:prstGeom prst="wedgeRoundRectCallout">
            <a:avLst>
              <a:gd name="adj1" fmla="val 60396"/>
              <a:gd name="adj2" fmla="val 195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Is the student’s behaviour really ‘fair’?</a:t>
            </a:r>
          </a:p>
          <a:p>
            <a:r>
              <a:rPr lang="en-GB" sz="1800" dirty="0">
                <a:effectLst/>
                <a:latin typeface="Calibri" panose="020F0502020204030204" pitchFamily="34" charset="0"/>
                <a:ea typeface="Calibri" panose="020F0502020204030204" pitchFamily="34" charset="0"/>
              </a:rPr>
              <a:t>What should they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logo&#10;&#10;Description automatically generated">
            <a:extLst>
              <a:ext uri="{FF2B5EF4-FFF2-40B4-BE49-F238E27FC236}">
                <a16:creationId xmlns:a16="http://schemas.microsoft.com/office/drawing/2014/main" id="{454564AB-4238-4E8C-99E4-EB0E6E6324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739036" y="1540171"/>
            <a:ext cx="1168400" cy="1621569"/>
          </a:xfrm>
          <a:prstGeom prst="rect">
            <a:avLst/>
          </a:prstGeom>
        </p:spPr>
      </p:pic>
    </p:spTree>
    <p:extLst>
      <p:ext uri="{BB962C8B-B14F-4D97-AF65-F5344CB8AC3E}">
        <p14:creationId xmlns:p14="http://schemas.microsoft.com/office/powerpoint/2010/main" val="6898022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414079" y="2488757"/>
            <a:ext cx="2559050" cy="2444750"/>
          </a:xfrm>
          <a:prstGeom prst="wedgeRoundRectCallout">
            <a:avLst>
              <a:gd name="adj1" fmla="val 58876"/>
              <a:gd name="adj2" fmla="val 1300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Continue using your watch.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2432049"/>
            <a:ext cx="2781300" cy="2501458"/>
          </a:xfrm>
          <a:prstGeom prst="wedgeRoundRectCallout">
            <a:avLst>
              <a:gd name="adj1" fmla="val -56942"/>
              <a:gd name="adj2" fmla="val 16212"/>
              <a:gd name="adj3" fmla="val 16667"/>
            </a:avLst>
          </a:prstGeom>
          <a:solidFill>
            <a:srgbClr val="F2F2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solidFill>
                  <a:srgbClr val="0563C1"/>
                </a:solidFill>
                <a:effectLst/>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Seek help with remembering quotations from your module tutor, personal tutor and/or </a:t>
            </a:r>
            <a:r>
              <a:rPr lang="en-GB" dirty="0">
                <a:solidFill>
                  <a:srgbClr val="0563C1"/>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the Student </a:t>
            </a:r>
            <a:r>
              <a:rPr lang="en-GB" dirty="0">
                <a:solidFill>
                  <a:srgbClr val="0070C0"/>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Hub</a:t>
            </a:r>
            <a:r>
              <a:rPr lang="en-GB" dirty="0">
                <a:solidFill>
                  <a:srgbClr val="0070C0"/>
                </a:solidFill>
                <a:latin typeface="Calibri" panose="020F0502020204030204" pitchFamily="34" charset="0"/>
                <a:ea typeface="Calibri" panose="020F0502020204030204" pitchFamily="34" charset="0"/>
              </a:rPr>
              <a:t>.</a:t>
            </a:r>
            <a:endParaRPr lang="en-GB" sz="1800" b="0" dirty="0">
              <a:solidFill>
                <a:srgbClr val="0070C0"/>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4"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5"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DFE71C25-9BDA-4560-8921-D1FCB8190C2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257720" y="2959447"/>
            <a:ext cx="1018616" cy="2037230"/>
          </a:xfrm>
          <a:prstGeom prst="rect">
            <a:avLst/>
          </a:prstGeom>
        </p:spPr>
      </p:pic>
      <p:sp>
        <p:nvSpPr>
          <p:cNvPr id="4" name="Speech Bubble: Rectangle with Corners Rounded 3">
            <a:extLst>
              <a:ext uri="{FF2B5EF4-FFF2-40B4-BE49-F238E27FC236}">
                <a16:creationId xmlns:a16="http://schemas.microsoft.com/office/drawing/2014/main" id="{44AFD199-40D6-46A6-87D4-F8D5726DDEC4}"/>
              </a:ext>
            </a:extLst>
          </p:cNvPr>
          <p:cNvSpPr/>
          <p:nvPr/>
        </p:nvSpPr>
        <p:spPr>
          <a:xfrm>
            <a:off x="2500567" y="304926"/>
            <a:ext cx="4368065" cy="1707580"/>
          </a:xfrm>
          <a:prstGeom prst="wedgeRoundRectCallout">
            <a:avLst>
              <a:gd name="adj1" fmla="val 11978"/>
              <a:gd name="adj2" fmla="val 6116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8" action="ppaction://hlinksldjump"/>
              </a:rPr>
              <a:t>Make sure you have a watch that is suitable for use in exams and don’t use the smart watch. </a:t>
            </a:r>
            <a:endParaRPr lang="en-GB" sz="1800" b="0" dirty="0">
              <a:solidFill>
                <a:schemeClr val="accent1">
                  <a:lumMod val="50000"/>
                </a:schemeClr>
              </a:solidFill>
            </a:endParaRPr>
          </a:p>
        </p:txBody>
      </p:sp>
    </p:spTree>
    <p:extLst>
      <p:ext uri="{BB962C8B-B14F-4D97-AF65-F5344CB8AC3E}">
        <p14:creationId xmlns:p14="http://schemas.microsoft.com/office/powerpoint/2010/main" val="2723348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Lose 20 points </a:t>
            </a:r>
            <a:r>
              <a:rPr lang="en-GB" sz="2000" dirty="0">
                <a:solidFill>
                  <a:schemeClr val="bg1"/>
                </a:solidFill>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dirty="0">
                <a:effectLst/>
                <a:latin typeface="Calibri" panose="020F0502020204030204" pitchFamily="34" charset="0"/>
                <a:ea typeface="Calibri" panose="020F0502020204030204" pitchFamily="34" charset="0"/>
              </a:rPr>
              <a:t>This is cheating and unfair on the student taking the exam, fellow students and future employers.  </a:t>
            </a:r>
            <a:r>
              <a:rPr lang="en-GB" sz="2000" dirty="0">
                <a:latin typeface="Calibri" panose="020F0502020204030204" pitchFamily="34" charset="0"/>
                <a:ea typeface="Calibri" panose="020F0502020204030204" pitchFamily="34" charset="0"/>
              </a:rPr>
              <a:t>The student runs </a:t>
            </a:r>
            <a:r>
              <a:rPr lang="en-GB" sz="2000" dirty="0">
                <a:effectLst/>
                <a:latin typeface="Calibri" panose="020F0502020204030204" pitchFamily="34" charset="0"/>
                <a:ea typeface="Calibri" panose="020F0502020204030204" pitchFamily="34" charset="0"/>
              </a:rPr>
              <a:t>the risk of their exam mark being declared null and void.  Any devices such as this are not appropriate for use in exams. </a:t>
            </a:r>
            <a:r>
              <a:rPr lang="en-GB" sz="2000" b="0" kern="1200" dirty="0">
                <a:solidFill>
                  <a:schemeClr val="bg2"/>
                </a:solidFill>
                <a:effectLst/>
                <a:latin typeface="+mn-lt"/>
                <a:ea typeface="+mn-ea"/>
                <a:cs typeface="+mn-cs"/>
              </a:rPr>
              <a: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9317362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Gain 5 points </a:t>
            </a:r>
            <a:r>
              <a:rPr lang="en-GB" sz="2000" b="0" kern="1200" dirty="0">
                <a:solidFill>
                  <a:schemeClr val="bg1"/>
                </a:solidFill>
                <a:effectLst/>
                <a:latin typeface="+mn-lt"/>
                <a:ea typeface="+mn-ea"/>
                <a:cs typeface="+mn-cs"/>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b="0" kern="1200" dirty="0">
                <a:solidFill>
                  <a:schemeClr val="bg1"/>
                </a:solidFill>
                <a:effectLst/>
                <a:latin typeface="+mn-lt"/>
                <a:ea typeface="+mn-ea"/>
                <a:cs typeface="+mn-cs"/>
              </a:rPr>
              <a:t>Thi</a:t>
            </a:r>
            <a:r>
              <a:rPr lang="en-GB" sz="2000" dirty="0">
                <a:solidFill>
                  <a:schemeClr val="bg1"/>
                </a:solidFill>
              </a:rPr>
              <a:t>s is good preparation for any exams or similar timed assessments in your course</a:t>
            </a:r>
            <a:r>
              <a:rPr lang="en-GB" sz="2000" b="0" kern="1200" dirty="0">
                <a:solidFill>
                  <a:schemeClr val="bg1"/>
                </a:solidFill>
                <a:effectLst/>
                <a:latin typeface="+mn-lt"/>
                <a:ea typeface="+mn-ea"/>
                <a:cs typeface="+mn-cs"/>
              </a:rPr>
              <a:t>. </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654220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latin typeface="Calibri" panose="020F0502020204030204" pitchFamily="34" charset="0"/>
                <a:ea typeface="Calibri" panose="020F0502020204030204" pitchFamily="34" charset="0"/>
              </a:rPr>
              <a:t>G</a:t>
            </a:r>
            <a:r>
              <a:rPr lang="en-GB" sz="2000" dirty="0">
                <a:solidFill>
                  <a:schemeClr val="bg1"/>
                </a:solidFill>
                <a:effectLst/>
                <a:latin typeface="Calibri" panose="020F0502020204030204" pitchFamily="34" charset="0"/>
                <a:ea typeface="Calibri" panose="020F0502020204030204" pitchFamily="34" charset="0"/>
              </a:rPr>
              <a:t>ain 20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latin typeface="Calibri" panose="020F0502020204030204" pitchFamily="34" charset="0"/>
                <a:cs typeface="+mn-cs"/>
                <a:sym typeface="Wingdings" panose="05000000000000000000" pitchFamily="2" charset="2"/>
              </a:rPr>
              <a:t>In the long run</a:t>
            </a:r>
            <a:r>
              <a:rPr lang="en-GB" sz="2000" dirty="0">
                <a:solidFill>
                  <a:schemeClr val="bg1"/>
                </a:solidFill>
                <a:latin typeface="Calibri" panose="020F0502020204030204" pitchFamily="34" charset="0"/>
                <a:sym typeface="Wingdings" panose="05000000000000000000" pitchFamily="2" charset="2"/>
              </a:rPr>
              <a:t>, developing your memory skills will be valuable for your course, employment and life.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684472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6175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effectLst/>
                <a:latin typeface="Calibri" panose="020F0502020204030204" pitchFamily="34" charset="0"/>
                <a:ea typeface="Calibri" panose="020F0502020204030204" pitchFamily="34" charset="0"/>
              </a:rPr>
              <a:t>A friend asked me for help with an assignment.  It’s a few days since I completed the assignment, so I looked at my own work to remind me.  My friend seemed desperate because the deadline is not far off and they asked if they could look at it too.  So I let them have a copy but reminded them they should not copy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Has this student breached AI regulations?</a:t>
            </a:r>
          </a:p>
          <a:p>
            <a:r>
              <a:rPr lang="en-GB" sz="2000" dirty="0">
                <a:effectLst/>
                <a:latin typeface="Calibri" panose="020F0502020204030204" pitchFamily="34" charset="0"/>
                <a:ea typeface="Calibri" panose="020F0502020204030204" pitchFamily="34" charset="0"/>
              </a:rPr>
              <a:t>Has their friend breached AI regulations?</a:t>
            </a:r>
          </a:p>
          <a:p>
            <a:r>
              <a:rPr lang="en-GB" sz="2000" dirty="0"/>
              <a:t>What advice would you give?</a:t>
            </a: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close up of a logo&#10;&#10;Description automatically generated">
            <a:extLst>
              <a:ext uri="{FF2B5EF4-FFF2-40B4-BE49-F238E27FC236}">
                <a16:creationId xmlns:a16="http://schemas.microsoft.com/office/drawing/2014/main" id="{751AD6B5-9DF7-4664-8874-CF006E93BAC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4350" y="1541058"/>
            <a:ext cx="1407006" cy="1633942"/>
          </a:xfrm>
          <a:prstGeom prst="rect">
            <a:avLst/>
          </a:prstGeom>
        </p:spPr>
      </p:pic>
    </p:spTree>
    <p:extLst>
      <p:ext uri="{BB962C8B-B14F-4D97-AF65-F5344CB8AC3E}">
        <p14:creationId xmlns:p14="http://schemas.microsoft.com/office/powerpoint/2010/main" val="2132051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841242" y="615949"/>
            <a:ext cx="3435093" cy="1524001"/>
          </a:xfrm>
          <a:prstGeom prst="wedgeRoundRectCallout">
            <a:avLst>
              <a:gd name="adj1" fmla="val 34301"/>
              <a:gd name="adj2" fmla="val 6662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2" action="ppaction://hlinksldjump"/>
              </a:rPr>
              <a:t>Talk through the ideas with your friend but don’t share the actual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6083300" y="1075939"/>
            <a:ext cx="2228850" cy="2228850"/>
          </a:xfrm>
          <a:prstGeom prst="wedgeRoundRectCallout">
            <a:avLst>
              <a:gd name="adj1" fmla="val -44894"/>
              <a:gd name="adj2" fmla="val 6420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Calibri" panose="020F0502020204030204" pitchFamily="34" charset="0"/>
                <a:hlinkClick r:id="rId3" action="ppaction://hlinksldjump"/>
              </a:rPr>
              <a:t>Go ahead with letting your friend read your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49273" y="2565399"/>
            <a:ext cx="2825750" cy="300355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4" action="ppaction://hlinksldjump"/>
              </a:rPr>
              <a:t>Tell the module lead that you are concerned about your friend and that they have asked you to show them their assignment.</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978062"/>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5" action="ppaction://hlinksldjump"/>
              </a:rPr>
              <a:t>Encourage your friend to seek help from the module lead or tutor.</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a:t>
            </a:r>
            <a:r>
              <a:rPr lang="en-GB" sz="1800" b="0" dirty="0">
                <a:solidFill>
                  <a:schemeClr val="accent1">
                    <a:lumMod val="50000"/>
                  </a:schemeClr>
                </a:solidFill>
                <a:hlinkClick r:id="rId6" action="ppaction://hlinksldjump"/>
              </a:rPr>
              <a:t>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E64BD359-A683-4960-B2AB-76CB8A6A6C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04236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374900" y="933450"/>
            <a:ext cx="5391150" cy="3232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  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82750" y="4356100"/>
            <a:ext cx="1206477" cy="1646366"/>
          </a:xfrm>
          <a:prstGeom prst="rect">
            <a:avLst/>
          </a:prstGeom>
        </p:spPr>
      </p:pic>
    </p:spTree>
    <p:extLst>
      <p:ext uri="{BB962C8B-B14F-4D97-AF65-F5344CB8AC3E}">
        <p14:creationId xmlns:p14="http://schemas.microsoft.com/office/powerpoint/2010/main" val="5966646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995234"/>
            <a:ext cx="5092700" cy="3221166"/>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ea typeface="Calibri" panose="020F0502020204030204" pitchFamily="34" charset="0"/>
                <a:cs typeface="Arial" panose="020B0604020202020204" pitchFamily="34" charset="0"/>
              </a:rPr>
              <a:t>Gain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Talking through and discussing ideas is an important part of learning.  The only time you should be cautious about doing this is if you have been advised by the University that talking about an assessment like this is not allowed which may happen in some instances, especially with online assessments.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738180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Gain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Calibri" panose="020F050202020403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Academic staff are there to help when you are stuck.  They will tell you if you are asking for more help than they can give.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35508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cs typeface="Calibri" panose="020F0502020204030204" pitchFamily="34" charset="0"/>
              </a:rPr>
              <a:t>G</a:t>
            </a:r>
            <a:r>
              <a:rPr lang="en-GB" sz="2000" dirty="0">
                <a:effectLst/>
                <a:latin typeface="Calibri" panose="020F0502020204030204" pitchFamily="34" charset="0"/>
                <a:ea typeface="Calibri" panose="020F0502020204030204" pitchFamily="34" charset="0"/>
                <a:cs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cs typeface="Calibri" panose="020F0502020204030204" pitchFamily="34" charset="0"/>
              </a:rPr>
              <a:t>  If you are feeling under pressure to support a fellow student beyond what is acceptable this is a totally appropriate course of action.</a:t>
            </a:r>
            <a:endParaRPr lang="en-GB" sz="2000" kern="1200" dirty="0">
              <a:solidFill>
                <a:schemeClr val="bg2"/>
              </a:solidFill>
              <a:effectLst/>
              <a:latin typeface="Calibri" panose="020F0502020204030204" pitchFamily="34" charset="0"/>
              <a:cs typeface="Calibri" panose="020F050202020403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326708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56347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213035"/>
            <a:ext cx="6137752" cy="3608832"/>
          </a:xfrm>
          <a:prstGeom prst="wedgeRoundRectCallout">
            <a:avLst>
              <a:gd name="adj1" fmla="val -58506"/>
              <a:gd name="adj2" fmla="val 20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I often work on assessments in the Library. As I am there at busy times, when I go to get a drink I do not bother to close down my laptop and it has always been safe. </a:t>
            </a:r>
          </a:p>
          <a:p>
            <a:endParaRPr lang="en-GB" sz="2000" dirty="0">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rPr>
              <a:t>I have recently submitted some work and was called to see an Academic Integrity Officer.  They told me that my work has a very high similarity to what another student on the module submitted slightly earlier.  I don’t know what to do because I know it was my own work.</a:t>
            </a:r>
            <a:endParaRPr lang="en-GB" sz="20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03250" y="4027422"/>
            <a:ext cx="5412683" cy="2417827"/>
          </a:xfrm>
          <a:prstGeom prst="wedgeRoundRectCallout">
            <a:avLst>
              <a:gd name="adj1" fmla="val 65031"/>
              <a:gd name="adj2" fmla="val 701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What has gone wrong here?</a:t>
            </a:r>
          </a:p>
          <a:p>
            <a:r>
              <a:rPr lang="en-GB" sz="1800" dirty="0">
                <a:effectLst/>
                <a:latin typeface="Calibri" panose="020F0502020204030204" pitchFamily="34" charset="0"/>
                <a:ea typeface="Calibri" panose="020F0502020204030204" pitchFamily="34" charset="0"/>
              </a:rPr>
              <a:t>What steps should everyone take to ensure their work is safe?</a:t>
            </a:r>
          </a:p>
          <a:p>
            <a:r>
              <a:rPr lang="en-GB" sz="1800" dirty="0">
                <a:effectLst/>
                <a:latin typeface="Calibri" panose="020F0502020204030204" pitchFamily="34" charset="0"/>
                <a:ea typeface="Calibri" panose="020F0502020204030204" pitchFamily="34" charset="0"/>
              </a:rPr>
              <a:t>What evidence could you encourage the student to provide to show that they were the original author of what was submitted?</a:t>
            </a:r>
          </a:p>
          <a:p>
            <a:r>
              <a:rPr lang="en-GB" sz="1800" dirty="0">
                <a:effectLst/>
                <a:latin typeface="Calibri" panose="020F0502020204030204" pitchFamily="34" charset="0"/>
                <a:ea typeface="Calibri" panose="020F0502020204030204" pitchFamily="34" charset="0"/>
              </a:rPr>
              <a:t>What sources of advice and help would you encourage them to approach?</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book&#10;&#10;Description automatically generated">
            <a:hlinkClick r:id="rId5" action="ppaction://hlinksldjump"/>
            <a:extLst>
              <a:ext uri="{FF2B5EF4-FFF2-40B4-BE49-F238E27FC236}">
                <a16:creationId xmlns:a16="http://schemas.microsoft.com/office/drawing/2014/main" id="{03139DFF-4DAF-4901-A437-4BBE22629C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9915" y="1356482"/>
            <a:ext cx="1636126" cy="1474095"/>
          </a:xfrm>
          <a:prstGeom prst="rect">
            <a:avLst/>
          </a:prstGeom>
        </p:spPr>
      </p:pic>
    </p:spTree>
    <p:extLst>
      <p:ext uri="{BB962C8B-B14F-4D97-AF65-F5344CB8AC3E}">
        <p14:creationId xmlns:p14="http://schemas.microsoft.com/office/powerpoint/2010/main" val="7353390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Carry on in the same way – it won’t happen again .</a:t>
            </a:r>
            <a:endParaRPr lang="en-GB" sz="1800" b="0" dirty="0">
              <a:solidFill>
                <a:schemeClr val="accent1">
                  <a:lumMod val="50000"/>
                </a:schemeClr>
              </a:solidFill>
            </a:endParaRPr>
          </a:p>
        </p:txBody>
      </p:sp>
      <p:sp>
        <p:nvSpPr>
          <p:cNvPr id="9" name="Speech Bubble: Rectangle with Corners Rounded 8">
            <a:hlinkClick r:id="rId3" action="ppaction://hlinksldjump"/>
            <a:extLst>
              <a:ext uri="{FF2B5EF4-FFF2-40B4-BE49-F238E27FC236}">
                <a16:creationId xmlns:a16="http://schemas.microsoft.com/office/drawing/2014/main" id="{8C2FA7F2-E390-4D64-8ABA-7B09DBA3C0E7}"/>
              </a:ext>
            </a:extLst>
          </p:cNvPr>
          <p:cNvSpPr/>
          <p:nvPr/>
        </p:nvSpPr>
        <p:spPr>
          <a:xfrm>
            <a:off x="323850" y="2678926"/>
            <a:ext cx="2825750" cy="2317751"/>
          </a:xfrm>
          <a:prstGeom prst="wedgeRoundRectCallout">
            <a:avLst>
              <a:gd name="adj1" fmla="val 58679"/>
              <a:gd name="adj2" fmla="val 474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Ask the student what drafts of their work they have saved and encourage them to share these with the Academic Integrity Officer.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743546"/>
            <a:ext cx="2559050" cy="2095153"/>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4" action="ppaction://hlinksldjump"/>
              </a:rPr>
              <a:t>Suggest that the student approaches the Students’ Union advice centre, their personal tutor or the module lead for support.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9AB2150-ED35-4E65-B0C2-D9CD6A67E1A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795285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Lose 20 points </a:t>
            </a:r>
            <a:r>
              <a:rPr lang="en-GB" sz="18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  For any student, failing to secure your work on any device risks breaching academic integrity and would be seen as collusion. You are responsible for ensuring you have a strong secure password and appropriately closing down where necessary.  It is risky to leave an unaccompanied laptop anywhere – make sure you keep it safely.  </a:t>
            </a:r>
            <a:endParaRPr lang="en-GB" sz="18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5883132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You do not have to face situations like this on your own.   There are lots of legitimate sources of support at the University. </a:t>
            </a:r>
            <a:endParaRPr lang="en-GB" sz="2000" dirty="0">
              <a:solidFill>
                <a:schemeClr val="bg1"/>
              </a:solidFill>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9798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Gain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good practice. If you save different drafts of your work and can show the dates and times of these which demonstrates that you were working on this well before the other student submitted the work it will help demonstrate that you have not breached Academic Integrity.</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66364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48552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677724" y="112733"/>
            <a:ext cx="7242609" cy="4516533"/>
          </a:xfrm>
          <a:prstGeom prst="wedgeRoundRectCallout">
            <a:avLst>
              <a:gd name="adj1" fmla="val -55380"/>
              <a:gd name="adj2" fmla="val 241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2000" dirty="0">
                <a:effectLst/>
                <a:latin typeface="Calibri" panose="020F0502020204030204" pitchFamily="34" charset="0"/>
                <a:ea typeface="Times New Roman" panose="02020603050405020304" pitchFamily="18" charset="0"/>
              </a:rPr>
              <a:t>I had such a good break over the holiday and managed to get on top of all my assignments, finishing some of the tougher essays before the deadline. I even enjoyed writing the first one due in.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One of my friends on that module did not have a good break. Their long-term partner broke up with them and since then they haven’t been able to think about studying much at all.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During a chat in a café (it’s about a week until the deadline), my friend asked me for help. They had clearly been crying, even if they were trying to hide it. When I asked what help they want, they suggested having a quick look at my essay, ‘just to get me started’. Of course, I want to help my friend, but what’s the best way to do it? </a:t>
            </a:r>
            <a:endParaRPr lang="en-GB" sz="2000" dirty="0">
              <a:effectLst/>
              <a:latin typeface="Times New Roman" panose="02020603050405020304" pitchFamily="18" charset="0"/>
              <a:ea typeface="Times New Roman" panose="02020603050405020304" pitchFamily="18"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7913"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5067299"/>
            <a:ext cx="4611595" cy="90761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Times New Roman" panose="02020603050405020304" pitchFamily="18" charset="0"/>
              </a:rPr>
              <a:t>What would you advise this student and their friend to do? </a:t>
            </a:r>
            <a:endParaRPr lang="en-GB" sz="1800" dirty="0">
              <a:effectLst/>
              <a:latin typeface="Times New Roman" panose="02020603050405020304" pitchFamily="18" charset="0"/>
              <a:ea typeface="Times New Roman" panose="02020603050405020304" pitchFamily="18" charset="0"/>
            </a:endParaRP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extLst>
              <a:ext uri="{FF2B5EF4-FFF2-40B4-BE49-F238E27FC236}">
                <a16:creationId xmlns:a16="http://schemas.microsoft.com/office/drawing/2014/main" id="{BFBA2433-0C4D-4058-815D-AD5DCECEC1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9937" y="1449454"/>
            <a:ext cx="1187787" cy="2404619"/>
          </a:xfrm>
          <a:prstGeom prst="rect">
            <a:avLst/>
          </a:prstGeom>
        </p:spPr>
      </p:pic>
    </p:spTree>
    <p:extLst>
      <p:ext uri="{BB962C8B-B14F-4D97-AF65-F5344CB8AC3E}">
        <p14:creationId xmlns:p14="http://schemas.microsoft.com/office/powerpoint/2010/main" val="14630558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Arial" panose="020B0604020202020204" pitchFamily="34" charset="0"/>
                <a:hlinkClick r:id="rId2" action="ppaction://hlinksldjump"/>
              </a:rPr>
              <a:t>Cheerfully email your essay to your friend then go to bed knowing you’ve done your good deed for the day.</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Gather up all your sources and send them to your friend so they can get started.</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482599"/>
            <a:ext cx="2781300" cy="2565401"/>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4" action="ppaction://hlinksldjump"/>
              </a:rPr>
              <a:t>Look your friend right in the eyes and  tell them sternly “Stop crying and get on with the essay while there’s still time. People get dumped all the time and don’t go on about it for a fortnight.”</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Get a cup of coffee, choose one of your other essays to work on and see if the two of you can get through this together. Don’t tell your friend anything about your essay for the module.</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479799"/>
            <a:ext cx="2559050" cy="2565401"/>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Offer to go with your friend to their personal tutor. It might not be too late to get an extension for the assignment and see whether other help is available.</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9AC82FB2-4306-4F29-8496-2B6C0C65351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335963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latin typeface="Calibri" panose="020F0502020204030204" pitchFamily="34" charset="0"/>
                <a:ea typeface="Times New Roman" panose="02020603050405020304" pitchFamily="18" charset="0"/>
              </a:rPr>
              <a:t>L</a:t>
            </a:r>
            <a:r>
              <a:rPr lang="en-GB" sz="2000" dirty="0">
                <a:effectLst/>
                <a:latin typeface="Calibri" panose="020F0502020204030204" pitchFamily="34" charset="0"/>
                <a:ea typeface="Times New Roman" panose="02020603050405020304" pitchFamily="18" charset="0"/>
              </a:rPr>
              <a:t>ose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You haven’t breached academic integrity but equally you have not supported your friend in gaining help.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2460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Times New Roman" panose="02020603050405020304" pitchFamily="18" charset="0"/>
              </a:rPr>
              <a:t>Lose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endParaRPr lang="en-GB" sz="2000" dirty="0">
              <a:effectLst/>
              <a:latin typeface="Calibri" panose="020F0502020204030204" pitchFamily="34" charset="0"/>
              <a:ea typeface="Times New Roman" panose="02020603050405020304" pitchFamily="18" charset="0"/>
            </a:endParaRPr>
          </a:p>
          <a:p>
            <a:pPr algn="ctr"/>
            <a:r>
              <a:rPr lang="en-GB" sz="2000" dirty="0">
                <a:effectLst/>
                <a:latin typeface="Calibri" panose="020F0502020204030204" pitchFamily="34" charset="0"/>
                <a:ea typeface="Times New Roman" panose="02020603050405020304" pitchFamily="18" charset="0"/>
              </a:rPr>
              <a:t>Whilst you might discuss ideas and resources, giving them all to your friend risks giving them an unfair advantage as often part of the assessment is finding appropriate sources.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4103728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effectLst/>
                <a:latin typeface="Calibri" panose="020F0502020204030204" pitchFamily="34" charset="0"/>
                <a:ea typeface="Times New Roman" panose="02020603050405020304" pitchFamily="18" charset="0"/>
              </a:rPr>
              <a:t>Gain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This may help to some extent as you are providing moral support and you are not breaching academic integrity but it may not be enough in a demanding situation.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3111536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707719"/>
            <a:ext cx="5382559" cy="36721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Times New Roman" panose="02020603050405020304" pitchFamily="18" charset="0"/>
                <a:cs typeface="Arial" panose="020B0604020202020204" pitchFamily="34" charset="0"/>
              </a:rPr>
              <a:t>Lose 10 points </a:t>
            </a:r>
            <a:r>
              <a:rPr lang="en-GB" sz="2000" dirty="0">
                <a:effectLst/>
                <a:latin typeface="Calibri" panose="020F0502020204030204" pitchFamily="34" charset="0"/>
                <a:ea typeface="Times New Roman" panose="02020603050405020304" pitchFamily="18"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49168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Gain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 </a:t>
            </a:r>
            <a:r>
              <a:rPr lang="en-GB" sz="2000" dirty="0">
                <a:effectLst/>
                <a:latin typeface="Calibri" panose="020F0502020204030204" pitchFamily="34" charset="0"/>
                <a:ea typeface="Calibri" panose="020F0502020204030204" pitchFamily="34" charset="0"/>
              </a:rPr>
              <a:t>Academic staff are there to help when you are stuck.  They will tell you if you are asking for more help than they can give.</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3632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350694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076450" y="112734"/>
            <a:ext cx="6704294" cy="4181874"/>
          </a:xfrm>
          <a:prstGeom prst="wedgeRoundRectCallout">
            <a:avLst>
              <a:gd name="adj1" fmla="val -52978"/>
              <a:gd name="adj2" fmla="val 1284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My aunt is an expert in the subject that I am studying. Before I started my programme, she suggested that if I was uncertain about any work I was doing for my course, she would be happy for me to contact her and ask for advice. </a:t>
            </a: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In Semester 1, I was really struggling to get my essay to be sufficiently academic in tone. I emailed my aunt a copy of what I had written so far and asked her to proof read it.</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 She changed several parts of my phrasing and added in quotations – properly referenced – and the names of other books and articles she thought I needed to look at.  That’s OK isn’t it?</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9861"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26301" y="4394909"/>
            <a:ext cx="4905022" cy="2153824"/>
          </a:xfrm>
          <a:prstGeom prst="wedgeRoundRectCallout">
            <a:avLst>
              <a:gd name="adj1" fmla="val 61467"/>
              <a:gd name="adj2" fmla="val 1383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What do you think about this approach to getting help with academic writing?</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should the student do with the advice given by their aunt?</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sources of help can you advise the student to access through the University?</a:t>
            </a: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9" name="Picture 8" descr="A close up of a logo&#10;&#10;Description automatically generated">
            <a:hlinkClick r:id="rId5" action="ppaction://hlinksldjump"/>
            <a:extLst>
              <a:ext uri="{FF2B5EF4-FFF2-40B4-BE49-F238E27FC236}">
                <a16:creationId xmlns:a16="http://schemas.microsoft.com/office/drawing/2014/main" id="{2BEBA571-BBA1-4ECE-ACAE-CACA2139E07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226" y="1767214"/>
            <a:ext cx="1443323" cy="1818359"/>
          </a:xfrm>
          <a:prstGeom prst="rect">
            <a:avLst/>
          </a:prstGeom>
        </p:spPr>
      </p:pic>
    </p:spTree>
    <p:extLst>
      <p:ext uri="{BB962C8B-B14F-4D97-AF65-F5344CB8AC3E}">
        <p14:creationId xmlns:p14="http://schemas.microsoft.com/office/powerpoint/2010/main" val="6665126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4" y="803061"/>
            <a:ext cx="2559050" cy="3175001"/>
          </a:xfrm>
          <a:prstGeom prst="wedgeRoundRectCallout">
            <a:avLst>
              <a:gd name="adj1" fmla="val 51698"/>
              <a:gd name="adj2" fmla="val 5689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This is getting too much help so you need to thank your aunt but delete and ignore the document she sent you.  You can look at some of the books and articles she has suggested.</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351882"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Contact the Academic Skills Hub in the library or look at the </a:t>
            </a:r>
            <a:r>
              <a:rPr lang="en-GB" dirty="0">
                <a:latin typeface="Calibri" panose="020F0502020204030204" pitchFamily="34" charset="0"/>
                <a:ea typeface="Calibri" panose="020F0502020204030204" pitchFamily="34" charset="0"/>
                <a:cs typeface="Arial" panose="020B0604020202020204" pitchFamily="34" charset="0"/>
                <a:hlinkClick r:id="rId3" action="ppaction://hlinksldjump"/>
              </a:rPr>
              <a:t>other English support resources</a:t>
            </a: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 for help with your academic writing.</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Look back at the notes you had made during one of your taught sessions when you discussed exemplar assignments in groups to see if there is information there that can help.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37762" y="4490570"/>
            <a:ext cx="2825750" cy="155463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Make an appointment to see your personal tutor to talk about your concerns.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6" action="ppaction://hlinksldjump"/>
              </a:rPr>
              <a:t>Use all of your aunt’s suggestions and submit the essay.</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3FFC52B4-B58E-4D72-9CAA-2E4316374D2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642703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953491" y="1238249"/>
            <a:ext cx="5843847" cy="3165363"/>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Because your aunt has actually edited the essay and added material this would be classed as ‘external authorship’ and is a breach of academic integrity.  If she had just pointed out some points that were not clear and left you to make all the changes it would have been fine.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65839" y="4403613"/>
            <a:ext cx="1206477" cy="1646366"/>
          </a:xfrm>
          <a:prstGeom prst="rect">
            <a:avLst/>
          </a:prstGeom>
        </p:spPr>
      </p:pic>
    </p:spTree>
    <p:extLst>
      <p:ext uri="{BB962C8B-B14F-4D97-AF65-F5344CB8AC3E}">
        <p14:creationId xmlns:p14="http://schemas.microsoft.com/office/powerpoint/2010/main" val="4233518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5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This is fine – you can talk to people to gain ideas and follow these up but you should not accept direct help and editing of your written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09419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a:t>
            </a:r>
            <a:r>
              <a:rPr lang="en-GB" sz="2000" dirty="0">
                <a:latin typeface="Calibri" panose="020F0502020204030204" pitchFamily="34" charset="0"/>
                <a:ea typeface="Calibri" panose="020F0502020204030204" pitchFamily="34" charset="0"/>
                <a:cs typeface="Arial" panose="020B0604020202020204" pitchFamily="34" charset="0"/>
              </a:rPr>
              <a:t> </a:t>
            </a:r>
            <a:r>
              <a:rPr lang="en-GB" sz="2000" dirty="0">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an excellent idea – they are there to help you.  You can find more information on the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academic skills section of the library website</a:t>
            </a:r>
            <a:r>
              <a:rPr lang="en-GB" sz="2000" dirty="0">
                <a:effectLst/>
                <a:latin typeface="Calibri" panose="020F0502020204030204" pitchFamily="34" charset="0"/>
                <a:ea typeface="Calibri" panose="020F0502020204030204" pitchFamily="34" charset="0"/>
                <a:cs typeface="Arial" panose="020B0604020202020204" pitchFamily="34" charset="0"/>
              </a:rPr>
              <a: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9688805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endParaRPr>
          </a:p>
          <a:p>
            <a:pPr lvl="0" algn="ctr"/>
            <a:r>
              <a:rPr lang="en-GB" sz="2000" dirty="0">
                <a:effectLst/>
                <a:latin typeface="Calibri" panose="020F0502020204030204" pitchFamily="34" charset="0"/>
                <a:ea typeface="Calibri" panose="020F0502020204030204" pitchFamily="34" charset="0"/>
              </a:rPr>
              <a:t>You obviously need to be careful not to copy from exemplar assignments but they are there to help you learn and working from your notes is definitely safer than looking back at the actual assignments</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661365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Your personal tutor is there to advise you on such matters.  Remember they will often refer you to appropriate sources of help in the University such as the Academic Skills support in the library.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48107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186901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496710" y="350729"/>
            <a:ext cx="5908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have been battling with my assignment and have just received an message on my University email telling me there is support available from an organisation external to the University.  They can help students with their academic writing and provide model answers.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looks good but there is nothing to suggest that the University really has recommended this (such as a connection made through </a:t>
            </a:r>
            <a:r>
              <a:rPr lang="en-GB" sz="2000" dirty="0">
                <a:latin typeface="Calibri" panose="020F0502020204030204" pitchFamily="34" charset="0"/>
                <a:ea typeface="Calibri" panose="020F0502020204030204" pitchFamily="34" charset="0"/>
                <a:cs typeface="Calibri" panose="020F0502020204030204" pitchFamily="34" charset="0"/>
              </a:rPr>
              <a:t>Student services</a:t>
            </a:r>
            <a:r>
              <a:rPr lang="en-GB" sz="2000" dirty="0">
                <a:effectLst/>
                <a:latin typeface="Calibri" panose="020F0502020204030204" pitchFamily="34" charset="0"/>
                <a:ea typeface="Calibri" panose="020F0502020204030204" pitchFamily="34" charset="0"/>
                <a:cs typeface="Calibri" panose="020F0502020204030204" pitchFamily="34" charset="0"/>
              </a:rPr>
              <a:t>).  I am wondering whether it is OK to follow this up?</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627659"/>
            <a:ext cx="4611595" cy="1347256"/>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latin typeface="Calibri" panose="020F0502020204030204" pitchFamily="34" charset="0"/>
                <a:ea typeface="Calibri" panose="020F0502020204030204" pitchFamily="34" charset="0"/>
                <a:cs typeface="Calibri" panose="020F0502020204030204" pitchFamily="34" charset="0"/>
              </a:rPr>
              <a:t>What would you advise this student to do?</a:t>
            </a:r>
            <a:endParaRPr lang="en-GB" sz="2000" dirty="0">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toy, doll, stool, clock&#10;&#10;Description automatically generated">
            <a:extLst>
              <a:ext uri="{FF2B5EF4-FFF2-40B4-BE49-F238E27FC236}">
                <a16:creationId xmlns:a16="http://schemas.microsoft.com/office/drawing/2014/main" id="{DCD99D39-BB1E-4DD7-9509-2AF8D9CFDA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1144" y="883084"/>
            <a:ext cx="1626388" cy="2224119"/>
          </a:xfrm>
          <a:prstGeom prst="rect">
            <a:avLst/>
          </a:prstGeom>
        </p:spPr>
      </p:pic>
    </p:spTree>
    <p:extLst>
      <p:ext uri="{BB962C8B-B14F-4D97-AF65-F5344CB8AC3E}">
        <p14:creationId xmlns:p14="http://schemas.microsoft.com/office/powerpoint/2010/main" val="27008769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49"/>
            <a:ext cx="2559050" cy="3024351"/>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Respond to the email, gain further information and buy an exemplar essay which you then submit as your own work.</a:t>
            </a:r>
            <a:endParaRPr lang="en-GB" sz="20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Respond to the email and ask for further information.</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1885508"/>
          </a:xfrm>
          <a:prstGeom prst="wedgeRoundRectCallout">
            <a:avLst>
              <a:gd name="adj1" fmla="val -54356"/>
              <a:gd name="adj2" fmla="val 6727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You agree to share an essay that you have written in return for assignment support.</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4349362"/>
            <a:ext cx="2825750" cy="2308127"/>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hlinkClick r:id="rId5" action="ppaction://hlinksldjump"/>
              </a:rPr>
              <a:t>You report the website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b="0" dirty="0">
              <a:solidFill>
                <a:schemeClr val="accent6">
                  <a:lumMod val="75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94425" y="2959447"/>
            <a:ext cx="2559050" cy="312811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hlinkClick r:id="rId6" action="ppaction://hlinksldjump"/>
              </a:rPr>
              <a:t>Ignore the email and seek support if necessary from proper University sources such as your module lead, personal tutor, the library or Students’ Union. </a:t>
            </a:r>
            <a:endParaRPr lang="en-GB" sz="2000" dirty="0">
              <a:effectLst/>
              <a:latin typeface="Calibri" panose="020F0502020204030204" pitchFamily="34" charset="0"/>
              <a:ea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119715"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7"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8C329F49-1C7E-42F8-88A7-B2789F853C9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5331852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1238249"/>
            <a:ext cx="4975639" cy="3182675"/>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By communicating with such companies or individuals you are opening yourself potential issues with academic integrity, under the category of ‘external authorship’.  Many of these companies are unscrupulous and once you have contacted them you are laying yourself open to problems.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273571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50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regarded as a very serious breach of the regulations in relation to external authorship and should not even be considered. You lay yourself open to blackmail both during your time at the University and with future employers, and potentially identity theft.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965961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Gain 20 points </a:t>
            </a:r>
            <a:r>
              <a:rPr lang="en-GB" sz="2000" dirty="0">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sym typeface="Wingdings" panose="05000000000000000000" pitchFamily="2" charset="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a much better course of action.  There are plenty of legitimate sources of support within the University.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33959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30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If you engage with the company you open the possibility of a serious breach of academic integrity as you do not know what they will do with your assignment.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07496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monitor constantly to try and stop such emails.  Reporting them is very helpful and can help stop unauthorised communications such as this.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31228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68314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809145" y="263521"/>
            <a:ext cx="6032330" cy="3943193"/>
          </a:xfrm>
          <a:prstGeom prst="wedgeRoundRectCallout">
            <a:avLst>
              <a:gd name="adj1" fmla="val 56617"/>
              <a:gd name="adj2" fmla="val 1187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I’m on a great WhatsApp group for students studying my subject and really value the moral support and suggestions for reading that are often shared on it.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One day I noticed one of the members of the group (but not someone I actually know)  was offering to help with assignments.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 thought this might be useful because this person will understand the challenges I am facing with the module and surely it’s OK to have help like this?  </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7504" y="4813933"/>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161576" y="5131165"/>
            <a:ext cx="4611595" cy="904360"/>
          </a:xfrm>
          <a:prstGeom prst="wedgeRoundRectCallout">
            <a:avLst>
              <a:gd name="adj1" fmla="val -60103"/>
              <a:gd name="adj2" fmla="val 190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5EB61895-E03F-4239-BF04-4FAFAF9AB0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8341" y="1188488"/>
            <a:ext cx="1206477" cy="2412954"/>
          </a:xfrm>
          <a:prstGeom prst="rect">
            <a:avLst/>
          </a:prstGeom>
        </p:spPr>
      </p:pic>
    </p:spTree>
    <p:extLst>
      <p:ext uri="{BB962C8B-B14F-4D97-AF65-F5344CB8AC3E}">
        <p14:creationId xmlns:p14="http://schemas.microsoft.com/office/powerpoint/2010/main" val="14270384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1510747" y="603249"/>
            <a:ext cx="2964000" cy="1374637"/>
          </a:xfrm>
          <a:prstGeom prst="wedgeRoundRectCallout">
            <a:avLst>
              <a:gd name="adj1" fmla="val 28229"/>
              <a:gd name="adj2" fmla="val 6742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hlinkClick r:id="rId2" action="ppaction://hlinksldjump"/>
              </a:rPr>
              <a:t>Report the approach to the module lead.</a:t>
            </a:r>
            <a:endParaRPr lang="en-GB" sz="2000" dirty="0">
              <a:effectLst/>
              <a:latin typeface="Calibri" panose="020F0502020204030204" pitchFamily="34" charset="0"/>
              <a:ea typeface="Calibri" panose="020F0502020204030204" pitchFamily="34" charset="0"/>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406887" y="603249"/>
            <a:ext cx="3381513" cy="2919179"/>
          </a:xfrm>
          <a:prstGeom prst="wedgeRoundRectCallout">
            <a:avLst>
              <a:gd name="adj1" fmla="val -42714"/>
              <a:gd name="adj2" fmla="val 5452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hlinkClick r:id="rId3" action="ppaction://hlinksldjump"/>
              </a:rPr>
              <a:t>Ignore the approach and get on with your assignment using legitimate support such as groups of peers arranged within the module, the Academic Skills Hub, the Students’ Union and the Student Hub.</a:t>
            </a:r>
            <a:r>
              <a:rPr lang="en-GB" sz="2000" dirty="0">
                <a:solidFill>
                  <a:schemeClr val="bg1"/>
                </a:solidFill>
                <a:effectLst/>
                <a:latin typeface="Calibri" panose="020F0502020204030204" pitchFamily="34" charset="0"/>
                <a:ea typeface="Calibri" panose="020F0502020204030204" pitchFamily="34" charset="0"/>
              </a:rPr>
              <a:t> </a:t>
            </a: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73087" y="2468008"/>
            <a:ext cx="2825750" cy="2856261"/>
          </a:xfrm>
          <a:prstGeom prst="wedgeRoundRectCallout">
            <a:avLst>
              <a:gd name="adj1" fmla="val 60031"/>
              <a:gd name="adj2" fmla="val 459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Contact the person concerned and ask for support.  They might be able to help you with your work and you have found the group helpfu</a:t>
            </a:r>
            <a:r>
              <a:rPr lang="en-GB" sz="2000" dirty="0">
                <a:latin typeface="Calibri" panose="020F0502020204030204" pitchFamily="34" charset="0"/>
                <a:ea typeface="Calibri" panose="020F0502020204030204" pitchFamily="34" charset="0"/>
                <a:cs typeface="Arial" panose="020B0604020202020204" pitchFamily="34" charset="0"/>
                <a:hlinkClick r:id="rId4" action="ppaction://hlinksldjump"/>
              </a:rPr>
              <a:t>l. </a:t>
            </a:r>
            <a:endParaRPr lang="en-GB" sz="20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35219" y="3817067"/>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Report the approach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dirty="0">
              <a:solidFill>
                <a:schemeClr val="accent6">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434252" y="5331548"/>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15CE4679-7ED7-4957-B31E-80EED8E1EF1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00899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693628" y="707720"/>
            <a:ext cx="5767622" cy="4158478"/>
          </a:xfrm>
          <a:prstGeom prst="wedgeRoundRectCallout">
            <a:avLst>
              <a:gd name="adj1" fmla="val -43281"/>
              <a:gd name="adj2" fmla="val 5829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If they are another person on the course there is a high risk of both of you being penalised for collusion.  You can talk about ideas but not help directly with assessments that should be completed independently. If this person was external to the University then this would be classified as ‘external authorship’. If they are alumni of the University they are still subject to academic integrity regulations and run the risk of being seriously penalised.  You would also be penalised.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7151" y="4641793"/>
            <a:ext cx="1206477" cy="1646366"/>
          </a:xfrm>
          <a:prstGeom prst="rect">
            <a:avLst/>
          </a:prstGeom>
        </p:spPr>
      </p:pic>
    </p:spTree>
    <p:extLst>
      <p:ext uri="{BB962C8B-B14F-4D97-AF65-F5344CB8AC3E}">
        <p14:creationId xmlns:p14="http://schemas.microsoft.com/office/powerpoint/2010/main" val="1205061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cannot monitor groups on social media if they do not come through University systems but we can take action if appropriate.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0885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This is entirely appropriate</a:t>
            </a:r>
            <a:r>
              <a:rPr lang="en-GB" sz="2000" dirty="0">
                <a:solidFill>
                  <a:schemeClr val="bg1"/>
                </a:solidFill>
              </a:rPr>
              <a:t> – these are all legitimate sources of support at the University. </a:t>
            </a:r>
            <a:r>
              <a:rPr lang="en-GB" sz="2000" b="0" kern="1200" dirty="0">
                <a:solidFill>
                  <a:schemeClr val="bg1"/>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27035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601954" y="1137949"/>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rPr>
              <a:t>This helps the module lead to remind everyone that an approach like this from an unknown source is best avoided.</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509565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2914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30"/>
            <a:ext cx="5761972" cy="2837744"/>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effectLst/>
                <a:latin typeface="Calibri" panose="020F0502020204030204" pitchFamily="34" charset="0"/>
                <a:ea typeface="Calibri" panose="020F0502020204030204" pitchFamily="34" charset="0"/>
                <a:cs typeface="Calibri" panose="020F0502020204030204" pitchFamily="34" charset="0"/>
              </a:rPr>
              <a:t>English is not my first language and I am anxious about the clarity of my writing. I have sent the final draft of my essay to a commercial service that proof-reads your work to tidy up grammar and sentence structure.  Now I’m worried that this might not be allowed.</a:t>
            </a:r>
            <a:endParaRPr lang="en-GB" sz="200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effectLst/>
                <a:latin typeface="Calibri" panose="020F0502020204030204" pitchFamily="34" charset="0"/>
                <a:ea typeface="Calibri" panose="020F0502020204030204" pitchFamily="34" charset="0"/>
                <a:cs typeface="Calibri" panose="020F0502020204030204" pitchFamily="34" charset="0"/>
              </a:rPr>
              <a:t>Is this a breach of academic integrity?  </a:t>
            </a:r>
          </a:p>
          <a:p>
            <a:pPr algn="ctr"/>
            <a:r>
              <a:rPr lang="en-GB" sz="2000" dirty="0">
                <a:latin typeface="Calibri" panose="020F0502020204030204" pitchFamily="34" charset="0"/>
                <a:ea typeface="Calibri" panose="020F0502020204030204" pitchFamily="34" charset="0"/>
                <a:cs typeface="Calibri" panose="020F0502020204030204" pitchFamily="34" charset="0"/>
              </a:rPr>
              <a:t>What</a:t>
            </a:r>
            <a:r>
              <a:rPr lang="en-GB" sz="2000" dirty="0">
                <a:effectLst/>
                <a:latin typeface="Calibri" panose="020F0502020204030204" pitchFamily="34" charset="0"/>
                <a:ea typeface="Calibri" panose="020F0502020204030204" pitchFamily="34" charset="0"/>
                <a:cs typeface="Calibri" panose="020F0502020204030204" pitchFamily="34" charset="0"/>
              </a:rPr>
              <a:t> would you advise this student to do?</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827C4E34-13AA-4F56-8A6A-F12147FBD55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8156" y="962878"/>
            <a:ext cx="1364774" cy="2146082"/>
          </a:xfrm>
          <a:prstGeom prst="rect">
            <a:avLst/>
          </a:prstGeom>
        </p:spPr>
      </p:pic>
    </p:spTree>
    <p:extLst>
      <p:ext uri="{BB962C8B-B14F-4D97-AF65-F5344CB8AC3E}">
        <p14:creationId xmlns:p14="http://schemas.microsoft.com/office/powerpoint/2010/main" val="1578202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602062" y="2831105"/>
            <a:ext cx="2559050" cy="1598019"/>
          </a:xfrm>
          <a:prstGeom prst="wedgeRoundRectCallout">
            <a:avLst>
              <a:gd name="adj1" fmla="val 57671"/>
              <a:gd name="adj2" fmla="val 1043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Use the help provided.</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687542" y="374649"/>
            <a:ext cx="4198288" cy="1859667"/>
          </a:xfrm>
          <a:prstGeom prst="wedgeRoundRectCallout">
            <a:avLst>
              <a:gd name="adj1" fmla="val -14501"/>
              <a:gd name="adj2" fmla="val 610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hlinkClick r:id="rId3" action="ppaction://hlinksldjump"/>
              </a:rPr>
              <a:t>Ask a family member or friend to read through and point out where there are issues but not to make any changes.</a:t>
            </a:r>
            <a:endParaRPr lang="en-GB" sz="2000" dirty="0">
              <a:effectLst/>
              <a:latin typeface="Calibri" panose="020F0502020204030204" pitchFamily="34" charset="0"/>
              <a:ea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831106"/>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Seek help from the Academic Skills support in the library. </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664555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It is acceptable to use help from others to identify small problems such as typos but you need to resolve them yourself.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88369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 good course of action to get help with your writing.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8888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classified as external authorship as another person is making the changes to your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16376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022845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was really struggling to write the research report due in yesterday and in desperation I bought the report from one of the assignment-writing companies I saw advertised online.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seemed really cheap but the company has now contacted me saying that unless I pay a further £300, they will alert the University to the fact that they provided the essay.  What should I do?</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common do you think such situations are?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can everyone avoid getting into situations like this?</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picture containing shirt&#10;&#10;Description automatically generated">
            <a:extLst>
              <a:ext uri="{FF2B5EF4-FFF2-40B4-BE49-F238E27FC236}">
                <a16:creationId xmlns:a16="http://schemas.microsoft.com/office/drawing/2014/main" id="{A720099A-932C-4B7A-9709-0B90251D2DF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301" y="836889"/>
            <a:ext cx="1162390" cy="2524682"/>
          </a:xfrm>
          <a:prstGeom prst="rect">
            <a:avLst/>
          </a:prstGeom>
        </p:spPr>
      </p:pic>
      <p:sp>
        <p:nvSpPr>
          <p:cNvPr id="12" name="TextBox 11">
            <a:extLst>
              <a:ext uri="{FF2B5EF4-FFF2-40B4-BE49-F238E27FC236}">
                <a16:creationId xmlns:a16="http://schemas.microsoft.com/office/drawing/2014/main" id="{840E4C0A-71FE-4B25-AFB5-27D69F23DE2D}"/>
              </a:ext>
            </a:extLst>
          </p:cNvPr>
          <p:cNvSpPr txBox="1"/>
          <p:nvPr/>
        </p:nvSpPr>
        <p:spPr>
          <a:xfrm>
            <a:off x="-2434856" y="7679776"/>
            <a:ext cx="5732890" cy="230832"/>
          </a:xfrm>
          <a:prstGeom prst="rect">
            <a:avLst/>
          </a:prstGeom>
          <a:noFill/>
        </p:spPr>
        <p:txBody>
          <a:bodyPr wrap="square" rtlCol="0">
            <a:spAutoFit/>
          </a:bodyPr>
          <a:lstStyle/>
          <a:p>
            <a:r>
              <a:rPr lang="en-GB" sz="900" dirty="0">
                <a:hlinkClick r:id="rId6" tooltip="https://commons.wikimedia.org/wiki/File:A_Casually_Cool_Cartoon_Business_Woman.svg"/>
              </a:rPr>
              <a:t>This Photo</a:t>
            </a:r>
            <a:r>
              <a:rPr lang="en-GB" sz="900" dirty="0"/>
              <a:t> by Unknown Author is licensed under </a:t>
            </a:r>
            <a:r>
              <a:rPr lang="en-GB" sz="900" dirty="0">
                <a:hlinkClick r:id="rId6" tooltip="https://creativecommons.org/licenses/by-sa/3.0/"/>
              </a:rPr>
              <a:t>CC BY-SA</a:t>
            </a:r>
            <a:endParaRPr lang="en-GB" sz="900" dirty="0"/>
          </a:p>
        </p:txBody>
      </p:sp>
    </p:spTree>
    <p:extLst>
      <p:ext uri="{BB962C8B-B14F-4D97-AF65-F5344CB8AC3E}">
        <p14:creationId xmlns:p14="http://schemas.microsoft.com/office/powerpoint/2010/main" val="1042755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520699" y="2272816"/>
            <a:ext cx="2559050" cy="2444750"/>
          </a:xfrm>
          <a:prstGeom prst="wedgeRoundRectCallout">
            <a:avLst>
              <a:gd name="adj1" fmla="val 67614"/>
              <a:gd name="adj2" fmla="val 1327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It’s your own fault – you will just have to deal with the consequences.</a:t>
            </a:r>
            <a:endParaRPr lang="en-GB" sz="2000" dirty="0">
              <a:effectLst/>
              <a:latin typeface="Calibri" panose="020F0502020204030204" pitchFamily="34" charset="0"/>
              <a:ea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902226" y="374650"/>
            <a:ext cx="2725461" cy="1605225"/>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accent1">
                    <a:lumMod val="50000"/>
                  </a:schemeClr>
                </a:solidFill>
                <a:hlinkClick r:id="rId3" action="ppaction://hlinksldjump"/>
              </a:rPr>
              <a:t>You should just pay and hope that is the last of it.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946775" y="1489075"/>
            <a:ext cx="2825750" cy="3228491"/>
          </a:xfrm>
          <a:prstGeom prst="wedgeRoundRectCallout">
            <a:avLst>
              <a:gd name="adj1" fmla="val -59840"/>
              <a:gd name="adj2" fmla="val 1698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Ensure your friend makes an appointment to see their personal tutor or another academic they know well and go with them to help them get there or arrange an online meeting. </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34429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doesn’t help the situation.  We all make mistakes at times and we need our friends to help us find a way through. </a:t>
            </a:r>
            <a:endParaRPr lang="en-GB" sz="2000" b="0" dirty="0">
              <a:solidFill>
                <a:schemeClr val="accent1">
                  <a:lumMod val="50000"/>
                </a:schemeClr>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7146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By supporting the student to seek help you are upholding both your friend and standards at the University.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31340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effectLst/>
                <a:latin typeface="+mn-lt"/>
                <a:ea typeface="+mn-ea"/>
                <a:cs typeface="+mn-cs"/>
              </a:rPr>
              <a:t>Lose 10 points </a:t>
            </a:r>
            <a:r>
              <a:rPr lang="en-GB" sz="2000" b="0" kern="1200" dirty="0">
                <a:solidFill>
                  <a:schemeClr val="bg1"/>
                </a:solidFill>
                <a:effectLst/>
                <a:latin typeface="+mn-lt"/>
                <a:ea typeface="+mn-ea"/>
                <a:cs typeface="+mn-cs"/>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sym typeface="Wingdings" panose="05000000000000000000" pitchFamily="2" charset="2"/>
              </a:rPr>
              <a:t>You would be advising the student to do something that could lead to longer term problems.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020408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70729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988492" y="721781"/>
            <a:ext cx="4960307" cy="2154478"/>
          </a:xfrm>
          <a:prstGeom prst="wedgeRoundRectCallout">
            <a:avLst>
              <a:gd name="adj1" fmla="val 69617"/>
              <a:gd name="adj2" fmla="val 74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staff in the library will be happy to help with queries and there is lots of valuable advice on the </a:t>
            </a:r>
            <a:r>
              <a:rPr lang="en-GB" sz="2400" dirty="0">
                <a:solidFill>
                  <a:schemeClr val="bg1"/>
                </a:solidFill>
              </a:rPr>
              <a:t>library website.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0301" y="3981742"/>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3221789" y="3648564"/>
            <a:ext cx="4611595" cy="1509080"/>
          </a:xfrm>
          <a:prstGeom prst="wedgeRoundRectCallout">
            <a:avLst>
              <a:gd name="adj1" fmla="val -58374"/>
              <a:gd name="adj2" fmla="val 3055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for going to a good source of advice.</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Back to map</a:t>
              </a:r>
              <a:endParaRPr lang="en-GB" dirty="0"/>
            </a:p>
          </p:txBody>
        </p:sp>
      </p:grpSp>
      <p:pic>
        <p:nvPicPr>
          <p:cNvPr id="4" name="Picture 3" descr="A picture containing drawing&#10;&#10;Description automatically generated">
            <a:extLst>
              <a:ext uri="{FF2B5EF4-FFF2-40B4-BE49-F238E27FC236}">
                <a16:creationId xmlns:a16="http://schemas.microsoft.com/office/drawing/2014/main" id="{90FBA039-5376-49E4-A949-B7C56B8CF38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2361" y="918305"/>
            <a:ext cx="1163466" cy="2291132"/>
          </a:xfrm>
          <a:prstGeom prst="rect">
            <a:avLst/>
          </a:prstGeom>
        </p:spPr>
      </p:pic>
    </p:spTree>
    <p:extLst>
      <p:ext uri="{BB962C8B-B14F-4D97-AF65-F5344CB8AC3E}">
        <p14:creationId xmlns:p14="http://schemas.microsoft.com/office/powerpoint/2010/main" val="4155227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1</a:t>
            </a:r>
          </a:p>
        </p:txBody>
      </p:sp>
      <p:pic>
        <p:nvPicPr>
          <p:cNvPr id="5" name="Picture 4" descr="Picture outlining images sources, licences and credits.">
            <a:hlinkClick r:id="rId2" action="ppaction://hlinksldjump"/>
            <a:extLst>
              <a:ext uri="{FF2B5EF4-FFF2-40B4-BE49-F238E27FC236}">
                <a16:creationId xmlns:a16="http://schemas.microsoft.com/office/drawing/2014/main" id="{629E44C1-1A8C-4F0B-AF27-470CA2B86944}"/>
              </a:ext>
            </a:extLst>
          </p:cNvPr>
          <p:cNvPicPr>
            <a:picLocks noChangeAspect="1"/>
          </p:cNvPicPr>
          <p:nvPr/>
        </p:nvPicPr>
        <p:blipFill>
          <a:blip r:embed="rId3"/>
          <a:stretch>
            <a:fillRect/>
          </a:stretch>
        </p:blipFill>
        <p:spPr>
          <a:xfrm>
            <a:off x="298450" y="995651"/>
            <a:ext cx="8386578" cy="5520894"/>
          </a:xfrm>
          <a:prstGeom prst="rect">
            <a:avLst/>
          </a:prstGeom>
        </p:spPr>
      </p:pic>
      <p:grpSp>
        <p:nvGrpSpPr>
          <p:cNvPr id="16" name="Group 15" descr="Arrow saying This way">
            <a:extLst>
              <a:ext uri="{FF2B5EF4-FFF2-40B4-BE49-F238E27FC236}">
                <a16:creationId xmlns:a16="http://schemas.microsoft.com/office/drawing/2014/main" id="{AD798825-1922-475A-A6FB-F4CCA8D434D5}"/>
              </a:ext>
            </a:extLst>
          </p:cNvPr>
          <p:cNvGrpSpPr/>
          <p:nvPr/>
        </p:nvGrpSpPr>
        <p:grpSpPr>
          <a:xfrm>
            <a:off x="7380961" y="6231578"/>
            <a:ext cx="1628383" cy="569934"/>
            <a:chOff x="7152361" y="6175332"/>
            <a:chExt cx="1628383" cy="569934"/>
          </a:xfrm>
        </p:grpSpPr>
        <p:sp>
          <p:nvSpPr>
            <p:cNvPr id="17" name="Arrow: Right 16">
              <a:extLst>
                <a:ext uri="{FF2B5EF4-FFF2-40B4-BE49-F238E27FC236}">
                  <a16:creationId xmlns:a16="http://schemas.microsoft.com/office/drawing/2014/main" id="{96BBBDB7-3E09-4911-93C9-2E2E8E0A2ACB}"/>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68DB978-BB26-4C19-B831-910DDE77B82B}"/>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Tree>
    <p:extLst>
      <p:ext uri="{BB962C8B-B14F-4D97-AF65-F5344CB8AC3E}">
        <p14:creationId xmlns:p14="http://schemas.microsoft.com/office/powerpoint/2010/main" val="7393153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581246" y="179151"/>
            <a:ext cx="7886700" cy="733424"/>
          </a:xfrm>
        </p:spPr>
        <p:txBody>
          <a:bodyPr>
            <a:normAutofit/>
          </a:bodyPr>
          <a:lstStyle/>
          <a:p>
            <a:r>
              <a:rPr lang="en-GB" sz="3600" dirty="0"/>
              <a:t>Image sources, licenses and credits 2</a:t>
            </a:r>
          </a:p>
        </p:txBody>
      </p:sp>
      <p:pic>
        <p:nvPicPr>
          <p:cNvPr id="4" name="Picture 3" descr="Picture outlining images sources, licences and credits.">
            <a:extLst>
              <a:ext uri="{FF2B5EF4-FFF2-40B4-BE49-F238E27FC236}">
                <a16:creationId xmlns:a16="http://schemas.microsoft.com/office/drawing/2014/main" id="{C093895E-66E0-4098-937E-93837F46085B}"/>
              </a:ext>
            </a:extLst>
          </p:cNvPr>
          <p:cNvPicPr>
            <a:picLocks noChangeAspect="1"/>
          </p:cNvPicPr>
          <p:nvPr/>
        </p:nvPicPr>
        <p:blipFill>
          <a:blip r:embed="rId2"/>
          <a:stretch>
            <a:fillRect/>
          </a:stretch>
        </p:blipFill>
        <p:spPr>
          <a:xfrm>
            <a:off x="533842" y="877049"/>
            <a:ext cx="7981507" cy="5404679"/>
          </a:xfrm>
          <a:prstGeom prst="rect">
            <a:avLst/>
          </a:prstGeom>
        </p:spPr>
      </p:pic>
      <p:grpSp>
        <p:nvGrpSpPr>
          <p:cNvPr id="5" name="Group 4" descr="Arrow saying This way">
            <a:extLst>
              <a:ext uri="{FF2B5EF4-FFF2-40B4-BE49-F238E27FC236}">
                <a16:creationId xmlns:a16="http://schemas.microsoft.com/office/drawing/2014/main" id="{4B94477D-B069-4779-9249-94E3B20C53F1}"/>
              </a:ext>
            </a:extLst>
          </p:cNvPr>
          <p:cNvGrpSpPr/>
          <p:nvPr/>
        </p:nvGrpSpPr>
        <p:grpSpPr>
          <a:xfrm>
            <a:off x="7380961" y="6231578"/>
            <a:ext cx="1628383" cy="569934"/>
            <a:chOff x="7152361" y="6175332"/>
            <a:chExt cx="1628383" cy="569934"/>
          </a:xfrm>
        </p:grpSpPr>
        <p:sp>
          <p:nvSpPr>
            <p:cNvPr id="6" name="Arrow: Right 5">
              <a:extLst>
                <a:ext uri="{FF2B5EF4-FFF2-40B4-BE49-F238E27FC236}">
                  <a16:creationId xmlns:a16="http://schemas.microsoft.com/office/drawing/2014/main" id="{173CE549-FB93-482D-8289-E78749B6ABC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hlinkClick r:id="rId3" action="ppaction://hlinksldjump"/>
              <a:extLst>
                <a:ext uri="{FF2B5EF4-FFF2-40B4-BE49-F238E27FC236}">
                  <a16:creationId xmlns:a16="http://schemas.microsoft.com/office/drawing/2014/main" id="{413D1861-17B9-4961-9569-29332160C631}"/>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862455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49" y="264826"/>
            <a:ext cx="7886700" cy="733424"/>
          </a:xfrm>
        </p:spPr>
        <p:txBody>
          <a:bodyPr>
            <a:normAutofit/>
          </a:bodyPr>
          <a:lstStyle/>
          <a:p>
            <a:r>
              <a:rPr lang="en-GB" sz="3600" dirty="0"/>
              <a:t>Image sources, licenses and credits 3</a:t>
            </a:r>
          </a:p>
        </p:txBody>
      </p:sp>
      <p:pic>
        <p:nvPicPr>
          <p:cNvPr id="3" name="Picture 2" descr="Picture outlining images sources, licences and credits.">
            <a:extLst>
              <a:ext uri="{FF2B5EF4-FFF2-40B4-BE49-F238E27FC236}">
                <a16:creationId xmlns:a16="http://schemas.microsoft.com/office/drawing/2014/main" id="{2B382CC4-552F-4997-B885-8BCDBDC92349}"/>
              </a:ext>
            </a:extLst>
          </p:cNvPr>
          <p:cNvPicPr>
            <a:picLocks noChangeAspect="1"/>
          </p:cNvPicPr>
          <p:nvPr/>
        </p:nvPicPr>
        <p:blipFill>
          <a:blip r:embed="rId2"/>
          <a:stretch>
            <a:fillRect/>
          </a:stretch>
        </p:blipFill>
        <p:spPr>
          <a:xfrm>
            <a:off x="330200" y="930023"/>
            <a:ext cx="8257953" cy="5369782"/>
          </a:xfrm>
          <a:prstGeom prst="rect">
            <a:avLst/>
          </a:prstGeom>
        </p:spPr>
      </p:pic>
      <p:grpSp>
        <p:nvGrpSpPr>
          <p:cNvPr id="4" name="Group 3" descr="Arrow saying This way">
            <a:extLst>
              <a:ext uri="{FF2B5EF4-FFF2-40B4-BE49-F238E27FC236}">
                <a16:creationId xmlns:a16="http://schemas.microsoft.com/office/drawing/2014/main" id="{7C2A9FBB-49D8-41A9-B52A-0250B29D3436}"/>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A747677A-35F8-4FA5-A6CB-F7B586DCE3C7}"/>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7E4E01B-5B62-47B5-A5DF-631429235842}"/>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1575376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4</a:t>
            </a:r>
          </a:p>
        </p:txBody>
      </p:sp>
      <p:pic>
        <p:nvPicPr>
          <p:cNvPr id="3" name="Picture 2" descr="Picture outlining images sources, licences and credits.">
            <a:extLst>
              <a:ext uri="{FF2B5EF4-FFF2-40B4-BE49-F238E27FC236}">
                <a16:creationId xmlns:a16="http://schemas.microsoft.com/office/drawing/2014/main" id="{9FAABB0F-8ECF-4246-97F9-A2EDFCF167F8}"/>
              </a:ext>
            </a:extLst>
          </p:cNvPr>
          <p:cNvPicPr>
            <a:picLocks noChangeAspect="1"/>
          </p:cNvPicPr>
          <p:nvPr/>
        </p:nvPicPr>
        <p:blipFill>
          <a:blip r:embed="rId2"/>
          <a:stretch>
            <a:fillRect/>
          </a:stretch>
        </p:blipFill>
        <p:spPr>
          <a:xfrm>
            <a:off x="226827" y="1041881"/>
            <a:ext cx="8690345" cy="5239848"/>
          </a:xfrm>
          <a:prstGeom prst="rect">
            <a:avLst/>
          </a:prstGeom>
        </p:spPr>
      </p:pic>
      <p:grpSp>
        <p:nvGrpSpPr>
          <p:cNvPr id="4" name="Group 3" descr="Arrow saying This way">
            <a:extLst>
              <a:ext uri="{FF2B5EF4-FFF2-40B4-BE49-F238E27FC236}">
                <a16:creationId xmlns:a16="http://schemas.microsoft.com/office/drawing/2014/main" id="{7D72356E-1F63-41DF-8A5C-E1101CDF1DD3}"/>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6B3FB33C-AEA8-43E4-8256-14E593A68F8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D3960C3-77EF-4585-9C3D-2115E44391D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28106928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5</a:t>
            </a:r>
          </a:p>
        </p:txBody>
      </p:sp>
      <p:pic>
        <p:nvPicPr>
          <p:cNvPr id="3" name="Picture 2" descr="Picture outlining images sources, licences and credits.">
            <a:extLst>
              <a:ext uri="{FF2B5EF4-FFF2-40B4-BE49-F238E27FC236}">
                <a16:creationId xmlns:a16="http://schemas.microsoft.com/office/drawing/2014/main" id="{04DF65DD-1A75-4AE9-ADDE-841E8CF6F694}"/>
              </a:ext>
            </a:extLst>
          </p:cNvPr>
          <p:cNvPicPr>
            <a:picLocks noChangeAspect="1"/>
          </p:cNvPicPr>
          <p:nvPr/>
        </p:nvPicPr>
        <p:blipFill>
          <a:blip r:embed="rId2"/>
          <a:stretch>
            <a:fillRect/>
          </a:stretch>
        </p:blipFill>
        <p:spPr>
          <a:xfrm>
            <a:off x="387646" y="1285495"/>
            <a:ext cx="8515350" cy="1966341"/>
          </a:xfrm>
          <a:prstGeom prst="rect">
            <a:avLst/>
          </a:prstGeom>
        </p:spPr>
      </p:pic>
      <p:grpSp>
        <p:nvGrpSpPr>
          <p:cNvPr id="4" name="Group 3" descr="Arrow saying Back to instructions">
            <a:extLst>
              <a:ext uri="{FF2B5EF4-FFF2-40B4-BE49-F238E27FC236}">
                <a16:creationId xmlns:a16="http://schemas.microsoft.com/office/drawing/2014/main" id="{9C883B96-70BA-4C9B-947E-4D4448BE1451}"/>
              </a:ext>
            </a:extLst>
          </p:cNvPr>
          <p:cNvGrpSpPr/>
          <p:nvPr/>
        </p:nvGrpSpPr>
        <p:grpSpPr>
          <a:xfrm>
            <a:off x="6663937" y="6187858"/>
            <a:ext cx="2480063" cy="569934"/>
            <a:chOff x="7152361" y="6175332"/>
            <a:chExt cx="1628383" cy="569934"/>
          </a:xfrm>
        </p:grpSpPr>
        <p:sp>
          <p:nvSpPr>
            <p:cNvPr id="5" name="Arrow: Right 4">
              <a:extLst>
                <a:ext uri="{FF2B5EF4-FFF2-40B4-BE49-F238E27FC236}">
                  <a16:creationId xmlns:a16="http://schemas.microsoft.com/office/drawing/2014/main" id="{FD31F699-AC84-4FC7-9027-2EC4E50A4478}"/>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ADB0B85-233E-4D24-A875-6B37E840B5E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Back to instructions</a:t>
              </a:r>
              <a:endParaRPr lang="en-GB" dirty="0"/>
            </a:p>
          </p:txBody>
        </p:sp>
      </p:grpSp>
    </p:spTree>
    <p:extLst>
      <p:ext uri="{BB962C8B-B14F-4D97-AF65-F5344CB8AC3E}">
        <p14:creationId xmlns:p14="http://schemas.microsoft.com/office/powerpoint/2010/main" val="24086265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5a9c1ffd-4438-4092-bf71-c85638880592"/>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7298</Words>
  <Application>Microsoft Office PowerPoint</Application>
  <PresentationFormat>On-screen Show (4:3)</PresentationFormat>
  <Paragraphs>549</Paragraphs>
  <Slides>116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116</vt:i4>
      </vt:variant>
    </vt:vector>
  </HeadingPairs>
  <TitlesOfParts>
    <vt:vector size="124" baseType="lpstr">
      <vt:lpstr>Arial</vt:lpstr>
      <vt:lpstr>Calibri</vt:lpstr>
      <vt:lpstr>Calibri Light</vt:lpstr>
      <vt:lpstr>Segoe Print</vt:lpstr>
      <vt:lpstr>Times New Roman</vt:lpstr>
      <vt:lpstr>Trebuchet MS</vt:lpstr>
      <vt:lpstr>Wingdings</vt:lpstr>
      <vt:lpstr>Office Theme</vt:lpstr>
      <vt:lpstr>A game to reinforce academic integrity: AI is not a game</vt:lpstr>
      <vt:lpstr>AI is not a game …</vt:lpstr>
      <vt:lpstr>A few practical bits …</vt:lpstr>
      <vt:lpstr>Navigating through the game: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Image sources, licenses and credits 1</vt:lpstr>
      <vt:lpstr>Image sources, licenses and credits 2</vt:lpstr>
      <vt:lpstr>Image sources, licenses and credits 3</vt:lpstr>
      <vt:lpstr>Image sources, licenses and credits 4</vt:lpstr>
      <vt:lpstr>Image sources, licenses and credits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is not a game …</dc:title>
  <dc:creator>Oxford Brookes University</dc:creator>
  <cp:lastModifiedBy>Karen EatonThomas</cp:lastModifiedBy>
  <cp:revision>116</cp:revision>
  <dcterms:created xsi:type="dcterms:W3CDTF">2020-09-19T21:05:28Z</dcterms:created>
  <dcterms:modified xsi:type="dcterms:W3CDTF">2024-11-21T13:13:10Z</dcterms:modified>
</cp:coreProperties>
</file>