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sldIdLst>
    <p:sldId id="256" r:id="rId2"/>
    <p:sldId id="257" r:id="rId3"/>
    <p:sldId id="259" r:id="rId4"/>
    <p:sldId id="260" r:id="rId5"/>
    <p:sldId id="258" r:id="rId6"/>
    <p:sldId id="261" r:id="rId7"/>
    <p:sldId id="262" r:id="rId8"/>
    <p:sldId id="263" r:id="rId9"/>
    <p:sldId id="265" r:id="rId10"/>
    <p:sldId id="266" r:id="rId11"/>
    <p:sldId id="267" r:id="rId12"/>
    <p:sldId id="268"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EB62B-3496-C887-1E7E-06193E0BA523}" v="492" dt="2026-06-21T13:14:02.517"/>
    <p1510:client id="{95C83A31-6B50-2C81-EBB8-0F3DA982C964}" v="1041" dt="2026-06-21T20:28:14.569"/>
    <p1510:client id="{D99F890A-2259-0FC8-9EEE-FAA9426F49ED}" v="142" dt="2026-06-21T22:23:31.5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3266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5136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2044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418341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7851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1434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9846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13907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676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6997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771320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1867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8299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4849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577182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872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7998736"/>
      </p:ext>
    </p:extLst>
  </p:cSld>
  <p:clrMap bg1="dk1" tx1="lt1" bg2="dk2" tx2="lt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nipsikoloji.com/john-bowlby-ve-baglanma-kurami/" TargetMode="External"/><Relationship Id="rId2" Type="http://schemas.openxmlformats.org/officeDocument/2006/relationships/hyperlink" Target="https://fity.club/lists/i/attachment-the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41460" y="2937449"/>
            <a:ext cx="8528934" cy="2338119"/>
          </a:xfrm>
        </p:spPr>
        <p:txBody>
          <a:bodyPr/>
          <a:lstStyle/>
          <a:p>
            <a:pPr algn="l"/>
            <a:r>
              <a:rPr lang="en-GB" sz="2000" b="1" dirty="0">
                <a:latin typeface="Arial"/>
                <a:cs typeface="Arial"/>
              </a:rPr>
              <a:t>Module Code:</a:t>
            </a:r>
            <a:r>
              <a:rPr lang="en-GB" sz="2000" dirty="0">
                <a:latin typeface="Arial"/>
                <a:cs typeface="Arial"/>
              </a:rPr>
              <a:t> (LCHS4010_BIRM) </a:t>
            </a:r>
            <a:br>
              <a:rPr lang="en-GB" sz="2000" dirty="0">
                <a:latin typeface="Arial"/>
                <a:cs typeface="Arial"/>
              </a:rPr>
            </a:br>
            <a:r>
              <a:rPr lang="en-GB" sz="2000" b="1">
                <a:latin typeface="Arial"/>
                <a:cs typeface="Arial"/>
              </a:rPr>
              <a:t>Module Title:</a:t>
            </a:r>
            <a:r>
              <a:rPr lang="en-GB" sz="2000">
                <a:latin typeface="Arial"/>
                <a:cs typeface="Arial"/>
              </a:rPr>
              <a:t> Psychology in Health and Social Care</a:t>
            </a:r>
            <a:br>
              <a:rPr lang="en-GB" sz="2000" dirty="0">
                <a:latin typeface="Arial"/>
                <a:cs typeface="Arial"/>
              </a:rPr>
            </a:br>
            <a:r>
              <a:rPr lang="en-GB" sz="2000" b="1">
                <a:latin typeface="Arial"/>
                <a:cs typeface="Arial"/>
              </a:rPr>
              <a:t>Assignment</a:t>
            </a:r>
            <a:r>
              <a:rPr lang="en-GB" sz="2000" b="1" dirty="0">
                <a:latin typeface="Arial"/>
                <a:cs typeface="Arial"/>
              </a:rPr>
              <a:t> Title:</a:t>
            </a:r>
            <a:r>
              <a:rPr lang="en-GB" sz="2000" dirty="0">
                <a:latin typeface="Arial"/>
                <a:cs typeface="Arial"/>
              </a:rPr>
              <a:t> Component 1, Presentation</a:t>
            </a:r>
            <a:br>
              <a:rPr lang="en-GB" sz="2000" dirty="0">
                <a:latin typeface="Arial"/>
                <a:cs typeface="Arial"/>
              </a:rPr>
            </a:br>
            <a:r>
              <a:rPr lang="en-GB" sz="2000" b="1" dirty="0">
                <a:latin typeface="Arial"/>
                <a:cs typeface="Arial"/>
              </a:rPr>
              <a:t>Lecturers Name:</a:t>
            </a:r>
            <a:r>
              <a:rPr lang="en-GB" sz="2000" dirty="0">
                <a:latin typeface="Arial"/>
                <a:cs typeface="Arial"/>
              </a:rPr>
              <a:t> Alice Clayton</a:t>
            </a:r>
            <a:br>
              <a:rPr lang="en-GB" sz="2000" dirty="0">
                <a:latin typeface="Arial"/>
                <a:cs typeface="Arial"/>
              </a:rPr>
            </a:br>
            <a:br>
              <a:rPr lang="en-GB" sz="2000" dirty="0">
                <a:latin typeface="Arial"/>
                <a:cs typeface="Arial"/>
              </a:rPr>
            </a:br>
            <a:r>
              <a:rPr lang="en-GB" sz="2000" b="1" dirty="0">
                <a:latin typeface="Arial"/>
                <a:cs typeface="Arial"/>
              </a:rPr>
              <a:t>Student:</a:t>
            </a:r>
            <a:r>
              <a:rPr lang="en-GB" sz="2000" dirty="0">
                <a:latin typeface="Arial"/>
                <a:cs typeface="Arial"/>
              </a:rPr>
              <a:t> Patrick Dickinson (2508174)</a:t>
            </a:r>
            <a:br>
              <a:rPr lang="en-GB" sz="2000" dirty="0">
                <a:latin typeface="Arial"/>
                <a:cs typeface="Arial"/>
              </a:rPr>
            </a:br>
            <a:r>
              <a:rPr lang="en-GB" sz="2000" b="1" dirty="0">
                <a:latin typeface="Arial"/>
                <a:cs typeface="Arial"/>
              </a:rPr>
              <a:t>Word Count:</a:t>
            </a:r>
            <a:r>
              <a:rPr lang="en-GB" sz="2000" dirty="0">
                <a:latin typeface="Arial"/>
                <a:cs typeface="Arial"/>
              </a:rPr>
              <a:t> 1,559 (Excluding Full Reference List)</a:t>
            </a:r>
            <a:endParaRPr lang="en-US" sz="2000" dirty="0"/>
          </a:p>
        </p:txBody>
      </p:sp>
      <p:sp>
        <p:nvSpPr>
          <p:cNvPr id="3" name="Subtitle 2"/>
          <p:cNvSpPr>
            <a:spLocks noGrp="1"/>
          </p:cNvSpPr>
          <p:nvPr>
            <p:ph type="subTitle" idx="1"/>
          </p:nvPr>
        </p:nvSpPr>
        <p:spPr>
          <a:xfrm>
            <a:off x="1296555" y="2834789"/>
            <a:ext cx="9060822" cy="3334753"/>
          </a:xfrm>
        </p:spPr>
        <p:txBody>
          <a:bodyPr vert="horz" lIns="91440" tIns="45720" rIns="91440" bIns="45720" rtlCol="0" anchor="t">
            <a:normAutofit/>
          </a:bodyPr>
          <a:lstStyle/>
          <a:p>
            <a:pPr algn="l">
              <a:lnSpc>
                <a:spcPct val="90000"/>
              </a:lnSpc>
              <a:spcBef>
                <a:spcPct val="0"/>
              </a:spcBef>
            </a:pPr>
            <a:br>
              <a:rPr lang="en-US" sz="7200" dirty="0">
                <a:solidFill>
                  <a:srgbClr val="000000"/>
                </a:solidFill>
                <a:latin typeface="Avenir Next LT Pro"/>
              </a:rPr>
            </a:br>
            <a:endParaRPr lang="en-GB"/>
          </a:p>
        </p:txBody>
      </p:sp>
      <p:pic>
        <p:nvPicPr>
          <p:cNvPr id="4" name="Picture 3" descr="A white sign with black text&#10;&#10;AI-generated content may be incorrect.">
            <a:extLst>
              <a:ext uri="{FF2B5EF4-FFF2-40B4-BE49-F238E27FC236}">
                <a16:creationId xmlns:a16="http://schemas.microsoft.com/office/drawing/2014/main" id="{A0615B36-C7CB-614F-137E-8B42BE6F4B9B}"/>
              </a:ext>
            </a:extLst>
          </p:cNvPr>
          <p:cNvPicPr>
            <a:picLocks noChangeAspect="1"/>
          </p:cNvPicPr>
          <p:nvPr/>
        </p:nvPicPr>
        <p:blipFill>
          <a:blip r:embed="rId2"/>
          <a:stretch>
            <a:fillRect/>
          </a:stretch>
        </p:blipFill>
        <p:spPr>
          <a:xfrm>
            <a:off x="3389396" y="452940"/>
            <a:ext cx="5413208" cy="218222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0A91-DB36-772C-E983-75B57F2FF353}"/>
              </a:ext>
            </a:extLst>
          </p:cNvPr>
          <p:cNvSpPr>
            <a:spLocks noGrp="1"/>
          </p:cNvSpPr>
          <p:nvPr>
            <p:ph type="title"/>
          </p:nvPr>
        </p:nvSpPr>
        <p:spPr>
          <a:xfrm>
            <a:off x="356492" y="549442"/>
            <a:ext cx="8596668" cy="809458"/>
          </a:xfrm>
        </p:spPr>
        <p:txBody>
          <a:bodyPr/>
          <a:lstStyle/>
          <a:p>
            <a:r>
              <a:rPr lang="en-GB"/>
              <a:t>Introduction</a:t>
            </a:r>
          </a:p>
        </p:txBody>
      </p:sp>
      <p:sp>
        <p:nvSpPr>
          <p:cNvPr id="5" name="TextBox 4">
            <a:extLst>
              <a:ext uri="{FF2B5EF4-FFF2-40B4-BE49-F238E27FC236}">
                <a16:creationId xmlns:a16="http://schemas.microsoft.com/office/drawing/2014/main" id="{300FC997-0561-66F9-45AD-A533AF30575D}"/>
              </a:ext>
            </a:extLst>
          </p:cNvPr>
          <p:cNvSpPr txBox="1"/>
          <p:nvPr/>
        </p:nvSpPr>
        <p:spPr>
          <a:xfrm>
            <a:off x="361456" y="271016"/>
            <a:ext cx="100369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Applying Bowlby’s Attachment Theory to Understand Isaac’s Development and Inform an Early Help Support Plan</a:t>
            </a:r>
            <a:endParaRPr lang="en-US" sz="1200"/>
          </a:p>
        </p:txBody>
      </p:sp>
      <p:sp>
        <p:nvSpPr>
          <p:cNvPr id="10" name="TextBox 9">
            <a:extLst>
              <a:ext uri="{FF2B5EF4-FFF2-40B4-BE49-F238E27FC236}">
                <a16:creationId xmlns:a16="http://schemas.microsoft.com/office/drawing/2014/main" id="{B7D8FCC7-4618-61D4-2DE2-9B9A2519B111}"/>
              </a:ext>
            </a:extLst>
          </p:cNvPr>
          <p:cNvSpPr txBox="1"/>
          <p:nvPr/>
        </p:nvSpPr>
        <p:spPr>
          <a:xfrm>
            <a:off x="360947" y="1223211"/>
            <a:ext cx="9404683"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aseline="0">
                <a:solidFill>
                  <a:srgbClr val="FFFFFF"/>
                </a:solidFill>
                <a:latin typeface="Arial"/>
                <a:ea typeface="Segoe UI"/>
                <a:cs typeface="Segoe UI"/>
              </a:rPr>
              <a:t>Isaac is a 4-year-old boy attending a Children’s Centre in London. I feel that Isaac is struggling with his emotional, social, and language development. Staff have observed that he is quiet, withdrawn during play, becomes distressed when separated from his mother, and finds it difficult to join group activities.</a:t>
            </a:r>
            <a:r>
              <a:rPr lang="en-US" sz="1600">
                <a:solidFill>
                  <a:srgbClr val="FFFFFF"/>
                </a:solidFill>
                <a:latin typeface="Arial"/>
                <a:ea typeface="Segoe UI"/>
                <a:cs typeface="Segoe UI"/>
              </a:rPr>
              <a:t>​</a:t>
            </a:r>
          </a:p>
          <a:p>
            <a:endParaRPr lang="en-US" sz="1600" dirty="0">
              <a:solidFill>
                <a:srgbClr val="FFFFFF"/>
              </a:solidFill>
              <a:latin typeface="Arial"/>
              <a:ea typeface="Segoe UI"/>
              <a:cs typeface="Segoe UI"/>
            </a:endParaRPr>
          </a:p>
          <a:p>
            <a:pPr rtl="0"/>
            <a:r>
              <a:rPr lang="en-GB" sz="1600" baseline="0">
                <a:solidFill>
                  <a:srgbClr val="FFFFFF"/>
                </a:solidFill>
                <a:latin typeface="Arial"/>
                <a:ea typeface="Segoe UI"/>
                <a:cs typeface="Segoe UI"/>
              </a:rPr>
              <a:t>(Gross, 2020) mentions research shows that around 1 in 5 children in the UK start school with speech and language delays. I feel this is important because Isaac is already showing early communication difficulties.</a:t>
            </a:r>
            <a:r>
              <a:rPr lang="en-US" sz="1600">
                <a:solidFill>
                  <a:srgbClr val="FFFFFF"/>
                </a:solidFill>
                <a:latin typeface="Arial"/>
                <a:ea typeface="Segoe UI"/>
                <a:cs typeface="Segoe UI"/>
              </a:rPr>
              <a:t>​</a:t>
            </a:r>
          </a:p>
          <a:p>
            <a:endParaRPr lang="en-US" sz="1600" dirty="0">
              <a:solidFill>
                <a:srgbClr val="FFFFFF"/>
              </a:solidFill>
              <a:latin typeface="Arial"/>
              <a:ea typeface="Segoe UI"/>
              <a:cs typeface="Segoe UI"/>
            </a:endParaRPr>
          </a:p>
          <a:p>
            <a:pPr rtl="0"/>
            <a:r>
              <a:rPr lang="en-GB" sz="1600" baseline="0">
                <a:solidFill>
                  <a:srgbClr val="FFFFFF"/>
                </a:solidFill>
                <a:latin typeface="Arial"/>
                <a:ea typeface="Segoe UI"/>
                <a:cs typeface="Segoe UI"/>
              </a:rPr>
              <a:t>Another statistic from the (NSPCC) shows that early instability in caregiving increases the risk of emotional and behavioural difficulties in later childhood.</a:t>
            </a:r>
            <a:r>
              <a:rPr lang="en-US" sz="1600">
                <a:solidFill>
                  <a:srgbClr val="FFFFFF"/>
                </a:solidFill>
                <a:latin typeface="Arial"/>
                <a:ea typeface="Segoe UI"/>
                <a:cs typeface="Segoe UI"/>
              </a:rPr>
              <a:t>​</a:t>
            </a:r>
          </a:p>
          <a:p>
            <a:pPr rtl="0"/>
            <a:r>
              <a:rPr lang="en-GB" sz="1600" baseline="0">
                <a:solidFill>
                  <a:srgbClr val="FFFFFF"/>
                </a:solidFill>
                <a:latin typeface="Arial"/>
                <a:ea typeface="Segoe UI"/>
                <a:cs typeface="Segoe UI"/>
              </a:rPr>
              <a:t>Isaac lives with his mother, who is a single parent with postnatal depression. I feel this may affect her emotional availability and consistency.</a:t>
            </a:r>
            <a:r>
              <a:rPr lang="en-US" sz="1600">
                <a:solidFill>
                  <a:srgbClr val="FFFFFF"/>
                </a:solidFill>
                <a:latin typeface="Arial"/>
                <a:ea typeface="Segoe UI"/>
                <a:cs typeface="Segoe UI"/>
              </a:rPr>
              <a:t>​</a:t>
            </a:r>
          </a:p>
          <a:p>
            <a:endParaRPr lang="en-US" sz="1600" dirty="0">
              <a:solidFill>
                <a:srgbClr val="FFFFFF"/>
              </a:solidFill>
              <a:latin typeface="Arial"/>
              <a:ea typeface="Segoe UI"/>
              <a:cs typeface="Segoe UI"/>
            </a:endParaRPr>
          </a:p>
          <a:p>
            <a:pPr rtl="0"/>
            <a:r>
              <a:rPr lang="en-GB" sz="1600" baseline="0">
                <a:solidFill>
                  <a:srgbClr val="FFFFFF"/>
                </a:solidFill>
                <a:latin typeface="Arial"/>
                <a:ea typeface="Segoe UI"/>
                <a:cs typeface="Segoe UI"/>
              </a:rPr>
              <a:t>A further factor that may be important is the absence of Isaac’s father. I feel this is relevant because family structure and consistent caregiving relationships can influence emotional security, although research from (Department for Education, 2023) also shows that quality of parenting is more important than family structure alone.</a:t>
            </a:r>
            <a:r>
              <a:rPr lang="en-US" sz="1600">
                <a:solidFill>
                  <a:srgbClr val="FFFFFF"/>
                </a:solidFill>
                <a:latin typeface="Arial"/>
                <a:ea typeface="Segoe UI"/>
                <a:cs typeface="Segoe UI"/>
              </a:rPr>
              <a:t>​</a:t>
            </a:r>
          </a:p>
          <a:p>
            <a:endParaRPr lang="en-US" sz="1600" dirty="0">
              <a:solidFill>
                <a:srgbClr val="FFFFFF"/>
              </a:solidFill>
              <a:latin typeface="Arial"/>
              <a:ea typeface="Segoe UI"/>
              <a:cs typeface="Segoe UI"/>
            </a:endParaRPr>
          </a:p>
          <a:p>
            <a:pPr rtl="0"/>
            <a:r>
              <a:rPr lang="en-GB" sz="1600" baseline="0">
                <a:solidFill>
                  <a:srgbClr val="FFFFFF"/>
                </a:solidFill>
                <a:latin typeface="Arial"/>
                <a:ea typeface="Segoe UI"/>
                <a:cs typeface="Segoe UI"/>
              </a:rPr>
              <a:t>In this work, I will apply Bowlby’s Attachment Theory, compare it with Erikson’s theory, and include biological, holistic, and critical perspectives. I will also suggest how Isaac and his mum can improve their relationship and development outcomes.</a:t>
            </a:r>
          </a:p>
          <a:p>
            <a:pPr algn="ctr"/>
            <a:endParaRPr lang="en-GB"/>
          </a:p>
        </p:txBody>
      </p:sp>
      <p:sp>
        <p:nvSpPr>
          <p:cNvPr id="11" name="TextBox 10">
            <a:extLst>
              <a:ext uri="{FF2B5EF4-FFF2-40B4-BE49-F238E27FC236}">
                <a16:creationId xmlns:a16="http://schemas.microsoft.com/office/drawing/2014/main" id="{64157D4B-2B1E-6869-4878-EC6D4EB97646}"/>
              </a:ext>
            </a:extLst>
          </p:cNvPr>
          <p:cNvSpPr txBox="1"/>
          <p:nvPr/>
        </p:nvSpPr>
        <p:spPr>
          <a:xfrm>
            <a:off x="11225007" y="140300"/>
            <a:ext cx="7841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1</a:t>
            </a:r>
          </a:p>
        </p:txBody>
      </p:sp>
    </p:spTree>
    <p:extLst>
      <p:ext uri="{BB962C8B-B14F-4D97-AF65-F5344CB8AC3E}">
        <p14:creationId xmlns:p14="http://schemas.microsoft.com/office/powerpoint/2010/main" val="385525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64C2C-4F7D-498A-AC5E-4686B76C6F15}"/>
              </a:ext>
            </a:extLst>
          </p:cNvPr>
          <p:cNvSpPr>
            <a:spLocks noGrp="1"/>
          </p:cNvSpPr>
          <p:nvPr>
            <p:ph type="title"/>
          </p:nvPr>
        </p:nvSpPr>
        <p:spPr>
          <a:xfrm>
            <a:off x="254102" y="193052"/>
            <a:ext cx="8596668" cy="1320800"/>
          </a:xfrm>
        </p:spPr>
        <p:txBody>
          <a:bodyPr/>
          <a:lstStyle/>
          <a:p>
            <a:r>
              <a:rPr lang="en-GB"/>
              <a:t>Bowlby's Attachment Theory</a:t>
            </a:r>
            <a:endParaRPr lang="en-GB" dirty="0"/>
          </a:p>
        </p:txBody>
      </p:sp>
      <p:sp>
        <p:nvSpPr>
          <p:cNvPr id="4" name="TextBox 3">
            <a:extLst>
              <a:ext uri="{FF2B5EF4-FFF2-40B4-BE49-F238E27FC236}">
                <a16:creationId xmlns:a16="http://schemas.microsoft.com/office/drawing/2014/main" id="{5D7D0B5F-FDE4-64D4-8C25-EA4F1DDA1943}"/>
              </a:ext>
            </a:extLst>
          </p:cNvPr>
          <p:cNvSpPr txBox="1"/>
          <p:nvPr/>
        </p:nvSpPr>
        <p:spPr>
          <a:xfrm>
            <a:off x="363015" y="840885"/>
            <a:ext cx="10033714"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Bowlby (1988) argued that children need a consistent emotional bond with a primary caregiver to develop securely. This attachment acts as a foundation for emotional regulation and social development.</a:t>
            </a:r>
          </a:p>
          <a:p>
            <a:endParaRPr lang="en-GB" sz="1600" dirty="0">
              <a:latin typeface="Arial"/>
              <a:cs typeface="Arial"/>
            </a:endParaRPr>
          </a:p>
          <a:p>
            <a:r>
              <a:rPr lang="en-GB" sz="1600">
                <a:latin typeface="Arial"/>
                <a:cs typeface="Arial"/>
              </a:rPr>
              <a:t>He introduced the </a:t>
            </a:r>
            <a:r>
              <a:rPr lang="en-GB" sz="1600" b="1">
                <a:latin typeface="Arial"/>
                <a:cs typeface="Arial"/>
              </a:rPr>
              <a:t>internal working model</a:t>
            </a:r>
            <a:r>
              <a:rPr lang="en-GB" sz="1600">
                <a:latin typeface="Arial"/>
                <a:cs typeface="Arial"/>
              </a:rPr>
              <a:t>, which is the child’s mental representation of relationships formed in early childhood.</a:t>
            </a:r>
          </a:p>
          <a:p>
            <a:endParaRPr lang="en-GB" sz="1600" dirty="0">
              <a:latin typeface="Arial"/>
              <a:cs typeface="Arial"/>
            </a:endParaRPr>
          </a:p>
          <a:p>
            <a:r>
              <a:rPr lang="en-GB" sz="1600" dirty="0">
                <a:latin typeface="Arial"/>
                <a:cs typeface="Arial"/>
              </a:rPr>
              <a:t>(Bee and Boyd, 2010) claim that Bowlby also suggested early childhood is a sensitive period for </a:t>
            </a:r>
            <a:r>
              <a:rPr lang="en-GB" sz="1600">
                <a:latin typeface="Arial"/>
                <a:cs typeface="Arial"/>
              </a:rPr>
              <a:t>attachment formation.</a:t>
            </a:r>
          </a:p>
          <a:p>
            <a:endParaRPr lang="en-GB" sz="1600" dirty="0">
              <a:latin typeface="Arial"/>
              <a:cs typeface="Arial"/>
            </a:endParaRPr>
          </a:p>
          <a:p>
            <a:r>
              <a:rPr lang="en-GB" sz="1600">
                <a:latin typeface="Arial"/>
                <a:cs typeface="Arial"/>
              </a:rPr>
              <a:t>I feel this theory is useful because it explains Isaac’s separation anxiety and emotional dependence on his mum.</a:t>
            </a:r>
          </a:p>
          <a:p>
            <a:pPr algn="l"/>
            <a:endParaRPr lang="en-GB" sz="1600" dirty="0">
              <a:latin typeface="Arial"/>
              <a:cs typeface="Arial"/>
            </a:endParaRPr>
          </a:p>
          <a:p>
            <a:endParaRPr lang="en-GB" sz="3600" dirty="0">
              <a:solidFill>
                <a:srgbClr val="90C226"/>
              </a:solidFill>
              <a:cs typeface="Arial"/>
            </a:endParaRPr>
          </a:p>
          <a:p>
            <a:endParaRPr lang="en-GB" sz="1600" dirty="0">
              <a:latin typeface="Arial"/>
              <a:cs typeface="Arial"/>
            </a:endParaRPr>
          </a:p>
          <a:p>
            <a:endParaRPr lang="en-GB" sz="1600" dirty="0">
              <a:latin typeface="Arial"/>
              <a:cs typeface="Arial"/>
            </a:endParaRPr>
          </a:p>
          <a:p>
            <a:endParaRPr lang="en-GB" dirty="0">
              <a:solidFill>
                <a:srgbClr val="FFFFFF"/>
              </a:solidFill>
              <a:cs typeface="Arial"/>
            </a:endParaRPr>
          </a:p>
        </p:txBody>
      </p:sp>
      <p:sp>
        <p:nvSpPr>
          <p:cNvPr id="7" name="TextBox 6">
            <a:extLst>
              <a:ext uri="{FF2B5EF4-FFF2-40B4-BE49-F238E27FC236}">
                <a16:creationId xmlns:a16="http://schemas.microsoft.com/office/drawing/2014/main" id="{8DFB97CC-DF4C-EEF5-9D2B-4AF1AF9AF99E}"/>
              </a:ext>
            </a:extLst>
          </p:cNvPr>
          <p:cNvSpPr txBox="1"/>
          <p:nvPr/>
        </p:nvSpPr>
        <p:spPr>
          <a:xfrm>
            <a:off x="11161521" y="182631"/>
            <a:ext cx="124969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2</a:t>
            </a:r>
          </a:p>
        </p:txBody>
      </p:sp>
      <p:pic>
        <p:nvPicPr>
          <p:cNvPr id="8" name="Picture 7" descr="A diagram of stages of attachment&#10;&#10;AI-generated content may be incorrect.">
            <a:extLst>
              <a:ext uri="{FF2B5EF4-FFF2-40B4-BE49-F238E27FC236}">
                <a16:creationId xmlns:a16="http://schemas.microsoft.com/office/drawing/2014/main" id="{072419C0-9506-2CA6-9BC7-F3A224967B6C}"/>
              </a:ext>
            </a:extLst>
          </p:cNvPr>
          <p:cNvPicPr>
            <a:picLocks noChangeAspect="1"/>
          </p:cNvPicPr>
          <p:nvPr/>
        </p:nvPicPr>
        <p:blipFill>
          <a:blip r:embed="rId2"/>
          <a:stretch>
            <a:fillRect/>
          </a:stretch>
        </p:blipFill>
        <p:spPr>
          <a:xfrm>
            <a:off x="3378868" y="3529263"/>
            <a:ext cx="4241133" cy="2817396"/>
          </a:xfrm>
          <a:prstGeom prst="rect">
            <a:avLst/>
          </a:prstGeom>
        </p:spPr>
      </p:pic>
      <p:sp>
        <p:nvSpPr>
          <p:cNvPr id="10" name="TextBox 9">
            <a:extLst>
              <a:ext uri="{FF2B5EF4-FFF2-40B4-BE49-F238E27FC236}">
                <a16:creationId xmlns:a16="http://schemas.microsoft.com/office/drawing/2014/main" id="{700F10FF-F8F7-5291-B21A-DDAAEDC3EC75}"/>
              </a:ext>
            </a:extLst>
          </p:cNvPr>
          <p:cNvSpPr txBox="1"/>
          <p:nvPr/>
        </p:nvSpPr>
        <p:spPr>
          <a:xfrm>
            <a:off x="3491850" y="6430423"/>
            <a:ext cx="5365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Figure 1: Bowlby Theory (</a:t>
            </a:r>
            <a:r>
              <a:rPr lang="en-GB" dirty="0" err="1">
                <a:ea typeface="+mn-lt"/>
                <a:cs typeface="+mn-lt"/>
              </a:rPr>
              <a:t>Fity</a:t>
            </a:r>
            <a:r>
              <a:rPr lang="en-GB" dirty="0">
                <a:ea typeface="+mn-lt"/>
                <a:cs typeface="+mn-lt"/>
              </a:rPr>
              <a:t>, N.d.)</a:t>
            </a:r>
            <a:endParaRPr lang="en-US" dirty="0"/>
          </a:p>
        </p:txBody>
      </p:sp>
    </p:spTree>
    <p:extLst>
      <p:ext uri="{BB962C8B-B14F-4D97-AF65-F5344CB8AC3E}">
        <p14:creationId xmlns:p14="http://schemas.microsoft.com/office/powerpoint/2010/main" val="595046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DBD89-0CF8-81E9-4958-6A867A72E5AC}"/>
              </a:ext>
            </a:extLst>
          </p:cNvPr>
          <p:cNvSpPr>
            <a:spLocks noGrp="1"/>
          </p:cNvSpPr>
          <p:nvPr>
            <p:ph type="title"/>
          </p:nvPr>
        </p:nvSpPr>
        <p:spPr>
          <a:xfrm>
            <a:off x="406623" y="209155"/>
            <a:ext cx="8596668" cy="1320800"/>
          </a:xfrm>
        </p:spPr>
        <p:txBody>
          <a:bodyPr/>
          <a:lstStyle/>
          <a:p>
            <a:r>
              <a:rPr lang="en-GB"/>
              <a:t>Application to Isaac</a:t>
            </a:r>
            <a:endParaRPr lang="en-GB" dirty="0"/>
          </a:p>
        </p:txBody>
      </p:sp>
      <p:sp>
        <p:nvSpPr>
          <p:cNvPr id="3" name="Content Placeholder 2">
            <a:extLst>
              <a:ext uri="{FF2B5EF4-FFF2-40B4-BE49-F238E27FC236}">
                <a16:creationId xmlns:a16="http://schemas.microsoft.com/office/drawing/2014/main" id="{CD32ED05-55AE-E952-9EEF-977A0AAED32C}"/>
              </a:ext>
            </a:extLst>
          </p:cNvPr>
          <p:cNvSpPr>
            <a:spLocks noGrp="1"/>
          </p:cNvSpPr>
          <p:nvPr>
            <p:ph idx="1"/>
          </p:nvPr>
        </p:nvSpPr>
        <p:spPr/>
        <p:txBody>
          <a:bodyPr vert="horz" lIns="91440" tIns="45720" rIns="91440" bIns="45720" rtlCol="0" anchor="t">
            <a:normAutofit/>
          </a:bodyPr>
          <a:lstStyle/>
          <a:p>
            <a:endParaRPr lang="en-GB" b="1" dirty="0">
              <a:solidFill>
                <a:srgbClr val="222222"/>
              </a:solidFill>
              <a:highlight>
                <a:srgbClr val="FFFFFF"/>
              </a:highlight>
              <a:latin typeface="Arial"/>
              <a:cs typeface="Arial"/>
            </a:endParaRPr>
          </a:p>
          <a:p>
            <a:pPr marL="0" indent="0">
              <a:buNone/>
            </a:pPr>
            <a:endParaRPr lang="en-GB" dirty="0"/>
          </a:p>
        </p:txBody>
      </p:sp>
      <p:sp>
        <p:nvSpPr>
          <p:cNvPr id="4" name="TextBox 3">
            <a:extLst>
              <a:ext uri="{FF2B5EF4-FFF2-40B4-BE49-F238E27FC236}">
                <a16:creationId xmlns:a16="http://schemas.microsoft.com/office/drawing/2014/main" id="{C938D305-B7D3-8A12-780F-EEFD01903BB9}"/>
              </a:ext>
            </a:extLst>
          </p:cNvPr>
          <p:cNvSpPr txBox="1"/>
          <p:nvPr/>
        </p:nvSpPr>
        <p:spPr>
          <a:xfrm>
            <a:off x="410967" y="979721"/>
            <a:ext cx="930750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I feel Isaac is showing signs of insecure attachment. His distress when separated from his mum suggests he may not feel secure in exploring independently. His withdrawal in play also suggests low confidence in social situations.</a:t>
            </a:r>
          </a:p>
          <a:p>
            <a:endParaRPr lang="en-GB" sz="1600" dirty="0">
              <a:latin typeface="Arial"/>
              <a:cs typeface="Arial"/>
            </a:endParaRPr>
          </a:p>
          <a:p>
            <a:r>
              <a:rPr lang="en-GB" sz="1600">
                <a:latin typeface="Arial"/>
                <a:cs typeface="Arial"/>
              </a:rPr>
              <a:t>His mum’s postnatal depression may reduce emotional responsiveness. Gillibrand (2014) states that maternal depression is strongly linked to insecure attachment patterns.</a:t>
            </a:r>
          </a:p>
          <a:p>
            <a:r>
              <a:rPr lang="en-GB" sz="1600">
                <a:latin typeface="Arial"/>
                <a:cs typeface="Arial"/>
              </a:rPr>
              <a:t>Isaac’s disrupted childcare and relocation may also have caused instability in his early environment, making it harder to form consistent attachments.</a:t>
            </a:r>
          </a:p>
          <a:p>
            <a:endParaRPr lang="en-GB" sz="1600" dirty="0">
              <a:latin typeface="Arial"/>
              <a:cs typeface="Arial"/>
            </a:endParaRPr>
          </a:p>
          <a:p>
            <a:r>
              <a:rPr lang="en-GB" sz="1600">
                <a:latin typeface="Arial"/>
                <a:cs typeface="Arial"/>
              </a:rPr>
              <a:t>Gross (2020) highlights that limited early communication is linked to speech and language delays, which may explain Isaac’s difficulties.</a:t>
            </a:r>
          </a:p>
          <a:p>
            <a:endParaRPr lang="en-GB" sz="1600" dirty="0">
              <a:latin typeface="Arial"/>
              <a:cs typeface="Arial"/>
            </a:endParaRPr>
          </a:p>
          <a:p>
            <a:r>
              <a:rPr lang="en-GB" sz="1600">
                <a:latin typeface="Arial"/>
                <a:cs typeface="Arial"/>
              </a:rPr>
              <a:t>Wright et al. (2018) found that securely attached children show stronger emotional regulation and social confidence.</a:t>
            </a:r>
          </a:p>
          <a:p>
            <a:endParaRPr lang="en-GB" dirty="0">
              <a:latin typeface="Arial"/>
              <a:cs typeface="Arial"/>
            </a:endParaRPr>
          </a:p>
          <a:p>
            <a:pPr algn="l"/>
            <a:endParaRPr lang="en-GB" sz="1400" dirty="0">
              <a:latin typeface="Arial"/>
              <a:cs typeface="Arial"/>
            </a:endParaRPr>
          </a:p>
        </p:txBody>
      </p:sp>
      <p:sp>
        <p:nvSpPr>
          <p:cNvPr id="5" name="TextBox 4">
            <a:extLst>
              <a:ext uri="{FF2B5EF4-FFF2-40B4-BE49-F238E27FC236}">
                <a16:creationId xmlns:a16="http://schemas.microsoft.com/office/drawing/2014/main" id="{8288BEA7-C13F-D804-37B0-C0DAE655F818}"/>
              </a:ext>
            </a:extLst>
          </p:cNvPr>
          <p:cNvSpPr txBox="1"/>
          <p:nvPr/>
        </p:nvSpPr>
        <p:spPr>
          <a:xfrm>
            <a:off x="11184255" y="206938"/>
            <a:ext cx="100433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3</a:t>
            </a:r>
          </a:p>
        </p:txBody>
      </p:sp>
    </p:spTree>
    <p:extLst>
      <p:ext uri="{BB962C8B-B14F-4D97-AF65-F5344CB8AC3E}">
        <p14:creationId xmlns:p14="http://schemas.microsoft.com/office/powerpoint/2010/main" val="4255873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B39C2-64B8-362F-6EEE-335DA4AA2889}"/>
              </a:ext>
            </a:extLst>
          </p:cNvPr>
          <p:cNvSpPr>
            <a:spLocks noGrp="1"/>
          </p:cNvSpPr>
          <p:nvPr>
            <p:ph type="title"/>
          </p:nvPr>
        </p:nvSpPr>
        <p:spPr>
          <a:xfrm>
            <a:off x="469516" y="309418"/>
            <a:ext cx="8596668" cy="1320800"/>
          </a:xfrm>
        </p:spPr>
        <p:txBody>
          <a:bodyPr/>
          <a:lstStyle/>
          <a:p>
            <a:r>
              <a:rPr lang="en-GB" dirty="0"/>
              <a:t>Father </a:t>
            </a:r>
            <a:r>
              <a:rPr lang="en-GB"/>
              <a:t>Absence</a:t>
            </a:r>
            <a:r>
              <a:rPr lang="en-GB" dirty="0"/>
              <a:t> And Family Structure</a:t>
            </a:r>
          </a:p>
        </p:txBody>
      </p:sp>
      <p:sp>
        <p:nvSpPr>
          <p:cNvPr id="7" name="TextBox 6">
            <a:extLst>
              <a:ext uri="{FF2B5EF4-FFF2-40B4-BE49-F238E27FC236}">
                <a16:creationId xmlns:a16="http://schemas.microsoft.com/office/drawing/2014/main" id="{CF6A1686-F95D-8B96-4D65-F542BEED34AE}"/>
              </a:ext>
            </a:extLst>
          </p:cNvPr>
          <p:cNvSpPr txBox="1"/>
          <p:nvPr/>
        </p:nvSpPr>
        <p:spPr>
          <a:xfrm>
            <a:off x="474075" y="970559"/>
            <a:ext cx="10128471"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I feel Isaac’s father has not been talked about in this scenario and not being present may also be relevant to his development, although this needs to be understood carefully.</a:t>
            </a:r>
          </a:p>
          <a:p>
            <a:endParaRPr lang="en-GB" sz="1600" dirty="0">
              <a:latin typeface="Arial"/>
              <a:cs typeface="Arial"/>
            </a:endParaRPr>
          </a:p>
          <a:p>
            <a:r>
              <a:rPr lang="en-GB" sz="1600">
                <a:latin typeface="Arial"/>
                <a:cs typeface="Arial"/>
              </a:rPr>
              <a:t>I feel that Isaac’s missing father figure may be relevant when considering his attachment development, as Bowlby’s Attachment Theory (1988) suggests children form emotional bonds with consistent caregivers, and while the absence of a father does not automatically cause developmental difficulties, it may mean Isaac has fewer available attachment figures for emotional support, placing greater pressure on his mother who is already experiencing postnatal depression which could affect the consistency of care he receives.</a:t>
            </a:r>
          </a:p>
          <a:p>
            <a:r>
              <a:rPr lang="en-GB" sz="1600">
                <a:latin typeface="Arial"/>
                <a:cs typeface="Arial"/>
              </a:rPr>
              <a:t>Research suggests that father involvement can support emotional regulation, confidence, and social development in early childhood. However, I also feel it is important not to assume that children from single-parent families will automatically have poorer outcomes.</a:t>
            </a:r>
          </a:p>
          <a:p>
            <a:endParaRPr lang="en-GB" sz="1600" dirty="0">
              <a:latin typeface="Arial"/>
              <a:cs typeface="Arial"/>
            </a:endParaRPr>
          </a:p>
          <a:p>
            <a:r>
              <a:rPr lang="en-GB" sz="1600">
                <a:latin typeface="Arial"/>
                <a:cs typeface="Arial"/>
              </a:rPr>
              <a:t>The Department for Education (2023) explains that it is not family structure itself that determines outcomes, but the quality of caregiving, stability, and emotional support available to the child.</a:t>
            </a:r>
          </a:p>
          <a:p>
            <a:r>
              <a:rPr lang="en-GB" sz="1600">
                <a:latin typeface="Arial"/>
                <a:cs typeface="Arial"/>
              </a:rPr>
              <a:t>However, some research shows that when children experience limited or inconsistent male role models, they may have fewer opportunities to observe different communication styles and social behaviours. I feel this could be a small contributing factor in Isaac’s case, but it is not the main cause of his difficulties.</a:t>
            </a:r>
          </a:p>
          <a:p>
            <a:endParaRPr lang="en-GB" sz="1600" dirty="0">
              <a:latin typeface="Arial"/>
              <a:cs typeface="Arial"/>
            </a:endParaRPr>
          </a:p>
          <a:p>
            <a:r>
              <a:rPr lang="en-GB" sz="1600">
                <a:latin typeface="Arial"/>
                <a:cs typeface="Arial"/>
              </a:rPr>
              <a:t>In Isaac’s situation, I feel the main issue is not father absence itself, but the combination of maternal mental health difficulties, limited support networks, and early instability. These combined factors may have created a less secure emotional environment overall.</a:t>
            </a:r>
          </a:p>
          <a:p>
            <a:pPr algn="l"/>
            <a:endParaRPr lang="en-GB" dirty="0"/>
          </a:p>
        </p:txBody>
      </p:sp>
      <p:sp>
        <p:nvSpPr>
          <p:cNvPr id="8" name="TextBox 7">
            <a:extLst>
              <a:ext uri="{FF2B5EF4-FFF2-40B4-BE49-F238E27FC236}">
                <a16:creationId xmlns:a16="http://schemas.microsoft.com/office/drawing/2014/main" id="{A12F5CCC-1E28-8D6E-9CA3-E42F15894FCF}"/>
              </a:ext>
            </a:extLst>
          </p:cNvPr>
          <p:cNvSpPr txBox="1"/>
          <p:nvPr/>
        </p:nvSpPr>
        <p:spPr>
          <a:xfrm>
            <a:off x="11238203" y="107934"/>
            <a:ext cx="82377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4</a:t>
            </a:r>
          </a:p>
        </p:txBody>
      </p:sp>
    </p:spTree>
    <p:extLst>
      <p:ext uri="{BB962C8B-B14F-4D97-AF65-F5344CB8AC3E}">
        <p14:creationId xmlns:p14="http://schemas.microsoft.com/office/powerpoint/2010/main" val="1880092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A117D-46FC-A965-A087-DC76113DBEF6}"/>
              </a:ext>
            </a:extLst>
          </p:cNvPr>
          <p:cNvSpPr>
            <a:spLocks noGrp="1"/>
          </p:cNvSpPr>
          <p:nvPr>
            <p:ph type="title"/>
          </p:nvPr>
        </p:nvSpPr>
        <p:spPr>
          <a:xfrm>
            <a:off x="416650" y="278732"/>
            <a:ext cx="8596668" cy="1320800"/>
          </a:xfrm>
        </p:spPr>
        <p:txBody>
          <a:bodyPr/>
          <a:lstStyle/>
          <a:p>
            <a:r>
              <a:rPr lang="en-GB">
                <a:solidFill>
                  <a:srgbClr val="90C226"/>
                </a:solidFill>
                <a:latin typeface="Trebuchet MS"/>
                <a:cs typeface="Arial"/>
              </a:rPr>
              <a:t>Comparison – Bowlby vs Erikson</a:t>
            </a:r>
            <a:endParaRPr lang="en-US"/>
          </a:p>
        </p:txBody>
      </p:sp>
      <p:sp>
        <p:nvSpPr>
          <p:cNvPr id="6" name="TextBox 5">
            <a:extLst>
              <a:ext uri="{FF2B5EF4-FFF2-40B4-BE49-F238E27FC236}">
                <a16:creationId xmlns:a16="http://schemas.microsoft.com/office/drawing/2014/main" id="{BA96BF3A-1FE8-AC15-F85F-C9337652FF8E}"/>
              </a:ext>
            </a:extLst>
          </p:cNvPr>
          <p:cNvSpPr txBox="1"/>
          <p:nvPr/>
        </p:nvSpPr>
        <p:spPr>
          <a:xfrm>
            <a:off x="412739" y="941819"/>
            <a:ext cx="8589008"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Erikson’s theory focuses on psychosocial stages. At Isaac’s age, he is in the </a:t>
            </a:r>
            <a:r>
              <a:rPr lang="en-GB" sz="1600" b="1">
                <a:latin typeface="Arial"/>
                <a:cs typeface="Arial"/>
              </a:rPr>
              <a:t>initiative vs guilt stage</a:t>
            </a:r>
            <a:r>
              <a:rPr lang="en-GB" sz="1600">
                <a:latin typeface="Arial"/>
                <a:cs typeface="Arial"/>
              </a:rPr>
              <a:t>, where children develop confidence in social interaction.</a:t>
            </a:r>
          </a:p>
          <a:p>
            <a:r>
              <a:rPr lang="en-GB" sz="1600">
                <a:latin typeface="Arial"/>
                <a:cs typeface="Arial"/>
              </a:rPr>
              <a:t>I feel Erikson helps explain Isaac’s reluctance to join group play and his lack of confidence.</a:t>
            </a:r>
          </a:p>
          <a:p>
            <a:r>
              <a:rPr lang="en-GB" sz="1600">
                <a:solidFill>
                  <a:srgbClr val="0F4761"/>
                </a:solidFill>
                <a:latin typeface="Arial"/>
                <a:cs typeface="Arial"/>
              </a:rPr>
              <a:t>Similarities:</a:t>
            </a:r>
          </a:p>
          <a:p>
            <a:pPr marL="285750" indent="-285750">
              <a:buFont typeface="Symbol"/>
              <a:buChar char="•"/>
            </a:pPr>
            <a:r>
              <a:rPr lang="en-GB" sz="1600">
                <a:latin typeface="Arial"/>
                <a:cs typeface="Arial"/>
              </a:rPr>
              <a:t>both focus on early development </a:t>
            </a:r>
          </a:p>
          <a:p>
            <a:pPr marL="285750" indent="-285750">
              <a:buFont typeface="Symbol"/>
              <a:buChar char="•"/>
            </a:pPr>
            <a:r>
              <a:rPr lang="en-GB" sz="1600">
                <a:latin typeface="Arial"/>
                <a:cs typeface="Arial"/>
              </a:rPr>
              <a:t>both emphasise emotional experience </a:t>
            </a:r>
          </a:p>
          <a:p>
            <a:r>
              <a:rPr lang="en-GB" sz="1600">
                <a:solidFill>
                  <a:srgbClr val="0F4761"/>
                </a:solidFill>
                <a:latin typeface="Arial"/>
                <a:cs typeface="Arial"/>
              </a:rPr>
              <a:t>Differences:</a:t>
            </a:r>
          </a:p>
          <a:p>
            <a:pPr marL="285750" indent="-285750">
              <a:buFont typeface="Symbol"/>
              <a:buChar char="•"/>
            </a:pPr>
            <a:r>
              <a:rPr lang="en-GB" sz="1600">
                <a:latin typeface="Arial"/>
                <a:cs typeface="Arial"/>
              </a:rPr>
              <a:t>Bowlby focuses on attachment relationships </a:t>
            </a:r>
          </a:p>
          <a:p>
            <a:pPr marL="285750" indent="-285750">
              <a:buFont typeface="Symbol"/>
              <a:buChar char="•"/>
            </a:pPr>
            <a:r>
              <a:rPr lang="en-GB" sz="1600">
                <a:latin typeface="Arial"/>
                <a:cs typeface="Arial"/>
              </a:rPr>
              <a:t>Erikson focuses on social identity and independence </a:t>
            </a:r>
          </a:p>
          <a:p>
            <a:pPr marL="285750" indent="-285750">
              <a:buFont typeface="Symbol"/>
              <a:buChar char="•"/>
            </a:pPr>
            <a:endParaRPr lang="en-GB" sz="1600" dirty="0">
              <a:latin typeface="Arial"/>
              <a:cs typeface="Arial"/>
            </a:endParaRPr>
          </a:p>
          <a:p>
            <a:r>
              <a:rPr lang="en-GB" sz="1600">
                <a:latin typeface="Arial"/>
                <a:cs typeface="Arial"/>
              </a:rPr>
              <a:t>I feel Bowlby is more relevant because Isaac’s main difficulty is emotional security rather than social identity alone.</a:t>
            </a:r>
          </a:p>
          <a:p>
            <a:pPr algn="l"/>
            <a:endParaRPr lang="en-GB" dirty="0"/>
          </a:p>
        </p:txBody>
      </p:sp>
      <p:sp>
        <p:nvSpPr>
          <p:cNvPr id="7" name="TextBox 6">
            <a:extLst>
              <a:ext uri="{FF2B5EF4-FFF2-40B4-BE49-F238E27FC236}">
                <a16:creationId xmlns:a16="http://schemas.microsoft.com/office/drawing/2014/main" id="{83DECFF3-65A0-E183-D957-223618F9EB3D}"/>
              </a:ext>
            </a:extLst>
          </p:cNvPr>
          <p:cNvSpPr txBox="1"/>
          <p:nvPr/>
        </p:nvSpPr>
        <p:spPr>
          <a:xfrm>
            <a:off x="11169196" y="95390"/>
            <a:ext cx="102690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5</a:t>
            </a:r>
          </a:p>
        </p:txBody>
      </p:sp>
      <p:pic>
        <p:nvPicPr>
          <p:cNvPr id="3" name="Picture 2" descr="A person with a serious face&#10;&#10;AI-generated content may be incorrect.">
            <a:extLst>
              <a:ext uri="{FF2B5EF4-FFF2-40B4-BE49-F238E27FC236}">
                <a16:creationId xmlns:a16="http://schemas.microsoft.com/office/drawing/2014/main" id="{05857253-B0BA-3C61-78E1-767C960E073F}"/>
              </a:ext>
            </a:extLst>
          </p:cNvPr>
          <p:cNvPicPr>
            <a:picLocks noChangeAspect="1"/>
          </p:cNvPicPr>
          <p:nvPr/>
        </p:nvPicPr>
        <p:blipFill>
          <a:blip r:embed="rId2"/>
          <a:stretch>
            <a:fillRect/>
          </a:stretch>
        </p:blipFill>
        <p:spPr>
          <a:xfrm>
            <a:off x="3824037" y="3878680"/>
            <a:ext cx="4082716" cy="2379244"/>
          </a:xfrm>
          <a:prstGeom prst="rect">
            <a:avLst/>
          </a:prstGeom>
        </p:spPr>
      </p:pic>
      <p:sp>
        <p:nvSpPr>
          <p:cNvPr id="4" name="TextBox 3">
            <a:extLst>
              <a:ext uri="{FF2B5EF4-FFF2-40B4-BE49-F238E27FC236}">
                <a16:creationId xmlns:a16="http://schemas.microsoft.com/office/drawing/2014/main" id="{1BEB09D6-3B4F-BB2A-D930-CCCED0C7EACC}"/>
              </a:ext>
            </a:extLst>
          </p:cNvPr>
          <p:cNvSpPr txBox="1"/>
          <p:nvPr/>
        </p:nvSpPr>
        <p:spPr>
          <a:xfrm>
            <a:off x="3639846" y="6259572"/>
            <a:ext cx="53689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Figure 2: John Bowlby </a:t>
            </a:r>
            <a:r>
              <a:rPr lang="en-GB" dirty="0" err="1">
                <a:ea typeface="+mn-lt"/>
                <a:cs typeface="+mn-lt"/>
              </a:rPr>
              <a:t>unipsikoloji</a:t>
            </a:r>
            <a:r>
              <a:rPr lang="en-GB" dirty="0"/>
              <a:t> (2025)</a:t>
            </a:r>
            <a:endParaRPr lang="en-US" dirty="0"/>
          </a:p>
        </p:txBody>
      </p:sp>
    </p:spTree>
    <p:extLst>
      <p:ext uri="{BB962C8B-B14F-4D97-AF65-F5344CB8AC3E}">
        <p14:creationId xmlns:p14="http://schemas.microsoft.com/office/powerpoint/2010/main" val="168247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CBFE0-1A1E-119B-97FA-A72D1A7105B2}"/>
              </a:ext>
            </a:extLst>
          </p:cNvPr>
          <p:cNvSpPr>
            <a:spLocks noGrp="1"/>
          </p:cNvSpPr>
          <p:nvPr>
            <p:ph type="title"/>
          </p:nvPr>
        </p:nvSpPr>
        <p:spPr>
          <a:xfrm>
            <a:off x="406623" y="298784"/>
            <a:ext cx="8596668" cy="1320800"/>
          </a:xfrm>
        </p:spPr>
        <p:txBody>
          <a:bodyPr/>
          <a:lstStyle/>
          <a:p>
            <a:r>
              <a:rPr lang="en-GB"/>
              <a:t>Supporting Isaacs Mum</a:t>
            </a:r>
            <a:endParaRPr lang="en-GB" dirty="0"/>
          </a:p>
        </p:txBody>
      </p:sp>
      <p:sp>
        <p:nvSpPr>
          <p:cNvPr id="6" name="TextBox 5">
            <a:extLst>
              <a:ext uri="{FF2B5EF4-FFF2-40B4-BE49-F238E27FC236}">
                <a16:creationId xmlns:a16="http://schemas.microsoft.com/office/drawing/2014/main" id="{B549B0E6-45F0-5AD6-A80A-982CBC4B3352}"/>
              </a:ext>
            </a:extLst>
          </p:cNvPr>
          <p:cNvSpPr txBox="1"/>
          <p:nvPr/>
        </p:nvSpPr>
        <p:spPr>
          <a:xfrm>
            <a:off x="407275" y="965439"/>
            <a:ext cx="9619821"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I feel Isaac’s mum is central to his development.</a:t>
            </a:r>
          </a:p>
          <a:p>
            <a:r>
              <a:rPr lang="en-GB" sz="1600">
                <a:latin typeface="Arial"/>
                <a:cs typeface="Arial"/>
              </a:rPr>
              <a:t>She should be supported through her GP, who can refer her for counselling or CBT. NICE (2023) recommends early intervention for postnatal depression.</a:t>
            </a:r>
          </a:p>
          <a:p>
            <a:endParaRPr lang="en-GB" sz="1600" dirty="0">
              <a:latin typeface="Arial"/>
              <a:cs typeface="Arial"/>
            </a:endParaRPr>
          </a:p>
          <a:p>
            <a:r>
              <a:rPr lang="en-GB" sz="1600">
                <a:latin typeface="Arial"/>
                <a:cs typeface="Arial"/>
              </a:rPr>
              <a:t>Taylor (2019) explains that improving mental health improves parenting consistency and emotional regulation.</a:t>
            </a:r>
          </a:p>
          <a:p>
            <a:endParaRPr lang="en-GB" sz="1600" dirty="0">
              <a:latin typeface="Arial"/>
              <a:cs typeface="Arial"/>
            </a:endParaRPr>
          </a:p>
          <a:p>
            <a:r>
              <a:rPr lang="en-GB" sz="1600">
                <a:latin typeface="Arial"/>
                <a:cs typeface="Arial"/>
              </a:rPr>
              <a:t>NSPCC (2024) highlights that parental wellbeing directly affects child outcomes.</a:t>
            </a:r>
          </a:p>
          <a:p>
            <a:r>
              <a:rPr lang="en-GB" sz="1600">
                <a:latin typeface="Arial"/>
                <a:cs typeface="Arial"/>
              </a:rPr>
              <a:t>She could also join a parent support group or be paired with another parent to reduce isolation.</a:t>
            </a:r>
          </a:p>
          <a:p>
            <a:r>
              <a:rPr lang="en-GB" sz="1600">
                <a:latin typeface="Arial"/>
                <a:cs typeface="Arial"/>
              </a:rPr>
              <a:t>I also feel social services Early Help may be involved to provide additional family support. This is not about blame, but about strengthening the home environment.</a:t>
            </a:r>
          </a:p>
          <a:p>
            <a:r>
              <a:rPr lang="en-GB" sz="1600">
                <a:solidFill>
                  <a:srgbClr val="0F4761"/>
                </a:solidFill>
                <a:latin typeface="Arial"/>
                <a:cs typeface="Arial"/>
              </a:rPr>
              <a:t>Critical reflection:</a:t>
            </a:r>
          </a:p>
          <a:p>
            <a:r>
              <a:rPr lang="en-GB" sz="1600">
                <a:latin typeface="Arial"/>
                <a:cs typeface="Arial"/>
              </a:rPr>
              <a:t>However, I feel some parents may not access support due to stigma, stress, or lack of time, which may reduce effectiveness.</a:t>
            </a:r>
          </a:p>
          <a:p>
            <a:r>
              <a:rPr lang="en-GB" sz="1600">
                <a:solidFill>
                  <a:srgbClr val="0F4761"/>
                </a:solidFill>
                <a:latin typeface="Arial"/>
                <a:cs typeface="Arial"/>
              </a:rPr>
              <a:t>Impact:</a:t>
            </a:r>
          </a:p>
          <a:p>
            <a:r>
              <a:rPr lang="en-GB" sz="1600">
                <a:latin typeface="Arial"/>
                <a:cs typeface="Arial"/>
              </a:rPr>
              <a:t>If Isaac’s mum improves emotionally:</a:t>
            </a:r>
          </a:p>
          <a:p>
            <a:pPr marL="285750" indent="-285750">
              <a:buFont typeface="Symbol"/>
              <a:buChar char="•"/>
            </a:pPr>
            <a:r>
              <a:rPr lang="en-GB" sz="1600">
                <a:latin typeface="Arial"/>
                <a:cs typeface="Arial"/>
              </a:rPr>
              <a:t>she becomes more consistent </a:t>
            </a:r>
          </a:p>
          <a:p>
            <a:pPr marL="285750" indent="-285750">
              <a:buFont typeface="Symbol"/>
              <a:buChar char="•"/>
            </a:pPr>
            <a:r>
              <a:rPr lang="en-GB" sz="1600">
                <a:latin typeface="Arial"/>
                <a:cs typeface="Arial"/>
              </a:rPr>
              <a:t>more emotionally available </a:t>
            </a:r>
          </a:p>
          <a:p>
            <a:pPr marL="285750" indent="-285750">
              <a:buFont typeface="Symbol"/>
              <a:buChar char="•"/>
            </a:pPr>
            <a:r>
              <a:rPr lang="en-GB" sz="1600">
                <a:latin typeface="Arial"/>
                <a:cs typeface="Arial"/>
              </a:rPr>
              <a:t>more confident </a:t>
            </a:r>
          </a:p>
          <a:p>
            <a:pPr marL="285750" indent="-285750">
              <a:buFont typeface="Symbol"/>
              <a:buChar char="•"/>
            </a:pPr>
            <a:r>
              <a:rPr lang="en-GB" sz="1600">
                <a:latin typeface="Arial"/>
                <a:cs typeface="Arial"/>
              </a:rPr>
              <a:t>Isaac becomes more secure </a:t>
            </a:r>
          </a:p>
          <a:p>
            <a:pPr marL="285750" indent="-285750">
              <a:buFont typeface="Symbol"/>
              <a:buChar char="•"/>
            </a:pPr>
            <a:endParaRPr lang="en-GB" sz="1600" dirty="0">
              <a:latin typeface="Arial"/>
              <a:cs typeface="Arial"/>
            </a:endParaRPr>
          </a:p>
          <a:p>
            <a:r>
              <a:rPr lang="en-GB" sz="1600">
                <a:latin typeface="Arial"/>
                <a:cs typeface="Arial"/>
              </a:rPr>
              <a:t>I feel this could lead to noticeable improvements in Isaac’s behaviour relatively quickly.</a:t>
            </a:r>
          </a:p>
          <a:p>
            <a:pPr algn="l"/>
            <a:endParaRPr lang="en-GB" dirty="0"/>
          </a:p>
        </p:txBody>
      </p:sp>
      <p:sp>
        <p:nvSpPr>
          <p:cNvPr id="7" name="TextBox 6">
            <a:extLst>
              <a:ext uri="{FF2B5EF4-FFF2-40B4-BE49-F238E27FC236}">
                <a16:creationId xmlns:a16="http://schemas.microsoft.com/office/drawing/2014/main" id="{55FA3482-E6D6-5F87-045F-31803B002C03}"/>
              </a:ext>
            </a:extLst>
          </p:cNvPr>
          <p:cNvSpPr txBox="1"/>
          <p:nvPr/>
        </p:nvSpPr>
        <p:spPr>
          <a:xfrm>
            <a:off x="11306908" y="202850"/>
            <a:ext cx="111865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6</a:t>
            </a:r>
          </a:p>
        </p:txBody>
      </p:sp>
    </p:spTree>
    <p:extLst>
      <p:ext uri="{BB962C8B-B14F-4D97-AF65-F5344CB8AC3E}">
        <p14:creationId xmlns:p14="http://schemas.microsoft.com/office/powerpoint/2010/main" val="2927562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DF3B-9937-51EA-287B-53F8C75EA28A}"/>
              </a:ext>
            </a:extLst>
          </p:cNvPr>
          <p:cNvSpPr>
            <a:spLocks noGrp="1"/>
          </p:cNvSpPr>
          <p:nvPr>
            <p:ph type="title"/>
          </p:nvPr>
        </p:nvSpPr>
        <p:spPr>
          <a:xfrm>
            <a:off x="356492" y="228601"/>
            <a:ext cx="8596668" cy="1320800"/>
          </a:xfrm>
        </p:spPr>
        <p:txBody>
          <a:bodyPr/>
          <a:lstStyle/>
          <a:p>
            <a:r>
              <a:rPr lang="en-GB"/>
              <a:t>Supporting Isaac</a:t>
            </a:r>
            <a:endParaRPr lang="en-GB" dirty="0"/>
          </a:p>
        </p:txBody>
      </p:sp>
      <p:sp>
        <p:nvSpPr>
          <p:cNvPr id="7" name="TextBox 6">
            <a:extLst>
              <a:ext uri="{FF2B5EF4-FFF2-40B4-BE49-F238E27FC236}">
                <a16:creationId xmlns:a16="http://schemas.microsoft.com/office/drawing/2014/main" id="{64E7F5AE-27FB-29D9-35A9-6E7A0F21940F}"/>
              </a:ext>
            </a:extLst>
          </p:cNvPr>
          <p:cNvSpPr txBox="1"/>
          <p:nvPr/>
        </p:nvSpPr>
        <p:spPr>
          <a:xfrm>
            <a:off x="360947" y="892342"/>
            <a:ext cx="9695446" cy="6129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657"/>
              </a:lnSpc>
            </a:pPr>
            <a:r>
              <a:rPr lang="en-GB" sz="1600">
                <a:latin typeface="Arial"/>
                <a:ea typeface="Segoe UI"/>
                <a:cs typeface="Segoe UI"/>
              </a:rPr>
              <a:t>Isaac needs consistent emotional support in nursery. </a:t>
            </a:r>
          </a:p>
          <a:p>
            <a:pPr rtl="0">
              <a:lnSpc>
                <a:spcPts val="1657"/>
              </a:lnSpc>
            </a:pPr>
            <a:r>
              <a:rPr lang="en-GB" sz="1600">
                <a:latin typeface="Arial"/>
                <a:ea typeface="Segoe UI"/>
                <a:cs typeface="Segoe UI"/>
              </a:rPr>
              <a:t>A key worker provides a secure attachment figure in the setting.</a:t>
            </a:r>
          </a:p>
          <a:p>
            <a:pPr>
              <a:lnSpc>
                <a:spcPts val="1657"/>
              </a:lnSpc>
            </a:pPr>
            <a:r>
              <a:rPr lang="en-GB" sz="1600">
                <a:latin typeface="Arial"/>
                <a:ea typeface="Segoe UI"/>
                <a:cs typeface="Arial"/>
              </a:rPr>
              <a:t>Bowlby, 1988) suggests an infant </a:t>
            </a:r>
            <a:r>
              <a:rPr lang="en-GB" sz="1600">
                <a:latin typeface="Arial"/>
                <a:ea typeface="Segoe UI"/>
                <a:cs typeface="Segoe UI"/>
              </a:rPr>
              <a:t>pairing could also help. An older child may model communication, while a </a:t>
            </a:r>
            <a:r>
              <a:rPr lang="en-GB" sz="1600" dirty="0">
                <a:latin typeface="Arial"/>
                <a:ea typeface="Segoe UI"/>
                <a:cs typeface="Segoe UI"/>
              </a:rPr>
              <a:t>younger child may help Isaac feel confident. </a:t>
            </a:r>
            <a:endParaRPr lang="en-GB" dirty="0"/>
          </a:p>
          <a:p>
            <a:pPr>
              <a:lnSpc>
                <a:spcPts val="1657"/>
              </a:lnSpc>
            </a:pPr>
            <a:endParaRPr lang="en-GB" sz="1600" dirty="0">
              <a:latin typeface="Arial"/>
              <a:ea typeface="Segoe UI"/>
              <a:cs typeface="Segoe UI"/>
            </a:endParaRPr>
          </a:p>
          <a:p>
            <a:pPr rtl="0">
              <a:lnSpc>
                <a:spcPts val="1657"/>
              </a:lnSpc>
            </a:pPr>
            <a:r>
              <a:rPr lang="en-GB" sz="1600">
                <a:latin typeface="Arial"/>
                <a:ea typeface="Segoe UI"/>
                <a:cs typeface="Segoe UI"/>
              </a:rPr>
              <a:t>Wright et al. (2018) found peer relationships improve emotional regulation and social confidence. </a:t>
            </a:r>
          </a:p>
          <a:p>
            <a:pPr rtl="0">
              <a:lnSpc>
                <a:spcPts val="1657"/>
              </a:lnSpc>
            </a:pPr>
            <a:r>
              <a:rPr lang="en-GB" sz="1600">
                <a:latin typeface="Arial"/>
                <a:ea typeface="Segoe UI"/>
                <a:cs typeface="Segoe UI"/>
              </a:rPr>
              <a:t>Play-based learning is also essential because it allows emotional expression and communication development. </a:t>
            </a:r>
          </a:p>
          <a:p>
            <a:pPr>
              <a:lnSpc>
                <a:spcPts val="1657"/>
              </a:lnSpc>
            </a:pPr>
            <a:endParaRPr lang="en-GB" sz="1600" dirty="0">
              <a:latin typeface="Arial"/>
              <a:cs typeface="Segoe UI"/>
            </a:endParaRPr>
          </a:p>
          <a:p>
            <a:pPr>
              <a:lnSpc>
                <a:spcPts val="1657"/>
              </a:lnSpc>
            </a:pPr>
            <a:endParaRPr lang="en-GB" sz="1600" dirty="0">
              <a:solidFill>
                <a:srgbClr val="FFFFFF"/>
              </a:solidFill>
              <a:latin typeface="Arial"/>
              <a:cs typeface="Segoe UI"/>
            </a:endParaRPr>
          </a:p>
          <a:p>
            <a:pPr>
              <a:lnSpc>
                <a:spcPts val="1657"/>
              </a:lnSpc>
            </a:pPr>
            <a:r>
              <a:rPr lang="en-GB" sz="3600">
                <a:solidFill>
                  <a:srgbClr val="90C226"/>
                </a:solidFill>
                <a:latin typeface="Trebuchet MS"/>
                <a:cs typeface="Segoe UI"/>
              </a:rPr>
              <a:t>Biological</a:t>
            </a:r>
            <a:r>
              <a:rPr lang="en-GB" sz="3600" dirty="0">
                <a:solidFill>
                  <a:srgbClr val="90C226"/>
                </a:solidFill>
                <a:latin typeface="Trebuchet MS"/>
                <a:cs typeface="Segoe UI"/>
              </a:rPr>
              <a:t> Approach</a:t>
            </a:r>
            <a:endParaRPr lang="en-GB" dirty="0"/>
          </a:p>
          <a:p>
            <a:pPr>
              <a:lnSpc>
                <a:spcPts val="1657"/>
              </a:lnSpc>
            </a:pPr>
            <a:endParaRPr lang="en-GB" sz="1600" dirty="0">
              <a:latin typeface="Arial"/>
              <a:cs typeface="Segoe UI"/>
            </a:endParaRPr>
          </a:p>
          <a:p>
            <a:pPr>
              <a:lnSpc>
                <a:spcPts val="1657"/>
              </a:lnSpc>
            </a:pPr>
            <a:endParaRPr lang="en-GB" sz="1600" dirty="0">
              <a:latin typeface="Arial"/>
              <a:cs typeface="Segoe UI"/>
            </a:endParaRPr>
          </a:p>
          <a:p>
            <a:r>
              <a:rPr lang="en-GB" sz="1600">
                <a:latin typeface="Arial"/>
                <a:cs typeface="Arial"/>
              </a:rPr>
              <a:t>The biological approach focuses on genetics, brain development, and temperament.</a:t>
            </a:r>
          </a:p>
          <a:p>
            <a:r>
              <a:rPr lang="en-GB" sz="1600">
                <a:latin typeface="Arial"/>
                <a:cs typeface="Arial"/>
              </a:rPr>
              <a:t>I feel Isaac may have a naturally sensitive temperament, meaning he reacts strongly to separation and change.</a:t>
            </a:r>
          </a:p>
          <a:p>
            <a:endParaRPr lang="en-GB" sz="1600" dirty="0">
              <a:latin typeface="Arial"/>
              <a:cs typeface="Arial"/>
            </a:endParaRPr>
          </a:p>
          <a:p>
            <a:r>
              <a:rPr lang="en-GB" sz="1600">
                <a:latin typeface="Arial"/>
                <a:cs typeface="Arial"/>
              </a:rPr>
              <a:t>I found (Taylor, 2019) had some interesting and insightful information into the early stress which can affect brain development, particularly the amygdala and prefrontal cortex, which control emotional regulation.</a:t>
            </a:r>
          </a:p>
          <a:p>
            <a:r>
              <a:rPr lang="en-GB" sz="1600">
                <a:latin typeface="Arial"/>
                <a:cs typeface="Arial"/>
              </a:rPr>
              <a:t>Chronic stress in early childhood may also affect cortisol levels, making children more emotionally reactive.</a:t>
            </a:r>
          </a:p>
          <a:p>
            <a:endParaRPr lang="en-GB" sz="1600" dirty="0">
              <a:latin typeface="Arial"/>
              <a:cs typeface="Arial"/>
            </a:endParaRPr>
          </a:p>
          <a:p>
            <a:r>
              <a:rPr lang="en-GB" sz="1600">
                <a:latin typeface="Arial"/>
                <a:cs typeface="Arial"/>
              </a:rPr>
              <a:t>However, I feel biology alone cannot explain Isaac’s difficulties. Environmental factors such as caregiving quality, attachment security, and stability are more influential in shaping his current behaviour.</a:t>
            </a:r>
          </a:p>
          <a:p>
            <a:pPr>
              <a:lnSpc>
                <a:spcPts val="1657"/>
              </a:lnSpc>
            </a:pPr>
            <a:endParaRPr lang="en-GB" sz="1600" dirty="0">
              <a:latin typeface="Arial"/>
              <a:cs typeface="Segoe UI"/>
            </a:endParaRPr>
          </a:p>
          <a:p>
            <a:pPr algn="ctr"/>
            <a:endParaRPr lang="en-GB"/>
          </a:p>
        </p:txBody>
      </p:sp>
      <p:sp>
        <p:nvSpPr>
          <p:cNvPr id="8" name="TextBox 7">
            <a:extLst>
              <a:ext uri="{FF2B5EF4-FFF2-40B4-BE49-F238E27FC236}">
                <a16:creationId xmlns:a16="http://schemas.microsoft.com/office/drawing/2014/main" id="{6D78C5A6-BC07-B4B3-55B3-ABE3CE3366D8}"/>
              </a:ext>
            </a:extLst>
          </p:cNvPr>
          <p:cNvSpPr txBox="1"/>
          <p:nvPr/>
        </p:nvSpPr>
        <p:spPr>
          <a:xfrm>
            <a:off x="11273599" y="132665"/>
            <a:ext cx="100678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7</a:t>
            </a:r>
          </a:p>
        </p:txBody>
      </p:sp>
    </p:spTree>
    <p:extLst>
      <p:ext uri="{BB962C8B-B14F-4D97-AF65-F5344CB8AC3E}">
        <p14:creationId xmlns:p14="http://schemas.microsoft.com/office/powerpoint/2010/main" val="2846660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9CD0-70EE-5F76-AD8D-102BD278C067}"/>
              </a:ext>
            </a:extLst>
          </p:cNvPr>
          <p:cNvSpPr>
            <a:spLocks noGrp="1"/>
          </p:cNvSpPr>
          <p:nvPr>
            <p:ph type="title"/>
          </p:nvPr>
        </p:nvSpPr>
        <p:spPr>
          <a:xfrm>
            <a:off x="416650" y="389021"/>
            <a:ext cx="8596668" cy="1320800"/>
          </a:xfrm>
        </p:spPr>
        <p:txBody>
          <a:bodyPr/>
          <a:lstStyle/>
          <a:p>
            <a:r>
              <a:rPr lang="en-GB"/>
              <a:t>Holistic Approach</a:t>
            </a:r>
          </a:p>
        </p:txBody>
      </p:sp>
      <p:sp>
        <p:nvSpPr>
          <p:cNvPr id="3" name="Content Placeholder 2">
            <a:extLst>
              <a:ext uri="{FF2B5EF4-FFF2-40B4-BE49-F238E27FC236}">
                <a16:creationId xmlns:a16="http://schemas.microsoft.com/office/drawing/2014/main" id="{60F8E9F5-9018-5ED1-B89C-044FCA7BA73E}"/>
              </a:ext>
            </a:extLst>
          </p:cNvPr>
          <p:cNvSpPr>
            <a:spLocks noGrp="1"/>
          </p:cNvSpPr>
          <p:nvPr>
            <p:ph idx="1"/>
          </p:nvPr>
        </p:nvSpPr>
        <p:spPr>
          <a:xfrm>
            <a:off x="416650" y="1047668"/>
            <a:ext cx="8255773" cy="3880773"/>
          </a:xfrm>
        </p:spPr>
        <p:txBody>
          <a:bodyPr vert="horz" lIns="91440" tIns="45720" rIns="91440" bIns="45720" rtlCol="0" anchor="t">
            <a:noAutofit/>
          </a:bodyPr>
          <a:lstStyle/>
          <a:p>
            <a:pPr marL="0" indent="0">
              <a:buNone/>
            </a:pPr>
            <a:r>
              <a:rPr lang="en-GB" sz="1600">
                <a:latin typeface="Arial"/>
                <a:cs typeface="Arial"/>
              </a:rPr>
              <a:t>A holistic approach means looking at all areas of Isaac’s development together.</a:t>
            </a:r>
            <a:endParaRPr lang="en-US"/>
          </a:p>
          <a:p>
            <a:pPr marL="0" indent="0">
              <a:buNone/>
            </a:pPr>
            <a:r>
              <a:rPr lang="en-GB" sz="1600">
                <a:latin typeface="Arial"/>
                <a:cs typeface="Arial"/>
              </a:rPr>
              <a:t>I feel this is very important because his emotional, social, and language development are all linked.</a:t>
            </a:r>
          </a:p>
          <a:p>
            <a:pPr marL="0" indent="0">
              <a:buNone/>
            </a:pPr>
            <a:r>
              <a:rPr lang="en-GB" sz="1600">
                <a:latin typeface="Arial"/>
                <a:cs typeface="Arial"/>
              </a:rPr>
              <a:t>For example: emotional insecurity reduces exploration, reduced exploration limits learning opportunities </a:t>
            </a:r>
          </a:p>
          <a:p>
            <a:pPr marL="0" indent="0">
              <a:buNone/>
            </a:pPr>
            <a:r>
              <a:rPr lang="en-GB" sz="1600" dirty="0">
                <a:latin typeface="Arial"/>
                <a:cs typeface="Arial"/>
              </a:rPr>
              <a:t>language delay affects social </a:t>
            </a:r>
            <a:r>
              <a:rPr lang="en-GB" sz="1600">
                <a:latin typeface="Arial"/>
                <a:cs typeface="Arial"/>
              </a:rPr>
              <a:t>interaction,</a:t>
            </a:r>
            <a:r>
              <a:rPr lang="en-GB" sz="1600" dirty="0">
                <a:latin typeface="Arial"/>
                <a:cs typeface="Arial"/>
              </a:rPr>
              <a:t> and home stress affects emotional regulation </a:t>
            </a:r>
          </a:p>
          <a:p>
            <a:pPr marL="0" indent="0">
              <a:buNone/>
            </a:pPr>
            <a:r>
              <a:rPr lang="en-GB" sz="2400" b="1">
                <a:latin typeface="Arial"/>
                <a:cs typeface="Arial"/>
              </a:rPr>
              <a:t>Bronfenbrenner</a:t>
            </a:r>
            <a:r>
              <a:rPr lang="en-GB" sz="1600">
                <a:latin typeface="Arial"/>
                <a:cs typeface="Arial"/>
              </a:rPr>
              <a:t> (1979) explains this using ecological systems theory:</a:t>
            </a:r>
          </a:p>
          <a:p>
            <a:r>
              <a:rPr lang="en-GB" sz="1600" b="1">
                <a:latin typeface="Arial"/>
                <a:cs typeface="Arial"/>
              </a:rPr>
              <a:t>Microsystem:</a:t>
            </a:r>
            <a:r>
              <a:rPr lang="en-GB" sz="1600">
                <a:latin typeface="Arial"/>
                <a:cs typeface="Arial"/>
              </a:rPr>
              <a:t> mother and nursery relationships </a:t>
            </a:r>
          </a:p>
          <a:p>
            <a:r>
              <a:rPr lang="en-GB" sz="1600" b="1">
                <a:latin typeface="Arial"/>
                <a:cs typeface="Arial"/>
              </a:rPr>
              <a:t>Mesosystem:</a:t>
            </a:r>
            <a:r>
              <a:rPr lang="en-GB" sz="1600">
                <a:latin typeface="Arial"/>
                <a:cs typeface="Arial"/>
              </a:rPr>
              <a:t> interaction between home and nursery </a:t>
            </a:r>
          </a:p>
          <a:p>
            <a:r>
              <a:rPr lang="en-GB" sz="1600" b="1" dirty="0" err="1">
                <a:latin typeface="Arial"/>
                <a:cs typeface="Arial"/>
              </a:rPr>
              <a:t>Exosystem</a:t>
            </a:r>
            <a:r>
              <a:rPr lang="en-GB" sz="1600" b="1" dirty="0">
                <a:latin typeface="Arial"/>
                <a:cs typeface="Arial"/>
              </a:rPr>
              <a:t>:</a:t>
            </a:r>
            <a:r>
              <a:rPr lang="en-GB" sz="1600" dirty="0">
                <a:latin typeface="Arial"/>
                <a:cs typeface="Arial"/>
              </a:rPr>
              <a:t> mother’s mental health services </a:t>
            </a:r>
            <a:endParaRPr lang="en-GB" sz="1600">
              <a:latin typeface="Arial"/>
              <a:cs typeface="Arial"/>
            </a:endParaRPr>
          </a:p>
          <a:p>
            <a:r>
              <a:rPr lang="en-GB" sz="1600" b="1">
                <a:latin typeface="Arial"/>
                <a:cs typeface="Arial"/>
              </a:rPr>
              <a:t>Macrosystem:</a:t>
            </a:r>
            <a:r>
              <a:rPr lang="en-GB" sz="1600">
                <a:latin typeface="Arial"/>
                <a:cs typeface="Arial"/>
              </a:rPr>
              <a:t> wider social services and society </a:t>
            </a:r>
          </a:p>
          <a:p>
            <a:r>
              <a:rPr lang="en-GB" sz="1600">
                <a:latin typeface="Arial"/>
                <a:cs typeface="Arial"/>
              </a:rPr>
              <a:t>I feel this shows Isaac’s difficulties are not caused by one issue, but by multiple connected systems.</a:t>
            </a:r>
          </a:p>
          <a:p>
            <a:endParaRPr lang="en-GB" sz="1600" dirty="0">
              <a:latin typeface="Arial"/>
              <a:cs typeface="Arial"/>
            </a:endParaRPr>
          </a:p>
          <a:p>
            <a:endParaRPr lang="en-GB" dirty="0"/>
          </a:p>
        </p:txBody>
      </p:sp>
      <p:sp>
        <p:nvSpPr>
          <p:cNvPr id="4" name="TextBox 3">
            <a:extLst>
              <a:ext uri="{FF2B5EF4-FFF2-40B4-BE49-F238E27FC236}">
                <a16:creationId xmlns:a16="http://schemas.microsoft.com/office/drawing/2014/main" id="{C336A3FA-4BC7-5607-69FF-DA8D9B0ED417}"/>
              </a:ext>
            </a:extLst>
          </p:cNvPr>
          <p:cNvSpPr txBox="1"/>
          <p:nvPr/>
        </p:nvSpPr>
        <p:spPr>
          <a:xfrm>
            <a:off x="11161734" y="112612"/>
            <a:ext cx="94463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8</a:t>
            </a:r>
          </a:p>
        </p:txBody>
      </p:sp>
      <p:pic>
        <p:nvPicPr>
          <p:cNvPr id="5" name="Picture 4" descr="A colorful circle with text&#10;&#10;AI-generated content may be incorrect.">
            <a:extLst>
              <a:ext uri="{FF2B5EF4-FFF2-40B4-BE49-F238E27FC236}">
                <a16:creationId xmlns:a16="http://schemas.microsoft.com/office/drawing/2014/main" id="{4265F26E-434F-F192-F32F-DBEC5F9CF5B5}"/>
              </a:ext>
            </a:extLst>
          </p:cNvPr>
          <p:cNvPicPr>
            <a:picLocks noChangeAspect="1"/>
          </p:cNvPicPr>
          <p:nvPr/>
        </p:nvPicPr>
        <p:blipFill>
          <a:blip r:embed="rId2"/>
          <a:stretch>
            <a:fillRect/>
          </a:stretch>
        </p:blipFill>
        <p:spPr>
          <a:xfrm>
            <a:off x="8672763" y="3048001"/>
            <a:ext cx="3288633" cy="1884948"/>
          </a:xfrm>
          <a:prstGeom prst="rect">
            <a:avLst/>
          </a:prstGeom>
        </p:spPr>
      </p:pic>
      <p:sp>
        <p:nvSpPr>
          <p:cNvPr id="6" name="TextBox 5">
            <a:extLst>
              <a:ext uri="{FF2B5EF4-FFF2-40B4-BE49-F238E27FC236}">
                <a16:creationId xmlns:a16="http://schemas.microsoft.com/office/drawing/2014/main" id="{3ED36569-71C6-2AC4-1A88-8BE738E85294}"/>
              </a:ext>
            </a:extLst>
          </p:cNvPr>
          <p:cNvSpPr txBox="1"/>
          <p:nvPr/>
        </p:nvSpPr>
        <p:spPr>
          <a:xfrm>
            <a:off x="8560921" y="5060779"/>
            <a:ext cx="41608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Figure 2: Ecological Systems (</a:t>
            </a:r>
            <a:r>
              <a:rPr lang="en-GB" dirty="0" err="1"/>
              <a:t>Fity</a:t>
            </a:r>
            <a:r>
              <a:rPr lang="en-GB" dirty="0"/>
              <a:t>, N.d.)</a:t>
            </a:r>
            <a:endParaRPr lang="en-US" dirty="0"/>
          </a:p>
        </p:txBody>
      </p:sp>
    </p:spTree>
    <p:extLst>
      <p:ext uri="{BB962C8B-B14F-4D97-AF65-F5344CB8AC3E}">
        <p14:creationId xmlns:p14="http://schemas.microsoft.com/office/powerpoint/2010/main" val="3811653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00CC8-D17F-2AB2-A161-7E7D051873FE}"/>
              </a:ext>
            </a:extLst>
          </p:cNvPr>
          <p:cNvSpPr>
            <a:spLocks noGrp="1"/>
          </p:cNvSpPr>
          <p:nvPr>
            <p:ph type="title"/>
          </p:nvPr>
        </p:nvSpPr>
        <p:spPr>
          <a:xfrm>
            <a:off x="346466" y="389021"/>
            <a:ext cx="8596668" cy="1320800"/>
          </a:xfrm>
        </p:spPr>
        <p:txBody>
          <a:bodyPr/>
          <a:lstStyle/>
          <a:p>
            <a:r>
              <a:rPr lang="en-GB" dirty="0"/>
              <a:t>Holistic </a:t>
            </a:r>
            <a:r>
              <a:rPr lang="en-GB"/>
              <a:t>Approach</a:t>
            </a:r>
            <a:endParaRPr lang="en-GB" dirty="0"/>
          </a:p>
        </p:txBody>
      </p:sp>
      <p:sp>
        <p:nvSpPr>
          <p:cNvPr id="3" name="Content Placeholder 2">
            <a:extLst>
              <a:ext uri="{FF2B5EF4-FFF2-40B4-BE49-F238E27FC236}">
                <a16:creationId xmlns:a16="http://schemas.microsoft.com/office/drawing/2014/main" id="{C1F6F29B-007F-8337-8F4A-495E9731D647}"/>
              </a:ext>
            </a:extLst>
          </p:cNvPr>
          <p:cNvSpPr>
            <a:spLocks noGrp="1"/>
          </p:cNvSpPr>
          <p:nvPr>
            <p:ph idx="1"/>
          </p:nvPr>
        </p:nvSpPr>
        <p:spPr>
          <a:xfrm>
            <a:off x="346466" y="1047668"/>
            <a:ext cx="8596668" cy="3880773"/>
          </a:xfrm>
        </p:spPr>
        <p:txBody>
          <a:bodyPr vert="horz" lIns="91440" tIns="45720" rIns="91440" bIns="45720" rtlCol="0" anchor="t">
            <a:normAutofit/>
          </a:bodyPr>
          <a:lstStyle/>
          <a:p>
            <a:pPr marL="0" indent="0">
              <a:buNone/>
            </a:pPr>
            <a:r>
              <a:rPr lang="en-GB" sz="1600">
                <a:latin typeface="Arial"/>
                <a:cs typeface="Arial"/>
              </a:rPr>
              <a:t>A holistic approach also involves multi-agency working:</a:t>
            </a:r>
            <a:endParaRPr lang="en-US"/>
          </a:p>
          <a:p>
            <a:r>
              <a:rPr lang="en-GB" sz="1600">
                <a:latin typeface="Arial"/>
                <a:cs typeface="Arial"/>
              </a:rPr>
              <a:t>GP </a:t>
            </a:r>
          </a:p>
          <a:p>
            <a:r>
              <a:rPr lang="en-GB" sz="1600">
                <a:latin typeface="Arial"/>
                <a:cs typeface="Arial"/>
              </a:rPr>
              <a:t>health visitor </a:t>
            </a:r>
          </a:p>
          <a:p>
            <a:r>
              <a:rPr lang="en-GB" sz="1600">
                <a:latin typeface="Arial"/>
                <a:cs typeface="Arial"/>
              </a:rPr>
              <a:t>speech therapist </a:t>
            </a:r>
          </a:p>
          <a:p>
            <a:r>
              <a:rPr lang="en-GB" sz="1600">
                <a:latin typeface="Arial"/>
                <a:cs typeface="Arial"/>
              </a:rPr>
              <a:t>nursery staff </a:t>
            </a:r>
          </a:p>
          <a:p>
            <a:r>
              <a:rPr lang="en-GB" sz="1600">
                <a:latin typeface="Arial"/>
                <a:cs typeface="Arial"/>
              </a:rPr>
              <a:t>social services Early Help </a:t>
            </a:r>
          </a:p>
          <a:p>
            <a:pPr marL="0" indent="0">
              <a:buNone/>
            </a:pPr>
            <a:r>
              <a:rPr lang="en-GB" sz="1600">
                <a:latin typeface="Arial"/>
                <a:cs typeface="Arial"/>
              </a:rPr>
              <a:t>Department for Education (2023) states that joined-up working improves outcomes for children with developmental delays.</a:t>
            </a:r>
          </a:p>
          <a:p>
            <a:pPr marL="0" indent="0">
              <a:buNone/>
            </a:pPr>
            <a:r>
              <a:rPr lang="en-GB" sz="1600">
                <a:latin typeface="Arial"/>
                <a:cs typeface="Arial"/>
              </a:rPr>
              <a:t>I feel this is the most effective way to support Isaac because it addresses both emotional and developmental needs together.</a:t>
            </a:r>
          </a:p>
          <a:p>
            <a:endParaRPr lang="en-GB" dirty="0"/>
          </a:p>
        </p:txBody>
      </p:sp>
      <p:sp>
        <p:nvSpPr>
          <p:cNvPr id="5" name="TextBox 4">
            <a:extLst>
              <a:ext uri="{FF2B5EF4-FFF2-40B4-BE49-F238E27FC236}">
                <a16:creationId xmlns:a16="http://schemas.microsoft.com/office/drawing/2014/main" id="{AB284618-3667-879F-152C-2EF21482EFDB}"/>
              </a:ext>
            </a:extLst>
          </p:cNvPr>
          <p:cNvSpPr txBox="1"/>
          <p:nvPr/>
        </p:nvSpPr>
        <p:spPr>
          <a:xfrm>
            <a:off x="11283211" y="145509"/>
            <a:ext cx="79548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9</a:t>
            </a:r>
          </a:p>
        </p:txBody>
      </p:sp>
    </p:spTree>
    <p:extLst>
      <p:ext uri="{BB962C8B-B14F-4D97-AF65-F5344CB8AC3E}">
        <p14:creationId xmlns:p14="http://schemas.microsoft.com/office/powerpoint/2010/main" val="1242236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0B26E-3574-A8BC-08F9-8B3F51F8B40F}"/>
              </a:ext>
            </a:extLst>
          </p:cNvPr>
          <p:cNvSpPr>
            <a:spLocks noGrp="1"/>
          </p:cNvSpPr>
          <p:nvPr>
            <p:ph type="title"/>
          </p:nvPr>
        </p:nvSpPr>
        <p:spPr>
          <a:xfrm>
            <a:off x="276281" y="278732"/>
            <a:ext cx="8596668" cy="1320800"/>
          </a:xfrm>
        </p:spPr>
        <p:txBody>
          <a:bodyPr/>
          <a:lstStyle/>
          <a:p>
            <a:r>
              <a:rPr lang="en-GB"/>
              <a:t>Final Improvement Plan</a:t>
            </a:r>
          </a:p>
        </p:txBody>
      </p:sp>
      <p:sp>
        <p:nvSpPr>
          <p:cNvPr id="3" name="Content Placeholder 2">
            <a:extLst>
              <a:ext uri="{FF2B5EF4-FFF2-40B4-BE49-F238E27FC236}">
                <a16:creationId xmlns:a16="http://schemas.microsoft.com/office/drawing/2014/main" id="{DED422DB-5A8A-4376-6ADF-7657AEED0463}"/>
              </a:ext>
            </a:extLst>
          </p:cNvPr>
          <p:cNvSpPr>
            <a:spLocks noGrp="1"/>
          </p:cNvSpPr>
          <p:nvPr>
            <p:ph idx="1"/>
          </p:nvPr>
        </p:nvSpPr>
        <p:spPr>
          <a:xfrm>
            <a:off x="276281" y="937379"/>
            <a:ext cx="8596668" cy="3880773"/>
          </a:xfrm>
        </p:spPr>
        <p:txBody>
          <a:bodyPr vert="horz" lIns="91440" tIns="45720" rIns="91440" bIns="45720" rtlCol="0" anchor="t">
            <a:noAutofit/>
          </a:bodyPr>
          <a:lstStyle/>
          <a:p>
            <a:pPr marL="0" indent="0">
              <a:buNone/>
            </a:pPr>
            <a:r>
              <a:rPr lang="en-GB" sz="1600">
                <a:latin typeface="Arial"/>
                <a:cs typeface="Arial"/>
              </a:rPr>
              <a:t>I feel Isaac and his mum need a combined intervention approach:</a:t>
            </a:r>
            <a:endParaRPr lang="en-US"/>
          </a:p>
          <a:p>
            <a:r>
              <a:rPr lang="en-GB" sz="1600">
                <a:latin typeface="Arial"/>
                <a:cs typeface="Arial"/>
              </a:rPr>
              <a:t>GP support for postnatal depression </a:t>
            </a:r>
          </a:p>
          <a:p>
            <a:r>
              <a:rPr lang="en-GB" sz="1600">
                <a:latin typeface="Arial"/>
                <a:cs typeface="Arial"/>
              </a:rPr>
              <a:t>counselling or CBT for mum </a:t>
            </a:r>
          </a:p>
          <a:p>
            <a:r>
              <a:rPr lang="en-GB" sz="1600">
                <a:latin typeface="Arial"/>
                <a:cs typeface="Arial"/>
              </a:rPr>
              <a:t>Early Help social services support </a:t>
            </a:r>
          </a:p>
          <a:p>
            <a:r>
              <a:rPr lang="en-GB" sz="1600">
                <a:latin typeface="Arial"/>
                <a:cs typeface="Arial"/>
              </a:rPr>
              <a:t>parent support group </a:t>
            </a:r>
          </a:p>
          <a:p>
            <a:r>
              <a:rPr lang="en-GB" sz="1600">
                <a:latin typeface="Arial"/>
                <a:cs typeface="Arial"/>
              </a:rPr>
              <a:t>key worker in nursery </a:t>
            </a:r>
          </a:p>
          <a:p>
            <a:r>
              <a:rPr lang="en-GB" sz="1600">
                <a:latin typeface="Arial"/>
                <a:cs typeface="Arial"/>
              </a:rPr>
              <a:t>gradual separation strategies </a:t>
            </a:r>
          </a:p>
          <a:p>
            <a:r>
              <a:rPr lang="en-GB" sz="1600">
                <a:latin typeface="Arial"/>
                <a:cs typeface="Arial"/>
              </a:rPr>
              <a:t>play-based learning </a:t>
            </a:r>
          </a:p>
          <a:p>
            <a:r>
              <a:rPr lang="en-GB" sz="1600">
                <a:latin typeface="Arial"/>
                <a:cs typeface="Arial"/>
              </a:rPr>
              <a:t>language development support </a:t>
            </a:r>
          </a:p>
          <a:p>
            <a:r>
              <a:rPr lang="en-GB" sz="1600">
                <a:latin typeface="Arial"/>
                <a:cs typeface="Arial"/>
              </a:rPr>
              <a:t>I feel that as Isaac’s mum becomes more emotionally stable, Isaac will feel safer, which will improve his attachment, behaviour, and communication.</a:t>
            </a:r>
          </a:p>
          <a:p>
            <a:endParaRPr lang="en-GB" dirty="0"/>
          </a:p>
        </p:txBody>
      </p:sp>
      <p:sp>
        <p:nvSpPr>
          <p:cNvPr id="4" name="TextBox 3">
            <a:extLst>
              <a:ext uri="{FF2B5EF4-FFF2-40B4-BE49-F238E27FC236}">
                <a16:creationId xmlns:a16="http://schemas.microsoft.com/office/drawing/2014/main" id="{75908DFD-492B-7CE0-4B43-E7E9CA4FC51A}"/>
              </a:ext>
            </a:extLst>
          </p:cNvPr>
          <p:cNvSpPr txBox="1"/>
          <p:nvPr/>
        </p:nvSpPr>
        <p:spPr>
          <a:xfrm>
            <a:off x="10727372" y="106231"/>
            <a:ext cx="20294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10</a:t>
            </a:r>
          </a:p>
        </p:txBody>
      </p:sp>
    </p:spTree>
    <p:extLst>
      <p:ext uri="{BB962C8B-B14F-4D97-AF65-F5344CB8AC3E}">
        <p14:creationId xmlns:p14="http://schemas.microsoft.com/office/powerpoint/2010/main" val="3511108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10D28-2D36-204C-EB6F-3B0E70EE312F}"/>
              </a:ext>
            </a:extLst>
          </p:cNvPr>
          <p:cNvSpPr>
            <a:spLocks noGrp="1"/>
          </p:cNvSpPr>
          <p:nvPr>
            <p:ph type="title"/>
          </p:nvPr>
        </p:nvSpPr>
        <p:spPr>
          <a:xfrm>
            <a:off x="406624" y="389021"/>
            <a:ext cx="8596668" cy="1320800"/>
          </a:xfrm>
        </p:spPr>
        <p:txBody>
          <a:bodyPr/>
          <a:lstStyle/>
          <a:p>
            <a:r>
              <a:rPr lang="en-GB"/>
              <a:t>Conclusion</a:t>
            </a:r>
          </a:p>
        </p:txBody>
      </p:sp>
      <p:sp>
        <p:nvSpPr>
          <p:cNvPr id="3" name="Content Placeholder 2">
            <a:extLst>
              <a:ext uri="{FF2B5EF4-FFF2-40B4-BE49-F238E27FC236}">
                <a16:creationId xmlns:a16="http://schemas.microsoft.com/office/drawing/2014/main" id="{CC2AB073-2BC6-0215-7F80-923855B3C814}"/>
              </a:ext>
            </a:extLst>
          </p:cNvPr>
          <p:cNvSpPr>
            <a:spLocks noGrp="1"/>
          </p:cNvSpPr>
          <p:nvPr>
            <p:ph idx="1"/>
          </p:nvPr>
        </p:nvSpPr>
        <p:spPr>
          <a:xfrm>
            <a:off x="506887" y="1127879"/>
            <a:ext cx="8596668" cy="3880773"/>
          </a:xfrm>
        </p:spPr>
        <p:txBody>
          <a:bodyPr vert="horz" lIns="91440" tIns="45720" rIns="91440" bIns="45720" rtlCol="0" anchor="t">
            <a:normAutofit/>
          </a:bodyPr>
          <a:lstStyle/>
          <a:p>
            <a:pPr marL="0" indent="0">
              <a:buNone/>
            </a:pPr>
            <a:r>
              <a:rPr lang="en-GB" sz="1600" dirty="0">
                <a:latin typeface="Arial"/>
                <a:cs typeface="Arial"/>
              </a:rPr>
              <a:t>In conclusion, I feel Isaac’s difficulties can be explained mainly through Bowlby’s Attachment Theory, supported by Erikson’s psychosocial development theory and Bronfenbrenner’s ecological systems theory. However, the main foundation of my report focused on Bowlby in which </a:t>
            </a:r>
            <a:r>
              <a:rPr lang="en-GB" sz="1600" err="1">
                <a:latin typeface="Arial"/>
                <a:cs typeface="Arial"/>
              </a:rPr>
              <a:t>i</a:t>
            </a:r>
            <a:r>
              <a:rPr lang="en-GB" sz="1600">
                <a:latin typeface="Arial"/>
                <a:cs typeface="Arial"/>
              </a:rPr>
              <a:t> believe holds the strongest attachment to Isaacs early life problems.</a:t>
            </a:r>
            <a:endParaRPr lang="en-US"/>
          </a:p>
          <a:p>
            <a:pPr marL="0" indent="0">
              <a:buNone/>
            </a:pPr>
            <a:r>
              <a:rPr lang="en-GB" sz="1600">
                <a:latin typeface="Arial"/>
                <a:cs typeface="Arial"/>
              </a:rPr>
              <a:t>I feel Isaac’s challenges are not permanent. With early intervention, improved maternal mental health, and consistent support in nursery, he can make significant progress.</a:t>
            </a:r>
          </a:p>
          <a:p>
            <a:pPr marL="0" indent="0">
              <a:buNone/>
            </a:pPr>
            <a:r>
              <a:rPr lang="en-GB" sz="1600" dirty="0">
                <a:latin typeface="Arial"/>
                <a:cs typeface="Arial"/>
              </a:rPr>
              <a:t>I also feel that while his fathers absence may be a contributing factor, the most important influences are emotional availability, stability, and caregiving quality.</a:t>
            </a:r>
          </a:p>
          <a:p>
            <a:pPr marL="0" indent="0">
              <a:buNone/>
            </a:pPr>
            <a:r>
              <a:rPr lang="en-GB" sz="1600" dirty="0">
                <a:latin typeface="Arial"/>
                <a:cs typeface="Arial"/>
              </a:rPr>
              <a:t>It may also be wondering that if Isaac's father was to re-enter his </a:t>
            </a:r>
            <a:r>
              <a:rPr lang="en-GB" sz="1600">
                <a:latin typeface="Arial"/>
                <a:cs typeface="Arial"/>
              </a:rPr>
              <a:t>life, then his whole personality </a:t>
            </a:r>
            <a:r>
              <a:rPr lang="en-GB" sz="1600" dirty="0">
                <a:latin typeface="Arial"/>
                <a:cs typeface="Arial"/>
              </a:rPr>
              <a:t>and learning experience could change.</a:t>
            </a:r>
          </a:p>
          <a:p>
            <a:pPr marL="0" indent="0">
              <a:buNone/>
            </a:pPr>
            <a:r>
              <a:rPr lang="en-GB" sz="1600">
                <a:latin typeface="Arial"/>
                <a:cs typeface="Arial"/>
              </a:rPr>
              <a:t>Overall, I feel the most important factor is strengthening the relationship between Isaac and his mother, as this will positively impact all areas of his development.</a:t>
            </a:r>
          </a:p>
          <a:p>
            <a:endParaRPr lang="en-GB" dirty="0"/>
          </a:p>
        </p:txBody>
      </p:sp>
      <p:sp>
        <p:nvSpPr>
          <p:cNvPr id="4" name="TextBox 3">
            <a:extLst>
              <a:ext uri="{FF2B5EF4-FFF2-40B4-BE49-F238E27FC236}">
                <a16:creationId xmlns:a16="http://schemas.microsoft.com/office/drawing/2014/main" id="{7DC04743-A89F-A204-39F9-A6001EA08874}"/>
              </a:ext>
            </a:extLst>
          </p:cNvPr>
          <p:cNvSpPr txBox="1"/>
          <p:nvPr/>
        </p:nvSpPr>
        <p:spPr>
          <a:xfrm>
            <a:off x="10886217" y="240551"/>
            <a:ext cx="244610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11</a:t>
            </a:r>
          </a:p>
        </p:txBody>
      </p:sp>
    </p:spTree>
    <p:extLst>
      <p:ext uri="{BB962C8B-B14F-4D97-AF65-F5344CB8AC3E}">
        <p14:creationId xmlns:p14="http://schemas.microsoft.com/office/powerpoint/2010/main" val="2780578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A2E1-78A1-55A6-1899-81348CCBB056}"/>
              </a:ext>
            </a:extLst>
          </p:cNvPr>
          <p:cNvSpPr>
            <a:spLocks noGrp="1"/>
          </p:cNvSpPr>
          <p:nvPr>
            <p:ph type="title"/>
          </p:nvPr>
        </p:nvSpPr>
        <p:spPr>
          <a:xfrm>
            <a:off x="577071" y="238626"/>
            <a:ext cx="8596668" cy="1320800"/>
          </a:xfrm>
        </p:spPr>
        <p:txBody>
          <a:bodyPr/>
          <a:lstStyle/>
          <a:p>
            <a:r>
              <a:rPr lang="en-GB"/>
              <a:t>Full Reference List</a:t>
            </a:r>
          </a:p>
        </p:txBody>
      </p:sp>
      <p:sp>
        <p:nvSpPr>
          <p:cNvPr id="3" name="Content Placeholder 2">
            <a:extLst>
              <a:ext uri="{FF2B5EF4-FFF2-40B4-BE49-F238E27FC236}">
                <a16:creationId xmlns:a16="http://schemas.microsoft.com/office/drawing/2014/main" id="{1539D874-A60D-14D6-BF51-E0348D35D76F}"/>
              </a:ext>
            </a:extLst>
          </p:cNvPr>
          <p:cNvSpPr>
            <a:spLocks noGrp="1"/>
          </p:cNvSpPr>
          <p:nvPr>
            <p:ph idx="1"/>
          </p:nvPr>
        </p:nvSpPr>
        <p:spPr>
          <a:xfrm>
            <a:off x="577071" y="897273"/>
            <a:ext cx="8596668" cy="3880773"/>
          </a:xfrm>
        </p:spPr>
        <p:txBody>
          <a:bodyPr vert="horz" lIns="91440" tIns="45720" rIns="91440" bIns="45720" rtlCol="0" anchor="t">
            <a:noAutofit/>
          </a:bodyPr>
          <a:lstStyle/>
          <a:p>
            <a:r>
              <a:rPr lang="en-GB" sz="1600">
                <a:solidFill>
                  <a:schemeClr val="tx1"/>
                </a:solidFill>
                <a:latin typeface="Arial"/>
                <a:cs typeface="Arial"/>
              </a:rPr>
              <a:t>Bee, H. and Boyd, D. (2010) </a:t>
            </a:r>
            <a:r>
              <a:rPr lang="en-GB" sz="1600" i="1">
                <a:solidFill>
                  <a:schemeClr val="tx1"/>
                </a:solidFill>
                <a:latin typeface="Arial"/>
                <a:cs typeface="Arial"/>
              </a:rPr>
              <a:t>The Developing Child</a:t>
            </a:r>
            <a:r>
              <a:rPr lang="en-GB" sz="1600">
                <a:solidFill>
                  <a:schemeClr val="tx1"/>
                </a:solidFill>
                <a:latin typeface="Arial"/>
                <a:cs typeface="Arial"/>
              </a:rPr>
              <a:t>. Pearson.</a:t>
            </a:r>
            <a:endParaRPr lang="en-US">
              <a:solidFill>
                <a:schemeClr val="tx1"/>
              </a:solidFill>
              <a:latin typeface="Trebuchet MS" panose="020B0603020202020204"/>
              <a:cs typeface="Arial"/>
            </a:endParaRPr>
          </a:p>
          <a:p>
            <a:r>
              <a:rPr lang="en-GB" sz="1600">
                <a:solidFill>
                  <a:schemeClr val="tx1"/>
                </a:solidFill>
                <a:latin typeface="Arial"/>
                <a:cs typeface="Arial"/>
              </a:rPr>
              <a:t>Bowlby, J. (1969) </a:t>
            </a:r>
            <a:r>
              <a:rPr lang="en-GB" sz="1600" i="1">
                <a:solidFill>
                  <a:schemeClr val="tx1"/>
                </a:solidFill>
                <a:latin typeface="Arial"/>
                <a:cs typeface="Arial"/>
              </a:rPr>
              <a:t>Attachment and Loss</a:t>
            </a:r>
            <a:r>
              <a:rPr lang="en-GB" sz="1600">
                <a:solidFill>
                  <a:schemeClr val="tx1"/>
                </a:solidFill>
                <a:latin typeface="Arial"/>
                <a:cs typeface="Arial"/>
              </a:rPr>
              <a:t>. Hogarth Press.</a:t>
            </a:r>
          </a:p>
          <a:p>
            <a:r>
              <a:rPr lang="en-GB" sz="1600">
                <a:solidFill>
                  <a:schemeClr val="tx1"/>
                </a:solidFill>
                <a:latin typeface="Arial"/>
                <a:cs typeface="Arial"/>
              </a:rPr>
              <a:t>Bowlby, J. (1988) </a:t>
            </a:r>
            <a:r>
              <a:rPr lang="en-GB" sz="1600" i="1">
                <a:solidFill>
                  <a:schemeClr val="tx1"/>
                </a:solidFill>
                <a:latin typeface="Arial"/>
                <a:cs typeface="Arial"/>
              </a:rPr>
              <a:t>A Secure Base</a:t>
            </a:r>
            <a:r>
              <a:rPr lang="en-GB" sz="1600">
                <a:solidFill>
                  <a:schemeClr val="tx1"/>
                </a:solidFill>
                <a:latin typeface="Arial"/>
                <a:cs typeface="Arial"/>
              </a:rPr>
              <a:t>. Routledge.</a:t>
            </a:r>
          </a:p>
          <a:p>
            <a:r>
              <a:rPr lang="en-GB" sz="1600">
                <a:solidFill>
                  <a:schemeClr val="tx1"/>
                </a:solidFill>
                <a:latin typeface="Arial"/>
                <a:cs typeface="Arial"/>
              </a:rPr>
              <a:t>Bronfenbrenner, U. (1979) </a:t>
            </a:r>
            <a:r>
              <a:rPr lang="en-GB" sz="1600" i="1">
                <a:solidFill>
                  <a:schemeClr val="tx1"/>
                </a:solidFill>
                <a:latin typeface="Arial"/>
                <a:cs typeface="Arial"/>
              </a:rPr>
              <a:t>The Ecology of Human Development</a:t>
            </a:r>
            <a:r>
              <a:rPr lang="en-GB" sz="1600">
                <a:solidFill>
                  <a:schemeClr val="tx1"/>
                </a:solidFill>
                <a:latin typeface="Arial"/>
                <a:cs typeface="Arial"/>
              </a:rPr>
              <a:t>. Harvard.</a:t>
            </a:r>
          </a:p>
          <a:p>
            <a:r>
              <a:rPr lang="en-GB" sz="1600">
                <a:solidFill>
                  <a:schemeClr val="tx1"/>
                </a:solidFill>
                <a:latin typeface="Arial"/>
                <a:cs typeface="Arial"/>
              </a:rPr>
              <a:t>Department for Education (2023) </a:t>
            </a:r>
            <a:r>
              <a:rPr lang="en-GB" sz="1600" i="1">
                <a:solidFill>
                  <a:schemeClr val="tx1"/>
                </a:solidFill>
                <a:latin typeface="Arial"/>
                <a:cs typeface="Arial"/>
              </a:rPr>
              <a:t>Early Years Guidance</a:t>
            </a:r>
            <a:r>
              <a:rPr lang="en-GB" sz="1600">
                <a:solidFill>
                  <a:schemeClr val="tx1"/>
                </a:solidFill>
                <a:latin typeface="Arial"/>
                <a:cs typeface="Arial"/>
              </a:rPr>
              <a:t>. Gov.uk</a:t>
            </a:r>
            <a:endParaRPr lang="en-US">
              <a:solidFill>
                <a:schemeClr val="tx1"/>
              </a:solidFill>
              <a:latin typeface="Trebuchet MS" panose="020B0603020202020204"/>
              <a:cs typeface="Arial"/>
            </a:endParaRPr>
          </a:p>
          <a:p>
            <a:r>
              <a:rPr lang="en-GB" sz="1600">
                <a:solidFill>
                  <a:schemeClr val="tx1"/>
                </a:solidFill>
                <a:latin typeface="Arial"/>
                <a:cs typeface="Arial"/>
              </a:rPr>
              <a:t>Erikson, E. (1950) </a:t>
            </a:r>
            <a:r>
              <a:rPr lang="en-GB" sz="1600" i="1">
                <a:solidFill>
                  <a:schemeClr val="tx1"/>
                </a:solidFill>
                <a:latin typeface="Arial"/>
                <a:cs typeface="Arial"/>
              </a:rPr>
              <a:t>Childhood and Society</a:t>
            </a:r>
            <a:r>
              <a:rPr lang="en-GB" sz="1600">
                <a:solidFill>
                  <a:schemeClr val="tx1"/>
                </a:solidFill>
                <a:latin typeface="Arial"/>
                <a:cs typeface="Arial"/>
              </a:rPr>
              <a:t>. Norton.</a:t>
            </a:r>
            <a:endParaRPr lang="en-GB">
              <a:solidFill>
                <a:schemeClr val="tx1"/>
              </a:solidFill>
              <a:ea typeface="+mn-lt"/>
              <a:cs typeface="+mn-lt"/>
            </a:endParaRPr>
          </a:p>
          <a:p>
            <a:r>
              <a:rPr lang="en-GB" sz="1600" dirty="0" err="1">
                <a:ea typeface="+mn-lt"/>
                <a:cs typeface="+mn-lt"/>
              </a:rPr>
              <a:t>Fity</a:t>
            </a:r>
            <a:r>
              <a:rPr lang="en-GB" sz="1600" dirty="0">
                <a:ea typeface="+mn-lt"/>
                <a:cs typeface="+mn-lt"/>
              </a:rPr>
              <a:t> (n.d.) Bowlby Theory Available at: </a:t>
            </a:r>
            <a:r>
              <a:rPr lang="en-GB" sz="1600" dirty="0">
                <a:ea typeface="+mn-lt"/>
                <a:cs typeface="+mn-lt"/>
                <a:hlinkClick r:id="rId2"/>
              </a:rPr>
              <a:t>Attachment Theory Bowlby's Attachment Theory | We'll Send It Over Now.</a:t>
            </a:r>
            <a:r>
              <a:rPr lang="en-GB" sz="1600" dirty="0">
                <a:ea typeface="+mn-lt"/>
                <a:cs typeface="+mn-lt"/>
              </a:rPr>
              <a:t> Accessed: 21 June 2026).</a:t>
            </a:r>
            <a:endParaRPr lang="en-GB" dirty="0">
              <a:solidFill>
                <a:schemeClr val="tx1"/>
              </a:solidFill>
              <a:latin typeface="Trebuchet MS" panose="020B0603020202020204"/>
              <a:cs typeface="Arial"/>
            </a:endParaRPr>
          </a:p>
          <a:p>
            <a:r>
              <a:rPr lang="en-GB" sz="1600">
                <a:solidFill>
                  <a:schemeClr val="tx1"/>
                </a:solidFill>
                <a:latin typeface="Arial"/>
                <a:cs typeface="Arial"/>
              </a:rPr>
              <a:t>Gillibrand, R. (2014) </a:t>
            </a:r>
            <a:r>
              <a:rPr lang="en-GB" sz="1600" i="1" dirty="0">
                <a:solidFill>
                  <a:schemeClr val="tx1"/>
                </a:solidFill>
                <a:latin typeface="Arial"/>
                <a:cs typeface="Arial"/>
              </a:rPr>
              <a:t>Developmental Psychology</a:t>
            </a:r>
            <a:r>
              <a:rPr lang="en-GB" sz="1600">
                <a:solidFill>
                  <a:schemeClr val="tx1"/>
                </a:solidFill>
                <a:latin typeface="Arial"/>
                <a:cs typeface="Arial"/>
              </a:rPr>
              <a:t>. Pearson.</a:t>
            </a:r>
          </a:p>
          <a:p>
            <a:r>
              <a:rPr lang="en-GB" sz="1600">
                <a:solidFill>
                  <a:schemeClr val="tx1"/>
                </a:solidFill>
                <a:latin typeface="Arial"/>
                <a:cs typeface="Arial"/>
              </a:rPr>
              <a:t>Gross, R. (2020) </a:t>
            </a:r>
            <a:r>
              <a:rPr lang="en-GB" sz="1600" i="1" dirty="0">
                <a:solidFill>
                  <a:schemeClr val="tx1"/>
                </a:solidFill>
                <a:latin typeface="Arial"/>
                <a:cs typeface="Arial"/>
              </a:rPr>
              <a:t>Psychology</a:t>
            </a:r>
            <a:r>
              <a:rPr lang="en-GB" sz="1600">
                <a:solidFill>
                  <a:schemeClr val="tx1"/>
                </a:solidFill>
                <a:latin typeface="Arial"/>
                <a:cs typeface="Arial"/>
              </a:rPr>
              <a:t>. Hodder.</a:t>
            </a:r>
          </a:p>
          <a:p>
            <a:r>
              <a:rPr lang="en-GB" sz="1600">
                <a:solidFill>
                  <a:schemeClr val="tx1"/>
                </a:solidFill>
                <a:latin typeface="Arial"/>
                <a:cs typeface="Arial"/>
              </a:rPr>
              <a:t>NICE (2023) </a:t>
            </a:r>
            <a:r>
              <a:rPr lang="en-GB" sz="1600" i="1" dirty="0">
                <a:solidFill>
                  <a:schemeClr val="tx1"/>
                </a:solidFill>
                <a:latin typeface="Arial"/>
                <a:cs typeface="Arial"/>
              </a:rPr>
              <a:t>Perinatal Mental Health</a:t>
            </a:r>
            <a:r>
              <a:rPr lang="en-GB" sz="1600">
                <a:solidFill>
                  <a:schemeClr val="tx1"/>
                </a:solidFill>
                <a:latin typeface="Arial"/>
                <a:cs typeface="Arial"/>
              </a:rPr>
              <a:t>. nice.org.uk</a:t>
            </a:r>
          </a:p>
          <a:p>
            <a:r>
              <a:rPr lang="en-GB" sz="1600">
                <a:solidFill>
                  <a:schemeClr val="tx1"/>
                </a:solidFill>
                <a:latin typeface="Arial"/>
                <a:cs typeface="Arial"/>
              </a:rPr>
              <a:t>NSPCC (2024) </a:t>
            </a:r>
            <a:r>
              <a:rPr lang="en-GB" sz="1600" i="1" dirty="0">
                <a:solidFill>
                  <a:schemeClr val="tx1"/>
                </a:solidFill>
                <a:latin typeface="Arial"/>
                <a:cs typeface="Arial"/>
              </a:rPr>
              <a:t>Child Development Guidance</a:t>
            </a:r>
            <a:r>
              <a:rPr lang="en-GB" sz="1600">
                <a:solidFill>
                  <a:schemeClr val="tx1"/>
                </a:solidFill>
                <a:latin typeface="Arial"/>
                <a:cs typeface="Arial"/>
              </a:rPr>
              <a:t>. nspcc.org.uk</a:t>
            </a:r>
          </a:p>
          <a:p>
            <a:r>
              <a:rPr lang="en-GB" sz="1600">
                <a:solidFill>
                  <a:schemeClr val="tx1"/>
                </a:solidFill>
                <a:latin typeface="Arial"/>
                <a:cs typeface="Arial"/>
              </a:rPr>
              <a:t>Taylor, S.E. (2019) </a:t>
            </a:r>
            <a:r>
              <a:rPr lang="en-GB" sz="1600" i="1" dirty="0">
                <a:solidFill>
                  <a:schemeClr val="tx1"/>
                </a:solidFill>
                <a:latin typeface="Arial"/>
                <a:cs typeface="Arial"/>
              </a:rPr>
              <a:t>Health Psychology</a:t>
            </a:r>
            <a:r>
              <a:rPr lang="en-GB" sz="1600">
                <a:solidFill>
                  <a:schemeClr val="tx1"/>
                </a:solidFill>
                <a:latin typeface="Arial"/>
                <a:cs typeface="Arial"/>
              </a:rPr>
              <a:t>. McGraw-Hill.</a:t>
            </a:r>
          </a:p>
          <a:p>
            <a:r>
              <a:rPr lang="en-GB" sz="1600">
                <a:solidFill>
                  <a:schemeClr val="tx1"/>
                </a:solidFill>
                <a:latin typeface="Trebuchet MS"/>
                <a:cs typeface="Arial"/>
              </a:rPr>
              <a:t>Unipsikoloji (2025) John Bowlby. Available at: </a:t>
            </a:r>
            <a:r>
              <a:rPr lang="en-GB" sz="1600" dirty="0">
                <a:solidFill>
                  <a:schemeClr val="tx1"/>
                </a:solidFill>
                <a:latin typeface="Trebuchet MS"/>
                <a:cs typeface="Arial"/>
                <a:hlinkClick r:id="rId3">
                  <a:extLst>
                    <a:ext uri="{A12FA001-AC4F-418D-AE19-62706E023703}">
                      <ahyp:hlinkClr xmlns:ahyp="http://schemas.microsoft.com/office/drawing/2018/hyperlinkcolor" val="tx"/>
                    </a:ext>
                  </a:extLst>
                </a:hlinkClick>
              </a:rPr>
              <a:t>https</a:t>
            </a:r>
            <a:r>
              <a:rPr lang="en-GB" sz="1600" dirty="0">
                <a:solidFill>
                  <a:schemeClr val="tx1"/>
                </a:solidFill>
                <a:ea typeface="+mn-lt"/>
                <a:cs typeface="+mn-lt"/>
                <a:hlinkClick r:id="rId3">
                  <a:extLst>
                    <a:ext uri="{A12FA001-AC4F-418D-AE19-62706E023703}">
                      <ahyp:hlinkClr xmlns:ahyp="http://schemas.microsoft.com/office/drawing/2018/hyperlinkcolor" val="tx"/>
                    </a:ext>
                  </a:extLst>
                </a:hlinkClick>
              </a:rPr>
              <a:t>://unipsikoloji.com/john-bowlby-ve-baglanma-kurami</a:t>
            </a:r>
            <a:r>
              <a:rPr lang="en-GB" sz="1600" dirty="0">
                <a:solidFill>
                  <a:schemeClr val="tx1"/>
                </a:solidFill>
                <a:latin typeface="Trebuchet MS"/>
                <a:cs typeface="Arial"/>
                <a:hlinkClick r:id="rId3">
                  <a:extLst>
                    <a:ext uri="{A12FA001-AC4F-418D-AE19-62706E023703}">
                      <ahyp:hlinkClr xmlns:ahyp="http://schemas.microsoft.com/office/drawing/2018/hyperlinkcolor" val="tx"/>
                    </a:ext>
                  </a:extLst>
                </a:hlinkClick>
              </a:rPr>
              <a:t>/</a:t>
            </a:r>
            <a:r>
              <a:rPr lang="en-GB" sz="1600">
                <a:solidFill>
                  <a:schemeClr val="tx1"/>
                </a:solidFill>
                <a:latin typeface="Trebuchet MS"/>
                <a:cs typeface="Arial"/>
              </a:rPr>
              <a:t>  Accessed: 21 June 2026).</a:t>
            </a:r>
            <a:endParaRPr lang="en-GB" sz="1600">
              <a:solidFill>
                <a:schemeClr val="tx1"/>
              </a:solidFill>
              <a:latin typeface="Arial"/>
              <a:cs typeface="Arial"/>
            </a:endParaRPr>
          </a:p>
          <a:p>
            <a:r>
              <a:rPr lang="en-GB" sz="1600">
                <a:solidFill>
                  <a:schemeClr val="tx1"/>
                </a:solidFill>
                <a:latin typeface="Arial"/>
                <a:cs typeface="Arial"/>
              </a:rPr>
              <a:t>Wright, N. et al. (2018) </a:t>
            </a:r>
            <a:r>
              <a:rPr lang="en-GB" sz="1600" i="1" dirty="0">
                <a:solidFill>
                  <a:schemeClr val="tx1"/>
                </a:solidFill>
                <a:latin typeface="Arial"/>
                <a:cs typeface="Arial"/>
              </a:rPr>
              <a:t>JCPP</a:t>
            </a:r>
            <a:r>
              <a:rPr lang="en-GB" sz="1600" dirty="0">
                <a:solidFill>
                  <a:schemeClr val="tx1"/>
                </a:solidFill>
                <a:latin typeface="Arial"/>
                <a:cs typeface="Arial"/>
              </a:rPr>
              <a:t>.</a:t>
            </a:r>
            <a:endParaRPr lang="en-GB">
              <a:solidFill>
                <a:schemeClr val="tx1"/>
              </a:solidFill>
            </a:endParaRPr>
          </a:p>
          <a:p>
            <a:endParaRPr lang="en-GB" dirty="0"/>
          </a:p>
        </p:txBody>
      </p:sp>
      <p:sp>
        <p:nvSpPr>
          <p:cNvPr id="4" name="TextBox 3">
            <a:extLst>
              <a:ext uri="{FF2B5EF4-FFF2-40B4-BE49-F238E27FC236}">
                <a16:creationId xmlns:a16="http://schemas.microsoft.com/office/drawing/2014/main" id="{8585F6F0-F314-0493-9CCA-E54B04692AC4}"/>
              </a:ext>
            </a:extLst>
          </p:cNvPr>
          <p:cNvSpPr txBox="1"/>
          <p:nvPr/>
        </p:nvSpPr>
        <p:spPr>
          <a:xfrm>
            <a:off x="10657188" y="115016"/>
            <a:ext cx="289852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12</a:t>
            </a:r>
          </a:p>
        </p:txBody>
      </p:sp>
    </p:spTree>
    <p:extLst>
      <p:ext uri="{BB962C8B-B14F-4D97-AF65-F5344CB8AC3E}">
        <p14:creationId xmlns:p14="http://schemas.microsoft.com/office/powerpoint/2010/main" val="19943786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Module Code: (LCHS4010_BIRM)  Module Title: Psychology in Health and Social Care Assignment Title: Component 1, Presentation Lecturers Name: Alice Clayton  Student: Patrick Dickinson (2508174) Word Count: 1,559 (Excluding Full Reference List)</vt:lpstr>
      <vt:lpstr>Introduction</vt:lpstr>
      <vt:lpstr>Bowlby's Attachment Theory</vt:lpstr>
      <vt:lpstr>Application to Isaac</vt:lpstr>
      <vt:lpstr>Father Absence And Family Structure</vt:lpstr>
      <vt:lpstr>Comparison – Bowlby vs Erikson</vt:lpstr>
      <vt:lpstr>Supporting Isaacs Mum</vt:lpstr>
      <vt:lpstr>Supporting Isaac</vt:lpstr>
      <vt:lpstr>Holistic Approach</vt:lpstr>
      <vt:lpstr>Holistic Approach</vt:lpstr>
      <vt:lpstr>Final Improvement Plan</vt:lpstr>
      <vt:lpstr>Conclusion</vt:lpstr>
      <vt:lpstr>Full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686</cp:revision>
  <dcterms:created xsi:type="dcterms:W3CDTF">2026-06-21T12:13:16Z</dcterms:created>
  <dcterms:modified xsi:type="dcterms:W3CDTF">2026-06-21T22:23:58Z</dcterms:modified>
</cp:coreProperties>
</file>