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56" r:id="rId2"/>
    <p:sldId id="258" r:id="rId3"/>
    <p:sldId id="259" r:id="rId4"/>
    <p:sldId id="263" r:id="rId5"/>
    <p:sldId id="264" r:id="rId6"/>
    <p:sldId id="267" r:id="rId7"/>
    <p:sldId id="268" r:id="rId8"/>
    <p:sldId id="270" r:id="rId9"/>
    <p:sldId id="271" r:id="rId10"/>
    <p:sldId id="272" r:id="rId11"/>
    <p:sldId id="302" r:id="rId12"/>
    <p:sldId id="303" r:id="rId13"/>
    <p:sldId id="273" r:id="rId14"/>
    <p:sldId id="274" r:id="rId15"/>
    <p:sldId id="275" r:id="rId16"/>
    <p:sldId id="305" r:id="rId17"/>
    <p:sldId id="306" r:id="rId18"/>
    <p:sldId id="307" r:id="rId19"/>
    <p:sldId id="308" r:id="rId20"/>
    <p:sldId id="309" r:id="rId21"/>
    <p:sldId id="278" r:id="rId22"/>
    <p:sldId id="280" r:id="rId23"/>
    <p:sldId id="284" r:id="rId24"/>
    <p:sldId id="285" r:id="rId25"/>
    <p:sldId id="286" r:id="rId26"/>
    <p:sldId id="287" r:id="rId27"/>
    <p:sldId id="288" r:id="rId28"/>
    <p:sldId id="289" r:id="rId29"/>
    <p:sldId id="279" r:id="rId30"/>
    <p:sldId id="281" r:id="rId31"/>
    <p:sldId id="282" r:id="rId32"/>
    <p:sldId id="299" r:id="rId33"/>
    <p:sldId id="283" r:id="rId34"/>
    <p:sldId id="298" r:id="rId35"/>
    <p:sldId id="300" r:id="rId36"/>
    <p:sldId id="301" r:id="rId37"/>
    <p:sldId id="310" r:id="rId38"/>
    <p:sldId id="311" r:id="rId39"/>
    <p:sldId id="312" r:id="rId40"/>
    <p:sldId id="313" r:id="rId41"/>
    <p:sldId id="320" r:id="rId42"/>
    <p:sldId id="314" r:id="rId43"/>
    <p:sldId id="315" r:id="rId44"/>
    <p:sldId id="316" r:id="rId45"/>
    <p:sldId id="317" r:id="rId46"/>
    <p:sldId id="318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38BE0-51F9-4BA1-A20C-08D251FC01AA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287748-3834-4F1D-AA4A-AC01EA08811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287748-3834-4F1D-AA4A-AC01EA08811F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3916349-EBA4-4FCE-BBF0-FD2FC90F5401}" type="datetimeFigureOut">
              <a:rPr lang="en-GB" smtClean="0"/>
              <a:pPr/>
              <a:t>18/05/2022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52B7B8C-A429-4249-A712-557276076A1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en.wikipedia.org/wiki/File:Herbert_Henry_Asquith.jpg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0" y="1371600"/>
            <a:ext cx="8229600" cy="1828800"/>
          </a:xfrm>
        </p:spPr>
        <p:txBody>
          <a:bodyPr/>
          <a:lstStyle/>
          <a:p>
            <a:r>
              <a:rPr lang="en-GB" dirty="0"/>
              <a:t>AHHI 5003 LECTURE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611560" y="3332163"/>
            <a:ext cx="7560840" cy="132097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 WAR AND CHANGE IN THE 20</a:t>
            </a:r>
            <a:r>
              <a:rPr lang="en-GB" baseline="30000" dirty="0"/>
              <a:t>TH</a:t>
            </a:r>
            <a:r>
              <a:rPr lang="en-GB" dirty="0"/>
              <a:t> CENTURY -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‘PAX BRITANNICA’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stability of Europe from 1815-1914?</a:t>
            </a:r>
          </a:p>
          <a:p>
            <a:r>
              <a:rPr lang="en-GB" dirty="0"/>
              <a:t>British control of the sea routes – unchallenged access to her overseas dominions</a:t>
            </a:r>
          </a:p>
          <a:p>
            <a:r>
              <a:rPr lang="en-GB" dirty="0"/>
              <a:t>Secured by a powerful naval presence world wide</a:t>
            </a:r>
          </a:p>
          <a:p>
            <a:r>
              <a:rPr lang="en-GB" dirty="0"/>
              <a:t>Secured post 1815 through continental order and the creation of ‘spheres of influence’ in Europe and beyond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u="sng" dirty="0"/>
              <a:t>1. RUSSIA</a:t>
            </a:r>
            <a:r>
              <a:rPr lang="en-GB" b="1" dirty="0"/>
              <a:t>:  </a:t>
            </a:r>
            <a:r>
              <a:rPr lang="en-GB" dirty="0"/>
              <a:t>the encroachment of Russian influence on Ottoman dominions in south-eastern Europe. threatening British interests in India</a:t>
            </a:r>
          </a:p>
          <a:p>
            <a:r>
              <a:rPr lang="en-GB" b="1" dirty="0"/>
              <a:t>CRIMEAN WAR (1853-6) : </a:t>
            </a:r>
            <a:r>
              <a:rPr lang="en-GB" dirty="0"/>
              <a:t>Russian influence in the region curtailed by British military presence, in alliance with France </a:t>
            </a:r>
          </a:p>
          <a:p>
            <a:r>
              <a:rPr lang="en-GB" b="1" dirty="0"/>
              <a:t>2. </a:t>
            </a:r>
            <a:r>
              <a:rPr lang="en-GB" b="1" u="sng" dirty="0"/>
              <a:t>GERMANY :</a:t>
            </a:r>
          </a:p>
          <a:p>
            <a:r>
              <a:rPr lang="en-GB" dirty="0"/>
              <a:t>Unification contradicted ‘sphere of influence’ model</a:t>
            </a:r>
          </a:p>
          <a:p>
            <a:r>
              <a:rPr lang="en-GB" dirty="0"/>
              <a:t>A united Germany – who was in charge? And how best to defend against it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THE NEW IMPERIALISM</a:t>
            </a:r>
            <a:endParaRPr lang="en-US" dirty="0"/>
          </a:p>
        </p:txBody>
      </p:sp>
      <p:sp>
        <p:nvSpPr>
          <p:cNvPr id="22533" name="Rectangle 5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MAJOR FEATURE OF POWER POLITICS AND DIPLOMACY 1880’s AND 1890’s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FRANCE, GERMANY, BELGIUM EXPANDING OVERSEAS INTERESTS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PARTITION OF AFRICA REFLECTED RIVALRY WITHIN EXPORT MARKETS</a:t>
            </a:r>
            <a:endParaRPr lang="en-US" sz="2400"/>
          </a:p>
        </p:txBody>
      </p:sp>
      <p:sp>
        <p:nvSpPr>
          <p:cNvPr id="22534" name="Rectangle 6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/>
          </a:p>
        </p:txBody>
      </p:sp>
      <p:pic>
        <p:nvPicPr>
          <p:cNvPr id="10245" name="Picture 10" descr="afr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628775"/>
            <a:ext cx="3932237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/>
              <a:t>NEW IMPERIALISM</a:t>
            </a:r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RUSSIA LOOKED EAST TO SIBERIA AND BEYOND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TENSIONS WITH CHINA AND JAPAN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U.S.A. KEPT HER FRONTIERS IN THE WEST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ALL MEANT TENSIONS BETWEEN POWERS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sz="2400"/>
              <a:t>MOST NOTABLE THE MOROCCAN CRISES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US" sz="2400"/>
          </a:p>
        </p:txBody>
      </p:sp>
      <p:sp>
        <p:nvSpPr>
          <p:cNvPr id="24582" name="Rectangle 6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sz="2400"/>
          </a:p>
        </p:txBody>
      </p:sp>
      <p:pic>
        <p:nvPicPr>
          <p:cNvPr id="11269" name="Picture 8" descr="200px-China_imperialism_carto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628775"/>
            <a:ext cx="3887787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STRATEGIC ARMS RACE</a:t>
            </a:r>
            <a:endParaRPr lang="en-US" dirty="0"/>
          </a:p>
        </p:txBody>
      </p:sp>
      <p:sp>
        <p:nvSpPr>
          <p:cNvPr id="28676" name="Rectangle 4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LINK BETWEEN IMPERIAL GAIN AND NATIONAL PRIDE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ARMS RACE FROM 1900s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OVERSEAS GAINS AND ARMS RACE SEEN BY MANY AS MASKING FAILING DOMESTIC POLICIES IN MAJOR POWERS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/>
          </a:p>
        </p:txBody>
      </p:sp>
      <p:pic>
        <p:nvPicPr>
          <p:cNvPr id="14341" name="Picture 7" descr="h633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628775"/>
            <a:ext cx="39592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000"/>
              <a:t>4. DIPLOMACY AND MUTUAL DISTRUST</a:t>
            </a:r>
            <a:endParaRPr lang="en-US" sz="400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PRE-WAR DIPLOMACY HAD CREATED TWO COMPETING CAMPS – ‘TRIPLE ENTENTE’ AND ‘TRIPLE ALLIANCE’  </a:t>
            </a:r>
          </a:p>
          <a:p>
            <a:pPr>
              <a:lnSpc>
                <a:spcPct val="80000"/>
              </a:lnSpc>
              <a:defRPr/>
            </a:pPr>
            <a:r>
              <a:rPr lang="en-GB" dirty="0"/>
              <a:t>A LIMITED EUROPEAN WAR WAS</a:t>
            </a:r>
          </a:p>
          <a:p>
            <a:pPr>
              <a:lnSpc>
                <a:spcPct val="80000"/>
              </a:lnSpc>
              <a:defRPr/>
            </a:pPr>
            <a:r>
              <a:rPr lang="en-GB" dirty="0"/>
              <a:t> UNAVOIDABLE, BORN OUT OF:</a:t>
            </a:r>
          </a:p>
          <a:p>
            <a:pPr algn="just">
              <a:lnSpc>
                <a:spcPct val="80000"/>
              </a:lnSpc>
              <a:defRPr/>
            </a:pPr>
            <a:r>
              <a:rPr lang="en-GB" dirty="0"/>
              <a:t>‘THE EXPECTATIONS OF BOTH THE MILITARY</a:t>
            </a:r>
          </a:p>
          <a:p>
            <a:pPr algn="just">
              <a:lnSpc>
                <a:spcPct val="80000"/>
              </a:lnSpc>
              <a:defRPr/>
            </a:pPr>
            <a:r>
              <a:rPr lang="en-GB" dirty="0"/>
              <a:t> AND THE PEOPLE THAT WAR WAS </a:t>
            </a:r>
          </a:p>
          <a:p>
            <a:pPr algn="just">
              <a:lnSpc>
                <a:spcPct val="80000"/>
              </a:lnSpc>
              <a:defRPr/>
            </a:pPr>
            <a:r>
              <a:rPr lang="en-GB" dirty="0"/>
              <a:t>NECESSARY TO MAINTAIN NATIONAL</a:t>
            </a:r>
          </a:p>
          <a:p>
            <a:pPr algn="just">
              <a:lnSpc>
                <a:spcPct val="80000"/>
              </a:lnSpc>
              <a:defRPr/>
            </a:pPr>
            <a:r>
              <a:rPr lang="en-GB" dirty="0"/>
              <a:t> SECURITY AND PRIDE’</a:t>
            </a:r>
          </a:p>
          <a:p>
            <a:pPr>
              <a:lnSpc>
                <a:spcPct val="80000"/>
              </a:lnSpc>
              <a:defRPr/>
            </a:pPr>
            <a:r>
              <a:rPr lang="en-GB" dirty="0"/>
              <a:t>SOURCE: Ian </a:t>
            </a:r>
            <a:r>
              <a:rPr lang="en-GB" dirty="0" err="1"/>
              <a:t>Donnachie</a:t>
            </a:r>
            <a:r>
              <a:rPr lang="en-GB" dirty="0"/>
              <a:t> ‘The Origins of World War One’, in Arthur Marwick, et al, </a:t>
            </a:r>
            <a:r>
              <a:rPr lang="en-GB" i="1" dirty="0"/>
              <a:t>Europe on the Eve of War, </a:t>
            </a:r>
            <a:r>
              <a:rPr lang="en-GB" dirty="0"/>
              <a:t>(London: Open University Press, 1995), p.197.</a:t>
            </a:r>
            <a:endParaRPr lang="en-GB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000"/>
              <a:t>PRE-WAR DIPLOMACY - BRITAIN</a:t>
            </a:r>
            <a:endParaRPr lang="en-US" sz="4000"/>
          </a:p>
        </p:txBody>
      </p:sp>
      <p:sp>
        <p:nvSpPr>
          <p:cNvPr id="24579" name="Rectangle 5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VACILLATED BETWEEN NEUTRALITY AND POLICY REFLECTED FEAR OF BOTH GERMAN AND RUSSIAN EXPANSION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UPHOLDING OF BELGIAN NEUTRALITY</a:t>
            </a:r>
            <a:endParaRPr lang="en-US"/>
          </a:p>
        </p:txBody>
      </p:sp>
      <p:sp>
        <p:nvSpPr>
          <p:cNvPr id="24580" name="Rectangle 6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HERBERT HENRY ASQUITH (1852-1928)</a:t>
            </a:r>
            <a:endParaRPr lang="en-US"/>
          </a:p>
        </p:txBody>
      </p:sp>
      <p:pic>
        <p:nvPicPr>
          <p:cNvPr id="22533" name="Picture 8" descr="225px-Herbert_Henry_Asquith">
            <a:hlinkClick r:id="rId2" tooltip="H. H. Asquith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3141663"/>
            <a:ext cx="2592387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4000"/>
              <a:t>ALLIANCES – TRIPLE ENTENTE</a:t>
            </a:r>
            <a:endParaRPr lang="en-US" sz="4000"/>
          </a:p>
        </p:txBody>
      </p:sp>
      <p:sp>
        <p:nvSpPr>
          <p:cNvPr id="24579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LOOSE ALLIANCE BETWEEN BRITAIN , FRANCE , AND RUSSIA; FROM:</a:t>
            </a:r>
          </a:p>
          <a:p>
            <a:pPr>
              <a:lnSpc>
                <a:spcPct val="90000"/>
              </a:lnSpc>
            </a:pPr>
            <a:r>
              <a:rPr lang="en-GB"/>
              <a:t>1894 – FRANCO-RUSSIAN ALLIANCE</a:t>
            </a:r>
          </a:p>
          <a:p>
            <a:pPr>
              <a:lnSpc>
                <a:spcPct val="90000"/>
              </a:lnSpc>
            </a:pPr>
            <a:r>
              <a:rPr lang="en-GB"/>
              <a:t>1904 – ANGLO-FRENCH ENTENTE</a:t>
            </a:r>
          </a:p>
          <a:p>
            <a:pPr>
              <a:lnSpc>
                <a:spcPct val="90000"/>
              </a:lnSpc>
            </a:pPr>
            <a:r>
              <a:rPr lang="en-GB"/>
              <a:t>1907 – ANGLO-RUSSIAN ENTENTE</a:t>
            </a:r>
            <a:endParaRPr lang="en-US"/>
          </a:p>
        </p:txBody>
      </p:sp>
      <p:sp>
        <p:nvSpPr>
          <p:cNvPr id="24580" name="Rectangle 5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4581" name="Picture 9" descr="alliance_ent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00213"/>
            <a:ext cx="41052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4000"/>
              <a:t>ALLIANCES – TRIPLE ALLIANCE</a:t>
            </a:r>
            <a:endParaRPr lang="en-US" sz="4000"/>
          </a:p>
        </p:txBody>
      </p:sp>
      <p:sp>
        <p:nvSpPr>
          <p:cNvPr id="27651" name="Rectangle 5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LOOSE ALLIANCE BETWEEN GERMANY, AUSTRO-HUNGARY, AND ITALY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FORGED IN 1882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MUTUAL SUPPORT GIVEN IF ATTACKED BY TWO OR MORE POWERS</a:t>
            </a:r>
            <a:endParaRPr lang="en-US"/>
          </a:p>
        </p:txBody>
      </p:sp>
      <p:pic>
        <p:nvPicPr>
          <p:cNvPr id="25604" name="Picture 7" descr="alliance_entent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1700213"/>
            <a:ext cx="4038600" cy="42497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000"/>
              <a:t>MOROCCAN CRISIS (1) – TANGIERS 1905-06</a:t>
            </a:r>
            <a:endParaRPr lang="en-US" sz="400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STATUS OF MOROCCO CHALLENGED BY WILHEMINE GERMANY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‘PROTECTORATE’ AIMS OF FRANCE CHALLENGED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KAISER VISITS TANGIERS (MARCH 1905) – GIVES SPEECH IN SUPPORT OF INDEPENDENCE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JUNE 1905 – POWERS ON THE BRINK OF WAR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ALGECIRAS CONFERENCE ISOLATES GERMANY – FRANCE RETAINS CONTROL OF REGION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4000"/>
              <a:t>MOROCCAN CRISIS (2) - AGADIR</a:t>
            </a:r>
            <a:endParaRPr lang="en-US" sz="400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JULY 1911 - LOCAL UPRISING OCCURS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GERMAN GUNBOAT ‘THE PANTHER’ SENT TO AGADIR IN SUPPORT OF REBELS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FRENCH REINFORCE FEZ TO QUELL UPRISING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WAR AVOIDED AT TREATY OF FEZ (NOVEMBER 1911)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FRENCH CONTROL MOROCCO BUT AT COST OF GERMAN GAINS IN CONGO AND CAMEROON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/>
              <a:t>CRISES RAISE TENSIONS BETWEEN ‘ENTENTE’ AND GERMANY </a:t>
            </a:r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ECONOMIC RIVALRY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30725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INDUSTRIAL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ECONOMIC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TRADING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FINANCIAL</a:t>
            </a:r>
          </a:p>
        </p:txBody>
      </p:sp>
      <p:pic>
        <p:nvPicPr>
          <p:cNvPr id="7172" name="Picture 2" descr="http://home.zipworld.com.au/~lnbdds/Boschi/ins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628775"/>
            <a:ext cx="3887787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7813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BRITISH SUPREMACY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30725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COALMINING AND IRON PRODUCTION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ENGINEERING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TEXTILES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SHIPPING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INSURANCE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BANKING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LONDON – FOCAL POINT FOR MONEY MARKETS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THE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FRANCE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UNITED STATES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JAPAN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GERMANY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716463" y="1196975"/>
            <a:ext cx="4038600" cy="5400675"/>
          </a:xfrm>
        </p:spPr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/>
              <a:t>BETWEEN 1848-1913 INDUSTIAL GNP IN GERMANY HAD RISEN FROM 21.6% TO 44.6%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/>
              <a:t>AGRICULTURAL GNP FALLEN FROM 45.2% TO 23.4%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b="1" dirty="0"/>
              <a:t>SOURCE : </a:t>
            </a:r>
            <a:r>
              <a:rPr lang="en-GB" dirty="0"/>
              <a:t>MARWICK, ET AL, </a:t>
            </a:r>
            <a:r>
              <a:rPr lang="en-GB" i="1" dirty="0"/>
              <a:t>EUROPE ON THE EVE OF WAR</a:t>
            </a:r>
            <a:r>
              <a:rPr lang="en-GB" dirty="0"/>
              <a:t> (OUP, 1994). P.92.</a:t>
            </a:r>
            <a:endParaRPr lang="en-GB" b="1" i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PROGRESSIVE LIBERALISM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Liberal reforms 1906 onwards seen as marking the emergence of a modern welfare state</a:t>
            </a:r>
          </a:p>
          <a:p>
            <a:r>
              <a:rPr lang="en-GB" dirty="0"/>
              <a:t>Shift away from ‘classical liberalism’ to a more collectivist and progressive approach to welfare, based on social justice and state involvement for the common good</a:t>
            </a:r>
          </a:p>
          <a:p>
            <a:r>
              <a:rPr lang="en-GB" dirty="0"/>
              <a:t>Royal Commission on Poor Law provision and the ‘Majority’ and ‘Minority’ reports (generally ignored by Liberal administration)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PROGRESSIVE LIBERALISM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Arose out of fear of increasing poverty and deprivation</a:t>
            </a:r>
          </a:p>
          <a:p>
            <a:r>
              <a:rPr lang="en-GB" dirty="0"/>
              <a:t>The need for state involvement to counter the problem of poverty </a:t>
            </a:r>
          </a:p>
          <a:p>
            <a:r>
              <a:rPr lang="en-GB" dirty="0"/>
              <a:t>Influenced by the pioneering work of </a:t>
            </a:r>
            <a:r>
              <a:rPr lang="en-GB" dirty="0" err="1"/>
              <a:t>Seebohm</a:t>
            </a:r>
            <a:r>
              <a:rPr lang="en-GB" dirty="0"/>
              <a:t> </a:t>
            </a:r>
            <a:r>
              <a:rPr lang="en-GB" dirty="0" err="1"/>
              <a:t>Rowntree</a:t>
            </a:r>
            <a:r>
              <a:rPr lang="en-GB" dirty="0"/>
              <a:t> and Charles Booth – moral concern around poverty, provision for old age, and illness</a:t>
            </a:r>
          </a:p>
          <a:p>
            <a:r>
              <a:rPr lang="en-GB" dirty="0"/>
              <a:t>Rise of the Labour party and fear of socialism and communism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LIBERAL REFORMS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CHILDREN:</a:t>
            </a:r>
          </a:p>
          <a:p>
            <a:r>
              <a:rPr lang="en-GB" dirty="0"/>
              <a:t>1906 – free school meals (but not compulsory until 1912)</a:t>
            </a:r>
          </a:p>
          <a:p>
            <a:r>
              <a:rPr lang="en-GB" dirty="0"/>
              <a:t>1907 – ‘Notification of Births Act’ – attempt at understanding I.M.R.</a:t>
            </a:r>
          </a:p>
          <a:p>
            <a:r>
              <a:rPr lang="en-GB" dirty="0"/>
              <a:t>1907-12: free medical provision and access to school clinics (although ‘patchy’, not all local authorities complied)</a:t>
            </a:r>
          </a:p>
          <a:p>
            <a:r>
              <a:rPr lang="en-GB" dirty="0"/>
              <a:t>1908 – ‘the Children’s Act’ (or Children’s Charter); setting up of juvenile courts, foster care provision; Borstal provision formalised</a:t>
            </a:r>
          </a:p>
          <a:p>
            <a:r>
              <a:rPr lang="en-GB" dirty="0"/>
              <a:t>Concern for the welfare of children against ‘baby farming’ ‘wet nursing’ and fear of infanticide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LIBERAL REFORMS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PENSIONERS:</a:t>
            </a:r>
          </a:p>
          <a:p>
            <a:r>
              <a:rPr lang="en-GB" dirty="0"/>
              <a:t>1908 – pension for over 70s  - 5s per week (7s 6d for couple)</a:t>
            </a:r>
          </a:p>
          <a:p>
            <a:r>
              <a:rPr lang="en-GB" dirty="0"/>
              <a:t>Means tested and only if fully employed i.e. To have worked to full potential</a:t>
            </a:r>
          </a:p>
          <a:p>
            <a:r>
              <a:rPr lang="en-GB" dirty="0"/>
              <a:t>20 year citizenship rule (many immigrants denied)</a:t>
            </a:r>
          </a:p>
          <a:p>
            <a:r>
              <a:rPr lang="en-GB" dirty="0"/>
              <a:t>Life expectancy of 48 meant most never reached 70!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LIBERAL REFORMS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EMPLOYED:</a:t>
            </a:r>
          </a:p>
          <a:p>
            <a:r>
              <a:rPr lang="en-GB" dirty="0"/>
              <a:t>1909 – provision of labour exchanges</a:t>
            </a:r>
          </a:p>
          <a:p>
            <a:r>
              <a:rPr lang="en-GB" dirty="0"/>
              <a:t>1911 – ‘National Insurance Act’; sick pay of 10s per week over six months (contribution 4d a week); free medical treatment – doctors paid from insurance fund (but only those at work, no family medical cover)</a:t>
            </a:r>
          </a:p>
          <a:p>
            <a:r>
              <a:rPr lang="en-GB" dirty="0"/>
              <a:t>Part II of act gave 7s 6d a week for 15 weeks on 2.5d a week contribution</a:t>
            </a:r>
          </a:p>
          <a:p>
            <a:r>
              <a:rPr lang="en-GB" dirty="0"/>
              <a:t>Rates seen by many as too low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0" y="18593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‘TOTAL WAR’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Britain came out of 1914-18 on the winning side her overseas possessions intact – although conflict in Ireland would lead to partition, the creation of the Irish Free State and the province of Northern Ireland</a:t>
            </a:r>
          </a:p>
          <a:p>
            <a:r>
              <a:rPr lang="en-GB" dirty="0"/>
              <a:t>Germany would lose all her recently gained overseas possessions and her immediate future would be dictated by the provisions of the Versailles treaty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NATURE OF WAR</a:t>
            </a:r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GB" sz="2400"/>
              <a:t>WAR AND CHANGE – </a:t>
            </a:r>
            <a:r>
              <a:rPr lang="en-GB" sz="2400" b="1"/>
              <a:t>THE DILEMMA</a:t>
            </a:r>
            <a:r>
              <a:rPr lang="en-GB" sz="2400"/>
              <a:t>: WAR IS SURELY REGRESSIVE NOT PROGRESSIVE. IT BRINGS DESTRUCTION; DEPRIVATION; DEATH</a:t>
            </a:r>
          </a:p>
          <a:p>
            <a:pPr>
              <a:lnSpc>
                <a:spcPct val="80000"/>
              </a:lnSpc>
            </a:pPr>
            <a:r>
              <a:rPr lang="en-GB" sz="2400" b="1"/>
              <a:t>ALTERNATIVELY</a:t>
            </a:r>
            <a:r>
              <a:rPr lang="en-GB" sz="2400"/>
              <a:t>: THE EXPERIENCES AND HORRORS OF WAR DEMAND CHANGE – ‘A LAND FIT FOR HEROES’</a:t>
            </a:r>
            <a:endParaRPr lang="en-US" sz="2400"/>
          </a:p>
        </p:txBody>
      </p:sp>
      <p:pic>
        <p:nvPicPr>
          <p:cNvPr id="25606" name="Picture 6" descr="ypres"/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3438" y="1628775"/>
            <a:ext cx="4038600" cy="4405313"/>
          </a:xfrm>
          <a:noFill/>
          <a:ln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WAR AND CHANGE</a:t>
            </a:r>
            <a:endParaRPr lang="en-US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/>
              <a:t>STRUCTURAL CHANGE OR BROADER FORCES – ECONOMIC ACTIVITY/INDUSTRIALISATION; TECHNOLOGICAL ADVANCE;DEMOGRAPHY</a:t>
            </a:r>
          </a:p>
          <a:p>
            <a:endParaRPr lang="en-GB"/>
          </a:p>
          <a:p>
            <a:r>
              <a:rPr lang="en-GB"/>
              <a:t>NON-STRUCTURAL CHANGE – REFORM; IDEAS;REVOLUTION </a:t>
            </a:r>
          </a:p>
          <a:p>
            <a:endParaRPr lang="en-GB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WAR AND CHANGE</a:t>
            </a: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/>
              <a:t>EXAMINE EVENTS ‘BEFORE’ AND ‘AFTER’</a:t>
            </a:r>
          </a:p>
          <a:p>
            <a:r>
              <a:rPr lang="en-GB" sz="2800"/>
              <a:t>QUANTATIVE AS WELL AS QUALITATIVE EVIDENCE</a:t>
            </a:r>
          </a:p>
          <a:p>
            <a:r>
              <a:rPr lang="en-GB" sz="2800"/>
              <a:t>WOULD CHANGES HAVE COME ABOUT WITHOUT WAR?</a:t>
            </a:r>
          </a:p>
          <a:p>
            <a:r>
              <a:rPr lang="en-GB" sz="2800"/>
              <a:t>‘POST HOC ERGO PROPTER HOC’ – CAN WE ASSUME THAT BECAUSE ONE EVENT FOLLOWED ANOTHER, IT WAS CAUSED BY IT?</a:t>
            </a:r>
          </a:p>
          <a:p>
            <a:endParaRPr lang="en-US" sz="28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WAR AND CHANGE</a:t>
            </a:r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JUDGE THE IMPACT OF LONG-TERM FORCES AND CIRCUMSTANCES OF WAR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TO JUDGE THE VITALITY OF CONFLICT AND LEVELS OF PARTICIPATION, VS:</a:t>
            </a:r>
          </a:p>
          <a:p>
            <a:r>
              <a:rPr lang="en-GB" dirty="0"/>
              <a:t> THE DESTRUCTIVE NATURE OF ‘TOTAL WAR’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SOCIAL CHANGE</a:t>
            </a:r>
            <a:endParaRPr lang="en-US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000" b="1"/>
              <a:t>POPULATION IN BRITAIN : </a:t>
            </a:r>
            <a:r>
              <a:rPr lang="en-GB" sz="2000"/>
              <a:t>‘WAR LOSSES WERE NOT SUFFICIENT TO PREVENT THE SLOW GROWTH OF THE POPULATION, WHICH INCREASED BY OVER A MILLION AND A HALF DURING THE DECADE 1910-20’, HENRY COWPER ET AL, </a:t>
            </a:r>
            <a:r>
              <a:rPr lang="en-GB" sz="2000" i="1"/>
              <a:t>WORLD WAR I AND ITS CONSEQUENCES </a:t>
            </a:r>
            <a:r>
              <a:rPr lang="en-GB" sz="2000"/>
              <a:t>(THE OPEN UNIVERSITY PRESS, 1990), P.59.</a:t>
            </a:r>
            <a:endParaRPr lang="en-US" sz="2000" b="1" i="1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sz="2000"/>
          </a:p>
        </p:txBody>
      </p:sp>
      <p:pic>
        <p:nvPicPr>
          <p:cNvPr id="33799" name="Picture 7" descr="866cst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628775"/>
            <a:ext cx="4089400" cy="4464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ECONOMY</a:t>
            </a:r>
            <a:endParaRPr lang="en-US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1800" b="1" u="sng"/>
              <a:t>THE POSITIVE</a:t>
            </a:r>
            <a:r>
              <a:rPr lang="en-GB" sz="1800" b="1"/>
              <a:t>:</a:t>
            </a:r>
          </a:p>
          <a:p>
            <a:pPr>
              <a:lnSpc>
                <a:spcPct val="80000"/>
              </a:lnSpc>
            </a:pPr>
            <a:r>
              <a:rPr lang="en-GB" sz="1800"/>
              <a:t>ONLY LIMITED STRUCTURAL DAMAGE COMPARED TO CONTINENT</a:t>
            </a:r>
          </a:p>
          <a:p>
            <a:pPr>
              <a:lnSpc>
                <a:spcPct val="80000"/>
              </a:lnSpc>
            </a:pPr>
            <a:r>
              <a:rPr lang="en-GB" sz="1800"/>
              <a:t>BY 1923 PRODUCTION LEVELS RETAINED PRE-WAR HEIGHTS</a:t>
            </a:r>
          </a:p>
          <a:p>
            <a:pPr>
              <a:lnSpc>
                <a:spcPct val="80000"/>
              </a:lnSpc>
            </a:pPr>
            <a:r>
              <a:rPr lang="en-GB" sz="1800"/>
              <a:t>‘</a:t>
            </a:r>
            <a:r>
              <a:rPr lang="en-GB" sz="1800" b="1"/>
              <a:t>WAR IS THE MOTHER OF INVENTION</a:t>
            </a:r>
            <a:r>
              <a:rPr lang="en-GB" sz="1800"/>
              <a:t>’: ADVANCES MADE IN: SCIENCE AND MEDICINE; MOTOR TRANSPORT; AIRCRAFT TECHNOLOGY; RADIO TECHNOLOGY; HEAVY METAL TECHNOLOGY; ELECTRICAL POWER</a:t>
            </a:r>
            <a:endParaRPr lang="en-US" sz="1800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557338"/>
            <a:ext cx="4038600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1800" b="1" u="sng"/>
              <a:t>THE NEGATIVE</a:t>
            </a:r>
            <a:r>
              <a:rPr lang="en-GB" sz="1800"/>
              <a:t>:</a:t>
            </a:r>
          </a:p>
          <a:p>
            <a:pPr>
              <a:lnSpc>
                <a:spcPct val="80000"/>
              </a:lnSpc>
            </a:pPr>
            <a:r>
              <a:rPr lang="en-GB" sz="1800"/>
              <a:t>DEPENDENCE UPON LONG ESTABLISHED INDUSTRIES (COAL; COTTON; STEEL; SHIP BUILDING)</a:t>
            </a:r>
          </a:p>
          <a:p>
            <a:pPr>
              <a:lnSpc>
                <a:spcPct val="80000"/>
              </a:lnSpc>
            </a:pPr>
            <a:r>
              <a:rPr lang="en-GB" sz="1800"/>
              <a:t>WAR MEANT THE LOSS OF WORLD MARKETS</a:t>
            </a:r>
          </a:p>
          <a:p>
            <a:pPr>
              <a:lnSpc>
                <a:spcPct val="80000"/>
              </a:lnSpc>
            </a:pPr>
            <a:r>
              <a:rPr lang="en-GB" sz="1800"/>
              <a:t>INCREASED WORLD COMPETITION INCLUDING USE OF OIL AS OPPOSED TO COAL</a:t>
            </a:r>
          </a:p>
          <a:p>
            <a:pPr>
              <a:lnSpc>
                <a:spcPct val="80000"/>
              </a:lnSpc>
            </a:pPr>
            <a:r>
              <a:rPr lang="en-GB" sz="1800"/>
              <a:t>EMERGENCE OF NEW INTERNATIONAL ECONOMY – BRITAIN’S STANDING AS TRADING AND FINANCE CENTRE DIMINISHING</a:t>
            </a:r>
          </a:p>
          <a:p>
            <a:pPr>
              <a:lnSpc>
                <a:spcPct val="80000"/>
              </a:lnSpc>
            </a:pPr>
            <a:endParaRPr lang="en-US" sz="18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CORPORATISM</a:t>
            </a:r>
            <a:endParaRPr lang="en-US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800"/>
              <a:t>STATE INTERVENTION DID NOT RECEDE IN 1918</a:t>
            </a:r>
          </a:p>
          <a:p>
            <a:pPr>
              <a:lnSpc>
                <a:spcPct val="90000"/>
              </a:lnSpc>
            </a:pPr>
            <a:r>
              <a:rPr lang="en-GB" sz="2800"/>
              <a:t>ROLE OF THE STATE AS BUTTRESS FOR SOCIAL-ECONOMIC PROBLEMS</a:t>
            </a:r>
          </a:p>
          <a:p>
            <a:pPr>
              <a:lnSpc>
                <a:spcPct val="90000"/>
              </a:lnSpc>
            </a:pPr>
            <a:r>
              <a:rPr lang="en-GB" sz="2800"/>
              <a:t>CORPORATIST AGENDA IN ECONOMIC PLANNING AND SOCIAL INITIATIVES INCLUDING HOUSE BUILDING AND INSURANCE AND MEDICAL SERVICES</a:t>
            </a:r>
          </a:p>
          <a:p>
            <a:pPr>
              <a:lnSpc>
                <a:spcPct val="90000"/>
              </a:lnSpc>
            </a:pPr>
            <a:r>
              <a:rPr lang="en-GB" sz="2800"/>
              <a:t>INTERVENTION IN INDUSTRIAL DISPUTES – JOINT WHITLEY COUNCILS ETC</a:t>
            </a:r>
            <a:endParaRPr lang="en-US" sz="28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GEOPOLITICAL CHANGE</a:t>
            </a: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/>
              <a:t>VERSAILLES TREATY 28</a:t>
            </a:r>
            <a:r>
              <a:rPr lang="en-GB" sz="2400" baseline="30000"/>
              <a:t>TH</a:t>
            </a:r>
            <a:r>
              <a:rPr lang="en-GB" sz="2400"/>
              <a:t> JUNE 1919</a:t>
            </a:r>
          </a:p>
          <a:p>
            <a:pPr>
              <a:lnSpc>
                <a:spcPct val="80000"/>
              </a:lnSpc>
            </a:pPr>
            <a:r>
              <a:rPr lang="en-GB" sz="2400"/>
              <a:t>WILSONIAN IDEALS OF DEMOCRACY AND SELF-DETERMINATION – THE FOURTEEN POINTS</a:t>
            </a:r>
          </a:p>
          <a:p>
            <a:pPr>
              <a:lnSpc>
                <a:spcPct val="80000"/>
              </a:lnSpc>
            </a:pPr>
            <a:r>
              <a:rPr lang="en-GB" sz="2400"/>
              <a:t>GERMANY GUILTY PARTY – ‘THE WAR GUILT CLAUSE’</a:t>
            </a:r>
          </a:p>
          <a:p>
            <a:pPr>
              <a:lnSpc>
                <a:spcPct val="80000"/>
              </a:lnSpc>
            </a:pPr>
            <a:r>
              <a:rPr lang="en-GB" sz="2400"/>
              <a:t>A CASE OF ‘COMPROMISE’ AND ‘CONTRADICTION’</a:t>
            </a:r>
            <a:endParaRPr lang="en-US" sz="2400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/>
              <a:t>CLEMENCEAU; WILSON AND LLOYD GEORGE AT PARIS 1919</a:t>
            </a:r>
            <a:endParaRPr lang="en-US" sz="2400"/>
          </a:p>
        </p:txBody>
      </p:sp>
      <p:pic>
        <p:nvPicPr>
          <p:cNvPr id="29703" name="Picture 7" descr="Thre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3068638"/>
            <a:ext cx="3455988" cy="2652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VERSAILLES</a:t>
            </a:r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000" dirty="0"/>
              <a:t>‘IT WAS A NICE PRECEPT OF MACHIAVELLI THAT THE VICTOR SHOULD EITHER CONCILIATE HIS ENEMY OR DESTROY HIM, THE TREATY OF VERSAILLES DID NEITHER’,                 </a:t>
            </a:r>
            <a:r>
              <a:rPr lang="en-GB" sz="2000" b="1" dirty="0"/>
              <a:t>ANTONY LENTIN</a:t>
            </a:r>
            <a:r>
              <a:rPr lang="en-GB" sz="2000" dirty="0"/>
              <a:t>, </a:t>
            </a:r>
          </a:p>
          <a:p>
            <a:pPr>
              <a:lnSpc>
                <a:spcPct val="90000"/>
              </a:lnSpc>
            </a:pPr>
            <a:r>
              <a:rPr lang="en-GB" sz="2000" i="1" dirty="0"/>
              <a:t>LLOYD GEORGE, WOODROW WILSON, AND THE GUILT OF GERMANY</a:t>
            </a:r>
            <a:r>
              <a:rPr lang="en-GB" sz="2000" dirty="0"/>
              <a:t> (LEICESTER UNIVERSITY PRESS, 1985) </a:t>
            </a:r>
            <a:endParaRPr lang="en-US" sz="2000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sz="2000"/>
          </a:p>
        </p:txBody>
      </p:sp>
      <p:pic>
        <p:nvPicPr>
          <p:cNvPr id="31752" name="Picture 8" descr="thebig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628775"/>
            <a:ext cx="3960812" cy="4392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VERSAILLES AND GERMANY</a:t>
            </a:r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4757" name="Picture 5" descr="versailles_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5661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LEAGUE OF NATIONS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Formed out of the Versailles treaty; at it’s height in the 1930s it had upwards of sixty members</a:t>
            </a:r>
          </a:p>
          <a:p>
            <a:r>
              <a:rPr lang="en-GB" dirty="0"/>
              <a:t>Failure of the United States to ratify Versailles treaty meant they never joined the League</a:t>
            </a:r>
          </a:p>
          <a:p>
            <a:r>
              <a:rPr lang="en-GB" dirty="0"/>
              <a:t>Policy of collective security, negotiation and arbitration; disarmament linked to sanctions</a:t>
            </a:r>
          </a:p>
          <a:p>
            <a:r>
              <a:rPr lang="en-GB" dirty="0"/>
              <a:t>Dogged by reluctance of major powers to police the League’s goals, sanctions etc</a:t>
            </a:r>
          </a:p>
          <a:p>
            <a:r>
              <a:rPr lang="en-GB" dirty="0"/>
              <a:t>Unable to prevent expansionist policies of Germany, Italy, Japan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VERSAILLES</a:t>
            </a:r>
            <a:endParaRPr lang="en-US"/>
          </a:p>
        </p:txBody>
      </p:sp>
      <p:sp>
        <p:nvSpPr>
          <p:cNvPr id="35855" name="Rectangle 1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GB"/>
              <a:t>MARGARET MACMILLAN, </a:t>
            </a:r>
            <a:r>
              <a:rPr lang="en-GB" i="1"/>
              <a:t>PEACEMAKERS: SIX MONTHS THAT CHANGED THE WORLD </a:t>
            </a:r>
            <a:r>
              <a:rPr lang="en-GB"/>
              <a:t>(LONDON: JOHN MURRAY, 2003, [2</a:t>
            </a:r>
            <a:r>
              <a:rPr lang="en-GB" baseline="30000"/>
              <a:t>ND</a:t>
            </a:r>
            <a:r>
              <a:rPr lang="en-GB"/>
              <a:t> EDITION])</a:t>
            </a:r>
            <a:endParaRPr lang="en-US" i="1"/>
          </a:p>
        </p:txBody>
      </p:sp>
      <p:sp>
        <p:nvSpPr>
          <p:cNvPr id="35856" name="Rectangle 1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54" name="Picture 14" descr="3111ZWYS6M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1700213"/>
            <a:ext cx="3529013" cy="4033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APPEASEMENT</a:t>
            </a:r>
          </a:p>
        </p:txBody>
      </p:sp>
      <p:pic>
        <p:nvPicPr>
          <p:cNvPr id="5" name="Content Placeholder 4" descr="2009-03-23-Appeaseme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700808"/>
            <a:ext cx="5486400" cy="4176464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APPEASEMENT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Associated with the premiership of Neville Chamberlain and the avoidance of another conflict with Germany in the aftermath of the horrors of the Great War</a:t>
            </a:r>
          </a:p>
          <a:p>
            <a:r>
              <a:rPr lang="en-GB" dirty="0"/>
              <a:t>Term linked with weakness by those who condemned Chamberlain for appeasing Hitler and the Nazis</a:t>
            </a:r>
          </a:p>
          <a:p>
            <a:r>
              <a:rPr lang="en-GB" dirty="0"/>
              <a:t>Alternative approach – Chamberlain had no choice and was acting in the best interests of Britain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APPEASEMENT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October 1935: Italy invades Ethiopia</a:t>
            </a:r>
          </a:p>
          <a:p>
            <a:r>
              <a:rPr lang="en-GB" dirty="0"/>
              <a:t>March 1936: German troops enter the Rhineland in violation of the Versailles treaty</a:t>
            </a:r>
          </a:p>
          <a:p>
            <a:r>
              <a:rPr lang="en-GB" dirty="0"/>
              <a:t>March 1938: </a:t>
            </a:r>
            <a:r>
              <a:rPr lang="en-GB" dirty="0" err="1"/>
              <a:t>Anschluss</a:t>
            </a:r>
            <a:r>
              <a:rPr lang="en-GB" dirty="0"/>
              <a:t> - Germany occupies and annexes Austria </a:t>
            </a:r>
          </a:p>
          <a:p>
            <a:r>
              <a:rPr lang="en-GB" dirty="0"/>
              <a:t>September 1938: Chamberlain in Munich; Hitler’s demands over the Sudetenland met – ‘peace for our time’?</a:t>
            </a:r>
          </a:p>
          <a:p>
            <a:r>
              <a:rPr lang="en-GB" dirty="0"/>
              <a:t>March 1939: Czech lands annexed; shift of emphasis from appeasement to preparation for war, and reiteration of guarantees over Poland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WILLIAM BEVERIDGE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1879-1963</a:t>
            </a:r>
          </a:p>
          <a:p>
            <a:r>
              <a:rPr lang="en-GB" dirty="0"/>
              <a:t>Oxford educated lawyer</a:t>
            </a:r>
          </a:p>
          <a:p>
            <a:r>
              <a:rPr lang="en-GB" dirty="0"/>
              <a:t>1908 joined the Board of Trade – involved in Labour Exchange organisation and National Insurance</a:t>
            </a:r>
          </a:p>
          <a:p>
            <a:r>
              <a:rPr lang="en-GB" dirty="0"/>
              <a:t>1914-18 involved with manpower mobilisation and at the Ministry of Food</a:t>
            </a:r>
          </a:p>
          <a:p>
            <a:r>
              <a:rPr lang="en-GB" dirty="0"/>
              <a:t>1919-37 Director of the LSE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BEVERIDGE REPORT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Report on Social Insurance and Allied Services’ (1942) </a:t>
            </a:r>
          </a:p>
          <a:p>
            <a:r>
              <a:rPr lang="en-GB" dirty="0"/>
              <a:t>To counter want; disease; ignorance; squalor; idleness</a:t>
            </a:r>
          </a:p>
          <a:p>
            <a:r>
              <a:rPr lang="en-GB" dirty="0"/>
              <a:t>All in work should pay a weekly National Insurance contribution to cover sick benefit; unemployment benefit; retirement; widows pension</a:t>
            </a:r>
          </a:p>
          <a:p>
            <a:r>
              <a:rPr lang="en-GB" dirty="0"/>
              <a:t>Put forward on the assumption that a National Health Service of some description on the way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BEVERIDGE REPORT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Attempt to appeal to all parties including industry and employers: make British industry more competitive (healthier and more motivated workers); shift health and pension costs to the public account</a:t>
            </a:r>
          </a:p>
          <a:p>
            <a:r>
              <a:rPr lang="en-GB" dirty="0"/>
              <a:t>Aim: full employment (i.e. below 3%)</a:t>
            </a:r>
          </a:p>
          <a:p>
            <a:r>
              <a:rPr lang="en-GB" dirty="0"/>
              <a:t>Report became the basis of the new welfare state and instantly popular in the country</a:t>
            </a:r>
          </a:p>
          <a:p>
            <a:r>
              <a:rPr lang="en-GB" dirty="0"/>
              <a:t>Implemented in a series of acts between 1945-49 covering N.I; family allowance ; pensions etc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KEYNSIANISM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John Maynard Keynes (1883-1946)</a:t>
            </a:r>
          </a:p>
          <a:p>
            <a:r>
              <a:rPr lang="en-GB" dirty="0"/>
              <a:t>Advocated a mixed economy and the active participation of the state including:</a:t>
            </a:r>
          </a:p>
          <a:p>
            <a:r>
              <a:rPr lang="en-GB" dirty="0"/>
              <a:t>Central Bank involvement in  monetary policy</a:t>
            </a:r>
          </a:p>
          <a:p>
            <a:r>
              <a:rPr lang="en-GB" dirty="0"/>
              <a:t>Government stimulus programmes</a:t>
            </a:r>
          </a:p>
        </p:txBody>
      </p:sp>
      <p:pic>
        <p:nvPicPr>
          <p:cNvPr id="7" name="Content Placeholder 4" descr="KEYNES.bmp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64088" y="1844824"/>
            <a:ext cx="2664296" cy="3816423"/>
          </a:xfr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‘BUTSKELLISM’</a:t>
            </a:r>
          </a:p>
        </p:txBody>
      </p:sp>
      <p:pic>
        <p:nvPicPr>
          <p:cNvPr id="5" name="Content Placeholder 6" descr="BUTLER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628800"/>
            <a:ext cx="3384376" cy="4392488"/>
          </a:xfrm>
        </p:spPr>
      </p:pic>
      <p:pic>
        <p:nvPicPr>
          <p:cNvPr id="6" name="Content Placeholder 7" descr="Gaitskell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53000" y="1700808"/>
            <a:ext cx="3429000" cy="4176464"/>
          </a:xfr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‘BUTSKELLISM’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Satirical label given to the ‘Consensus’ politics and economic policy from the 1950s</a:t>
            </a:r>
          </a:p>
          <a:p>
            <a:r>
              <a:rPr lang="en-GB" dirty="0"/>
              <a:t>Play on </a:t>
            </a:r>
            <a:r>
              <a:rPr lang="en-GB" dirty="0" err="1"/>
              <a:t>Rab</a:t>
            </a:r>
            <a:r>
              <a:rPr lang="en-GB" dirty="0"/>
              <a:t> Butler (1902-1982) Chancellor from 1952-55 under Churchill and Eden; and Hugh </a:t>
            </a:r>
            <a:r>
              <a:rPr lang="en-GB" dirty="0" err="1"/>
              <a:t>Gaitskill</a:t>
            </a:r>
            <a:r>
              <a:rPr lang="en-GB" dirty="0"/>
              <a:t> (1906-63), Chancellor 1950-51 under Attlee, and leader of the Labour Party from 1955-63</a:t>
            </a:r>
          </a:p>
          <a:p>
            <a:r>
              <a:rPr lang="en-GB" dirty="0"/>
              <a:t>‘Consensus’ politics dominated economic policy from 1950 to the advent of Monetarism (advocating a mixed economy with state intervention over health and education policy)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CAPTURING ‘THATCHERISM’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1. Libertarian?:</a:t>
            </a:r>
          </a:p>
          <a:p>
            <a:r>
              <a:rPr lang="en-GB" dirty="0"/>
              <a:t>Individual liberty and freedom</a:t>
            </a:r>
          </a:p>
          <a:p>
            <a:r>
              <a:rPr lang="en-GB" dirty="0"/>
              <a:t>Rolling back the State – free market economics</a:t>
            </a:r>
          </a:p>
          <a:p>
            <a:r>
              <a:rPr lang="en-GB" dirty="0"/>
              <a:t>Supply-side economics - control of the money supply</a:t>
            </a:r>
          </a:p>
          <a:p>
            <a:r>
              <a:rPr lang="en-GB" dirty="0"/>
              <a:t>Low tax policy</a:t>
            </a:r>
          </a:p>
          <a:p>
            <a:r>
              <a:rPr lang="en-GB" dirty="0"/>
              <a:t>‘Self Help’ approach to welfare</a:t>
            </a:r>
          </a:p>
          <a:p>
            <a:r>
              <a:rPr lang="en-GB" dirty="0"/>
              <a:t>Privatisation of nationalised industry – steel, coal, gas and electricity, </a:t>
            </a:r>
          </a:p>
          <a:p>
            <a:r>
              <a:rPr lang="en-GB" dirty="0"/>
              <a:t>Challenging and constraining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CAPTURING ‘THATCHERISM’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Friedrich Hayek (1899-1992)</a:t>
            </a:r>
          </a:p>
          <a:p>
            <a:r>
              <a:rPr lang="en-GB" dirty="0"/>
              <a:t>Austrian-born; British citizen in 1938</a:t>
            </a:r>
          </a:p>
          <a:p>
            <a:r>
              <a:rPr lang="en-GB" dirty="0"/>
              <a:t>Defended ‘Classical Liberalism’ and free market capitalism against socialism and collectivism</a:t>
            </a:r>
          </a:p>
        </p:txBody>
      </p:sp>
      <p:pic>
        <p:nvPicPr>
          <p:cNvPr id="7" name="Content Placeholder 4" descr="Hayek_portrait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844824"/>
            <a:ext cx="2952328" cy="3960440"/>
          </a:xfr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CAPTURING ‘THATCHERISM’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Milton Friedman (1912-2006)</a:t>
            </a:r>
          </a:p>
          <a:p>
            <a:r>
              <a:rPr lang="en-GB" dirty="0"/>
              <a:t>Free market macro-economics and ‘Monetarism’</a:t>
            </a:r>
          </a:p>
          <a:p>
            <a:r>
              <a:rPr lang="en-GB" dirty="0"/>
              <a:t>Control inflation by controlling the money supply</a:t>
            </a:r>
          </a:p>
        </p:txBody>
      </p:sp>
      <p:pic>
        <p:nvPicPr>
          <p:cNvPr id="7" name="Content Placeholder 5" descr="friedma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09636" y="1600200"/>
            <a:ext cx="3115727" cy="4525963"/>
          </a:xfr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‘THATCHERISM’ contd...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Individual liberty and freedom</a:t>
            </a:r>
          </a:p>
          <a:p>
            <a:r>
              <a:rPr lang="en-GB" dirty="0"/>
              <a:t>Minimal state involvement?</a:t>
            </a:r>
          </a:p>
          <a:p>
            <a:r>
              <a:rPr lang="en-GB" dirty="0"/>
              <a:t>But also: </a:t>
            </a:r>
          </a:p>
          <a:p>
            <a:r>
              <a:rPr lang="en-GB" dirty="0"/>
              <a:t>Policy of strong leadership to achieve ends e.g.</a:t>
            </a:r>
          </a:p>
          <a:p>
            <a:r>
              <a:rPr lang="en-GB" dirty="0"/>
              <a:t>1. Law making to curb Trade Union power and the withdrawal of labour – limiting strike action and secondary picketing</a:t>
            </a:r>
          </a:p>
          <a:p>
            <a:r>
              <a:rPr lang="en-GB" dirty="0"/>
              <a:t>2. Confrontation with miners – 1984-85 </a:t>
            </a:r>
          </a:p>
          <a:p>
            <a:r>
              <a:rPr lang="en-GB" dirty="0"/>
              <a:t>3. Privatisation of state industries – the mines, steel, energy and water industries</a:t>
            </a:r>
          </a:p>
          <a:p>
            <a:r>
              <a:rPr lang="en-GB" dirty="0"/>
              <a:t>4. Tax Policy – late 1980s introduction of the Poll Tax (riots of 31 March 1990)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323</TotalTime>
  <Words>2194</Words>
  <Application>Microsoft Office PowerPoint</Application>
  <PresentationFormat>On-screen Show (4:3)</PresentationFormat>
  <Paragraphs>237</Paragraphs>
  <Slides>46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Book Antiqua</vt:lpstr>
      <vt:lpstr>Calibri</vt:lpstr>
      <vt:lpstr>Lucida Sans</vt:lpstr>
      <vt:lpstr>Wingdings</vt:lpstr>
      <vt:lpstr>Wingdings 2</vt:lpstr>
      <vt:lpstr>Wingdings 3</vt:lpstr>
      <vt:lpstr>Apex</vt:lpstr>
      <vt:lpstr>AHHI 5003 LECTURE 3</vt:lpstr>
      <vt:lpstr>‘PAX BRITANNICA’</vt:lpstr>
      <vt:lpstr>CHALLENGES</vt:lpstr>
      <vt:lpstr>THE NEW IMPERIALISM</vt:lpstr>
      <vt:lpstr>NEW IMPERIALISM</vt:lpstr>
      <vt:lpstr>STRATEGIC ARMS RACE</vt:lpstr>
      <vt:lpstr>4. DIPLOMACY AND MUTUAL DISTRUST</vt:lpstr>
      <vt:lpstr>PRE-WAR DIPLOMACY - BRITAIN</vt:lpstr>
      <vt:lpstr>ALLIANCES – TRIPLE ENTENTE</vt:lpstr>
      <vt:lpstr>ALLIANCES – TRIPLE ALLIANCE</vt:lpstr>
      <vt:lpstr>MOROCCAN CRISIS (1) – TANGIERS 1905-06</vt:lpstr>
      <vt:lpstr>MOROCCAN CRISIS (2) - AGADIR</vt:lpstr>
      <vt:lpstr>ECONOMIC RIVALRY</vt:lpstr>
      <vt:lpstr>BRITISH SUPREMACY</vt:lpstr>
      <vt:lpstr>THE CHALLENGE</vt:lpstr>
      <vt:lpstr>PROGRESSIVE LIBERALISM</vt:lpstr>
      <vt:lpstr>PROGRESSIVE LIBERALISM</vt:lpstr>
      <vt:lpstr>LIBERAL REFORMS</vt:lpstr>
      <vt:lpstr>LIBERAL REFORMS</vt:lpstr>
      <vt:lpstr>LIBERAL REFORMS</vt:lpstr>
      <vt:lpstr>‘TOTAL WAR’</vt:lpstr>
      <vt:lpstr>THE NATURE OF WAR</vt:lpstr>
      <vt:lpstr>WAR AND CHANGE</vt:lpstr>
      <vt:lpstr>WAR AND CHANGE</vt:lpstr>
      <vt:lpstr>WAR AND CHANGE</vt:lpstr>
      <vt:lpstr>SOCIAL CHANGE</vt:lpstr>
      <vt:lpstr>THE ECONOMY</vt:lpstr>
      <vt:lpstr>CORPORATISM</vt:lpstr>
      <vt:lpstr>GEOPOLITICAL CHANGE</vt:lpstr>
      <vt:lpstr>VERSAILLES</vt:lpstr>
      <vt:lpstr>VERSAILLES AND GERMANY</vt:lpstr>
      <vt:lpstr>LEAGUE OF NATIONS</vt:lpstr>
      <vt:lpstr>VERSAILLES</vt:lpstr>
      <vt:lpstr>APPEASEMENT</vt:lpstr>
      <vt:lpstr>APPEASEMENT</vt:lpstr>
      <vt:lpstr>APPEASEMENT</vt:lpstr>
      <vt:lpstr>WILLIAM BEVERIDGE</vt:lpstr>
      <vt:lpstr>THE BEVERIDGE REPORT</vt:lpstr>
      <vt:lpstr>BEVERIDGE REPORT</vt:lpstr>
      <vt:lpstr>KEYNSIANISM</vt:lpstr>
      <vt:lpstr>‘BUTSKELLISM’</vt:lpstr>
      <vt:lpstr>‘BUTSKELLISM’</vt:lpstr>
      <vt:lpstr>CAPTURING ‘THATCHERISM’</vt:lpstr>
      <vt:lpstr>CAPTURING ‘THATCHERISM’</vt:lpstr>
      <vt:lpstr>CAPTURING ‘THATCHERISM’</vt:lpstr>
      <vt:lpstr>‘THATCHERISM’ contd...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AHHI 5003 LECTURE 4</dc:title>
  <dc:creator>Sony</dc:creator>
  <cp:lastModifiedBy>Lester Mason</cp:lastModifiedBy>
  <cp:revision>36</cp:revision>
  <dcterms:created xsi:type="dcterms:W3CDTF">2011-02-18T12:42:08Z</dcterms:created>
  <dcterms:modified xsi:type="dcterms:W3CDTF">2022-05-18T07:35:11Z</dcterms:modified>
</cp:coreProperties>
</file>