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36"/>
  </p:notesMasterIdLst>
  <p:sldIdLst>
    <p:sldId id="450" r:id="rId2"/>
    <p:sldId id="256" r:id="rId3"/>
    <p:sldId id="282" r:id="rId4"/>
    <p:sldId id="257" r:id="rId5"/>
    <p:sldId id="258" r:id="rId6"/>
    <p:sldId id="447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440" r:id="rId17"/>
    <p:sldId id="442" r:id="rId18"/>
    <p:sldId id="444" r:id="rId19"/>
    <p:sldId id="268" r:id="rId20"/>
    <p:sldId id="273" r:id="rId21"/>
    <p:sldId id="274" r:id="rId22"/>
    <p:sldId id="276" r:id="rId23"/>
    <p:sldId id="277" r:id="rId24"/>
    <p:sldId id="278" r:id="rId25"/>
    <p:sldId id="279" r:id="rId26"/>
    <p:sldId id="280" r:id="rId27"/>
    <p:sldId id="281" r:id="rId28"/>
    <p:sldId id="271" r:id="rId29"/>
    <p:sldId id="445" r:id="rId30"/>
    <p:sldId id="446" r:id="rId31"/>
    <p:sldId id="270" r:id="rId32"/>
    <p:sldId id="448" r:id="rId33"/>
    <p:sldId id="269" r:id="rId34"/>
    <p:sldId id="272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49" autoAdjust="0"/>
    <p:restoredTop sz="86467" autoAdjust="0"/>
  </p:normalViewPr>
  <p:slideViewPr>
    <p:cSldViewPr snapToGrid="0">
      <p:cViewPr varScale="1">
        <p:scale>
          <a:sx n="79" d="100"/>
          <a:sy n="79" d="100"/>
        </p:scale>
        <p:origin x="207" y="36"/>
      </p:cViewPr>
      <p:guideLst/>
    </p:cSldViewPr>
  </p:slideViewPr>
  <p:outlineViewPr>
    <p:cViewPr>
      <p:scale>
        <a:sx n="33" d="100"/>
        <a:sy n="33" d="100"/>
      </p:scale>
      <p:origin x="0" y="-2770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653B53-0B7B-460C-9B56-347930192027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C45D28-9BBF-4319-8EED-DE6C32AF06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629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2336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6823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6151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7769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6398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5167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8327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4516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2134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2696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0259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1168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2052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4526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56120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50061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F18D76BC-C61C-FEF9-E7E4-7A2B5252C56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BF1A5132-9735-62A7-C508-1F9322EB21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/>
              <a:t>All allegations against HT should – chair of GB should be informed Alex Beckham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C5685E27-2890-85E1-3411-BEF95EB39D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71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271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271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271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271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271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271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271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271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AB60CC3E-1DB5-4297-843D-3DF24451187B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17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10822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44222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700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86745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54201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61820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44445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59248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36268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1393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63910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69211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81197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32644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49537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44503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C45D28-9BBF-4319-8EED-DE6C32AF065D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727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85A12-F49F-1AB8-9A7A-1E49818B37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49B902-1943-44D9-1CB4-394D973ED1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FABAF0-BC64-583D-FF48-51070508C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F524-55A8-4FFB-A845-389F465DC821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F3A828-4CB5-266B-FA07-280571D86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6880CE-F6DE-961A-A714-89928233D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28045-2B9B-4C79-860B-68F65CEF0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740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6A656-2B7D-0717-883B-8C6A06A3D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D0218-AD68-56A6-1A2B-261FEFF6CF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C077-D282-CE4A-7B60-6F3B19736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F524-55A8-4FFB-A845-389F465DC821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C7BC68-0459-A4EA-2DBA-606A56ACC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5CCDB3-6424-3730-CA19-D27A9F6FE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28045-2B9B-4C79-860B-68F65CEF0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619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661F6-C169-7FEB-8C8C-68C7DD3C8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DE680C-9FAA-E6D3-DF35-43C976EC43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6D8BEC-89F9-0115-6E70-BC93F34F78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F524-55A8-4FFB-A845-389F465DC821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C304BE-C07D-564C-55B0-E13A8706C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17C22B-F44A-60AE-E86E-97BDADF5C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28045-2B9B-4C79-860B-68F65CEF0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645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88D59-E8E0-B3C6-F0BF-B233F2384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CE0D0-D5ED-F04E-3DEE-64EF165B04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E633D6-0B46-DF47-3137-5446BBBDA5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4643BB-617C-090D-512C-8AB5A5250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F524-55A8-4FFB-A845-389F465DC821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DC581D-826A-C270-3E13-71CC959698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F90629-E501-8213-C170-C3359E558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28045-2B9B-4C79-860B-68F65CEF0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826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62B76-5E67-093F-4071-1642D3C3D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FE6B5D-56F6-9E90-1108-62502B8F11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99D8CD-FEFB-A8EE-A68A-E39927C697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0C2305-8053-8D3C-C28B-71550BE376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41D7AB-D579-EE80-9CD4-F5D49BA136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4B7EAE-177A-8D60-6003-8544F39966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F524-55A8-4FFB-A845-389F465DC821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5F0EEA-FD78-C94A-58BA-DFE5A1AB3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CA29C9-7E92-85CF-F0E7-360D0A954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28045-2B9B-4C79-860B-68F65CEF0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7860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BC19A-E81E-CDDA-A4F2-66EBBEC51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81A853-8419-2BEF-0B3F-B991B7396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F524-55A8-4FFB-A845-389F465DC821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C74F93-A399-2AA5-A537-0581BA493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A1460A-3FD7-3374-9A94-7FB9E6A12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28045-2B9B-4C79-860B-68F65CEF0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097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10CA65-04FE-B83A-787B-E97E83339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F524-55A8-4FFB-A845-389F465DC821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324240-B871-A325-D479-260872FEE5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586DEB-1352-1485-2F87-DB5F8F176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28045-2B9B-4C79-860B-68F65CEF0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953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4A35C-73D6-9F39-B340-2B9E8BBD1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F0F07-8789-E408-6CA5-1149F95AA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63009E-B4FC-5A49-6911-7EEDE84676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38B708-19AA-EDC2-9647-86686B367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F524-55A8-4FFB-A845-389F465DC821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CC638D-FBEC-74D3-C0A3-F80DC85A2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A88630-8200-D9D6-8808-4C9998D73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28045-2B9B-4C79-860B-68F65CEF0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351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621A6-65E9-8CEC-D623-A36950FB2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CCD0B0-F12A-5140-143F-88409CFF1D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09F9C5-88CD-68B6-E7B0-D84F0FEDA4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9436EC-74E3-1C75-05B2-8D0A11029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F524-55A8-4FFB-A845-389F465DC821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63F959-0604-23C0-EC5E-9122829A0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78F43B-1DE9-CEA6-06AF-7A157B340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28045-2B9B-4C79-860B-68F65CEF0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656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01A69-1A47-0E81-3193-1A49F6BD4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38543D-1892-FCA4-B5F7-490C3E09E2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28669-5056-A579-9B36-1979C5D49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F524-55A8-4FFB-A845-389F465DC821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8470ED-C92B-0EC7-42A1-95DB0C090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3ABB9-D022-8C3F-A777-0B9E9F7E5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28045-2B9B-4C79-860B-68F65CEF0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997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3963FA-8D93-9C81-5EFC-26555C9C18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EB6266-C232-1BFE-2FCB-C52A2BA260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B214A8-310F-D62E-C165-2EDE7BE32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F524-55A8-4FFB-A845-389F465DC821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776220-ED5C-2E44-5EF5-7C598E19A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02B49E-CCC6-7B82-6747-5E67D6509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28045-2B9B-4C79-860B-68F65CEF0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766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26BFC1-F522-FAE3-68C2-5F913152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C36192-CFDC-DC02-E182-9D2E492F9E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452779-DECF-8C4B-2CDA-C9DC2E7921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3F524-55A8-4FFB-A845-389F465DC821}" type="datetimeFigureOut">
              <a:rPr lang="en-GB" smtClean="0"/>
              <a:t>25/08/2025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604F92-20EC-ED40-4285-77DE6EB8EB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BC8D58-5A31-AEA4-5AED-356ABFB0D1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28045-2B9B-4C79-860B-68F65CEF0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745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unity.wru.wales/governance/policy-and-integrity/safeguarding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1vMTsCL3rI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protectionprofessionals.org.uk/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s://diogelu.cymru/cy/" TargetMode="External"/><Relationship Id="rId3" Type="http://schemas.openxmlformats.org/officeDocument/2006/relationships/hyperlink" Target="https://www.childprotectionprofessionals.org.uk/the-issue/" TargetMode="External"/><Relationship Id="rId7" Type="http://schemas.openxmlformats.org/officeDocument/2006/relationships/hyperlink" Target="https://community.wru.wales/governance/policy-and-integrity/safeguarding/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rning.nspcc.org.uk/research-resources/2020/social-isolation-risk-child-abuse-during-and-after-coronavirus-pandemic" TargetMode="External"/><Relationship Id="rId5" Type="http://schemas.openxmlformats.org/officeDocument/2006/relationships/hyperlink" Target="https://learning.nspcc.org.uk/safeguarding-child-protection/coronavirus" TargetMode="External"/><Relationship Id="rId4" Type="http://schemas.openxmlformats.org/officeDocument/2006/relationships/hyperlink" Target="https://www.youtube.com/watch?v=6lvMTsCL3rl%5bAccess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72E89-C277-EE01-4818-BD3DA5E23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2012" y="1447800"/>
            <a:ext cx="5222325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cy-GB" sz="6100" b="1" noProof="0" dirty="0">
                <a:solidFill>
                  <a:schemeClr val="accent1"/>
                </a:solidFill>
              </a:rPr>
              <a:t>ECIE5010C </a:t>
            </a:r>
            <a:br>
              <a:rPr lang="cy-GB" sz="6100" b="1" noProof="0" dirty="0">
                <a:solidFill>
                  <a:schemeClr val="accent1"/>
                </a:solidFill>
              </a:rPr>
            </a:br>
            <a:r>
              <a:rPr lang="cy-GB" sz="6100" b="1" noProof="0" dirty="0">
                <a:solidFill>
                  <a:schemeClr val="accent1"/>
                </a:solidFill>
              </a:rPr>
              <a:t>Cadw ein Plant yn Ddiogel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09FAE-526C-6B00-1913-A8FB32745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2012" y="4777380"/>
            <a:ext cx="5222326" cy="86142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cy-GB" sz="4400" cap="all" noProof="0" dirty="0">
                <a:solidFill>
                  <a:schemeClr val="accent1"/>
                </a:solidFill>
              </a:rPr>
              <a:t>DIOGELU</a:t>
            </a: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2BF4252A-F1B0-4454-BFBA-8AEDF65568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39" r="28683" b="-1"/>
          <a:stretch/>
        </p:blipFill>
        <p:spPr bwMode="auto">
          <a:xfrm>
            <a:off x="20" y="10"/>
            <a:ext cx="4481944" cy="6857990"/>
          </a:xfrm>
          <a:custGeom>
            <a:avLst/>
            <a:gdLst/>
            <a:ahLst/>
            <a:cxnLst/>
            <a:rect l="l" t="t" r="r" b="b"/>
            <a:pathLst>
              <a:path w="4481964" h="6858000">
                <a:moveTo>
                  <a:pt x="0" y="0"/>
                </a:moveTo>
                <a:lnTo>
                  <a:pt x="3137249" y="0"/>
                </a:ln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89769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4B85B2-DB59-42FF-07E1-66D91EE6C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000" b="1" noProof="0" dirty="0">
                <a:solidFill>
                  <a:schemeClr val="accent1"/>
                </a:solidFill>
              </a:rPr>
              <a:t>ECIE5010C</a:t>
            </a:r>
            <a:br>
              <a:rPr lang="cy-GB" sz="4000" b="1" noProof="0" dirty="0">
                <a:solidFill>
                  <a:schemeClr val="accent1"/>
                </a:solidFill>
              </a:rPr>
            </a:br>
            <a:r>
              <a:rPr lang="cy-GB" sz="4000" b="1" noProof="0" dirty="0">
                <a:solidFill>
                  <a:schemeClr val="accent1"/>
                </a:solidFill>
              </a:rPr>
              <a:t>Diogelu</a:t>
            </a:r>
            <a:endParaRPr lang="cy-GB" noProof="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597EBAE-3A88-6502-8552-22DD1D3DC0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2800" noProof="0" dirty="0">
                <a:solidFill>
                  <a:schemeClr val="accent1"/>
                </a:solidFill>
              </a:rPr>
              <a:t>Beth ydych chi’n ei wybod eisoes am ddiogelu?</a:t>
            </a:r>
          </a:p>
          <a:p>
            <a:pPr marL="109537" indent="0"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endParaRPr lang="cy-GB" sz="2800" noProof="0" dirty="0">
              <a:solidFill>
                <a:schemeClr val="accent1"/>
              </a:solidFill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800" noProof="0" dirty="0">
                <a:solidFill>
                  <a:schemeClr val="accent1"/>
                </a:solidFill>
              </a:rPr>
              <a:t>Beth yw e?</a:t>
            </a:r>
          </a:p>
          <a:p>
            <a:pPr>
              <a:defRPr/>
            </a:pPr>
            <a:r>
              <a:rPr lang="cy-GB" noProof="0" dirty="0">
                <a:solidFill>
                  <a:schemeClr val="accent1"/>
                </a:solidFill>
              </a:rPr>
              <a:t>Pwy sy'n gyfrifol am hyn</a:t>
            </a:r>
            <a:r>
              <a:rPr lang="cy-GB" sz="2800" noProof="0" dirty="0">
                <a:solidFill>
                  <a:schemeClr val="accent1"/>
                </a:solidFill>
              </a:rPr>
              <a:t>?</a:t>
            </a:r>
          </a:p>
          <a:p>
            <a:pPr>
              <a:defRPr/>
            </a:pPr>
            <a:r>
              <a:rPr lang="cy-GB" noProof="0" dirty="0">
                <a:solidFill>
                  <a:schemeClr val="accent1"/>
                </a:solidFill>
              </a:rPr>
              <a:t>Sut rydym yn ei wneud</a:t>
            </a:r>
            <a:r>
              <a:rPr lang="cy-GB" sz="2800" noProof="0" dirty="0">
                <a:solidFill>
                  <a:schemeClr val="accent1"/>
                </a:solidFill>
              </a:rPr>
              <a:t>?</a:t>
            </a:r>
          </a:p>
          <a:p>
            <a:pPr algn="r"/>
            <a:endParaRPr lang="cy-GB" noProof="0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04EE08C1-B375-F6B6-3799-6CAB1F111D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8877" y="452718"/>
            <a:ext cx="2089150" cy="113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9127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E1FCD-A6B1-BEFF-59FF-093DFB0B2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Negeseuon Allweddol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D22EB-EC4A-4D42-2DF9-0D78B4FAE7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b="1" u="sng" noProof="0" dirty="0">
                <a:solidFill>
                  <a:schemeClr val="accent1"/>
                </a:solidFill>
              </a:rPr>
              <a:t>MAE DIOGELU YN GYFRIFOLDEB AR BAWB</a:t>
            </a:r>
          </a:p>
          <a:p>
            <a:r>
              <a:rPr lang="cy-GB" dirty="0">
                <a:solidFill>
                  <a:schemeClr val="accent1"/>
                </a:solidFill>
              </a:rPr>
              <a:t>Plentyn yw unrhyw un nad yw wedi cyrraedd ei ben-blwydd yn 18 oed</a:t>
            </a:r>
            <a:r>
              <a:rPr lang="cy-GB" noProof="0" dirty="0">
                <a:solidFill>
                  <a:schemeClr val="accent1"/>
                </a:solidFill>
              </a:rPr>
              <a:t>.</a:t>
            </a:r>
          </a:p>
          <a:p>
            <a:r>
              <a:rPr lang="cy-GB" dirty="0">
                <a:solidFill>
                  <a:schemeClr val="accent1"/>
                </a:solidFill>
              </a:rPr>
              <a:t>Nid oes unrhyw ‘Ddiogelu Data' pan fyddwn yn delio â diogelu</a:t>
            </a:r>
            <a:r>
              <a:rPr lang="cy-GB" noProof="0" dirty="0">
                <a:solidFill>
                  <a:schemeClr val="accent1"/>
                </a:solidFill>
              </a:rPr>
              <a:t>.</a:t>
            </a:r>
          </a:p>
          <a:p>
            <a:r>
              <a:rPr lang="cy-GB" dirty="0">
                <a:solidFill>
                  <a:schemeClr val="accent1"/>
                </a:solidFill>
              </a:rPr>
              <a:t>Rhaid i ni rannu gwybodaeth – mae gennym i gyd ddarn o'r 'jig-so</a:t>
            </a:r>
            <a:r>
              <a:rPr lang="cy-GB" noProof="0" dirty="0">
                <a:solidFill>
                  <a:schemeClr val="accent1"/>
                </a:solidFill>
              </a:rPr>
              <a:t>’.</a:t>
            </a:r>
          </a:p>
          <a:p>
            <a:endParaRPr lang="cy-GB" noProof="0" dirty="0">
              <a:solidFill>
                <a:schemeClr val="accent1"/>
              </a:solidFill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185574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B13C2-B58A-09B0-A8E1-EAB20B1C3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Beth yw Diogelu</a:t>
            </a:r>
            <a:r>
              <a:rPr lang="cy-GB" sz="4400" b="1" noProof="0" dirty="0">
                <a:solidFill>
                  <a:schemeClr val="accent1"/>
                </a:solidFill>
              </a:rPr>
              <a:t>?    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C423A-D11B-F66F-4118-0AB9125C6C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09537" indent="0">
              <a:buNone/>
              <a:defRPr/>
            </a:pPr>
            <a:r>
              <a:rPr lang="cy-GB" dirty="0">
                <a:solidFill>
                  <a:schemeClr val="accent1"/>
                </a:solidFill>
              </a:rPr>
              <a:t>Mae </a:t>
            </a:r>
            <a:r>
              <a:rPr lang="cy-GB" b="1" dirty="0">
                <a:solidFill>
                  <a:schemeClr val="accent1"/>
                </a:solidFill>
              </a:rPr>
              <a:t>diogelu </a:t>
            </a:r>
            <a:r>
              <a:rPr lang="cy-GB" dirty="0">
                <a:solidFill>
                  <a:schemeClr val="accent1"/>
                </a:solidFill>
              </a:rPr>
              <a:t>yn ymwneud ag</a:t>
            </a:r>
            <a:r>
              <a:rPr lang="cy-GB" sz="2800" noProof="0" dirty="0">
                <a:solidFill>
                  <a:schemeClr val="accent1"/>
                </a:solidFill>
              </a:rPr>
              <a:t>: </a:t>
            </a:r>
          </a:p>
          <a:p>
            <a:pPr>
              <a:defRPr/>
            </a:pPr>
            <a:r>
              <a:rPr lang="cy-GB" dirty="0">
                <a:solidFill>
                  <a:schemeClr val="accent1"/>
                </a:solidFill>
              </a:rPr>
              <a:t>amddiffyn plant ac oedolion sydd mewn perygl o gael eu cam-drin a'u hesgeuluso ac addysgu'r rheiny sydd o'u cwmpas i adnabod yr arwyddion a pheryglon</a:t>
            </a:r>
            <a:r>
              <a:rPr lang="cy-GB" sz="2800" noProof="0" dirty="0">
                <a:solidFill>
                  <a:schemeClr val="accent1"/>
                </a:solidFill>
              </a:rPr>
              <a:t>.</a:t>
            </a:r>
          </a:p>
          <a:p>
            <a:pPr>
              <a:defRPr/>
            </a:pPr>
            <a:r>
              <a:rPr lang="pt-BR" dirty="0">
                <a:solidFill>
                  <a:schemeClr val="accent1"/>
                </a:solidFill>
              </a:rPr>
              <a:t>atal niwed i’w hiechyd neu eu datblygiad; a</a:t>
            </a:r>
          </a:p>
          <a:p>
            <a:pPr>
              <a:defRPr/>
            </a:pPr>
            <a:r>
              <a:rPr lang="cy-GB" dirty="0">
                <a:solidFill>
                  <a:schemeClr val="accent1"/>
                </a:solidFill>
              </a:rPr>
              <a:t>sicrhau eu bod yn derbyn gofal diogel ac effeithiol</a:t>
            </a:r>
            <a:r>
              <a:rPr lang="cy-GB" sz="2800" noProof="0" dirty="0">
                <a:solidFill>
                  <a:schemeClr val="accent1"/>
                </a:solidFill>
              </a:rPr>
              <a:t>. </a:t>
            </a:r>
          </a:p>
          <a:p>
            <a:pPr marL="109537" indent="0">
              <a:buNone/>
              <a:defRPr/>
            </a:pPr>
            <a:r>
              <a:rPr lang="cy-GB" b="1" dirty="0">
                <a:solidFill>
                  <a:schemeClr val="accent1"/>
                </a:solidFill>
              </a:rPr>
              <a:t>Mae hyn er mwyn galluogi plant ac oedolion i gael y cyfleoedd gorau posibl mewn bywyd</a:t>
            </a:r>
            <a:r>
              <a:rPr lang="cy-GB" sz="2800" b="1" noProof="0" dirty="0">
                <a:solidFill>
                  <a:schemeClr val="accent1"/>
                </a:solidFill>
              </a:rPr>
              <a:t>. </a:t>
            </a:r>
          </a:p>
          <a:p>
            <a:endParaRPr lang="cy-GB" noProof="0" dirty="0">
              <a:solidFill>
                <a:schemeClr val="accent1"/>
              </a:solidFill>
            </a:endParaRPr>
          </a:p>
          <a:p>
            <a:r>
              <a:rPr lang="cy-GB" noProof="0" dirty="0">
                <a:solidFill>
                  <a:schemeClr val="accent1"/>
                </a:solidFill>
              </a:rPr>
              <a:t>(</a:t>
            </a:r>
            <a:r>
              <a:rPr lang="cy-GB" dirty="0">
                <a:solidFill>
                  <a:schemeClr val="accent1"/>
                </a:solidFill>
              </a:rPr>
              <a:t>Gweithdrefnau Diogelu Cymru </a:t>
            </a:r>
            <a:r>
              <a:rPr lang="cy-GB" noProof="0" dirty="0">
                <a:solidFill>
                  <a:schemeClr val="accent1"/>
                </a:solidFill>
              </a:rPr>
              <a:t>2020)</a:t>
            </a: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07FE57BC-A8E8-25F1-E931-DA1A2E6433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1683" y="650875"/>
            <a:ext cx="229019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277465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4471A5F-1CCA-98C4-EA3C-971D0B550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Diogelu mewn Ysgolion</a:t>
            </a:r>
            <a:r>
              <a:rPr lang="cy-GB" b="1" noProof="0" dirty="0">
                <a:solidFill>
                  <a:schemeClr val="accent1"/>
                </a:solidFill>
              </a:rPr>
              <a:t>.</a:t>
            </a:r>
            <a:r>
              <a:rPr lang="cy-GB" sz="4400" b="1" noProof="0" dirty="0">
                <a:solidFill>
                  <a:schemeClr val="accent1"/>
                </a:solidFill>
              </a:rPr>
              <a:t> 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B164FA2-1211-60D8-1CFD-54B61947C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Mae gan bob ysgol ddyletswydd statudol o ran diogelu a hyrwyddo lles eu dysgwyr</a:t>
            </a:r>
            <a:r>
              <a:rPr lang="cy-GB" sz="2800" noProof="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. </a:t>
            </a:r>
          </a:p>
          <a:p>
            <a:endParaRPr lang="cy-GB" noProof="0" dirty="0">
              <a:solidFill>
                <a:schemeClr val="accent1"/>
              </a:solidFill>
            </a:endParaRPr>
          </a:p>
          <a:p>
            <a:endParaRPr lang="cy-GB" noProof="0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3B8D9540-4DE2-54B0-8753-1EAEFBF319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6870" y="727075"/>
            <a:ext cx="2122414" cy="113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8">
            <a:extLst>
              <a:ext uri="{FF2B5EF4-FFF2-40B4-BE49-F238E27FC236}">
                <a16:creationId xmlns:a16="http://schemas.microsoft.com/office/drawing/2014/main" id="{0FE714B1-4898-F2E2-B8E4-90FB16C62A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3375" y="3582099"/>
            <a:ext cx="4588779" cy="2483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91340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4F387-F683-5654-D1B7-D5ACCDED3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solidFill>
                  <a:schemeClr val="accent1"/>
                </a:solidFill>
                <a:latin typeface="+mn-lt"/>
              </a:rPr>
              <a:t>Arfer mewn ysgolion a cholegau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A5B81-E373-ABCA-8D29-22432F998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0000"/>
              </a:buClr>
            </a:pPr>
            <a:r>
              <a:rPr lang="cy-GB" dirty="0">
                <a:solidFill>
                  <a:schemeClr val="accent1"/>
                </a:solidFill>
              </a:rPr>
              <a:t>Mae'n rhaid i bob awdurdod lleol gael un pwynt cyswllt diogelu ar gyfer pobl sy'n gweithio gyda phlant. Mae hyn yn helpu pawb i wybod ble i fynd os ydyn nhw'n meddwl bod plentyn mewn perygl</a:t>
            </a:r>
            <a:endParaRPr lang="cy-GB" noProof="0" dirty="0">
              <a:solidFill>
                <a:schemeClr val="accent1"/>
              </a:solidFill>
            </a:endParaRPr>
          </a:p>
          <a:p>
            <a:pPr>
              <a:buClr>
                <a:srgbClr val="000000"/>
              </a:buClr>
            </a:pPr>
            <a:r>
              <a:rPr lang="cy-GB" dirty="0">
                <a:solidFill>
                  <a:schemeClr val="accent1"/>
                </a:solidFill>
              </a:rPr>
              <a:t>Rhaid i bob ysgol neu goleg addysg bellach fod â pherson diogelu dynodedig (DSP).</a:t>
            </a:r>
            <a:endParaRPr lang="cy-GB" noProof="0" dirty="0">
              <a:solidFill>
                <a:schemeClr val="accent1"/>
              </a:solidFill>
            </a:endParaRPr>
          </a:p>
          <a:p>
            <a:pPr>
              <a:buClr>
                <a:srgbClr val="000000"/>
              </a:buClr>
            </a:pPr>
            <a:r>
              <a:rPr lang="cy-GB" dirty="0">
                <a:solidFill>
                  <a:schemeClr val="accent1"/>
                </a:solidFill>
              </a:rPr>
              <a:t>Dylai pawb sy'n gweithio yn yr ysgol a'r coleg</a:t>
            </a:r>
            <a:r>
              <a:rPr lang="cy-GB" noProof="0" dirty="0">
                <a:solidFill>
                  <a:schemeClr val="accent1"/>
                </a:solidFill>
              </a:rPr>
              <a:t>: </a:t>
            </a:r>
          </a:p>
          <a:p>
            <a:pPr lvl="3">
              <a:buClr>
                <a:srgbClr val="000000"/>
              </a:buClr>
            </a:pPr>
            <a:r>
              <a:rPr lang="cy-GB" sz="2800" dirty="0">
                <a:solidFill>
                  <a:schemeClr val="accent1"/>
                </a:solidFill>
              </a:rPr>
              <a:t>wybod pwy yw eu cyswllt awdurdod lleol 
wybod pwy yw eu DSP</a:t>
            </a:r>
            <a:endParaRPr lang="cy-GB" sz="2800" noProof="0" dirty="0">
              <a:solidFill>
                <a:schemeClr val="accent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28896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9830002-49EF-351B-DA92-BAA783FD68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Diogelu</a:t>
            </a:r>
            <a:r>
              <a:rPr lang="cy-GB" sz="4400" b="1" noProof="0" dirty="0">
                <a:solidFill>
                  <a:schemeClr val="accent1"/>
                </a:solidFill>
              </a:rPr>
              <a:t>      </a:t>
            </a:r>
            <a:r>
              <a:rPr lang="cy-GB" sz="4400" noProof="0" dirty="0"/>
              <a:t>       </a:t>
            </a:r>
            <a:endParaRPr lang="cy-GB" noProof="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8E3AF33-4BC1-26F3-681C-3AE1BA4CD9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109537" indent="0">
              <a:buNone/>
              <a:defRPr/>
            </a:pPr>
            <a:r>
              <a:rPr lang="cy-GB" sz="2600" dirty="0">
                <a:solidFill>
                  <a:schemeClr val="accent1"/>
                </a:solidFill>
              </a:rPr>
              <a:t>Mae </a:t>
            </a:r>
            <a:r>
              <a:rPr lang="cy-GB" sz="2600" b="1" dirty="0">
                <a:solidFill>
                  <a:schemeClr val="accent1"/>
                </a:solidFill>
              </a:rPr>
              <a:t>diogelu</a:t>
            </a:r>
            <a:r>
              <a:rPr lang="cy-GB" sz="2600" dirty="0">
                <a:solidFill>
                  <a:schemeClr val="accent1"/>
                </a:solidFill>
              </a:rPr>
              <a:t>’n cynnwys mwy na'r cyfraniad a wneir at amddiffyn plant mewn perthynas â phlant unigol.</a:t>
            </a:r>
            <a:r>
              <a:rPr lang="cy-GB" sz="2600" noProof="0" dirty="0">
                <a:solidFill>
                  <a:schemeClr val="accent1"/>
                </a:solidFill>
              </a:rPr>
              <a:t> </a:t>
            </a:r>
          </a:p>
          <a:p>
            <a:pPr marL="109537" indent="0">
              <a:buNone/>
              <a:defRPr/>
            </a:pPr>
            <a:r>
              <a:rPr lang="cy-GB" sz="2600" dirty="0">
                <a:solidFill>
                  <a:schemeClr val="accent1"/>
                </a:solidFill>
              </a:rPr>
              <a:t>Mae </a:t>
            </a:r>
            <a:r>
              <a:rPr lang="cy-GB" sz="2600" b="1" dirty="0">
                <a:solidFill>
                  <a:schemeClr val="accent1"/>
                </a:solidFill>
              </a:rPr>
              <a:t>diogelu</a:t>
            </a:r>
            <a:r>
              <a:rPr lang="cy-GB" sz="2600" dirty="0">
                <a:solidFill>
                  <a:schemeClr val="accent1"/>
                </a:solidFill>
              </a:rPr>
              <a:t>’n cwmpasu:</a:t>
            </a:r>
            <a:r>
              <a:rPr lang="cy-GB" sz="2600" noProof="0" dirty="0">
                <a:solidFill>
                  <a:schemeClr val="accent1"/>
                </a:solidFill>
              </a:rPr>
              <a:t> </a:t>
            </a:r>
          </a:p>
          <a:p>
            <a:pPr>
              <a:defRPr/>
            </a:pPr>
            <a:r>
              <a:rPr lang="cy-GB" sz="2600" dirty="0">
                <a:solidFill>
                  <a:schemeClr val="accent1"/>
                </a:solidFill>
              </a:rPr>
              <a:t>recriwtio diogel, goruchwylio, hyfforddi a rheoli staff</a:t>
            </a:r>
            <a:endParaRPr lang="cy-GB" sz="2600" noProof="0" dirty="0">
              <a:solidFill>
                <a:schemeClr val="accent1"/>
              </a:solidFill>
            </a:endParaRPr>
          </a:p>
          <a:p>
            <a:pPr>
              <a:defRPr/>
            </a:pPr>
            <a:r>
              <a:rPr lang="cy-GB" sz="2600" dirty="0">
                <a:solidFill>
                  <a:schemeClr val="accent1"/>
                </a:solidFill>
              </a:rPr>
              <a:t>sut mae staff yn rheoli ymddygiad disgyblion</a:t>
            </a:r>
            <a:endParaRPr lang="cy-GB" sz="2600" noProof="0" dirty="0">
              <a:solidFill>
                <a:schemeClr val="accent1"/>
              </a:solidFill>
            </a:endParaRPr>
          </a:p>
          <a:p>
            <a:pPr>
              <a:defRPr/>
            </a:pPr>
            <a:r>
              <a:rPr lang="cy-GB" sz="2600" dirty="0">
                <a:solidFill>
                  <a:schemeClr val="accent1"/>
                </a:solidFill>
              </a:rPr>
              <a:t>iechyd a diogelwch disgyblion</a:t>
            </a:r>
          </a:p>
          <a:p>
            <a:pPr>
              <a:defRPr/>
            </a:pPr>
            <a:r>
              <a:rPr lang="cy-GB" sz="2600" dirty="0">
                <a:solidFill>
                  <a:schemeClr val="accent1"/>
                </a:solidFill>
              </a:rPr>
              <a:t>bwlio</a:t>
            </a:r>
          </a:p>
          <a:p>
            <a:pPr>
              <a:defRPr/>
            </a:pPr>
            <a:r>
              <a:rPr lang="cy-GB" sz="2600" dirty="0">
                <a:solidFill>
                  <a:schemeClr val="accent1"/>
                </a:solidFill>
              </a:rPr>
              <a:t>trefniadau ar gyfer diwallu anghenion plant â chyflyrau meddygol</a:t>
            </a:r>
            <a:endParaRPr lang="cy-GB" sz="2600" noProof="0" dirty="0">
              <a:solidFill>
                <a:schemeClr val="accent1"/>
              </a:solidFill>
            </a:endParaRPr>
          </a:p>
          <a:p>
            <a:pPr>
              <a:defRPr/>
            </a:pPr>
            <a:r>
              <a:rPr lang="cy-GB" sz="2600" dirty="0">
                <a:solidFill>
                  <a:schemeClr val="accent1"/>
                </a:solidFill>
              </a:rPr>
              <a:t>addysg yn ymwneud â rhyw a pherthnasoedd; camddefnyddio cyffuriau a sylweddau</a:t>
            </a:r>
            <a:endParaRPr lang="cy-GB" sz="2600" noProof="0" dirty="0">
              <a:solidFill>
                <a:schemeClr val="accent1"/>
              </a:solidFill>
            </a:endParaRPr>
          </a:p>
          <a:p>
            <a:pPr>
              <a:defRPr/>
            </a:pPr>
            <a:r>
              <a:rPr lang="cy-GB" sz="2600" dirty="0">
                <a:solidFill>
                  <a:schemeClr val="accent1"/>
                </a:solidFill>
              </a:rPr>
              <a:t>Mae'n ymwneud â'r ffactorau sy'n cyfrannu at hyrwyddo </a:t>
            </a:r>
            <a:r>
              <a:rPr lang="cy-GB" sz="2600" b="1" dirty="0">
                <a:solidFill>
                  <a:schemeClr val="accent1"/>
                </a:solidFill>
              </a:rPr>
              <a:t>llesiant</a:t>
            </a:r>
            <a:r>
              <a:rPr lang="cy-GB" sz="2600" dirty="0">
                <a:solidFill>
                  <a:schemeClr val="accent1"/>
                </a:solidFill>
              </a:rPr>
              <a:t> plant a phobl ifanc</a:t>
            </a:r>
            <a:r>
              <a:rPr lang="cy-GB" sz="2600" noProof="0" dirty="0">
                <a:solidFill>
                  <a:schemeClr val="accent1"/>
                </a:solidFill>
              </a:rPr>
              <a:t>.</a:t>
            </a:r>
          </a:p>
          <a:p>
            <a:endParaRPr lang="cy-GB" noProof="0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45F22C77-3858-FF46-8B0D-D5A368D1AE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4415" y="752475"/>
            <a:ext cx="2213915" cy="113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17406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9094D77-C7B3-DDF7-DB66-2874C69D7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n-NO" b="1" dirty="0">
                <a:solidFill>
                  <a:schemeClr val="accent1"/>
                </a:solidFill>
              </a:rPr>
              <a:t>Pwy sy'n gyfrifol am Ddiogelu</a:t>
            </a:r>
            <a:r>
              <a:rPr lang="cy-GB" sz="4400" b="1" noProof="0" dirty="0">
                <a:solidFill>
                  <a:schemeClr val="accent1"/>
                </a:solidFill>
              </a:rPr>
              <a:t>?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C75F916-6253-A7FC-C9E7-B8B10F491D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537" indent="0"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r>
              <a:rPr lang="cy-GB" sz="2000" noProof="0" dirty="0">
                <a:solidFill>
                  <a:schemeClr val="accent1"/>
                </a:solidFill>
              </a:rPr>
              <a:t>Mae </a:t>
            </a:r>
            <a:r>
              <a:rPr lang="cy-GB" sz="2000" b="1" noProof="0" dirty="0">
                <a:solidFill>
                  <a:schemeClr val="accent1"/>
                </a:solidFill>
              </a:rPr>
              <a:t>diogelu</a:t>
            </a:r>
            <a:r>
              <a:rPr lang="cy-GB" sz="2000" noProof="0" dirty="0">
                <a:solidFill>
                  <a:schemeClr val="accent1"/>
                </a:solidFill>
              </a:rPr>
              <a:t>’n</a:t>
            </a:r>
            <a:r>
              <a:rPr lang="cy-GB" sz="2000" b="1" noProof="0" dirty="0">
                <a:solidFill>
                  <a:schemeClr val="accent1"/>
                </a:solidFill>
              </a:rPr>
              <a:t> </a:t>
            </a:r>
            <a:r>
              <a:rPr lang="cy-GB" sz="2000" noProof="0" dirty="0">
                <a:solidFill>
                  <a:schemeClr val="accent1"/>
                </a:solidFill>
              </a:rPr>
              <a:t>cynnwys mwy na'r cyfraniad a wneir at amddiffyn plant mewn perthynas â phlant unigol. </a:t>
            </a:r>
          </a:p>
          <a:p>
            <a:pPr marL="109537" indent="0">
              <a:buNone/>
              <a:defRPr/>
            </a:pPr>
            <a:r>
              <a:rPr lang="cy-GB" sz="2000" dirty="0">
                <a:solidFill>
                  <a:schemeClr val="accent1"/>
                </a:solidFill>
              </a:rPr>
              <a:t>Mae </a:t>
            </a:r>
            <a:r>
              <a:rPr lang="cy-GB" sz="2000" b="1" dirty="0">
                <a:solidFill>
                  <a:schemeClr val="accent1"/>
                </a:solidFill>
              </a:rPr>
              <a:t>diogelu</a:t>
            </a:r>
            <a:r>
              <a:rPr lang="cy-GB" sz="2000" dirty="0">
                <a:solidFill>
                  <a:schemeClr val="accent1"/>
                </a:solidFill>
              </a:rPr>
              <a:t>’n cwmpasu</a:t>
            </a:r>
            <a:r>
              <a:rPr lang="cy-GB" sz="2000" noProof="0" dirty="0">
                <a:solidFill>
                  <a:schemeClr val="accent1"/>
                </a:solidFill>
              </a:rPr>
              <a:t>: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000" noProof="0" dirty="0">
                <a:solidFill>
                  <a:schemeClr val="accent1"/>
                </a:solidFill>
              </a:rPr>
              <a:t>recriwtio diogel, goruchwylio, hyfforddi a rheoli staff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000" noProof="0" dirty="0">
                <a:solidFill>
                  <a:schemeClr val="accent1"/>
                </a:solidFill>
              </a:rPr>
              <a:t>sut mae staff yn rheoli ymddygiad disgyblion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000" noProof="0" dirty="0">
                <a:solidFill>
                  <a:schemeClr val="accent1"/>
                </a:solidFill>
              </a:rPr>
              <a:t>iechyd a diogelwch disgyblion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000" noProof="0" dirty="0">
                <a:solidFill>
                  <a:schemeClr val="accent1"/>
                </a:solidFill>
              </a:rPr>
              <a:t>bwlio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000" noProof="0" dirty="0">
                <a:solidFill>
                  <a:schemeClr val="accent1"/>
                </a:solidFill>
              </a:rPr>
              <a:t>trefniadau ar gyfer diwallu anghenion plant â chyflyrau meddygol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000" noProof="0" dirty="0">
                <a:solidFill>
                  <a:schemeClr val="accent1"/>
                </a:solidFill>
              </a:rPr>
              <a:t>addysg yn ymwneud â rhyw a pherthnasoedd; camddefnyddio cyffuriau a sylweddau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000" noProof="0" dirty="0">
                <a:solidFill>
                  <a:schemeClr val="accent1"/>
                </a:solidFill>
              </a:rPr>
              <a:t>Mae'n ymwneud â'r ffactorau sy'n cyfrannu at hyrwyddo </a:t>
            </a:r>
            <a:r>
              <a:rPr lang="cy-GB" sz="2000" b="1" noProof="0" dirty="0">
                <a:solidFill>
                  <a:schemeClr val="accent1"/>
                </a:solidFill>
              </a:rPr>
              <a:t>llesiant </a:t>
            </a:r>
            <a:r>
              <a:rPr lang="cy-GB" sz="2000" noProof="0" dirty="0">
                <a:solidFill>
                  <a:schemeClr val="accent1"/>
                </a:solidFill>
              </a:rPr>
              <a:t>plant a phobl ifanc.</a:t>
            </a: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C66415CE-3A26-04F4-E217-3503426A21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402" y="692150"/>
            <a:ext cx="2083324" cy="113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8">
            <a:extLst>
              <a:ext uri="{FF2B5EF4-FFF2-40B4-BE49-F238E27FC236}">
                <a16:creationId xmlns:a16="http://schemas.microsoft.com/office/drawing/2014/main" id="{4BE51513-8189-7C0B-7678-99E76BFB56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4726" y="3109119"/>
            <a:ext cx="2347274" cy="178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51163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DEFCD90-2BFA-F2AB-6379-69E1E24475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Creu Amgylchedd Diogel mewn Ysgolion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5439393-48CC-B8AA-A6AC-30D3163D59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sz="2400" dirty="0">
                <a:solidFill>
                  <a:schemeClr val="accent1"/>
                </a:solidFill>
              </a:rPr>
              <a:t>Creu a chynnal amgylchedd dysgu diogel</a:t>
            </a:r>
          </a:p>
          <a:p>
            <a:pPr>
              <a:defRPr/>
            </a:pPr>
            <a:r>
              <a:rPr lang="cy-GB" sz="2400" dirty="0">
                <a:solidFill>
                  <a:schemeClr val="accent1"/>
                </a:solidFill>
              </a:rPr>
              <a:t>Nodi lle mae pryderon lles plant a chymryd camau i fynd i'r afael â'r rhain, lle bo hynny'n briodol, mewn partneriaeth ag asiantaethau eraill</a:t>
            </a:r>
            <a:endParaRPr lang="cy-GB" sz="2400" noProof="0" dirty="0">
              <a:solidFill>
                <a:schemeClr val="accent1"/>
              </a:solidFill>
            </a:endParaRPr>
          </a:p>
          <a:p>
            <a:pPr>
              <a:defRPr/>
            </a:pPr>
            <a:r>
              <a:rPr lang="cy-GB" sz="2400" dirty="0">
                <a:solidFill>
                  <a:schemeClr val="accent1"/>
                </a:solidFill>
              </a:rPr>
              <a:t>Datblygu </a:t>
            </a:r>
            <a:r>
              <a:rPr lang="cy-GB" sz="2400" b="1" dirty="0">
                <a:solidFill>
                  <a:schemeClr val="accent1"/>
                </a:solidFill>
              </a:rPr>
              <a:t>dealltwriaeth, ymwybyddiaeth a gwytnwch </a:t>
            </a:r>
            <a:r>
              <a:rPr lang="cy-GB" sz="2400" dirty="0">
                <a:solidFill>
                  <a:schemeClr val="accent1"/>
                </a:solidFill>
              </a:rPr>
              <a:t>plant drwy'r cwricwlwm</a:t>
            </a:r>
            <a:r>
              <a:rPr lang="cy-GB" sz="2400" noProof="0" dirty="0">
                <a:solidFill>
                  <a:schemeClr val="accent1"/>
                </a:solidFill>
              </a:rPr>
              <a:t>    </a:t>
            </a:r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BE17E902-ED73-C256-6F77-731BA89D8F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6495" y="5117284"/>
            <a:ext cx="2567032" cy="1550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910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1E57D86-1A59-60DB-0815-ED937AE807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400" b="1" noProof="0" dirty="0">
                <a:solidFill>
                  <a:schemeClr val="accent1"/>
                </a:solidFill>
              </a:rPr>
              <a:t>Sut?                       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D1E3418-C1EE-27E2-754E-B23AB1807E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Clr>
                <a:schemeClr val="accent3"/>
              </a:buClr>
              <a:defRPr/>
            </a:pPr>
            <a:r>
              <a:rPr lang="cy-GB" sz="2400" dirty="0">
                <a:solidFill>
                  <a:schemeClr val="accent1"/>
                </a:solidFill>
              </a:rPr>
              <a:t>Hybu hunan-barch</a:t>
            </a:r>
            <a:endParaRPr lang="cy-GB" sz="2400" noProof="0" dirty="0">
              <a:solidFill>
                <a:schemeClr val="accent1"/>
              </a:solidFill>
            </a:endParaRPr>
          </a:p>
          <a:p>
            <a:pPr marL="457200" indent="-457200">
              <a:buClr>
                <a:schemeClr val="accent3"/>
              </a:buClr>
              <a:defRPr/>
            </a:pPr>
            <a:r>
              <a:rPr lang="cy-GB" sz="2400" dirty="0">
                <a:solidFill>
                  <a:schemeClr val="accent1"/>
                </a:solidFill>
              </a:rPr>
              <a:t>Hybu hyder</a:t>
            </a:r>
          </a:p>
          <a:p>
            <a:pPr marL="457200" indent="-457200">
              <a:buClr>
                <a:schemeClr val="accent3"/>
              </a:buClr>
              <a:defRPr/>
            </a:pPr>
            <a:r>
              <a:rPr lang="cy-GB" sz="2400" dirty="0">
                <a:solidFill>
                  <a:schemeClr val="accent1"/>
                </a:solidFill>
              </a:rPr>
              <a:t>Llinellau cyfathrebu da rhwng disgyblion a staff</a:t>
            </a:r>
            <a:endParaRPr lang="cy-GB" sz="2400" noProof="0" dirty="0">
              <a:solidFill>
                <a:schemeClr val="accent1"/>
              </a:solidFill>
            </a:endParaRPr>
          </a:p>
          <a:p>
            <a:pPr marL="457200" indent="-457200">
              <a:buClr>
                <a:schemeClr val="accent3"/>
              </a:buClr>
              <a:defRPr/>
            </a:pPr>
            <a:r>
              <a:rPr lang="cy-GB" sz="2400" dirty="0">
                <a:solidFill>
                  <a:schemeClr val="accent1"/>
                </a:solidFill>
              </a:rPr>
              <a:t>Ethos lle mae plant yn teimlo'n ddiogel - yn cael eu hannog i siarad, a lle rydym yn gwrando arnynt</a:t>
            </a:r>
            <a:endParaRPr lang="cy-GB" sz="2400" noProof="0" dirty="0">
              <a:solidFill>
                <a:schemeClr val="accent1"/>
              </a:solidFill>
            </a:endParaRPr>
          </a:p>
          <a:p>
            <a:pPr marL="457200" indent="-457200">
              <a:buClr>
                <a:schemeClr val="accent3"/>
              </a:buClr>
              <a:defRPr/>
            </a:pPr>
            <a:r>
              <a:rPr lang="cy-GB" sz="2400" dirty="0">
                <a:solidFill>
                  <a:schemeClr val="accent1"/>
                </a:solidFill>
              </a:rPr>
              <a:t>Gall plant ymddiried yn yr oedolion yn yr ysgol os ydynt yn poeni neu mewn trafferth</a:t>
            </a:r>
            <a:r>
              <a:rPr lang="cy-GB" sz="2400" noProof="0" dirty="0">
                <a:solidFill>
                  <a:schemeClr val="accent1"/>
                </a:solidFill>
              </a:rPr>
              <a:t>.</a:t>
            </a:r>
          </a:p>
          <a:p>
            <a:endParaRPr lang="en-GB" dirty="0"/>
          </a:p>
        </p:txBody>
      </p:sp>
      <p:pic>
        <p:nvPicPr>
          <p:cNvPr id="6" name="Picture 7">
            <a:extLst>
              <a:ext uri="{FF2B5EF4-FFF2-40B4-BE49-F238E27FC236}">
                <a16:creationId xmlns:a16="http://schemas.microsoft.com/office/drawing/2014/main" id="{FB9E834C-B393-6E6E-6AB5-42D32836B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313" y="282805"/>
            <a:ext cx="2837468" cy="1770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00452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9814B9-FC94-AF93-0CB4-E0908FBD9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Gweithgaredd</a:t>
            </a:r>
            <a:endParaRPr lang="cy-GB" sz="4400" b="1" noProof="0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642E404-D2AE-B83D-3AF2-4A6B91B73A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Rhannwch enghreifftiau o arferion da eich ysgol</a:t>
            </a:r>
            <a:endParaRPr lang="cy-GB" sz="2800" noProof="0" dirty="0">
              <a:solidFill>
                <a:schemeClr val="accent1"/>
              </a:solidFill>
              <a:ea typeface="ＭＳ Ｐゴシック" panose="020B0600070205080204" pitchFamily="34" charset="-128"/>
            </a:endParaRPr>
          </a:p>
          <a:p>
            <a:endParaRPr lang="cy-GB" noProof="0" dirty="0"/>
          </a:p>
          <a:p>
            <a:endParaRPr lang="cy-GB" noProof="0" dirty="0"/>
          </a:p>
          <a:p>
            <a:endParaRPr lang="cy-GB" noProof="0" dirty="0"/>
          </a:p>
          <a:p>
            <a:endParaRPr lang="cy-GB" noProof="0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AA178620-46BF-0FB0-EBAB-A55801B705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5261" y="4162425"/>
            <a:ext cx="4135773" cy="227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99449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A301406-516D-B823-CFEE-6913599D6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Creu Amgylchedd Diogel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00ED38A-1552-54FF-3E30-A1E8262DAB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cy-GB" sz="240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Atal pobl anaddas rhag gweithio gyda phlant a phobl ifanc </a:t>
            </a:r>
            <a:endParaRPr lang="cy-GB" sz="2400" noProof="0" dirty="0">
              <a:solidFill>
                <a:schemeClr val="accent1"/>
              </a:solidFill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</a:pPr>
            <a:r>
              <a:rPr lang="cy-GB" sz="240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Hyrwyddo arferion diogel a herio arfer gwael ac anniogel</a:t>
            </a:r>
            <a:endParaRPr lang="cy-GB" sz="2400" noProof="0" dirty="0">
              <a:solidFill>
                <a:schemeClr val="accent1"/>
              </a:solidFill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</a:pPr>
            <a:r>
              <a:rPr lang="cy-GB" sz="240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Nodi achosion lle mae achos i bryderu am lesiant plentyn, a dechrau neu gymryd camau priodol i'w cadw'n ddiogel</a:t>
            </a:r>
            <a:endParaRPr lang="cy-GB" sz="2400" noProof="0" dirty="0">
              <a:solidFill>
                <a:schemeClr val="accent1"/>
              </a:solidFill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</a:pPr>
            <a:r>
              <a:rPr lang="cy-GB" sz="240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Cyfrannu at weithio </a:t>
            </a:r>
            <a:r>
              <a:rPr lang="cy-GB" sz="2400" dirty="0" err="1">
                <a:solidFill>
                  <a:schemeClr val="accent1"/>
                </a:solidFill>
                <a:ea typeface="ＭＳ Ｐゴシック" panose="020B0600070205080204" pitchFamily="34" charset="-128"/>
              </a:rPr>
              <a:t>amlasiantaethol</a:t>
            </a:r>
            <a:r>
              <a:rPr lang="cy-GB" sz="240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 effeithiol rhwng pawb sy’n gysylltiedig â darparu gwasanaethau i blant a phobl ifanc</a:t>
            </a:r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137F6978-F597-9EA5-C86E-FCC5A14E48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0602" y="596900"/>
            <a:ext cx="1669251" cy="122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85805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612A1BF-591E-AFCF-AAF6-02787E8D2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000" b="1" dirty="0">
                <a:solidFill>
                  <a:schemeClr val="accent1"/>
                </a:solidFill>
                <a:latin typeface="+mn-lt"/>
              </a:rPr>
              <a:t>Diogelu ar waith</a:t>
            </a:r>
            <a:br>
              <a:rPr lang="cy-GB" sz="4000" noProof="0" dirty="0"/>
            </a:br>
            <a:endParaRPr lang="cy-GB" noProof="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AA76879-923A-6048-A4D2-D7891221EA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537" indent="0">
              <a:buNone/>
              <a:defRPr/>
            </a:pPr>
            <a:r>
              <a:rPr lang="cy-GB" sz="2400" dirty="0">
                <a:solidFill>
                  <a:schemeClr val="accent1"/>
                </a:solidFill>
                <a:ea typeface="ＭＳ Ｐゴシック" pitchFamily="34" charset="-128"/>
              </a:rPr>
              <a:t>Rhaid i bob ysgol a sefydliad gael </a:t>
            </a:r>
            <a:endParaRPr lang="cy-GB" sz="2400" noProof="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defRPr/>
            </a:pPr>
            <a:r>
              <a:rPr lang="cy-GB" sz="2400" b="1" dirty="0">
                <a:solidFill>
                  <a:schemeClr val="accent1"/>
                </a:solidFill>
                <a:ea typeface="ＭＳ Ｐゴシック" pitchFamily="34" charset="-128"/>
              </a:rPr>
              <a:t>Polisi diogelu</a:t>
            </a:r>
            <a:endParaRPr lang="cy-GB" sz="2400" b="1" noProof="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defRPr/>
            </a:pPr>
            <a:r>
              <a:rPr lang="cy-GB" sz="2400" b="1" dirty="0">
                <a:solidFill>
                  <a:schemeClr val="accent1"/>
                </a:solidFill>
                <a:ea typeface="ＭＳ Ｐゴシック" pitchFamily="34" charset="-128"/>
              </a:rPr>
              <a:t>Polisi a Gweithdrefn </a:t>
            </a:r>
            <a:r>
              <a:rPr kumimoji="0" lang="cy-GB" sz="24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ＭＳ Ｐゴシック" pitchFamily="34" charset="-128"/>
                <a:cs typeface="+mn-cs"/>
              </a:rPr>
              <a:t>Amddiffyn </a:t>
            </a:r>
            <a:r>
              <a:rPr lang="cy-GB" sz="2400" b="1" dirty="0">
                <a:solidFill>
                  <a:schemeClr val="accent1"/>
                </a:solidFill>
                <a:ea typeface="ＭＳ Ｐゴシック" pitchFamily="34" charset="-128"/>
              </a:rPr>
              <a:t>Plant</a:t>
            </a:r>
            <a:endParaRPr lang="cy-GB" sz="2400" b="1" noProof="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defRPr/>
            </a:pPr>
            <a:r>
              <a:rPr lang="cy-GB" sz="2400" b="1" dirty="0">
                <a:solidFill>
                  <a:schemeClr val="accent1"/>
                </a:solidFill>
                <a:ea typeface="ＭＳ Ｐゴシック" pitchFamily="34" charset="-128"/>
              </a:rPr>
              <a:t>Polisi Chwythu’r Chwiban</a:t>
            </a:r>
            <a:endParaRPr lang="cy-GB" sz="2400" b="1" noProof="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 marL="109537" indent="0"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r>
              <a:rPr lang="cy-GB" sz="2400" i="1" noProof="0" dirty="0">
                <a:solidFill>
                  <a:schemeClr val="accent1"/>
                </a:solidFill>
                <a:ea typeface="ＭＳ Ｐゴシック" pitchFamily="34" charset="-128"/>
              </a:rPr>
              <a:t>e.e. </a:t>
            </a:r>
          </a:p>
          <a:p>
            <a:pPr marL="109537" indent="0" eaLnBrk="1" fontAlgn="auto" hangingPunct="1">
              <a:spcAft>
                <a:spcPts val="0"/>
              </a:spcAft>
              <a:buFont typeface="Wingdings 3" panose="05040102010807070707" pitchFamily="18" charset="2"/>
              <a:buNone/>
              <a:defRPr/>
            </a:pPr>
            <a:r>
              <a:rPr lang="cy-GB" sz="2400" i="1" noProof="0" dirty="0">
                <a:ea typeface="ＭＳ Ｐゴシック" pitchFamily="34" charset="-128"/>
              </a:rPr>
              <a:t>Undeb Rygbi Cymru </a:t>
            </a:r>
            <a:r>
              <a:rPr lang="cy-GB" sz="2400" i="1" noProof="0" dirty="0">
                <a:ea typeface="ＭＳ Ｐゴシック" pitchFamily="34" charset="-128"/>
                <a:hlinkClick r:id="rId3"/>
              </a:rPr>
              <a:t>thtps://community.wru.wales/governance/policy-and-integrity/safeguarding/</a:t>
            </a:r>
            <a:endParaRPr lang="cy-GB" sz="2400" i="1" noProof="0" dirty="0">
              <a:ea typeface="ＭＳ Ｐゴシック" pitchFamily="34" charset="-128"/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979296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77375E1-A926-D39A-0095-438986FA1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  <a:latin typeface="+mn-lt"/>
              </a:rPr>
              <a:t>Diogelu ar waith</a:t>
            </a:r>
            <a:endParaRPr lang="cy-GB" b="1" noProof="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65805B1-CF2E-65C0-9A80-E43816F67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809" y="1825625"/>
            <a:ext cx="10515600" cy="4351338"/>
          </a:xfrm>
        </p:spPr>
        <p:txBody>
          <a:bodyPr/>
          <a:lstStyle/>
          <a:p>
            <a:pPr marL="109537" indent="0">
              <a:buNone/>
              <a:defRPr/>
            </a:pPr>
            <a:r>
              <a:rPr lang="cy-GB" sz="2400" dirty="0">
                <a:solidFill>
                  <a:schemeClr val="accent1"/>
                </a:solidFill>
                <a:ea typeface="ＭＳ Ｐゴシック" pitchFamily="34" charset="-128"/>
              </a:rPr>
              <a:t>Yn ogystal mae gan ysgolion y canlynol:</a:t>
            </a:r>
            <a:endParaRPr lang="cy-GB" sz="2400" noProof="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defRPr/>
            </a:pPr>
            <a:r>
              <a:rPr lang="cy-GB" sz="2400" b="1" dirty="0">
                <a:solidFill>
                  <a:schemeClr val="accent1"/>
                </a:solidFill>
                <a:ea typeface="ＭＳ Ｐゴシック" pitchFamily="34" charset="-128"/>
              </a:rPr>
              <a:t>Polisi Defnydd Derbyniol TGCh</a:t>
            </a:r>
            <a:endParaRPr lang="cy-GB" sz="2400" b="1" noProof="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defRPr/>
            </a:pPr>
            <a:r>
              <a:rPr lang="cy-GB" sz="2400" b="1" dirty="0">
                <a:solidFill>
                  <a:schemeClr val="accent1"/>
                </a:solidFill>
                <a:ea typeface="ＭＳ Ｐゴシック" pitchFamily="34" charset="-128"/>
              </a:rPr>
              <a:t>Polisi Technoleg Symudol </a:t>
            </a:r>
            <a:endParaRPr lang="cy-GB" sz="2400" b="1" noProof="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defRPr/>
            </a:pPr>
            <a:r>
              <a:rPr lang="cy-GB" sz="2400" b="1" dirty="0">
                <a:solidFill>
                  <a:schemeClr val="accent1"/>
                </a:solidFill>
                <a:ea typeface="ＭＳ Ｐゴシック" pitchFamily="34" charset="-128"/>
              </a:rPr>
              <a:t>Polisi Triniaeth Gadarnhaol</a:t>
            </a:r>
            <a:endParaRPr lang="cy-GB" sz="2400" b="1" noProof="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defRPr/>
            </a:pPr>
            <a:r>
              <a:rPr lang="cy-GB" sz="2400" b="1" dirty="0">
                <a:solidFill>
                  <a:schemeClr val="accent1"/>
                </a:solidFill>
                <a:ea typeface="ＭＳ Ｐゴシック" pitchFamily="34" charset="-128"/>
              </a:rPr>
              <a:t>Gwnewch yn siŵr eich bod yn gyfarwydd â'r rhain yn eich sefydliadau / lleoliadau eich hun.</a:t>
            </a:r>
            <a:endParaRPr lang="cy-GB" sz="2400" b="1" noProof="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sz="2400" b="1" noProof="0" dirty="0">
              <a:solidFill>
                <a:schemeClr val="accent1"/>
              </a:solidFill>
              <a:ea typeface="ＭＳ Ｐゴシック" pitchFamily="34" charset="-128"/>
            </a:endParaRPr>
          </a:p>
          <a:p>
            <a:pPr>
              <a:defRPr/>
            </a:pPr>
            <a:r>
              <a:rPr lang="cy-GB" sz="2400" b="1" dirty="0">
                <a:solidFill>
                  <a:schemeClr val="accent1"/>
                </a:solidFill>
                <a:ea typeface="ＭＳ Ｐゴシック" pitchFamily="34" charset="-128"/>
              </a:rPr>
              <a:t>Mae hyfforddiant staff rheolaidd yn hanfodol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2569870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7D8AFA8-D346-C3F5-793A-18D2914AE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  <a:latin typeface="+mn-lt"/>
              </a:rPr>
              <a:t>Amddiffyn Plant</a:t>
            </a:r>
            <a:endParaRPr lang="cy-GB" b="1" noProof="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B758495-E4B5-3D31-E91D-3134BC2CB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y-GB" sz="240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Mae </a:t>
            </a:r>
            <a:r>
              <a:rPr lang="cy-GB" sz="2400" b="1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amddiffyn plant </a:t>
            </a:r>
            <a:r>
              <a:rPr lang="cy-GB" sz="240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yn rhan o ddiogelu a hyrwyddo lles</a:t>
            </a:r>
            <a:r>
              <a:rPr lang="cy-GB" sz="2400" noProof="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. </a:t>
            </a:r>
          </a:p>
          <a:p>
            <a:pPr eaLnBrk="1" fontAlgn="auto" hangingPunct="1">
              <a:spcBef>
                <a:spcPct val="0"/>
              </a:spcBef>
              <a:spcAft>
                <a:spcPts val="0"/>
              </a:spcAft>
              <a:defRPr/>
            </a:pPr>
            <a:r>
              <a:rPr lang="cy-GB" sz="2400" noProof="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Mae </a:t>
            </a:r>
            <a:r>
              <a:rPr lang="cy-GB" sz="2400" b="1" noProof="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amddiffyn plant </a:t>
            </a:r>
            <a:r>
              <a:rPr lang="cy-GB" sz="2400" noProof="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yn cyfeirio at y gweithgarwch a gynhelir i amddiffyn plant penodol sy'n dioddef neu sydd mewn perygl o ddioddef niwed sylweddol o ganlyniad i gael eu cam-drin neu’u hesgeuluso</a:t>
            </a:r>
            <a:r>
              <a:rPr lang="cy-GB" sz="2400" b="1" noProof="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.</a:t>
            </a:r>
            <a:r>
              <a:rPr lang="cy-GB" sz="2400" noProof="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 </a:t>
            </a:r>
          </a:p>
          <a:p>
            <a:pPr eaLnBrk="1" fontAlgn="auto" hangingPunct="1">
              <a:spcBef>
                <a:spcPct val="0"/>
              </a:spcBef>
              <a:spcAft>
                <a:spcPts val="0"/>
              </a:spcAft>
              <a:defRPr/>
            </a:pPr>
            <a:endParaRPr lang="cy-GB" sz="2400" noProof="0" dirty="0">
              <a:solidFill>
                <a:schemeClr val="accent1"/>
              </a:solidFill>
              <a:ea typeface="ＭＳ Ｐゴシック" panose="020B0600070205080204" pitchFamily="34" charset="-128"/>
            </a:endParaRPr>
          </a:p>
          <a:p>
            <a:pPr>
              <a:spcBef>
                <a:spcPct val="0"/>
              </a:spcBef>
              <a:defRPr/>
            </a:pPr>
            <a:r>
              <a:rPr lang="cy-GB" sz="240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Gweithdrefn Amddiffyn Plant Cymru Gyfan</a:t>
            </a:r>
            <a:r>
              <a:rPr lang="cy-GB" sz="2400" noProof="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 (2020)  </a:t>
            </a:r>
          </a:p>
          <a:p>
            <a:pPr eaLnBrk="1" fontAlgn="auto" hangingPunct="1">
              <a:spcBef>
                <a:spcPct val="0"/>
              </a:spcBef>
              <a:spcAft>
                <a:spcPts val="0"/>
              </a:spcAft>
              <a:defRPr/>
            </a:pPr>
            <a:endParaRPr lang="en-US" altLang="en-US" sz="2400" i="1" dirty="0">
              <a:solidFill>
                <a:schemeClr val="accent1"/>
              </a:solidFill>
              <a:ea typeface="ＭＳ Ｐゴシック" panose="020B0600070205080204" pitchFamily="34" charset="-128"/>
            </a:endParaRPr>
          </a:p>
          <a:p>
            <a:pPr eaLnBrk="1" fontAlgn="auto" hangingPunct="1">
              <a:spcBef>
                <a:spcPct val="0"/>
              </a:spcBef>
              <a:spcAft>
                <a:spcPts val="0"/>
              </a:spcAft>
              <a:defRPr/>
            </a:pPr>
            <a:endParaRPr lang="en-US" altLang="en-US" sz="2400" i="1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48188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Freeform 6">
            <a:extLst>
              <a:ext uri="{FF2B5EF4-FFF2-40B4-BE49-F238E27FC236}">
                <a16:creationId xmlns:a16="http://schemas.microsoft.com/office/drawing/2014/main" id="{FCA2A8B7-2FB4-43DB-4AE1-97A5E7D46DEC}"/>
              </a:ext>
            </a:extLst>
          </p:cNvPr>
          <p:cNvSpPr>
            <a:spLocks/>
          </p:cNvSpPr>
          <p:nvPr/>
        </p:nvSpPr>
        <p:spPr bwMode="auto">
          <a:xfrm>
            <a:off x="5349876" y="2552700"/>
            <a:ext cx="346075" cy="228600"/>
          </a:xfrm>
          <a:custGeom>
            <a:avLst/>
            <a:gdLst>
              <a:gd name="T0" fmla="*/ 2147483646 w 218"/>
              <a:gd name="T1" fmla="*/ 2147483646 h 144"/>
              <a:gd name="T2" fmla="*/ 2147483646 w 218"/>
              <a:gd name="T3" fmla="*/ 2147483646 h 144"/>
              <a:gd name="T4" fmla="*/ 2147483646 w 218"/>
              <a:gd name="T5" fmla="*/ 2147483646 h 144"/>
              <a:gd name="T6" fmla="*/ 0 60000 65536"/>
              <a:gd name="T7" fmla="*/ 0 60000 65536"/>
              <a:gd name="T8" fmla="*/ 0 60000 65536"/>
              <a:gd name="T9" fmla="*/ 0 w 218"/>
              <a:gd name="T10" fmla="*/ 0 h 144"/>
              <a:gd name="T11" fmla="*/ 218 w 218"/>
              <a:gd name="T12" fmla="*/ 144 h 14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8" h="144">
                <a:moveTo>
                  <a:pt x="2" y="144"/>
                </a:moveTo>
                <a:cubicBezTo>
                  <a:pt x="6" y="120"/>
                  <a:pt x="0" y="92"/>
                  <a:pt x="14" y="72"/>
                </a:cubicBezTo>
                <a:cubicBezTo>
                  <a:pt x="65" y="0"/>
                  <a:pt x="146" y="24"/>
                  <a:pt x="218" y="24"/>
                </a:cubicBez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59" name="AutoShape 3">
            <a:extLst>
              <a:ext uri="{FF2B5EF4-FFF2-40B4-BE49-F238E27FC236}">
                <a16:creationId xmlns:a16="http://schemas.microsoft.com/office/drawing/2014/main" id="{0D4AFA11-055D-141B-E96A-7C5A537159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2209800"/>
            <a:ext cx="2362200" cy="2286000"/>
          </a:xfrm>
          <a:prstGeom prst="smileyFace">
            <a:avLst>
              <a:gd name="adj" fmla="val -4653"/>
            </a:avLst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GB" altLang="en-US"/>
          </a:p>
        </p:txBody>
      </p:sp>
      <p:sp>
        <p:nvSpPr>
          <p:cNvPr id="45060" name="Freeform 7">
            <a:extLst>
              <a:ext uri="{FF2B5EF4-FFF2-40B4-BE49-F238E27FC236}">
                <a16:creationId xmlns:a16="http://schemas.microsoft.com/office/drawing/2014/main" id="{FE94DC11-8F1F-07E5-D4F2-085239B4BE9C}"/>
              </a:ext>
            </a:extLst>
          </p:cNvPr>
          <p:cNvSpPr>
            <a:spLocks/>
          </p:cNvSpPr>
          <p:nvPr/>
        </p:nvSpPr>
        <p:spPr bwMode="auto">
          <a:xfrm>
            <a:off x="5486400" y="2514600"/>
            <a:ext cx="228600" cy="152400"/>
          </a:xfrm>
          <a:custGeom>
            <a:avLst/>
            <a:gdLst>
              <a:gd name="T0" fmla="*/ 2147483646 w 144"/>
              <a:gd name="T1" fmla="*/ 0 h 96"/>
              <a:gd name="T2" fmla="*/ 0 w 144"/>
              <a:gd name="T3" fmla="*/ 2147483646 h 96"/>
              <a:gd name="T4" fmla="*/ 0 60000 65536"/>
              <a:gd name="T5" fmla="*/ 0 60000 65536"/>
              <a:gd name="T6" fmla="*/ 0 w 144"/>
              <a:gd name="T7" fmla="*/ 0 h 96"/>
              <a:gd name="T8" fmla="*/ 144 w 144"/>
              <a:gd name="T9" fmla="*/ 96 h 9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44" h="96">
                <a:moveTo>
                  <a:pt x="144" y="0"/>
                </a:moveTo>
                <a:cubicBezTo>
                  <a:pt x="144" y="0"/>
                  <a:pt x="72" y="48"/>
                  <a:pt x="0" y="96"/>
                </a:cubicBez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1" name="Freeform 8">
            <a:extLst>
              <a:ext uri="{FF2B5EF4-FFF2-40B4-BE49-F238E27FC236}">
                <a16:creationId xmlns:a16="http://schemas.microsoft.com/office/drawing/2014/main" id="{1BCFF7F0-2274-031F-A9A7-00E098948362}"/>
              </a:ext>
            </a:extLst>
          </p:cNvPr>
          <p:cNvSpPr>
            <a:spLocks/>
          </p:cNvSpPr>
          <p:nvPr/>
        </p:nvSpPr>
        <p:spPr bwMode="auto">
          <a:xfrm>
            <a:off x="5638800" y="1752600"/>
            <a:ext cx="304800" cy="457200"/>
          </a:xfrm>
          <a:custGeom>
            <a:avLst/>
            <a:gdLst>
              <a:gd name="T0" fmla="*/ 0 w 192"/>
              <a:gd name="T1" fmla="*/ 0 h 288"/>
              <a:gd name="T2" fmla="*/ 2147483646 w 192"/>
              <a:gd name="T3" fmla="*/ 2147483646 h 288"/>
              <a:gd name="T4" fmla="*/ 0 60000 65536"/>
              <a:gd name="T5" fmla="*/ 0 60000 65536"/>
              <a:gd name="T6" fmla="*/ 0 w 192"/>
              <a:gd name="T7" fmla="*/ 0 h 288"/>
              <a:gd name="T8" fmla="*/ 192 w 192"/>
              <a:gd name="T9" fmla="*/ 288 h 28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92" h="288">
                <a:moveTo>
                  <a:pt x="0" y="0"/>
                </a:moveTo>
                <a:cubicBezTo>
                  <a:pt x="80" y="120"/>
                  <a:pt x="160" y="240"/>
                  <a:pt x="192" y="288"/>
                </a:cubicBez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2" name="Line 11">
            <a:extLst>
              <a:ext uri="{FF2B5EF4-FFF2-40B4-BE49-F238E27FC236}">
                <a16:creationId xmlns:a16="http://schemas.microsoft.com/office/drawing/2014/main" id="{3F63230D-5A10-ABAE-3908-1E9721100545}"/>
              </a:ext>
            </a:extLst>
          </p:cNvPr>
          <p:cNvSpPr>
            <a:spLocks noChangeShapeType="1"/>
          </p:cNvSpPr>
          <p:nvPr/>
        </p:nvSpPr>
        <p:spPr bwMode="auto">
          <a:xfrm>
            <a:off x="6019800" y="1600200"/>
            <a:ext cx="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3" name="Freeform 12">
            <a:extLst>
              <a:ext uri="{FF2B5EF4-FFF2-40B4-BE49-F238E27FC236}">
                <a16:creationId xmlns:a16="http://schemas.microsoft.com/office/drawing/2014/main" id="{519406DC-0210-EC54-B3D6-DA62FF443064}"/>
              </a:ext>
            </a:extLst>
          </p:cNvPr>
          <p:cNvSpPr>
            <a:spLocks/>
          </p:cNvSpPr>
          <p:nvPr/>
        </p:nvSpPr>
        <p:spPr bwMode="auto">
          <a:xfrm>
            <a:off x="6019800" y="1828800"/>
            <a:ext cx="381000" cy="419100"/>
          </a:xfrm>
          <a:custGeom>
            <a:avLst/>
            <a:gdLst>
              <a:gd name="T0" fmla="*/ 2147483646 w 372"/>
              <a:gd name="T1" fmla="*/ 0 h 372"/>
              <a:gd name="T2" fmla="*/ 2147483646 w 372"/>
              <a:gd name="T3" fmla="*/ 2147483646 h 372"/>
              <a:gd name="T4" fmla="*/ 2147483646 w 372"/>
              <a:gd name="T5" fmla="*/ 2147483646 h 372"/>
              <a:gd name="T6" fmla="*/ 2147483646 w 372"/>
              <a:gd name="T7" fmla="*/ 2147483646 h 372"/>
              <a:gd name="T8" fmla="*/ 2147483646 w 372"/>
              <a:gd name="T9" fmla="*/ 2147483646 h 372"/>
              <a:gd name="T10" fmla="*/ 0 w 372"/>
              <a:gd name="T11" fmla="*/ 2147483646 h 37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372"/>
              <a:gd name="T19" fmla="*/ 0 h 372"/>
              <a:gd name="T20" fmla="*/ 372 w 372"/>
              <a:gd name="T21" fmla="*/ 372 h 37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372" h="372">
                <a:moveTo>
                  <a:pt x="372" y="0"/>
                </a:moveTo>
                <a:cubicBezTo>
                  <a:pt x="321" y="17"/>
                  <a:pt x="274" y="34"/>
                  <a:pt x="228" y="60"/>
                </a:cubicBezTo>
                <a:cubicBezTo>
                  <a:pt x="203" y="74"/>
                  <a:pt x="156" y="108"/>
                  <a:pt x="156" y="108"/>
                </a:cubicBezTo>
                <a:cubicBezTo>
                  <a:pt x="148" y="120"/>
                  <a:pt x="142" y="134"/>
                  <a:pt x="132" y="144"/>
                </a:cubicBezTo>
                <a:cubicBezTo>
                  <a:pt x="122" y="154"/>
                  <a:pt x="105" y="157"/>
                  <a:pt x="96" y="168"/>
                </a:cubicBezTo>
                <a:cubicBezTo>
                  <a:pt x="51" y="219"/>
                  <a:pt x="0" y="300"/>
                  <a:pt x="0" y="372"/>
                </a:cubicBez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4" name="Freeform 13">
            <a:extLst>
              <a:ext uri="{FF2B5EF4-FFF2-40B4-BE49-F238E27FC236}">
                <a16:creationId xmlns:a16="http://schemas.microsoft.com/office/drawing/2014/main" id="{8A3E1700-621A-9BC3-4C71-DC3C26659F0D}"/>
              </a:ext>
            </a:extLst>
          </p:cNvPr>
          <p:cNvSpPr>
            <a:spLocks/>
          </p:cNvSpPr>
          <p:nvPr/>
        </p:nvSpPr>
        <p:spPr bwMode="auto">
          <a:xfrm>
            <a:off x="5543550" y="1828800"/>
            <a:ext cx="476250" cy="368300"/>
          </a:xfrm>
          <a:custGeom>
            <a:avLst/>
            <a:gdLst>
              <a:gd name="T0" fmla="*/ 0 w 300"/>
              <a:gd name="T1" fmla="*/ 0 h 232"/>
              <a:gd name="T2" fmla="*/ 2147483646 w 300"/>
              <a:gd name="T3" fmla="*/ 2147483646 h 232"/>
              <a:gd name="T4" fmla="*/ 2147483646 w 300"/>
              <a:gd name="T5" fmla="*/ 2147483646 h 232"/>
              <a:gd name="T6" fmla="*/ 2147483646 w 300"/>
              <a:gd name="T7" fmla="*/ 2147483646 h 232"/>
              <a:gd name="T8" fmla="*/ 0 60000 65536"/>
              <a:gd name="T9" fmla="*/ 0 60000 65536"/>
              <a:gd name="T10" fmla="*/ 0 60000 65536"/>
              <a:gd name="T11" fmla="*/ 0 60000 65536"/>
              <a:gd name="T12" fmla="*/ 0 w 300"/>
              <a:gd name="T13" fmla="*/ 0 h 232"/>
              <a:gd name="T14" fmla="*/ 300 w 300"/>
              <a:gd name="T15" fmla="*/ 232 h 23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00" h="232">
                <a:moveTo>
                  <a:pt x="0" y="0"/>
                </a:moveTo>
                <a:cubicBezTo>
                  <a:pt x="62" y="12"/>
                  <a:pt x="115" y="25"/>
                  <a:pt x="168" y="60"/>
                </a:cubicBezTo>
                <a:cubicBezTo>
                  <a:pt x="206" y="116"/>
                  <a:pt x="223" y="156"/>
                  <a:pt x="276" y="192"/>
                </a:cubicBezTo>
                <a:cubicBezTo>
                  <a:pt x="289" y="232"/>
                  <a:pt x="275" y="228"/>
                  <a:pt x="300" y="228"/>
                </a:cubicBez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5" name="Oval 14">
            <a:extLst>
              <a:ext uri="{FF2B5EF4-FFF2-40B4-BE49-F238E27FC236}">
                <a16:creationId xmlns:a16="http://schemas.microsoft.com/office/drawing/2014/main" id="{653DC34A-3188-67F6-D538-D22854A76E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62600" y="2971800"/>
            <a:ext cx="152400" cy="152400"/>
          </a:xfrm>
          <a:prstGeom prst="ellipse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GB" altLang="en-US"/>
          </a:p>
        </p:txBody>
      </p:sp>
      <p:sp>
        <p:nvSpPr>
          <p:cNvPr id="45066" name="Oval 15">
            <a:extLst>
              <a:ext uri="{FF2B5EF4-FFF2-40B4-BE49-F238E27FC236}">
                <a16:creationId xmlns:a16="http://schemas.microsoft.com/office/drawing/2014/main" id="{120BE3F5-C972-2C81-8D44-B300277093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4600" y="2971800"/>
            <a:ext cx="152400" cy="152400"/>
          </a:xfrm>
          <a:prstGeom prst="ellipse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GB" altLang="en-US"/>
          </a:p>
        </p:txBody>
      </p:sp>
      <p:sp>
        <p:nvSpPr>
          <p:cNvPr id="45067" name="Freeform 18">
            <a:extLst>
              <a:ext uri="{FF2B5EF4-FFF2-40B4-BE49-F238E27FC236}">
                <a16:creationId xmlns:a16="http://schemas.microsoft.com/office/drawing/2014/main" id="{C49A9F50-CC05-A309-5DC4-FB57A8FB364D}"/>
              </a:ext>
            </a:extLst>
          </p:cNvPr>
          <p:cNvSpPr>
            <a:spLocks/>
          </p:cNvSpPr>
          <p:nvPr/>
        </p:nvSpPr>
        <p:spPr bwMode="auto">
          <a:xfrm flipH="1">
            <a:off x="6324600" y="2590800"/>
            <a:ext cx="304800" cy="381000"/>
          </a:xfrm>
          <a:custGeom>
            <a:avLst/>
            <a:gdLst>
              <a:gd name="T0" fmla="*/ 2147483646 w 144"/>
              <a:gd name="T1" fmla="*/ 0 h 144"/>
              <a:gd name="T2" fmla="*/ 2147483646 w 144"/>
              <a:gd name="T3" fmla="*/ 2147483646 h 144"/>
              <a:gd name="T4" fmla="*/ 0 w 144"/>
              <a:gd name="T5" fmla="*/ 2147483646 h 144"/>
              <a:gd name="T6" fmla="*/ 0 60000 65536"/>
              <a:gd name="T7" fmla="*/ 0 60000 65536"/>
              <a:gd name="T8" fmla="*/ 0 60000 65536"/>
              <a:gd name="T9" fmla="*/ 0 w 144"/>
              <a:gd name="T10" fmla="*/ 0 h 144"/>
              <a:gd name="T11" fmla="*/ 144 w 144"/>
              <a:gd name="T12" fmla="*/ 144 h 14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44" h="144">
                <a:moveTo>
                  <a:pt x="144" y="0"/>
                </a:moveTo>
                <a:cubicBezTo>
                  <a:pt x="108" y="12"/>
                  <a:pt x="72" y="24"/>
                  <a:pt x="48" y="48"/>
                </a:cubicBezTo>
                <a:cubicBezTo>
                  <a:pt x="24" y="72"/>
                  <a:pt x="16" y="120"/>
                  <a:pt x="0" y="144"/>
                </a:cubicBez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8" name="Freeform 20">
            <a:extLst>
              <a:ext uri="{FF2B5EF4-FFF2-40B4-BE49-F238E27FC236}">
                <a16:creationId xmlns:a16="http://schemas.microsoft.com/office/drawing/2014/main" id="{A904B59A-A250-3CF6-2847-1D74A9BB42D1}"/>
              </a:ext>
            </a:extLst>
          </p:cNvPr>
          <p:cNvSpPr>
            <a:spLocks/>
          </p:cNvSpPr>
          <p:nvPr/>
        </p:nvSpPr>
        <p:spPr bwMode="auto">
          <a:xfrm>
            <a:off x="5334000" y="2590800"/>
            <a:ext cx="304800" cy="304800"/>
          </a:xfrm>
          <a:custGeom>
            <a:avLst/>
            <a:gdLst>
              <a:gd name="T0" fmla="*/ 2147483646 w 144"/>
              <a:gd name="T1" fmla="*/ 0 h 144"/>
              <a:gd name="T2" fmla="*/ 2147483646 w 144"/>
              <a:gd name="T3" fmla="*/ 2147483646 h 144"/>
              <a:gd name="T4" fmla="*/ 0 w 144"/>
              <a:gd name="T5" fmla="*/ 2147483646 h 144"/>
              <a:gd name="T6" fmla="*/ 0 60000 65536"/>
              <a:gd name="T7" fmla="*/ 0 60000 65536"/>
              <a:gd name="T8" fmla="*/ 0 60000 65536"/>
              <a:gd name="T9" fmla="*/ 0 w 144"/>
              <a:gd name="T10" fmla="*/ 0 h 144"/>
              <a:gd name="T11" fmla="*/ 144 w 144"/>
              <a:gd name="T12" fmla="*/ 144 h 14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44" h="144">
                <a:moveTo>
                  <a:pt x="144" y="0"/>
                </a:moveTo>
                <a:cubicBezTo>
                  <a:pt x="108" y="12"/>
                  <a:pt x="72" y="24"/>
                  <a:pt x="48" y="48"/>
                </a:cubicBezTo>
                <a:cubicBezTo>
                  <a:pt x="24" y="72"/>
                  <a:pt x="12" y="108"/>
                  <a:pt x="0" y="144"/>
                </a:cubicBez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9" name="Freeform 21">
            <a:extLst>
              <a:ext uri="{FF2B5EF4-FFF2-40B4-BE49-F238E27FC236}">
                <a16:creationId xmlns:a16="http://schemas.microsoft.com/office/drawing/2014/main" id="{ADA17A93-8A68-6317-62C0-C870BB851889}"/>
              </a:ext>
            </a:extLst>
          </p:cNvPr>
          <p:cNvSpPr>
            <a:spLocks/>
          </p:cNvSpPr>
          <p:nvPr/>
        </p:nvSpPr>
        <p:spPr bwMode="auto">
          <a:xfrm>
            <a:off x="6934200" y="2667000"/>
            <a:ext cx="381000" cy="457200"/>
          </a:xfrm>
          <a:custGeom>
            <a:avLst/>
            <a:gdLst>
              <a:gd name="T0" fmla="*/ 2147483646 w 213"/>
              <a:gd name="T1" fmla="*/ 2147483646 h 336"/>
              <a:gd name="T2" fmla="*/ 2147483646 w 213"/>
              <a:gd name="T3" fmla="*/ 0 h 336"/>
              <a:gd name="T4" fmla="*/ 2147483646 w 213"/>
              <a:gd name="T5" fmla="*/ 2147483646 h 336"/>
              <a:gd name="T6" fmla="*/ 2147483646 w 213"/>
              <a:gd name="T7" fmla="*/ 2147483646 h 336"/>
              <a:gd name="T8" fmla="*/ 2147483646 w 213"/>
              <a:gd name="T9" fmla="*/ 2147483646 h 336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213"/>
              <a:gd name="T16" fmla="*/ 0 h 336"/>
              <a:gd name="T17" fmla="*/ 213 w 213"/>
              <a:gd name="T18" fmla="*/ 336 h 3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3" h="336">
                <a:moveTo>
                  <a:pt x="33" y="60"/>
                </a:moveTo>
                <a:cubicBezTo>
                  <a:pt x="26" y="38"/>
                  <a:pt x="0" y="0"/>
                  <a:pt x="57" y="0"/>
                </a:cubicBezTo>
                <a:cubicBezTo>
                  <a:pt x="82" y="0"/>
                  <a:pt x="129" y="24"/>
                  <a:pt x="129" y="24"/>
                </a:cubicBezTo>
                <a:cubicBezTo>
                  <a:pt x="142" y="63"/>
                  <a:pt x="164" y="93"/>
                  <a:pt x="177" y="132"/>
                </a:cubicBezTo>
                <a:cubicBezTo>
                  <a:pt x="175" y="167"/>
                  <a:pt x="213" y="336"/>
                  <a:pt x="117" y="336"/>
                </a:cubicBezTo>
              </a:path>
            </a:pathLst>
          </a:custGeom>
          <a:solidFill>
            <a:srgbClr val="FFFF66"/>
          </a:solidFill>
          <a:ln w="9525" cap="flat" cmpd="sng">
            <a:solidFill>
              <a:schemeClr val="tx1"/>
            </a:solidFill>
            <a:prstDash val="solid"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5070" name="Freeform 25">
            <a:extLst>
              <a:ext uri="{FF2B5EF4-FFF2-40B4-BE49-F238E27FC236}">
                <a16:creationId xmlns:a16="http://schemas.microsoft.com/office/drawing/2014/main" id="{77342DA1-A444-B1EC-86EB-B8CE44B337FC}"/>
              </a:ext>
            </a:extLst>
          </p:cNvPr>
          <p:cNvSpPr>
            <a:spLocks/>
          </p:cNvSpPr>
          <p:nvPr/>
        </p:nvSpPr>
        <p:spPr bwMode="auto">
          <a:xfrm>
            <a:off x="4724400" y="2533650"/>
            <a:ext cx="323850" cy="590550"/>
          </a:xfrm>
          <a:custGeom>
            <a:avLst/>
            <a:gdLst>
              <a:gd name="T0" fmla="*/ 2147483646 w 204"/>
              <a:gd name="T1" fmla="*/ 2147483646 h 372"/>
              <a:gd name="T2" fmla="*/ 2147483646 w 204"/>
              <a:gd name="T3" fmla="*/ 2147483646 h 372"/>
              <a:gd name="T4" fmla="*/ 2147483646 w 204"/>
              <a:gd name="T5" fmla="*/ 2147483646 h 372"/>
              <a:gd name="T6" fmla="*/ 2147483646 w 204"/>
              <a:gd name="T7" fmla="*/ 0 h 372"/>
              <a:gd name="T8" fmla="*/ 0 w 204"/>
              <a:gd name="T9" fmla="*/ 2147483646 h 372"/>
              <a:gd name="T10" fmla="*/ 2147483646 w 204"/>
              <a:gd name="T11" fmla="*/ 2147483646 h 372"/>
              <a:gd name="T12" fmla="*/ 2147483646 w 204"/>
              <a:gd name="T13" fmla="*/ 2147483646 h 372"/>
              <a:gd name="T14" fmla="*/ 2147483646 w 204"/>
              <a:gd name="T15" fmla="*/ 2147483646 h 37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04"/>
              <a:gd name="T25" fmla="*/ 0 h 372"/>
              <a:gd name="T26" fmla="*/ 204 w 204"/>
              <a:gd name="T27" fmla="*/ 372 h 37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04" h="372">
                <a:moveTo>
                  <a:pt x="204" y="108"/>
                </a:moveTo>
                <a:cubicBezTo>
                  <a:pt x="196" y="84"/>
                  <a:pt x="188" y="60"/>
                  <a:pt x="180" y="36"/>
                </a:cubicBezTo>
                <a:cubicBezTo>
                  <a:pt x="172" y="12"/>
                  <a:pt x="132" y="20"/>
                  <a:pt x="108" y="12"/>
                </a:cubicBezTo>
                <a:cubicBezTo>
                  <a:pt x="96" y="8"/>
                  <a:pt x="72" y="0"/>
                  <a:pt x="72" y="0"/>
                </a:cubicBezTo>
                <a:cubicBezTo>
                  <a:pt x="28" y="65"/>
                  <a:pt x="18" y="83"/>
                  <a:pt x="0" y="156"/>
                </a:cubicBezTo>
                <a:cubicBezTo>
                  <a:pt x="16" y="265"/>
                  <a:pt x="3" y="213"/>
                  <a:pt x="36" y="312"/>
                </a:cubicBezTo>
                <a:cubicBezTo>
                  <a:pt x="40" y="324"/>
                  <a:pt x="36" y="344"/>
                  <a:pt x="48" y="348"/>
                </a:cubicBezTo>
                <a:cubicBezTo>
                  <a:pt x="88" y="361"/>
                  <a:pt x="84" y="347"/>
                  <a:pt x="84" y="372"/>
                </a:cubicBezTo>
              </a:path>
            </a:pathLst>
          </a:custGeom>
          <a:solidFill>
            <a:srgbClr val="FFFF66"/>
          </a:solidFill>
          <a:ln w="9525" cap="flat" cmpd="sng">
            <a:solidFill>
              <a:schemeClr val="tx1"/>
            </a:solidFill>
            <a:prstDash val="solid"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5071" name="Rectangle 27">
            <a:extLst>
              <a:ext uri="{FF2B5EF4-FFF2-40B4-BE49-F238E27FC236}">
                <a16:creationId xmlns:a16="http://schemas.microsoft.com/office/drawing/2014/main" id="{E01F6FCA-AB53-9206-25CF-BE4345FC2D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2600" y="-152400"/>
            <a:ext cx="6477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4000" dirty="0">
                <a:solidFill>
                  <a:schemeClr val="accent1"/>
                </a:solidFill>
              </a:rPr>
              <a:t>BETH YW CAM-DRIN PLANT?</a:t>
            </a:r>
          </a:p>
        </p:txBody>
      </p:sp>
      <p:sp>
        <p:nvSpPr>
          <p:cNvPr id="403495" name="AutoShape 39">
            <a:extLst>
              <a:ext uri="{FF2B5EF4-FFF2-40B4-BE49-F238E27FC236}">
                <a16:creationId xmlns:a16="http://schemas.microsoft.com/office/drawing/2014/main" id="{15057652-4ADD-6920-A777-AFE958E3DF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990600"/>
            <a:ext cx="2743200" cy="990600"/>
          </a:xfrm>
          <a:prstGeom prst="wedgeRoundRectCallout">
            <a:avLst>
              <a:gd name="adj1" fmla="val 56250"/>
              <a:gd name="adj2" fmla="val 90065"/>
              <a:gd name="adj3" fmla="val 16667"/>
            </a:avLst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cy-GB" noProof="0" dirty="0">
                <a:solidFill>
                  <a:schemeClr val="accent1"/>
                </a:solidFill>
              </a:rPr>
              <a:t>Taro neu </a:t>
            </a:r>
            <a:r>
              <a:rPr lang="cy-GB" noProof="0" dirty="0" err="1">
                <a:solidFill>
                  <a:schemeClr val="accent1"/>
                </a:solidFill>
              </a:rPr>
              <a:t>frifo</a:t>
            </a:r>
            <a:r>
              <a:rPr lang="cy-GB" noProof="0" dirty="0">
                <a:solidFill>
                  <a:schemeClr val="accent1"/>
                </a:solidFill>
              </a:rPr>
              <a:t>
plentyn i leddfu ein
 rhwystredigaeth ein hunain</a:t>
            </a:r>
          </a:p>
        </p:txBody>
      </p:sp>
      <p:sp>
        <p:nvSpPr>
          <p:cNvPr id="403500" name="AutoShape 44">
            <a:extLst>
              <a:ext uri="{FF2B5EF4-FFF2-40B4-BE49-F238E27FC236}">
                <a16:creationId xmlns:a16="http://schemas.microsoft.com/office/drawing/2014/main" id="{69EE86D1-EB60-A7DB-315D-4959F8ED80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2600" y="4419600"/>
            <a:ext cx="3200400" cy="533400"/>
          </a:xfrm>
          <a:prstGeom prst="wedgeRoundRectCallout">
            <a:avLst>
              <a:gd name="adj1" fmla="val 50894"/>
              <a:gd name="adj2" fmla="val -113690"/>
              <a:gd name="adj3" fmla="val 16667"/>
            </a:avLst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cy-GB" noProof="0" dirty="0">
                <a:solidFill>
                  <a:schemeClr val="accent1"/>
                </a:solidFill>
              </a:rPr>
              <a:t>Cam-drin plentyn ar lafar</a:t>
            </a:r>
          </a:p>
        </p:txBody>
      </p:sp>
      <p:sp>
        <p:nvSpPr>
          <p:cNvPr id="403502" name="AutoShape 46">
            <a:extLst>
              <a:ext uri="{FF2B5EF4-FFF2-40B4-BE49-F238E27FC236}">
                <a16:creationId xmlns:a16="http://schemas.microsoft.com/office/drawing/2014/main" id="{C32EC617-819F-DA8E-B316-7B8DD836FB60}"/>
              </a:ext>
            </a:extLst>
          </p:cNvPr>
          <p:cNvSpPr>
            <a:spLocks/>
          </p:cNvSpPr>
          <p:nvPr/>
        </p:nvSpPr>
        <p:spPr bwMode="auto">
          <a:xfrm>
            <a:off x="2209800" y="5104081"/>
            <a:ext cx="3411538" cy="1323439"/>
          </a:xfrm>
          <a:prstGeom prst="borderCallout1">
            <a:avLst>
              <a:gd name="adj1" fmla="val 11250"/>
              <a:gd name="adj2" fmla="val 102231"/>
              <a:gd name="adj3" fmla="val -76875"/>
              <a:gd name="adj4" fmla="val 110750"/>
            </a:avLst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cy-GB" noProof="0" dirty="0">
                <a:solidFill>
                  <a:schemeClr val="accent1"/>
                </a:solidFill>
              </a:rPr>
              <a:t>Cyffwrdd â phlentyn mewn man 
neu ar adeg pan nad yw 
 eisiau cael ei gyffwrdd</a:t>
            </a:r>
          </a:p>
        </p:txBody>
      </p:sp>
      <p:sp>
        <p:nvSpPr>
          <p:cNvPr id="403504" name="AutoShape 48">
            <a:extLst>
              <a:ext uri="{FF2B5EF4-FFF2-40B4-BE49-F238E27FC236}">
                <a16:creationId xmlns:a16="http://schemas.microsoft.com/office/drawing/2014/main" id="{4383102E-B051-4951-5260-14B922A36C59}"/>
              </a:ext>
            </a:extLst>
          </p:cNvPr>
          <p:cNvSpPr>
            <a:spLocks/>
          </p:cNvSpPr>
          <p:nvPr/>
        </p:nvSpPr>
        <p:spPr bwMode="auto">
          <a:xfrm>
            <a:off x="6492240" y="5519716"/>
            <a:ext cx="2878138" cy="1015663"/>
          </a:xfrm>
          <a:prstGeom prst="borderCallout2">
            <a:avLst>
              <a:gd name="adj1" fmla="val 28125"/>
              <a:gd name="adj2" fmla="val -2648"/>
              <a:gd name="adj3" fmla="val 28125"/>
              <a:gd name="adj4" fmla="val -4852"/>
              <a:gd name="adj5" fmla="val -280861"/>
              <a:gd name="adj6" fmla="val -7060"/>
            </a:avLst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cy-GB" dirty="0">
                <a:solidFill>
                  <a:schemeClr val="accent1"/>
                </a:solidFill>
              </a:rPr>
              <a:t>Dylanwadu a </a:t>
            </a:r>
            <a:r>
              <a:rPr lang="cy-GB" dirty="0" err="1">
                <a:solidFill>
                  <a:schemeClr val="accent1"/>
                </a:solidFill>
              </a:rPr>
              <a:t>chamfanteisio</a:t>
            </a:r>
            <a:r>
              <a:rPr lang="cy-GB" dirty="0">
                <a:solidFill>
                  <a:schemeClr val="accent1"/>
                </a:solidFill>
              </a:rPr>
              <a:t> ar blentyn</a:t>
            </a:r>
            <a:endParaRPr lang="cy-GB" noProof="0" dirty="0">
              <a:solidFill>
                <a:schemeClr val="accent1"/>
              </a:solidFill>
            </a:endParaRPr>
          </a:p>
        </p:txBody>
      </p:sp>
      <p:sp>
        <p:nvSpPr>
          <p:cNvPr id="403512" name="AutoShape 56">
            <a:extLst>
              <a:ext uri="{FF2B5EF4-FFF2-40B4-BE49-F238E27FC236}">
                <a16:creationId xmlns:a16="http://schemas.microsoft.com/office/drawing/2014/main" id="{6419A739-E33F-3FCD-3B22-7D91D61F66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91400" y="1905000"/>
            <a:ext cx="3048000" cy="685800"/>
          </a:xfrm>
          <a:prstGeom prst="wedgeRoundRectCallout">
            <a:avLst>
              <a:gd name="adj1" fmla="val -52190"/>
              <a:gd name="adj2" fmla="val 94907"/>
              <a:gd name="adj3" fmla="val 16667"/>
            </a:avLst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cy-GB" dirty="0">
                <a:solidFill>
                  <a:schemeClr val="accent1"/>
                </a:solidFill>
              </a:rPr>
              <a:t>Chwalu hunanhyder </a:t>
            </a:r>
          </a:p>
          <a:p>
            <a:pPr algn="ctr"/>
            <a:r>
              <a:rPr lang="cy-GB" dirty="0">
                <a:solidFill>
                  <a:schemeClr val="accent1"/>
                </a:solidFill>
              </a:rPr>
              <a:t>plentyn</a:t>
            </a:r>
            <a:endParaRPr lang="cy-GB" noProof="0" dirty="0">
              <a:solidFill>
                <a:schemeClr val="accent1"/>
              </a:solidFill>
            </a:endParaRPr>
          </a:p>
        </p:txBody>
      </p:sp>
      <p:sp>
        <p:nvSpPr>
          <p:cNvPr id="403516" name="AutoShape 60">
            <a:extLst>
              <a:ext uri="{FF2B5EF4-FFF2-40B4-BE49-F238E27FC236}">
                <a16:creationId xmlns:a16="http://schemas.microsoft.com/office/drawing/2014/main" id="{C0F536FB-F41F-E4BB-2C66-EB59BB0B03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2600" y="2286000"/>
            <a:ext cx="2362200" cy="609600"/>
          </a:xfrm>
          <a:prstGeom prst="wedgeRoundRectCallout">
            <a:avLst>
              <a:gd name="adj1" fmla="val 79032"/>
              <a:gd name="adj2" fmla="val 86981"/>
              <a:gd name="adj3" fmla="val 16667"/>
            </a:avLst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cy-GB" noProof="0" dirty="0">
                <a:solidFill>
                  <a:schemeClr val="accent1"/>
                </a:solidFill>
              </a:rPr>
              <a:t>Pryfocio plentyn </a:t>
            </a:r>
          </a:p>
          <a:p>
            <a:pPr algn="ctr"/>
            <a:r>
              <a:rPr lang="cy-GB" noProof="0" dirty="0">
                <a:solidFill>
                  <a:schemeClr val="accent1"/>
                </a:solidFill>
              </a:rPr>
              <a:t>yn barhaus</a:t>
            </a:r>
            <a:endParaRPr lang="en-GB" altLang="en-US" dirty="0">
              <a:solidFill>
                <a:schemeClr val="accent1"/>
              </a:solidFill>
            </a:endParaRPr>
          </a:p>
        </p:txBody>
      </p:sp>
      <p:sp>
        <p:nvSpPr>
          <p:cNvPr id="403517" name="AutoShape 61">
            <a:extLst>
              <a:ext uri="{FF2B5EF4-FFF2-40B4-BE49-F238E27FC236}">
                <a16:creationId xmlns:a16="http://schemas.microsoft.com/office/drawing/2014/main" id="{C1EFFB6C-46E2-7513-E58C-B3F8EDCBDC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2600" y="3352800"/>
            <a:ext cx="2362200" cy="609600"/>
          </a:xfrm>
          <a:prstGeom prst="wedgeRoundRectCallout">
            <a:avLst>
              <a:gd name="adj1" fmla="val 79838"/>
              <a:gd name="adj2" fmla="val -28644"/>
              <a:gd name="adj3" fmla="val 16667"/>
            </a:avLst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cy-GB" noProof="0" dirty="0">
                <a:solidFill>
                  <a:schemeClr val="accent1"/>
                </a:solidFill>
              </a:rPr>
              <a:t>Gorfodi plentyn 
i gyffwrdd â chi</a:t>
            </a:r>
          </a:p>
        </p:txBody>
      </p:sp>
      <p:sp>
        <p:nvSpPr>
          <p:cNvPr id="403518" name="AutoShape 62">
            <a:extLst>
              <a:ext uri="{FF2B5EF4-FFF2-40B4-BE49-F238E27FC236}">
                <a16:creationId xmlns:a16="http://schemas.microsoft.com/office/drawing/2014/main" id="{4CAA589E-949A-5C80-DF8B-9DF2C689BA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15200" y="724789"/>
            <a:ext cx="3124200" cy="914400"/>
          </a:xfrm>
          <a:prstGeom prst="wedgeRoundRectCallout">
            <a:avLst>
              <a:gd name="adj1" fmla="val -56097"/>
              <a:gd name="adj2" fmla="val 112153"/>
              <a:gd name="adj3" fmla="val 16667"/>
            </a:avLst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cy-GB" dirty="0">
                <a:solidFill>
                  <a:schemeClr val="accent1"/>
                </a:solidFill>
              </a:rPr>
              <a:t>Esgeuluso anghenion 
 addysgol neu 
feddygol plentyn</a:t>
            </a:r>
            <a:endParaRPr lang="cy-GB" noProof="0" dirty="0">
              <a:solidFill>
                <a:schemeClr val="accent1"/>
              </a:solidFill>
            </a:endParaRPr>
          </a:p>
        </p:txBody>
      </p:sp>
      <p:sp>
        <p:nvSpPr>
          <p:cNvPr id="403520" name="AutoShape 64">
            <a:extLst>
              <a:ext uri="{FF2B5EF4-FFF2-40B4-BE49-F238E27FC236}">
                <a16:creationId xmlns:a16="http://schemas.microsoft.com/office/drawing/2014/main" id="{E3E49879-E8BB-7704-F0D1-9555D7A3C3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24738" y="3009900"/>
            <a:ext cx="3048000" cy="685800"/>
          </a:xfrm>
          <a:prstGeom prst="wedgeRoundRectCallout">
            <a:avLst>
              <a:gd name="adj1" fmla="val -57190"/>
              <a:gd name="adj2" fmla="val -5093"/>
              <a:gd name="adj3" fmla="val 16667"/>
            </a:avLst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cy-GB" noProof="0" dirty="0">
                <a:solidFill>
                  <a:schemeClr val="accent1"/>
                </a:solidFill>
              </a:rPr>
              <a:t>Peidio â gwrando ar blentyn</a:t>
            </a:r>
          </a:p>
        </p:txBody>
      </p:sp>
      <p:sp>
        <p:nvSpPr>
          <p:cNvPr id="403521" name="AutoShape 65">
            <a:extLst>
              <a:ext uri="{FF2B5EF4-FFF2-40B4-BE49-F238E27FC236}">
                <a16:creationId xmlns:a16="http://schemas.microsoft.com/office/drawing/2014/main" id="{72D1C581-DD94-8A84-4BF5-829F955D89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15200" y="3962400"/>
            <a:ext cx="3124200" cy="1600200"/>
          </a:xfrm>
          <a:prstGeom prst="wedgeRoundRectCallout">
            <a:avLst>
              <a:gd name="adj1" fmla="val -65551"/>
              <a:gd name="adj2" fmla="val -37898"/>
              <a:gd name="adj3" fmla="val 16667"/>
            </a:avLst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cy-GB" noProof="0" dirty="0">
                <a:solidFill>
                  <a:schemeClr val="accent1"/>
                </a:solidFill>
              </a:rPr>
              <a:t>Peidio â chymryd gofal priodol </a:t>
            </a:r>
          </a:p>
          <a:p>
            <a:pPr algn="ctr"/>
            <a:r>
              <a:rPr lang="cy-GB" noProof="0" dirty="0">
                <a:solidFill>
                  <a:schemeClr val="accent1"/>
                </a:solidFill>
              </a:rPr>
              <a:t>o blentyn, e.e. peidio â chadw plentyn </a:t>
            </a:r>
          </a:p>
          <a:p>
            <a:pPr algn="ctr"/>
            <a:r>
              <a:rPr lang="cy-GB" noProof="0" dirty="0">
                <a:solidFill>
                  <a:schemeClr val="accent1"/>
                </a:solidFill>
              </a:rPr>
              <a:t>yn lân, ei ddilladu neu ei fwydo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E6E9960-F113-08F6-389D-081002C7F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GWNEUD GWAHANIAETH GYDA'N GILYDD</a:t>
            </a:r>
          </a:p>
        </p:txBody>
      </p:sp>
      <p:sp>
        <p:nvSpPr>
          <p:cNvPr id="45083" name="Slide Number Placeholder 2">
            <a:extLst>
              <a:ext uri="{FF2B5EF4-FFF2-40B4-BE49-F238E27FC236}">
                <a16:creationId xmlns:a16="http://schemas.microsoft.com/office/drawing/2014/main" id="{90E2613C-5D88-6D62-AD64-1B8F3B3ECD6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F412B44-0BEC-4D3E-AC30-1FC1FA5FA800}" type="slidenum">
              <a:rPr lang="en-GB" altLang="en-US" sz="1000">
                <a:solidFill>
                  <a:srgbClr val="FFFFFF"/>
                </a:solidFill>
              </a:rPr>
              <a:pPr/>
              <a:t>16</a:t>
            </a:fld>
            <a:endParaRPr lang="en-GB" altLang="en-US" sz="100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34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34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35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35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35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35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35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35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35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35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35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35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35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35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35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35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03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03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35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035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3495" grpId="0" animBg="1" autoUpdateAnimBg="0"/>
      <p:bldP spid="403500" grpId="0" animBg="1" autoUpdateAnimBg="0"/>
      <p:bldP spid="403502" grpId="0" animBg="1" autoUpdateAnimBg="0"/>
      <p:bldP spid="403504" grpId="0" animBg="1" autoUpdateAnimBg="0"/>
      <p:bldP spid="403512" grpId="0" animBg="1" autoUpdateAnimBg="0"/>
      <p:bldP spid="403516" grpId="0" animBg="1" autoUpdateAnimBg="0"/>
      <p:bldP spid="403517" grpId="0" animBg="1" autoUpdateAnimBg="0"/>
      <p:bldP spid="403518" grpId="0" animBg="1" autoUpdateAnimBg="0"/>
      <p:bldP spid="403520" grpId="0" animBg="1" autoUpdateAnimBg="0"/>
      <p:bldP spid="403521" grpId="0" animBg="1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7989AC08-23A0-78F1-9E7D-EEF2480184D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b="1" dirty="0">
                <a:solidFill>
                  <a:schemeClr val="accent1"/>
                </a:solidFill>
                <a:latin typeface="+mn-lt"/>
              </a:rPr>
              <a:t>Arwyddion a Symptomau Camdriniaeth</a:t>
            </a:r>
            <a:endParaRPr lang="cy-GB" b="1" noProof="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08590D51-96BB-E4FD-61EC-67E6D784B67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63750" y="1844675"/>
            <a:ext cx="8432800" cy="3824288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  <a:defRPr/>
            </a:pPr>
            <a:r>
              <a:rPr lang="cy-GB" sz="8000" b="1" noProof="0" dirty="0">
                <a:solidFill>
                  <a:schemeClr val="accent1"/>
                </a:solidFill>
                <a:cs typeface="Arial" panose="020B0604020202020204" pitchFamily="34" charset="0"/>
              </a:rPr>
              <a:t>Problemau Presenoldeb     Problemau Iechyd Parhaus / Anhwylus</a:t>
            </a:r>
          </a:p>
          <a:p>
            <a:pPr marL="0" indent="0" algn="ctr">
              <a:buNone/>
              <a:defRPr/>
            </a:pPr>
            <a:endParaRPr lang="cy-GB" sz="8000" b="1" noProof="0" dirty="0">
              <a:solidFill>
                <a:schemeClr val="accent1"/>
              </a:solidFill>
              <a:cs typeface="Arial" panose="020B0604020202020204" pitchFamily="34" charset="0"/>
            </a:endParaRPr>
          </a:p>
          <a:p>
            <a:pPr marL="0" indent="0" algn="ctr">
              <a:buNone/>
              <a:defRPr/>
            </a:pPr>
            <a:r>
              <a:rPr lang="cy-GB" sz="8000" b="1" dirty="0">
                <a:solidFill>
                  <a:schemeClr val="accent1"/>
                </a:solidFill>
                <a:cs typeface="Arial" panose="020B0604020202020204" pitchFamily="34" charset="0"/>
              </a:rPr>
              <a:t>Iaith / Ymddygiad Amhriodol</a:t>
            </a:r>
            <a:endParaRPr lang="cy-GB" sz="8000" b="1" noProof="0" dirty="0">
              <a:solidFill>
                <a:schemeClr val="accent1"/>
              </a:solidFill>
              <a:cs typeface="Arial" panose="020B0604020202020204" pitchFamily="34" charset="0"/>
            </a:endParaRPr>
          </a:p>
          <a:p>
            <a:pPr marL="0" indent="0" algn="ctr">
              <a:buNone/>
              <a:defRPr/>
            </a:pPr>
            <a:endParaRPr lang="cy-GB" sz="8000" b="1" noProof="0" dirty="0">
              <a:solidFill>
                <a:schemeClr val="accent1"/>
              </a:solidFill>
              <a:cs typeface="Arial" panose="020B0604020202020204" pitchFamily="34" charset="0"/>
            </a:endParaRPr>
          </a:p>
          <a:p>
            <a:pPr marL="0" indent="0" algn="ctr">
              <a:buNone/>
              <a:defRPr/>
            </a:pPr>
            <a:r>
              <a:rPr lang="cy-GB" sz="8000" b="1" noProof="0" dirty="0">
                <a:solidFill>
                  <a:schemeClr val="accent1"/>
                </a:solidFill>
                <a:cs typeface="Arial" panose="020B0604020202020204" pitchFamily="34" charset="0"/>
              </a:rPr>
              <a:t>   Ddim yn cymryd rhan mewn Addysg Gorfforol         </a:t>
            </a:r>
            <a:r>
              <a:rPr lang="cy-GB" sz="8000" b="1" dirty="0">
                <a:solidFill>
                  <a:schemeClr val="accent1"/>
                </a:solidFill>
                <a:cs typeface="Arial" panose="020B0604020202020204" pitchFamily="34" charset="0"/>
              </a:rPr>
              <a:t>Anaf anesboniadwy</a:t>
            </a:r>
            <a:r>
              <a:rPr lang="cy-GB" sz="8000" b="1" noProof="0" dirty="0">
                <a:solidFill>
                  <a:schemeClr val="accent1"/>
                </a:solidFill>
                <a:cs typeface="Arial" panose="020B0604020202020204" pitchFamily="34" charset="0"/>
              </a:rPr>
              <a:t>            </a:t>
            </a:r>
            <a:r>
              <a:rPr lang="cy-GB" sz="8000" b="1" dirty="0">
                <a:solidFill>
                  <a:schemeClr val="accent1"/>
                </a:solidFill>
                <a:cs typeface="Arial" panose="020B0604020202020204" pitchFamily="34" charset="0"/>
              </a:rPr>
              <a:t>Anaf Rheolaidd</a:t>
            </a:r>
            <a:r>
              <a:rPr lang="cy-GB" sz="8000" b="1" noProof="0" dirty="0">
                <a:solidFill>
                  <a:schemeClr val="accent1"/>
                </a:solidFill>
                <a:cs typeface="Arial" panose="020B0604020202020204" pitchFamily="34" charset="0"/>
              </a:rPr>
              <a:t>    </a:t>
            </a:r>
          </a:p>
          <a:p>
            <a:pPr marL="0" indent="0" algn="ctr">
              <a:buNone/>
              <a:defRPr/>
            </a:pPr>
            <a:endParaRPr lang="cy-GB" sz="8000" b="1" noProof="0" dirty="0">
              <a:solidFill>
                <a:schemeClr val="accent1"/>
              </a:solidFill>
              <a:cs typeface="Arial" panose="020B0604020202020204" pitchFamily="34" charset="0"/>
            </a:endParaRPr>
          </a:p>
          <a:p>
            <a:pPr marL="0" indent="0" algn="ctr">
              <a:buNone/>
              <a:defRPr/>
            </a:pPr>
            <a:r>
              <a:rPr lang="cy-GB" sz="8000" b="1" noProof="0" dirty="0">
                <a:solidFill>
                  <a:schemeClr val="accent1"/>
                </a:solidFill>
                <a:cs typeface="Arial" panose="020B0604020202020204" pitchFamily="34" charset="0"/>
              </a:rPr>
              <a:t>         Tawedog               Dagreuol           Ymosodol 	 Hunan-niweidio</a:t>
            </a:r>
          </a:p>
          <a:p>
            <a:pPr marL="0" indent="0" algn="ctr">
              <a:buNone/>
              <a:defRPr/>
            </a:pPr>
            <a:r>
              <a:rPr lang="cy-GB" sz="8000" b="1" noProof="0" dirty="0">
                <a:solidFill>
                  <a:schemeClr val="accent1"/>
                </a:solidFill>
                <a:cs typeface="Arial" panose="020B0604020202020204" pitchFamily="34" charset="0"/>
              </a:rPr>
              <a:t>Rhedeg i ffwrdd</a:t>
            </a:r>
          </a:p>
          <a:p>
            <a:pPr marL="0" indent="0" algn="ctr">
              <a:buNone/>
              <a:defRPr/>
            </a:pPr>
            <a:endParaRPr lang="cy-GB" sz="8000" b="1" noProof="0" dirty="0">
              <a:solidFill>
                <a:schemeClr val="accent1"/>
              </a:solidFill>
              <a:cs typeface="Arial" panose="020B0604020202020204" pitchFamily="34" charset="0"/>
            </a:endParaRPr>
          </a:p>
          <a:p>
            <a:pPr marL="0" indent="0" algn="ctr">
              <a:buNone/>
              <a:defRPr/>
            </a:pPr>
            <a:r>
              <a:rPr lang="cy-GB" sz="8000" b="1" noProof="0" dirty="0">
                <a:solidFill>
                  <a:schemeClr val="accent1"/>
                </a:solidFill>
                <a:cs typeface="Arial" panose="020B0604020202020204" pitchFamily="34" charset="0"/>
              </a:rPr>
              <a:t>Camddefnyddio </a:t>
            </a:r>
            <a:r>
              <a:rPr lang="cy-GB" sz="8000" b="1" dirty="0">
                <a:solidFill>
                  <a:schemeClr val="accent1"/>
                </a:solidFill>
                <a:cs typeface="Arial" panose="020B0604020202020204" pitchFamily="34" charset="0"/>
              </a:rPr>
              <a:t>Sylweddau              Ymddygiad Rhyfedd</a:t>
            </a:r>
            <a:endParaRPr lang="cy-GB" sz="8000" b="1" noProof="0" dirty="0">
              <a:solidFill>
                <a:schemeClr val="accent1"/>
              </a:solidFill>
              <a:cs typeface="Arial" panose="020B0604020202020204" pitchFamily="34" charset="0"/>
            </a:endParaRPr>
          </a:p>
          <a:p>
            <a:pPr marL="0" indent="0" algn="ctr">
              <a:buNone/>
              <a:defRPr/>
            </a:pPr>
            <a:r>
              <a:rPr lang="cy-GB" sz="8000" b="1" dirty="0">
                <a:solidFill>
                  <a:schemeClr val="accent1"/>
                </a:solidFill>
                <a:cs typeface="Arial" panose="020B0604020202020204" pitchFamily="34" charset="0"/>
              </a:rPr>
              <a:t>Di-emosiwn</a:t>
            </a:r>
            <a:endParaRPr lang="cy-GB" sz="8000" noProof="0" dirty="0">
              <a:solidFill>
                <a:prstClr val="black"/>
              </a:solidFill>
            </a:endParaRPr>
          </a:p>
          <a:p>
            <a:pPr marL="0" indent="0">
              <a:buNone/>
              <a:defRPr/>
            </a:pPr>
            <a:r>
              <a:rPr lang="cy-GB" sz="8000" noProof="0" dirty="0">
                <a:solidFill>
                  <a:prstClr val="black"/>
                </a:solidFill>
              </a:rPr>
              <a:t>	</a:t>
            </a:r>
          </a:p>
          <a:p>
            <a:pPr marL="609600" indent="-609600">
              <a:lnSpc>
                <a:spcPct val="80000"/>
              </a:lnSpc>
              <a:defRPr/>
            </a:pPr>
            <a:endParaRPr lang="cy-GB" sz="1800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B1424DC-DB09-47AD-6E91-8D4B6E297B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GWNEUD GWAHANIAETH GYDA'N GILYDD</a:t>
            </a:r>
          </a:p>
        </p:txBody>
      </p:sp>
      <p:sp>
        <p:nvSpPr>
          <p:cNvPr id="48133" name="Slide Number Placeholder 2">
            <a:extLst>
              <a:ext uri="{FF2B5EF4-FFF2-40B4-BE49-F238E27FC236}">
                <a16:creationId xmlns:a16="http://schemas.microsoft.com/office/drawing/2014/main" id="{CE141C00-D7AF-64D0-D88C-4B08938BAAA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342E604-97D0-4E87-BCB4-FD4D400CCBE6}" type="slidenum">
              <a:rPr lang="en-GB" altLang="en-US" sz="1000">
                <a:solidFill>
                  <a:srgbClr val="FFFFFF"/>
                </a:solidFill>
              </a:rPr>
              <a:pPr/>
              <a:t>17</a:t>
            </a:fld>
            <a:endParaRPr lang="en-GB" altLang="en-US" sz="10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DDAB9-470A-31D7-77BC-58F0C95C9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eaLnBrk="1" hangingPunct="1">
              <a:defRPr/>
            </a:pPr>
            <a:r>
              <a:rPr kumimoji="0" lang="cy-GB" sz="44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Arwyddion a Symptomau Camdriniaeth</a:t>
            </a:r>
            <a:endParaRPr lang="cy-GB" b="1" noProof="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D5506-50F0-AFB3-41A0-5D627916D9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  <a:defRPr/>
            </a:pPr>
            <a:r>
              <a:rPr lang="cy-GB" noProof="0" dirty="0">
                <a:solidFill>
                  <a:schemeClr val="accent1"/>
                </a:solidFill>
                <a:cs typeface="Arial" panose="020B0604020202020204" pitchFamily="34" charset="0"/>
              </a:rPr>
              <a:t>Gor-gariadus      </a:t>
            </a:r>
            <a:r>
              <a:rPr lang="cy-GB" dirty="0">
                <a:solidFill>
                  <a:schemeClr val="accent1"/>
                </a:solidFill>
                <a:cs typeface="Arial" panose="020B0604020202020204" pitchFamily="34" charset="0"/>
              </a:rPr>
              <a:t>Ceisio Sylw</a:t>
            </a:r>
            <a:endParaRPr lang="cy-GB" noProof="0" dirty="0">
              <a:solidFill>
                <a:schemeClr val="accent1"/>
              </a:solidFill>
              <a:cs typeface="Arial" panose="020B0604020202020204" pitchFamily="34" charset="0"/>
            </a:endParaRPr>
          </a:p>
          <a:p>
            <a:pPr marL="0" indent="0" algn="ctr">
              <a:buNone/>
              <a:defRPr/>
            </a:pPr>
            <a:r>
              <a:rPr lang="cy-GB" noProof="0" dirty="0">
                <a:solidFill>
                  <a:schemeClr val="accent1"/>
                </a:solidFill>
                <a:cs typeface="Arial" panose="020B0604020202020204" pitchFamily="34" charset="0"/>
              </a:rPr>
              <a:t>     </a:t>
            </a:r>
            <a:r>
              <a:rPr lang="cy-GB" dirty="0">
                <a:solidFill>
                  <a:schemeClr val="accent1"/>
                </a:solidFill>
                <a:cs typeface="Arial" panose="020B0604020202020204" pitchFamily="34" charset="0"/>
              </a:rPr>
              <a:t>Ymddygiad </a:t>
            </a:r>
            <a:r>
              <a:rPr lang="cy-GB" dirty="0" err="1">
                <a:solidFill>
                  <a:schemeClr val="accent1"/>
                </a:solidFill>
                <a:cs typeface="Arial" panose="020B0604020202020204" pitchFamily="34" charset="0"/>
              </a:rPr>
              <a:t>Rhywioledig</a:t>
            </a:r>
            <a:r>
              <a:rPr lang="cy-GB" noProof="0" dirty="0">
                <a:solidFill>
                  <a:schemeClr val="accent1"/>
                </a:solidFill>
                <a:cs typeface="Arial" panose="020B0604020202020204" pitchFamily="34" charset="0"/>
              </a:rPr>
              <a:t>    </a:t>
            </a:r>
          </a:p>
          <a:p>
            <a:pPr marL="0" indent="0" algn="ctr">
              <a:buNone/>
              <a:defRPr/>
            </a:pPr>
            <a:r>
              <a:rPr lang="cy-GB" noProof="0" dirty="0">
                <a:solidFill>
                  <a:schemeClr val="accent1"/>
                </a:solidFill>
                <a:cs typeface="Arial" panose="020B0604020202020204" pitchFamily="34" charset="0"/>
              </a:rPr>
              <a:t>Blinder                  Perfformiad Gwael</a:t>
            </a:r>
          </a:p>
          <a:p>
            <a:pPr marL="0" indent="0" algn="ctr">
              <a:buNone/>
              <a:defRPr/>
            </a:pPr>
            <a:r>
              <a:rPr lang="cy-GB" dirty="0">
                <a:solidFill>
                  <a:schemeClr val="accent1"/>
                </a:solidFill>
                <a:cs typeface="Arial" panose="020B0604020202020204" pitchFamily="34" charset="0"/>
              </a:rPr>
              <a:t>Colli Apwyntiadau Arferol</a:t>
            </a:r>
            <a:endParaRPr lang="cy-GB" noProof="0" dirty="0">
              <a:solidFill>
                <a:schemeClr val="accent1"/>
              </a:solidFill>
              <a:cs typeface="Arial" panose="020B0604020202020204" pitchFamily="34" charset="0"/>
            </a:endParaRPr>
          </a:p>
          <a:p>
            <a:pPr marL="0" indent="0" algn="ctr">
              <a:buNone/>
              <a:defRPr/>
            </a:pPr>
            <a:r>
              <a:rPr lang="cy-GB" dirty="0">
                <a:solidFill>
                  <a:schemeClr val="accent1"/>
                </a:solidFill>
                <a:cs typeface="Arial" panose="020B0604020202020204" pitchFamily="34" charset="0"/>
              </a:rPr>
              <a:t>Methu â Ffynnu</a:t>
            </a:r>
            <a:r>
              <a:rPr lang="cy-GB" noProof="0" dirty="0">
                <a:solidFill>
                  <a:schemeClr val="accent1"/>
                </a:solidFill>
                <a:cs typeface="Arial" panose="020B0604020202020204" pitchFamily="34" charset="0"/>
              </a:rPr>
              <a:t> </a:t>
            </a:r>
          </a:p>
          <a:p>
            <a:pPr marL="0" indent="0" algn="ctr">
              <a:buNone/>
              <a:defRPr/>
            </a:pPr>
            <a:r>
              <a:rPr lang="cy-GB" noProof="0" dirty="0">
                <a:solidFill>
                  <a:schemeClr val="accent1"/>
                </a:solidFill>
                <a:cs typeface="Arial" panose="020B0604020202020204" pitchFamily="34" charset="0"/>
              </a:rPr>
              <a:t>        Hobi </a:t>
            </a:r>
            <a:r>
              <a:rPr lang="cy-GB" dirty="0">
                <a:solidFill>
                  <a:schemeClr val="accent1"/>
                </a:solidFill>
                <a:cs typeface="Arial" panose="020B0604020202020204" pitchFamily="34" charset="0"/>
              </a:rPr>
              <a:t>peryglus heb oruchwyliaeth</a:t>
            </a:r>
            <a:r>
              <a:rPr lang="cy-GB" noProof="0" dirty="0">
                <a:solidFill>
                  <a:schemeClr val="accent1"/>
                </a:solidFill>
                <a:cs typeface="Arial" panose="020B0604020202020204" pitchFamily="34" charset="0"/>
              </a:rPr>
              <a:t>			 </a:t>
            </a:r>
          </a:p>
          <a:p>
            <a:pPr marL="0" indent="0">
              <a:buNone/>
              <a:defRPr/>
            </a:pPr>
            <a:r>
              <a:rPr lang="cy-GB" noProof="0" dirty="0">
                <a:solidFill>
                  <a:schemeClr val="accent1"/>
                </a:solidFill>
                <a:cs typeface="Arial" panose="020B0604020202020204" pitchFamily="34" charset="0"/>
              </a:rPr>
              <a:t>                               Ymddieithrio</a:t>
            </a:r>
          </a:p>
          <a:p>
            <a:pPr eaLnBrk="1" hangingPunct="1">
              <a:defRPr/>
            </a:pPr>
            <a:endParaRPr lang="cy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5090FB-77ED-4394-57CE-A9E53269A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GWNEUD GWAHANIAETH GYDA'N GILYDD</a:t>
            </a:r>
          </a:p>
        </p:txBody>
      </p:sp>
      <p:sp>
        <p:nvSpPr>
          <p:cNvPr id="51205" name="Slide Number Placeholder 4">
            <a:extLst>
              <a:ext uri="{FF2B5EF4-FFF2-40B4-BE49-F238E27FC236}">
                <a16:creationId xmlns:a16="http://schemas.microsoft.com/office/drawing/2014/main" id="{9381CBF8-F9C6-29ED-FDA0-01325029B23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BCDF589-AF16-4313-81B2-92B0277F464E}" type="slidenum">
              <a:rPr lang="en-GB" altLang="en-US" sz="1000">
                <a:solidFill>
                  <a:srgbClr val="FFFFFF"/>
                </a:solidFill>
              </a:rPr>
              <a:pPr/>
              <a:t>18</a:t>
            </a:fld>
            <a:endParaRPr lang="en-GB" altLang="en-US" sz="10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D3542F3-ACF3-CB51-7FB9-4B89072E6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  <a:latin typeface="+mn-lt"/>
              </a:rPr>
              <a:t>Mathau o gam-drin ac esgeuluso</a:t>
            </a:r>
            <a:endParaRPr lang="cy-GB" b="1" noProof="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E63C9F6-2037-F3BC-F8E0-B92183B34F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sz="240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Cam-drin corfforol</a:t>
            </a:r>
          </a:p>
          <a:p>
            <a:pPr>
              <a:defRPr/>
            </a:pPr>
            <a:endParaRPr lang="cy-GB" sz="2400" noProof="0" dirty="0">
              <a:solidFill>
                <a:schemeClr val="accent1"/>
              </a:solidFill>
              <a:ea typeface="ＭＳ Ｐゴシック" panose="020B0600070205080204" pitchFamily="34" charset="-128"/>
            </a:endParaRPr>
          </a:p>
          <a:p>
            <a:pPr>
              <a:defRPr/>
            </a:pPr>
            <a:r>
              <a:rPr lang="cy-GB" sz="240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Cam-drin rhywiol</a:t>
            </a:r>
            <a:endParaRPr lang="cy-GB" sz="2400" noProof="0" dirty="0">
              <a:solidFill>
                <a:schemeClr val="accent1"/>
              </a:solidFill>
              <a:ea typeface="ＭＳ Ｐゴシック" panose="020B0600070205080204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sz="2400" noProof="0" dirty="0">
              <a:solidFill>
                <a:schemeClr val="accent1"/>
              </a:solidFill>
              <a:ea typeface="ＭＳ Ｐゴシック" panose="020B0600070205080204" pitchFamily="34" charset="-128"/>
            </a:endParaRPr>
          </a:p>
          <a:p>
            <a:pPr>
              <a:defRPr/>
            </a:pPr>
            <a:r>
              <a:rPr lang="cy-GB" sz="240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Cam-drin emosiynol</a:t>
            </a:r>
            <a:endParaRPr lang="cy-GB" sz="2400" noProof="0" dirty="0">
              <a:solidFill>
                <a:schemeClr val="accent1"/>
              </a:solidFill>
              <a:ea typeface="ＭＳ Ｐゴシック" panose="020B0600070205080204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sz="2400" noProof="0" dirty="0">
              <a:solidFill>
                <a:schemeClr val="accent1"/>
              </a:solidFill>
              <a:ea typeface="ＭＳ Ｐゴシック" panose="020B0600070205080204" pitchFamily="34" charset="-128"/>
            </a:endParaRPr>
          </a:p>
          <a:p>
            <a:pPr>
              <a:defRPr/>
            </a:pPr>
            <a:r>
              <a:rPr lang="cy-GB" sz="2400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Esgeuluso</a:t>
            </a:r>
            <a:endParaRPr lang="cy-GB" sz="2400" noProof="0" dirty="0">
              <a:solidFill>
                <a:schemeClr val="accent1"/>
              </a:solidFill>
              <a:ea typeface="ＭＳ Ｐゴシック" panose="020B0600070205080204" pitchFamily="34" charset="-128"/>
            </a:endParaRPr>
          </a:p>
          <a:p>
            <a:endParaRPr lang="cy-GB" sz="2400" noProof="0" dirty="0">
              <a:solidFill>
                <a:schemeClr val="accent1"/>
              </a:solidFill>
            </a:endParaRPr>
          </a:p>
          <a:p>
            <a:r>
              <a:rPr lang="cy-GB" sz="2400" dirty="0">
                <a:solidFill>
                  <a:schemeClr val="accent1"/>
                </a:solidFill>
              </a:rPr>
              <a:t>Cam-drin seicolegol</a:t>
            </a:r>
            <a:endParaRPr lang="cy-GB" sz="2400" noProof="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95175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3EDE2-C6CC-D91D-FEFA-46125E6D4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  <a:latin typeface="+mn-lt"/>
              </a:rPr>
              <a:t>Categorïau eraill o gam-drin</a:t>
            </a:r>
            <a:endParaRPr lang="cy-GB" b="1" noProof="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16752-2172-0F8F-31C7-881DCF87B9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/>
                </a:solidFill>
              </a:rPr>
              <a:t>Cam-drin ar-lein</a:t>
            </a:r>
          </a:p>
          <a:p>
            <a:r>
              <a:rPr lang="cy-GB" dirty="0" err="1">
                <a:solidFill>
                  <a:schemeClr val="accent1"/>
                </a:solidFill>
              </a:rPr>
              <a:t>Camfanteisio</a:t>
            </a:r>
            <a:r>
              <a:rPr lang="cy-GB" dirty="0">
                <a:solidFill>
                  <a:schemeClr val="accent1"/>
                </a:solidFill>
              </a:rPr>
              <a:t> Rhywiol</a:t>
            </a:r>
            <a:endParaRPr lang="cy-GB" noProof="0" dirty="0">
              <a:solidFill>
                <a:schemeClr val="accent1"/>
              </a:solidFill>
            </a:endParaRPr>
          </a:p>
          <a:p>
            <a:r>
              <a:rPr lang="cy-GB" dirty="0">
                <a:solidFill>
                  <a:schemeClr val="accent1"/>
                </a:solidFill>
              </a:rPr>
              <a:t>Anffurfio organau cenhedlu benywod</a:t>
            </a:r>
            <a:r>
              <a:rPr lang="cy-GB" noProof="0" dirty="0">
                <a:solidFill>
                  <a:schemeClr val="accent1"/>
                </a:solidFill>
              </a:rPr>
              <a:t> (FGM)</a:t>
            </a:r>
          </a:p>
          <a:p>
            <a:r>
              <a:rPr lang="cy-GB" dirty="0">
                <a:solidFill>
                  <a:schemeClr val="accent1"/>
                </a:solidFill>
              </a:rPr>
              <a:t>Meithrin perthynas amhriodol</a:t>
            </a:r>
            <a:endParaRPr lang="cy-GB" noProof="0" dirty="0">
              <a:solidFill>
                <a:schemeClr val="accent1"/>
              </a:solidFill>
            </a:endParaRPr>
          </a:p>
          <a:p>
            <a:r>
              <a:rPr lang="cy-GB" dirty="0">
                <a:solidFill>
                  <a:schemeClr val="accent1"/>
                </a:solidFill>
              </a:rPr>
              <a:t>Masnachu Plant</a:t>
            </a:r>
            <a:endParaRPr lang="cy-GB" noProof="0" dirty="0">
              <a:solidFill>
                <a:schemeClr val="accent1"/>
              </a:solidFill>
            </a:endParaRPr>
          </a:p>
          <a:p>
            <a:r>
              <a:rPr lang="cy-GB" dirty="0">
                <a:solidFill>
                  <a:schemeClr val="accent1"/>
                </a:solidFill>
              </a:rPr>
              <a:t>Ymddygiad rhywiol niweidiol</a:t>
            </a:r>
            <a:endParaRPr lang="cy-GB" noProof="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60054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0638C-B8CC-30B5-5502-B1099EF9F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  <a:latin typeface="+mn-lt"/>
              </a:rPr>
              <a:t>Beth yw Cam-drin Corfforol</a:t>
            </a:r>
            <a:r>
              <a:rPr lang="cy-GB" b="1" noProof="0" dirty="0">
                <a:solidFill>
                  <a:schemeClr val="accent1"/>
                </a:solidFill>
                <a:latin typeface="+mn-lt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93557-3E75-DBF7-3434-16276B7499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/>
                </a:solidFill>
              </a:rPr>
              <a:t>Taro, dyrnu, slapio, cicio</a:t>
            </a:r>
            <a:endParaRPr lang="cy-GB" noProof="0" dirty="0">
              <a:solidFill>
                <a:schemeClr val="accent1"/>
              </a:solidFill>
            </a:endParaRPr>
          </a:p>
          <a:p>
            <a:r>
              <a:rPr lang="cy-GB" dirty="0">
                <a:solidFill>
                  <a:schemeClr val="accent1"/>
                </a:solidFill>
              </a:rPr>
              <a:t>Cnoi, ysgwyd, taflu</a:t>
            </a:r>
          </a:p>
          <a:p>
            <a:r>
              <a:rPr lang="cy-GB" dirty="0">
                <a:solidFill>
                  <a:schemeClr val="accent1"/>
                </a:solidFill>
              </a:rPr>
              <a:t>Sgaldio neu losgi bwriadol</a:t>
            </a:r>
            <a:endParaRPr lang="cy-GB" noProof="0" dirty="0">
              <a:solidFill>
                <a:schemeClr val="accent1"/>
              </a:solidFill>
            </a:endParaRPr>
          </a:p>
          <a:p>
            <a:pPr eaLnBrk="1" hangingPunct="1"/>
            <a:r>
              <a:rPr lang="cy-GB" noProof="0" dirty="0">
                <a:solidFill>
                  <a:schemeClr val="accent1"/>
                </a:solidFill>
              </a:rPr>
              <a:t>Tagu</a:t>
            </a:r>
          </a:p>
          <a:p>
            <a:pPr eaLnBrk="1" hangingPunct="1"/>
            <a:r>
              <a:rPr lang="cy-GB" noProof="0" dirty="0">
                <a:solidFill>
                  <a:schemeClr val="accent1"/>
                </a:solidFill>
              </a:rPr>
              <a:t>Mogi, boddi</a:t>
            </a:r>
          </a:p>
          <a:p>
            <a:pPr eaLnBrk="1" hangingPunct="1"/>
            <a:r>
              <a:rPr lang="cy-GB" noProof="0" dirty="0">
                <a:solidFill>
                  <a:schemeClr val="accent1"/>
                </a:solidFill>
              </a:rPr>
              <a:t>Gwenwyno</a:t>
            </a:r>
          </a:p>
          <a:p>
            <a:pPr eaLnBrk="1" hangingPunct="1"/>
            <a:r>
              <a:rPr lang="cy-GB" noProof="0" dirty="0">
                <a:solidFill>
                  <a:schemeClr val="accent1"/>
                </a:solidFill>
              </a:rPr>
              <a:t>Ffugio neu achosi salwch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6115207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6F27C-4BF6-90CD-B0A2-FDAA8B243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Beth yw Cam-drin Rhywiol</a:t>
            </a:r>
            <a:r>
              <a:rPr lang="cy-GB" sz="4400" b="1" noProof="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?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02BA4-03CD-91D6-A636-C24246446F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cy-GB" dirty="0">
                <a:solidFill>
                  <a:schemeClr val="accent1"/>
                </a:solidFill>
              </a:rPr>
              <a:t>Gorfodi neu ddenu plentyn neu berson ifanc i gymryd rhan mewn gweithgareddau rhywiol</a:t>
            </a:r>
            <a:r>
              <a:rPr lang="cy-GB" noProof="0" dirty="0">
                <a:solidFill>
                  <a:schemeClr val="accent1"/>
                </a:solidFill>
              </a:rPr>
              <a:t>;</a:t>
            </a:r>
          </a:p>
          <a:p>
            <a:pPr marL="0" indent="0">
              <a:buNone/>
              <a:defRPr/>
            </a:pPr>
            <a:r>
              <a:rPr lang="cy-GB" dirty="0">
                <a:solidFill>
                  <a:schemeClr val="accent1"/>
                </a:solidFill>
              </a:rPr>
              <a:t>P'un a ydynt yn ymwybodol o'r hyn sy'n digwydd ai peidio.</a:t>
            </a:r>
          </a:p>
          <a:p>
            <a:pPr marL="0" indent="0">
              <a:buNone/>
              <a:defRPr/>
            </a:pPr>
            <a:r>
              <a:rPr lang="cy-GB" dirty="0">
                <a:solidFill>
                  <a:schemeClr val="accent1"/>
                </a:solidFill>
              </a:rPr>
              <a:t>Gall gynnwys cyswllt corfforol.</a:t>
            </a:r>
            <a:r>
              <a:rPr lang="cy-GB" noProof="0" dirty="0">
                <a:solidFill>
                  <a:schemeClr val="accent1"/>
                </a:solidFill>
              </a:rPr>
              <a:t> </a:t>
            </a:r>
          </a:p>
          <a:p>
            <a:pPr marL="0" indent="0">
              <a:buNone/>
              <a:defRPr/>
            </a:pPr>
            <a:r>
              <a:rPr lang="cy-GB" noProof="0" dirty="0">
                <a:solidFill>
                  <a:schemeClr val="accent1"/>
                </a:solidFill>
              </a:rPr>
              <a:t>Gweithgareddau di</a:t>
            </a:r>
            <a:r>
              <a:rPr lang="cy-GB" dirty="0">
                <a:solidFill>
                  <a:schemeClr val="accent1"/>
                </a:solidFill>
              </a:rPr>
              <a:t>gyffwrdd</a:t>
            </a:r>
            <a:r>
              <a:rPr lang="cy-GB" noProof="0" dirty="0">
                <a:solidFill>
                  <a:schemeClr val="accent1"/>
                </a:solidFill>
              </a:rPr>
              <a:t>, yn cynnwys plant yn edrych ar neu’n cynhyrchu pornograffi, gwylio gweithgareddau rhywiol, </a:t>
            </a:r>
            <a:r>
              <a:rPr lang="cy-GB" dirty="0">
                <a:solidFill>
                  <a:schemeClr val="accent1"/>
                </a:solidFill>
              </a:rPr>
              <a:t>ymddygiad rhywiol amhriodol</a:t>
            </a:r>
            <a:endParaRPr lang="cy-GB" noProof="0" dirty="0">
              <a:solidFill>
                <a:schemeClr val="accent1"/>
              </a:solidFill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2069306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DDA31-7B6F-1060-DBB2-1F56EF7BD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  <a:latin typeface="+mn-lt"/>
              </a:rPr>
              <a:t>Meithrin perthynas amhriodol</a:t>
            </a:r>
            <a:endParaRPr lang="cy-GB" b="1" noProof="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A2816-BB50-B3C9-620E-4ACEAC25C5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/>
                </a:solidFill>
              </a:rPr>
              <a:t>Mae’n cael ei ddiffinio gan y Swyddfa Gartref fel cyfathrebu â phlentyn gyda’r bwriad o gwrdd a chyflawni trosedd rhyw</a:t>
            </a:r>
            <a:r>
              <a:rPr lang="cy-GB" noProof="0" dirty="0">
                <a:solidFill>
                  <a:schemeClr val="accent1"/>
                </a:solidFill>
              </a:rPr>
              <a:t>. </a:t>
            </a:r>
          </a:p>
          <a:p>
            <a:r>
              <a:rPr lang="cy-GB" dirty="0">
                <a:solidFill>
                  <a:schemeClr val="accent1"/>
                </a:solidFill>
              </a:rPr>
              <a:t>Dyma’r broses lle mae unigolyn yn defnyddio’r rhai o'u cwmpas – oedolion a'r plentyn – i ddarparu cyfleoedd i gam-drin a lleihau'r tebygolrwydd o gael ei gyhuddo a'i ddarganfod</a:t>
            </a:r>
            <a:endParaRPr lang="cy-GB" noProof="0" dirty="0">
              <a:solidFill>
                <a:schemeClr val="accent1"/>
              </a:solidFill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1215943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66476-9DCD-01ED-07B1-7CE9FC3F3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 err="1">
                <a:solidFill>
                  <a:schemeClr val="accent1"/>
                </a:solidFill>
                <a:latin typeface="+mn-lt"/>
              </a:rPr>
              <a:t>Camfanteisio'n</a:t>
            </a:r>
            <a:r>
              <a:rPr lang="cy-GB" b="1" dirty="0">
                <a:solidFill>
                  <a:schemeClr val="accent1"/>
                </a:solidFill>
                <a:latin typeface="+mn-lt"/>
              </a:rPr>
              <a:t> Rhywiol ar Blant</a:t>
            </a:r>
            <a:endParaRPr lang="cy-GB" b="1" noProof="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50E83-1EA0-B340-CCCF-4FC9B2B014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/>
                </a:solidFill>
              </a:rPr>
              <a:t>Mae </a:t>
            </a:r>
            <a:r>
              <a:rPr lang="cy-GB" dirty="0" err="1">
                <a:solidFill>
                  <a:schemeClr val="accent1"/>
                </a:solidFill>
              </a:rPr>
              <a:t>camfanteisio'n</a:t>
            </a:r>
            <a:r>
              <a:rPr lang="cy-GB" dirty="0">
                <a:solidFill>
                  <a:schemeClr val="accent1"/>
                </a:solidFill>
              </a:rPr>
              <a:t> rhywiol ar blant a phobl ifanc o dan 18 oed yn cynnwys sefyllfaoedd, cyd-destunau a pherthnasoedd </a:t>
            </a:r>
            <a:r>
              <a:rPr kumimoji="0" lang="cy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camfanteisiol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lang="cy-GB" dirty="0">
                <a:solidFill>
                  <a:schemeClr val="accent1"/>
                </a:solidFill>
              </a:rPr>
              <a:t>lle mae pobl ifanc yn derbyn rhywbeth o ganlyniad i berfformio 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gweithgareddau rhywiol, </a:t>
            </a:r>
            <a:r>
              <a:rPr lang="cy-GB" dirty="0">
                <a:solidFill>
                  <a:schemeClr val="accent1"/>
                </a:solidFill>
              </a:rPr>
              <a:t>a/neu o ganlyniad i eraill yn perfformio 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gweithgareddau rhywiol </a:t>
            </a:r>
            <a:r>
              <a:rPr lang="cy-GB" dirty="0">
                <a:solidFill>
                  <a:schemeClr val="accent1"/>
                </a:solidFill>
              </a:rPr>
              <a:t>arnyn nhw</a:t>
            </a:r>
            <a:r>
              <a:rPr lang="cy-GB" noProof="0" dirty="0">
                <a:solidFill>
                  <a:schemeClr val="accent1"/>
                </a:solidFill>
              </a:rPr>
              <a:t>.</a:t>
            </a:r>
          </a:p>
          <a:p>
            <a:pPr>
              <a:buNone/>
            </a:pPr>
            <a:r>
              <a:rPr lang="cy-GB" noProof="0" dirty="0">
                <a:solidFill>
                  <a:schemeClr val="accent1"/>
                </a:solidFill>
              </a:rPr>
              <a:t>  (</a:t>
            </a:r>
            <a:r>
              <a:rPr lang="en-GB" dirty="0">
                <a:solidFill>
                  <a:schemeClr val="accent1"/>
                </a:solidFill>
              </a:rPr>
              <a:t>National Working Group for Sexually Exploited Children and Young People</a:t>
            </a:r>
            <a:r>
              <a:rPr lang="cy-GB" noProof="0" dirty="0">
                <a:solidFill>
                  <a:schemeClr val="accent1"/>
                </a:solidFill>
              </a:rPr>
              <a:t>, 2008)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5571812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D7C1E-36E4-D80B-CE39-6FDB16664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  <a:latin typeface="+mn-lt"/>
              </a:rPr>
              <a:t>Grwpiau arbennig o agored i niwed</a:t>
            </a:r>
            <a:endParaRPr lang="cy-GB" b="1" noProof="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92D3B-D1AE-CEF8-ED5E-4068047E94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/>
                </a:solidFill>
              </a:rPr>
              <a:t>Plant sy'n Derbyn Gofal </a:t>
            </a:r>
            <a:r>
              <a:rPr lang="cy-GB" noProof="0" dirty="0">
                <a:solidFill>
                  <a:schemeClr val="accent1"/>
                </a:solidFill>
              </a:rPr>
              <a:t>(neu hanes o hynny)</a:t>
            </a:r>
          </a:p>
          <a:p>
            <a:r>
              <a:rPr lang="cy-GB" dirty="0">
                <a:solidFill>
                  <a:schemeClr val="accent1"/>
                </a:solidFill>
              </a:rPr>
              <a:t>Plant/pobl ifanc sydd â hanes o gael eu cam-drin a/neu eu hesgeuluso</a:t>
            </a:r>
            <a:endParaRPr lang="cy-GB" noProof="0" dirty="0">
              <a:solidFill>
                <a:schemeClr val="accent1"/>
              </a:solidFill>
            </a:endParaRPr>
          </a:p>
          <a:p>
            <a:r>
              <a:rPr lang="cy-GB" dirty="0">
                <a:solidFill>
                  <a:schemeClr val="accent1"/>
                </a:solidFill>
              </a:rPr>
              <a:t>Plant/pobl ifanc sydd wedi cael eu heffeithio gan gam-drin domestig, problemau iechyd meddwl rhieni a/neu gamddefnydd eu rhieni o sylweddau </a:t>
            </a:r>
          </a:p>
          <a:p>
            <a:r>
              <a:rPr lang="cy-GB" dirty="0">
                <a:solidFill>
                  <a:schemeClr val="accent1"/>
                </a:solidFill>
              </a:rPr>
              <a:t>Teulu wedi chwalu / perthnasoedd gwael</a:t>
            </a:r>
            <a:endParaRPr lang="cy-GB" noProof="0" dirty="0">
              <a:solidFill>
                <a:schemeClr val="accent1"/>
              </a:solidFill>
            </a:endParaRPr>
          </a:p>
          <a:p>
            <a:r>
              <a:rPr lang="cy-GB" dirty="0">
                <a:solidFill>
                  <a:schemeClr val="accent1"/>
                </a:solidFill>
              </a:rPr>
              <a:t>Hunan-barch isel</a:t>
            </a:r>
            <a:endParaRPr lang="cy-GB" noProof="0" dirty="0">
              <a:solidFill>
                <a:schemeClr val="accent1"/>
              </a:solidFill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4946439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D6368-E08D-7244-DE55-FB6492774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  <a:latin typeface="+mn-lt"/>
              </a:rPr>
              <a:t>Cam-drin emosiynol</a:t>
            </a:r>
            <a:endParaRPr lang="cy-GB" b="1" noProof="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F2718-8716-15F6-3B01-3BD93DA922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y-GB" b="1" noProof="0" dirty="0">
              <a:solidFill>
                <a:schemeClr val="accent1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cy-GB" noProof="0" dirty="0">
                <a:solidFill>
                  <a:schemeClr val="accent1"/>
                </a:solidFill>
              </a:rPr>
              <a:t>Mae </a:t>
            </a:r>
            <a:r>
              <a:rPr kumimoji="0" lang="cy-GB" sz="2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cam-drin emosiynol</a:t>
            </a:r>
            <a:r>
              <a:rPr lang="cy-GB" noProof="0" dirty="0">
                <a:solidFill>
                  <a:schemeClr val="accent1"/>
                </a:solidFill>
              </a:rPr>
              <a:t> yn golygu trin plentyn yn greulon yn emosiynol yn </a:t>
            </a:r>
            <a:r>
              <a:rPr lang="cy-GB" b="1" i="1" noProof="0" dirty="0">
                <a:solidFill>
                  <a:schemeClr val="accent1"/>
                </a:solidFill>
              </a:rPr>
              <a:t>barhaus </a:t>
            </a:r>
            <a:r>
              <a:rPr lang="cy-GB" noProof="0" dirty="0">
                <a:solidFill>
                  <a:schemeClr val="accent1"/>
                </a:solidFill>
              </a:rPr>
              <a:t>er mwyn rhwystro datblygiad emosiynol ac iechyd meddwl y plentyn.  Gall plant wynebu beirniadaeth gyson a diffyg anwyldeb a chynhesrwydd.  Efallai eu bod yn cael eu gwrthod neu eu </a:t>
            </a:r>
            <a:r>
              <a:rPr lang="cy-GB" noProof="0" dirty="0" err="1">
                <a:solidFill>
                  <a:schemeClr val="accent1"/>
                </a:solidFill>
              </a:rPr>
              <a:t>gorwarchod</a:t>
            </a:r>
            <a:r>
              <a:rPr lang="cy-GB" noProof="0" dirty="0">
                <a:solidFill>
                  <a:schemeClr val="accent1"/>
                </a:solidFill>
              </a:rPr>
              <a:t> i raddau eithafol.  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6931487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1D1C5-B013-4BB2-60E7-20FED7F844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  <a:latin typeface="+mn-lt"/>
                <a:cs typeface="Arial" pitchFamily="34" charset="0"/>
              </a:rPr>
              <a:t>Beth yw Esgeulustod</a:t>
            </a:r>
            <a:r>
              <a:rPr lang="cy-GB" sz="4400" b="1" noProof="0" dirty="0">
                <a:solidFill>
                  <a:schemeClr val="accent1"/>
                </a:solidFill>
                <a:latin typeface="+mn-lt"/>
                <a:cs typeface="Arial" pitchFamily="34" charset="0"/>
              </a:rPr>
              <a:t>?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51CA6-46FD-3ACE-8BF8-EE94BD686E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7318375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sz="2400" dirty="0">
                <a:solidFill>
                  <a:schemeClr val="accent1"/>
                </a:solidFill>
              </a:rPr>
              <a:t>Methiant parhaus i ddiwallu anghenion corfforol a/neu seicolegol sylfaenol plentyn, sy'n debygol o arwain at amhariad difrifol ar iechyd neu ddatblygiad y plentyn. (Gweithio gyda’n Gilydd i Ddiogelu Plant, 2013: 85)</a:t>
            </a:r>
            <a:endParaRPr lang="cy-GB" sz="2400" noProof="0" dirty="0">
              <a:solidFill>
                <a:schemeClr val="accent1"/>
              </a:solidFill>
            </a:endParaRPr>
          </a:p>
          <a:p>
            <a:pPr marL="0" indent="0">
              <a:buNone/>
              <a:defRPr/>
            </a:pPr>
            <a:r>
              <a:rPr lang="cy-GB" sz="2400" dirty="0">
                <a:solidFill>
                  <a:schemeClr val="accent1"/>
                </a:solidFill>
              </a:rPr>
              <a:t>Methiant i ddarparu</a:t>
            </a:r>
            <a:r>
              <a:rPr lang="cy-GB" sz="2400" noProof="0" dirty="0">
                <a:solidFill>
                  <a:schemeClr val="accent1"/>
                </a:solidFill>
              </a:rPr>
              <a:t>;</a:t>
            </a:r>
          </a:p>
          <a:p>
            <a:pPr marL="384048" lvl="1" indent="-182880">
              <a:buClr>
                <a:srgbClr val="008000"/>
              </a:buClr>
              <a:buFont typeface="Arial Narrow" pitchFamily="34" charset="0"/>
              <a:buChar char="●"/>
              <a:defRPr/>
            </a:pPr>
            <a:r>
              <a:rPr lang="cy-GB" dirty="0">
                <a:solidFill>
                  <a:schemeClr val="accent1"/>
                </a:solidFill>
              </a:rPr>
              <a:t>Bwyd, lloches, dillad, ac ati</a:t>
            </a:r>
            <a:r>
              <a:rPr lang="cy-GB" noProof="0" dirty="0">
                <a:solidFill>
                  <a:schemeClr val="accent1"/>
                </a:solidFill>
              </a:rPr>
              <a:t>.</a:t>
            </a:r>
          </a:p>
          <a:p>
            <a:pPr marL="384048" lvl="1" indent="-182880">
              <a:buClr>
                <a:srgbClr val="008000"/>
              </a:buClr>
              <a:buFont typeface="Arial Narrow" pitchFamily="34" charset="0"/>
              <a:buChar char="●"/>
              <a:defRPr/>
            </a:pPr>
            <a:r>
              <a:rPr lang="cy-GB" dirty="0">
                <a:solidFill>
                  <a:schemeClr val="accent1"/>
                </a:solidFill>
              </a:rPr>
              <a:t>Amddiffyniad rhag niwed a pherygl corfforol</a:t>
            </a:r>
            <a:endParaRPr lang="cy-GB" noProof="0" dirty="0">
              <a:solidFill>
                <a:schemeClr val="accent1"/>
              </a:solidFill>
            </a:endParaRPr>
          </a:p>
          <a:p>
            <a:pPr marL="384048" lvl="1" indent="-182880">
              <a:buClr>
                <a:srgbClr val="008000"/>
              </a:buClr>
              <a:buFont typeface="Arial Narrow" pitchFamily="34" charset="0"/>
              <a:buChar char="●"/>
              <a:defRPr/>
            </a:pPr>
            <a:r>
              <a:rPr lang="cy-GB" dirty="0">
                <a:solidFill>
                  <a:schemeClr val="accent1"/>
                </a:solidFill>
              </a:rPr>
              <a:t>Mynediad at ofal neu driniaeth feddygol</a:t>
            </a:r>
            <a:endParaRPr lang="cy-GB" noProof="0" dirty="0">
              <a:solidFill>
                <a:schemeClr val="accent1"/>
              </a:solidFill>
            </a:endParaRPr>
          </a:p>
          <a:p>
            <a:pPr marL="384048" lvl="1" indent="-182880">
              <a:buClr>
                <a:srgbClr val="008000"/>
              </a:buClr>
              <a:buFont typeface="Arial Narrow" pitchFamily="34" charset="0"/>
              <a:buChar char="●"/>
              <a:defRPr/>
            </a:pPr>
            <a:r>
              <a:rPr lang="cy-GB" dirty="0">
                <a:solidFill>
                  <a:schemeClr val="accent1"/>
                </a:solidFill>
              </a:rPr>
              <a:t>Anghenion emosiynol sylfaenol</a:t>
            </a:r>
            <a:endParaRPr lang="cy-GB" noProof="0" dirty="0">
              <a:solidFill>
                <a:schemeClr val="accent1"/>
              </a:solidFill>
            </a:endParaRPr>
          </a:p>
          <a:p>
            <a:pPr marL="384048" lvl="1" indent="-182880">
              <a:buClr>
                <a:srgbClr val="008000"/>
              </a:buClr>
              <a:buFont typeface="Arial Narrow" pitchFamily="34" charset="0"/>
              <a:buChar char="●"/>
              <a:defRPr/>
            </a:pPr>
            <a:r>
              <a:rPr lang="cy-GB" dirty="0">
                <a:solidFill>
                  <a:schemeClr val="accent1"/>
                </a:solidFill>
              </a:rPr>
              <a:t>Gadael plentyn heb oruchwyliaeth</a:t>
            </a:r>
            <a:endParaRPr lang="cy-GB" noProof="0" dirty="0">
              <a:solidFill>
                <a:schemeClr val="accent1"/>
              </a:solidFill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7166266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2EDF06-71F0-E338-96AE-577870602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Delio â datgeliad – Gwrando, Peidio â Chynhyrfu, Gweithredu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E30FCF6-8597-2D2B-5E27-F754CE22F5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spcAft>
                <a:spcPct val="0"/>
              </a:spcAft>
              <a:defRPr/>
            </a:pPr>
            <a:r>
              <a:rPr lang="cy-GB" dirty="0">
                <a:solidFill>
                  <a:schemeClr val="accent1"/>
                </a:solidFill>
              </a:rPr>
              <a:t>Cymerwch y plentyn o ddifrif a PHEIDIWCH Â CHYNHYRFU</a:t>
            </a:r>
            <a:endParaRPr lang="cy-GB" sz="2800" noProof="0" dirty="0">
              <a:solidFill>
                <a:schemeClr val="accent1"/>
              </a:solidFill>
            </a:endParaRPr>
          </a:p>
          <a:p>
            <a:pPr>
              <a:spcAft>
                <a:spcPct val="0"/>
              </a:spcAft>
              <a:defRPr/>
            </a:pPr>
            <a:r>
              <a:rPr lang="cy-GB" sz="2800" noProof="0" dirty="0">
                <a:solidFill>
                  <a:schemeClr val="accent1"/>
                </a:solidFill>
              </a:rPr>
              <a:t>Tawelwch eu meddwl– Byddwch yn gefnogol</a:t>
            </a:r>
          </a:p>
          <a:p>
            <a:pPr>
              <a:spcAft>
                <a:spcPct val="0"/>
              </a:spcAft>
              <a:defRPr/>
            </a:pPr>
            <a:r>
              <a:rPr lang="cy-GB" dirty="0">
                <a:solidFill>
                  <a:schemeClr val="accent1"/>
                </a:solidFill>
              </a:rPr>
              <a:t>Defnyddiwch iaith gorfforol gadarnhaol</a:t>
            </a:r>
            <a:endParaRPr lang="cy-GB" sz="2800" noProof="0" dirty="0">
              <a:solidFill>
                <a:schemeClr val="accent1"/>
              </a:solidFill>
            </a:endParaRPr>
          </a:p>
          <a:p>
            <a:pPr>
              <a:spcAft>
                <a:spcPct val="0"/>
              </a:spcAft>
              <a:defRPr/>
            </a:pPr>
            <a:r>
              <a:rPr lang="cy-GB" dirty="0">
                <a:solidFill>
                  <a:schemeClr val="accent1"/>
                </a:solidFill>
              </a:rPr>
              <a:t>Dywedwch wrthyn nhw eu bod nhw'n gwneud y peth iawn</a:t>
            </a:r>
            <a:endParaRPr lang="cy-GB" sz="2800" noProof="0" dirty="0">
              <a:solidFill>
                <a:schemeClr val="accent1"/>
              </a:solidFill>
            </a:endParaRPr>
          </a:p>
          <a:p>
            <a:pPr>
              <a:spcAft>
                <a:spcPct val="0"/>
              </a:spcAft>
              <a:defRPr/>
            </a:pPr>
            <a:r>
              <a:rPr lang="cy-GB" sz="2800" noProof="0" dirty="0">
                <a:solidFill>
                  <a:schemeClr val="accent1"/>
                </a:solidFill>
              </a:rPr>
              <a:t>Peidiwch â bwrw bai ar neb</a:t>
            </a:r>
          </a:p>
          <a:p>
            <a:pPr>
              <a:spcAft>
                <a:spcPct val="0"/>
              </a:spcAft>
              <a:defRPr/>
            </a:pPr>
            <a:r>
              <a:rPr lang="cy-GB" dirty="0">
                <a:solidFill>
                  <a:schemeClr val="accent1"/>
                </a:solidFill>
              </a:rPr>
              <a:t>Cadwch feddwl agored</a:t>
            </a:r>
            <a:endParaRPr lang="cy-GB" sz="2800" noProof="0" dirty="0">
              <a:solidFill>
                <a:schemeClr val="accent1"/>
              </a:solidFill>
            </a:endParaRPr>
          </a:p>
          <a:p>
            <a:pPr>
              <a:spcAft>
                <a:spcPct val="0"/>
              </a:spcAft>
              <a:defRPr/>
            </a:pPr>
            <a:r>
              <a:rPr lang="cy-GB" sz="2800" noProof="0" dirty="0">
                <a:solidFill>
                  <a:schemeClr val="accent1"/>
                </a:solidFill>
              </a:rPr>
              <a:t>Byddwch yn onest – </a:t>
            </a:r>
            <a:r>
              <a:rPr lang="cy-GB" dirty="0">
                <a:solidFill>
                  <a:schemeClr val="accent1"/>
                </a:solidFill>
              </a:rPr>
              <a:t>siaradwch am yr hyn fydd yn digwydd nesaf, y camau y byddwch yn eu cymryd</a:t>
            </a:r>
            <a:endParaRPr lang="cy-GB" sz="2800" noProof="0" dirty="0">
              <a:solidFill>
                <a:schemeClr val="accent1"/>
              </a:solidFill>
            </a:endParaRPr>
          </a:p>
          <a:p>
            <a:pPr>
              <a:spcAft>
                <a:spcPct val="0"/>
              </a:spcAft>
              <a:defRPr/>
            </a:pPr>
            <a:r>
              <a:rPr lang="cy-GB" dirty="0">
                <a:solidFill>
                  <a:schemeClr val="accent1"/>
                </a:solidFill>
              </a:rPr>
              <a:t>Trosglwyddwch y mater i'r Swyddog Amddiffyn Plant</a:t>
            </a:r>
            <a:endParaRPr lang="cy-GB" sz="2800" noProof="0" dirty="0">
              <a:solidFill>
                <a:schemeClr val="accent1"/>
              </a:solidFill>
            </a:endParaRPr>
          </a:p>
          <a:p>
            <a:pPr>
              <a:spcAft>
                <a:spcPct val="0"/>
              </a:spcAft>
              <a:defRPr/>
            </a:pPr>
            <a:r>
              <a:rPr lang="cy-GB" dirty="0">
                <a:solidFill>
                  <a:schemeClr val="accent1"/>
                </a:solidFill>
              </a:rPr>
              <a:t>Gwnewch nodiadau byr, syml, ffeithiol, gan ddefnyddio geiriau'r plentyn ei hun, sy’n cael eu llofnodi a'u dyddio. Mae'r rhain bellach yn gyfrinachol.</a:t>
            </a:r>
            <a:endParaRPr lang="cy-GB" sz="2800" u="sng" noProof="0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34617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E640F-F17F-3EF3-5822-93065E478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solidFill>
                  <a:schemeClr val="accent1"/>
                </a:solidFill>
              </a:rPr>
              <a:t>Delio â datgeliad – Pethau i’w hosgoi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6401B-90A0-2BC2-CF3F-C3CE35872C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y-GB" sz="2800" noProof="0" dirty="0">
                <a:solidFill>
                  <a:schemeClr val="accent1"/>
                </a:solidFill>
              </a:rPr>
              <a:t>Peidiwch â diystyru pryderon neu amau geirwiredd y plentyn</a:t>
            </a:r>
          </a:p>
          <a:p>
            <a:pPr>
              <a:defRPr/>
            </a:pPr>
            <a:r>
              <a:rPr lang="cy-GB" dirty="0">
                <a:solidFill>
                  <a:schemeClr val="accent1"/>
                </a:solidFill>
              </a:rPr>
              <a:t>Peidiwch â gwarantu cyfrinachedd</a:t>
            </a:r>
            <a:endParaRPr lang="cy-GB" sz="2800" noProof="0" dirty="0">
              <a:solidFill>
                <a:schemeClr val="accent1"/>
              </a:solidFill>
            </a:endParaRPr>
          </a:p>
          <a:p>
            <a:pPr>
              <a:defRPr/>
            </a:pPr>
            <a:r>
              <a:rPr lang="cy-GB" dirty="0">
                <a:solidFill>
                  <a:schemeClr val="accent1"/>
                </a:solidFill>
              </a:rPr>
              <a:t>Peidiwch â barnu na dangos dicter/gofid am yr hyn a </a:t>
            </a:r>
            <a:r>
              <a:rPr lang="cy-GB" dirty="0" err="1">
                <a:solidFill>
                  <a:schemeClr val="accent1"/>
                </a:solidFill>
              </a:rPr>
              <a:t>ddywedir</a:t>
            </a:r>
            <a:r>
              <a:rPr lang="cy-GB" dirty="0">
                <a:solidFill>
                  <a:schemeClr val="accent1"/>
                </a:solidFill>
              </a:rPr>
              <a:t> wrthych</a:t>
            </a:r>
            <a:r>
              <a:rPr lang="cy-GB" sz="2800" noProof="0" dirty="0">
                <a:solidFill>
                  <a:schemeClr val="accent1"/>
                </a:solidFill>
              </a:rPr>
              <a:t>.</a:t>
            </a:r>
          </a:p>
          <a:p>
            <a:pPr>
              <a:defRPr/>
            </a:pPr>
            <a:r>
              <a:rPr lang="cy-GB" dirty="0">
                <a:solidFill>
                  <a:schemeClr val="accent1"/>
                </a:solidFill>
              </a:rPr>
              <a:t>Peidiwch â holi, cwestiynu, pwyso am fwy o wybodaeth na gofyn cwestiynau arweiniol</a:t>
            </a:r>
            <a:endParaRPr lang="cy-GB" sz="2800" noProof="0" dirty="0">
              <a:solidFill>
                <a:schemeClr val="accent1"/>
              </a:solidFill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4798942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FB935-7831-C910-176E-C73155042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b="1" noProof="0" dirty="0">
                <a:solidFill>
                  <a:schemeClr val="accent1"/>
                </a:solidFill>
                <a:latin typeface="+mn-lt"/>
              </a:rPr>
              <a:t>Delio â datgeliad – Pethau i’w hosgoi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963FC-AD40-4831-B784-1BADBC205A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dirty="0">
                <a:solidFill>
                  <a:schemeClr val="accent1"/>
                </a:solidFill>
              </a:rPr>
              <a:t>Peidiwch â thrafod y datgeliad gydag unrhyw un arall</a:t>
            </a:r>
            <a:endParaRPr lang="cy-GB" noProof="0" dirty="0">
              <a:solidFill>
                <a:schemeClr val="accent1"/>
              </a:solidFill>
            </a:endParaRPr>
          </a:p>
          <a:p>
            <a:pPr>
              <a:defRPr/>
            </a:pPr>
            <a:r>
              <a:rPr lang="cy-GB" noProof="0" dirty="0">
                <a:solidFill>
                  <a:schemeClr val="accent1"/>
                </a:solidFill>
              </a:rPr>
              <a:t>Peidiwch ag ofni bod yn anghywir, trafodwch gyda’r Swyddog Amddiffyn Plant</a:t>
            </a:r>
          </a:p>
          <a:p>
            <a:pPr>
              <a:defRPr/>
            </a:pPr>
            <a:r>
              <a:rPr lang="cy-GB" dirty="0">
                <a:solidFill>
                  <a:schemeClr val="accent1"/>
                </a:solidFill>
              </a:rPr>
              <a:t>Peidiwch â theimlo eich bod yn ymyrryd</a:t>
            </a:r>
            <a:r>
              <a:rPr lang="cy-GB" noProof="0" dirty="0">
                <a:solidFill>
                  <a:schemeClr val="accent1"/>
                </a:solidFill>
              </a:rPr>
              <a:t> </a:t>
            </a:r>
          </a:p>
          <a:p>
            <a:pPr>
              <a:defRPr/>
            </a:pPr>
            <a:r>
              <a:rPr lang="cy-GB" dirty="0">
                <a:solidFill>
                  <a:schemeClr val="accent1"/>
                </a:solidFill>
              </a:rPr>
              <a:t>Peidiwch ag ofni’r broses</a:t>
            </a:r>
            <a:endParaRPr lang="cy-GB" noProof="0" dirty="0">
              <a:solidFill>
                <a:schemeClr val="accent1"/>
              </a:solidFill>
            </a:endParaRPr>
          </a:p>
          <a:p>
            <a:pPr>
              <a:defRPr/>
            </a:pPr>
            <a:r>
              <a:rPr lang="cy-GB" dirty="0">
                <a:solidFill>
                  <a:schemeClr val="accent1"/>
                </a:solidFill>
              </a:rPr>
              <a:t>Peidiwch â gadael i’ch adnabyddiaeth bersonol am y teulu/rhiant/ person gymylu eich barn</a:t>
            </a:r>
            <a:r>
              <a:rPr lang="cy-GB" noProof="0" dirty="0">
                <a:solidFill>
                  <a:schemeClr val="accent1"/>
                </a:solidFill>
              </a:rPr>
              <a:t>. </a:t>
            </a:r>
          </a:p>
          <a:p>
            <a:pPr>
              <a:defRPr/>
            </a:pPr>
            <a:r>
              <a:rPr lang="cy-GB" dirty="0">
                <a:solidFill>
                  <a:schemeClr val="accent1"/>
                </a:solidFill>
              </a:rPr>
              <a:t>Peidiwch â chysylltu â’r </a:t>
            </a:r>
            <a:r>
              <a:rPr lang="cy-GB" dirty="0" err="1">
                <a:solidFill>
                  <a:schemeClr val="accent1"/>
                </a:solidFill>
              </a:rPr>
              <a:t>camdriniwr</a:t>
            </a:r>
            <a:r>
              <a:rPr lang="cy-GB" dirty="0">
                <a:solidFill>
                  <a:schemeClr val="accent1"/>
                </a:solidFill>
              </a:rPr>
              <a:t> honedig na’i wynebu</a:t>
            </a:r>
            <a:endParaRPr lang="cy-GB" noProof="0" dirty="0">
              <a:solidFill>
                <a:schemeClr val="accent1"/>
              </a:solidFill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75649947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F8A8A24-A7F4-2C2B-58E4-D07E3CBDB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  <a:latin typeface="+mn-lt"/>
              </a:rPr>
              <a:t>Cadw Cofnodion</a:t>
            </a:r>
            <a:endParaRPr lang="cy-GB" b="1" noProof="0" dirty="0">
              <a:solidFill>
                <a:schemeClr val="accent1"/>
              </a:solidFill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2410D7C-43F4-C215-E73C-D4AE435864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Clr>
                <a:schemeClr val="accent3"/>
              </a:buClr>
              <a:defRPr/>
            </a:pPr>
            <a:r>
              <a:rPr lang="cy-GB" dirty="0">
                <a:solidFill>
                  <a:schemeClr val="accent1"/>
                </a:solidFill>
              </a:rPr>
              <a:t>Nodwch deimladau'r plentyn a'r teulu</a:t>
            </a:r>
          </a:p>
          <a:p>
            <a:pPr marL="571500" indent="-571500">
              <a:buClr>
                <a:schemeClr val="accent3"/>
              </a:buClr>
              <a:defRPr/>
            </a:pPr>
            <a:r>
              <a:rPr lang="cy-GB" dirty="0">
                <a:solidFill>
                  <a:schemeClr val="accent1"/>
                </a:solidFill>
              </a:rPr>
              <a:t>Defnyddiwch iaith glir a syml</a:t>
            </a:r>
            <a:endParaRPr lang="cy-GB" sz="2800" noProof="0" dirty="0">
              <a:solidFill>
                <a:schemeClr val="accent1"/>
              </a:solidFill>
            </a:endParaRPr>
          </a:p>
          <a:p>
            <a:pPr marL="571500" indent="-571500">
              <a:buClr>
                <a:schemeClr val="accent3"/>
              </a:buClr>
              <a:defRPr/>
            </a:pPr>
            <a:r>
              <a:rPr lang="cy-GB" dirty="0">
                <a:solidFill>
                  <a:schemeClr val="accent1"/>
                </a:solidFill>
              </a:rPr>
              <a:t>Disgrifiwch y digwyddiadau’n ffeithiol</a:t>
            </a:r>
            <a:endParaRPr lang="cy-GB" sz="2800" noProof="0" dirty="0">
              <a:solidFill>
                <a:schemeClr val="accent1"/>
              </a:solidFill>
            </a:endParaRPr>
          </a:p>
          <a:p>
            <a:pPr marL="571500" indent="-571500">
              <a:buClr>
                <a:schemeClr val="accent3"/>
              </a:buClr>
              <a:defRPr/>
            </a:pPr>
            <a:r>
              <a:rPr lang="cy-GB" dirty="0">
                <a:solidFill>
                  <a:schemeClr val="accent1"/>
                </a:solidFill>
              </a:rPr>
              <a:t>Osgowch sylwadau emosiynol, gwerthoedd, credoau ac agweddau personol 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gwahanol</a:t>
            </a:r>
            <a:endParaRPr lang="cy-GB" sz="2800" noProof="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87484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93148-0371-471C-1211-CE978A759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/>
                </a:solidFill>
              </a:rPr>
              <a:t>Honiadau yn erbyn staff, llywodraethwyr a gwirfoddolwyr</a:t>
            </a:r>
            <a:endParaRPr lang="cy-GB" b="1" noProof="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4D37F-1679-4910-83C5-CF91AFECE4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Clr>
                <a:srgbClr val="000000"/>
              </a:buClr>
              <a:defRPr/>
            </a:pPr>
            <a:r>
              <a:rPr lang="cy-GB" dirty="0">
                <a:solidFill>
                  <a:schemeClr val="accent1"/>
                </a:solidFill>
              </a:rPr>
              <a:t>Dylid adrodd pob honiad ar unwaith i Swyddog Dynodedig yr Awdurdod Lleol (LADO) ar gyfer Amddiffyn Plant.</a:t>
            </a:r>
            <a:endParaRPr lang="cy-GB" sz="2800" noProof="0" dirty="0">
              <a:solidFill>
                <a:schemeClr val="accent1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defRPr/>
            </a:pPr>
            <a:r>
              <a:rPr lang="cy-GB" dirty="0">
                <a:solidFill>
                  <a:schemeClr val="accent1"/>
                </a:solidFill>
              </a:rPr>
              <a:t>Ni ddylai'r Pennaeth gymryd unrhyw gamau cyn trafod yr honiad gyda'r LADO.</a:t>
            </a:r>
            <a:endParaRPr lang="cy-GB" sz="2800" noProof="0" dirty="0">
              <a:solidFill>
                <a:schemeClr val="accent1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defRPr/>
            </a:pPr>
            <a:r>
              <a:rPr lang="cy-GB" dirty="0">
                <a:solidFill>
                  <a:schemeClr val="accent1"/>
                </a:solidFill>
              </a:rPr>
              <a:t>Bydd y LADO a'r Pennaeth yn ystyried natur, cynnwys a chyd-destun yr honiad, ac yn cytuno ar gamau gweithredu.</a:t>
            </a:r>
            <a:endParaRPr lang="cy-GB" sz="2800" noProof="0" dirty="0">
              <a:solidFill>
                <a:schemeClr val="accent1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defRPr/>
            </a:pPr>
            <a:r>
              <a:rPr lang="cy-GB" dirty="0">
                <a:solidFill>
                  <a:schemeClr val="accent1"/>
                </a:solidFill>
              </a:rPr>
              <a:t>Bydd y LADO yn cynghori'r Pennaeth o ran y ffordd briodol o gyflawni'r camau y cytunwyd arnynt.</a:t>
            </a:r>
            <a:endParaRPr lang="cy-GB" sz="2800" noProof="0" dirty="0">
              <a:solidFill>
                <a:schemeClr val="accent1"/>
              </a:solidFill>
            </a:endParaRPr>
          </a:p>
          <a:p>
            <a:pPr>
              <a:lnSpc>
                <a:spcPct val="80000"/>
              </a:lnSpc>
              <a:buClr>
                <a:srgbClr val="000000"/>
              </a:buClr>
              <a:defRPr/>
            </a:pPr>
            <a:r>
              <a:rPr lang="cy-GB" dirty="0">
                <a:solidFill>
                  <a:schemeClr val="accent1"/>
                </a:solidFill>
              </a:rPr>
              <a:t>Bydd angen cwblhau asesiad risg. I gael cyngor ac arweiniad ar hyn, cysylltwch â'r Awdurdod Lleol.</a:t>
            </a:r>
            <a:r>
              <a:rPr lang="cy-GB" sz="2800" noProof="0" dirty="0">
                <a:solidFill>
                  <a:schemeClr val="accent1"/>
                </a:solidFill>
              </a:rPr>
              <a:t>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9300235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8D0EEC0-963A-217D-8D2A-8993D547E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4900" b="1" dirty="0">
                <a:solidFill>
                  <a:schemeClr val="accent1"/>
                </a:solidFill>
              </a:rPr>
              <a:t>Mae cam-drin ac esgeuluso plant yn fater enfawr sydd ar gynnydd</a:t>
            </a:r>
            <a:r>
              <a:rPr lang="cy-GB" sz="4900" b="1" noProof="0" dirty="0">
                <a:solidFill>
                  <a:schemeClr val="accent1"/>
                </a:solidFill>
              </a:rPr>
              <a:t>.</a:t>
            </a:r>
            <a:br>
              <a:rPr lang="cy-GB" noProof="0" dirty="0"/>
            </a:br>
            <a:endParaRPr lang="cy-GB" noProof="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168A709-34FF-E651-6A60-353D7A981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542518"/>
          </a:xfrm>
        </p:spPr>
        <p:txBody>
          <a:bodyPr>
            <a:normAutofit fontScale="92500" lnSpcReduction="10000"/>
          </a:bodyPr>
          <a:lstStyle/>
          <a:p>
            <a:endParaRPr lang="cy-GB" b="1" noProof="0" dirty="0">
              <a:solidFill>
                <a:schemeClr val="accent1"/>
              </a:solidFill>
              <a:latin typeface="Century Gothic" panose="020B0502020202020204" pitchFamily="34" charset="0"/>
            </a:endParaRPr>
          </a:p>
          <a:p>
            <a:r>
              <a:rPr lang="cy-GB" b="1" dirty="0">
                <a:solidFill>
                  <a:schemeClr val="accent1"/>
                </a:solidFill>
                <a:latin typeface="Century Gothic" panose="020B0502020202020204" pitchFamily="34" charset="0"/>
              </a:rPr>
              <a:t>1 plentyn bob wythnos </a:t>
            </a:r>
            <a:r>
              <a:rPr lang="cy-GB" dirty="0">
                <a:solidFill>
                  <a:schemeClr val="accent1"/>
                </a:solidFill>
                <a:latin typeface="Century Gothic" panose="020B0502020202020204" pitchFamily="34" charset="0"/>
              </a:rPr>
              <a:t>- Bob wythnos caiff un plentyn ei ladd drwy esgeulustod neu gamdriniaeth. Plant o dan 1 oed yw'r grŵp sydd fwyaf tebygol o gael eu lladd</a:t>
            </a:r>
          </a:p>
          <a:p>
            <a:r>
              <a:rPr lang="pt-BR" dirty="0">
                <a:solidFill>
                  <a:schemeClr val="accent1"/>
                </a:solidFill>
                <a:latin typeface="Century Gothic" panose="020B0502020202020204" pitchFamily="34" charset="0"/>
              </a:rPr>
              <a:t>Mae</a:t>
            </a:r>
            <a:r>
              <a:rPr lang="pt-BR" b="1" dirty="0">
                <a:solidFill>
                  <a:schemeClr val="accent1"/>
                </a:solidFill>
                <a:latin typeface="Century Gothic" panose="020B0502020202020204" pitchFamily="34" charset="0"/>
              </a:rPr>
              <a:t> 1 o bob 20 plentyn </a:t>
            </a:r>
            <a:r>
              <a:rPr lang="cy-GB" noProof="0" dirty="0">
                <a:solidFill>
                  <a:schemeClr val="accent1"/>
                </a:solidFill>
                <a:latin typeface="Century Gothic" panose="020B0502020202020204" pitchFamily="34" charset="0"/>
              </a:rPr>
              <a:t>y</a:t>
            </a:r>
            <a:r>
              <a:rPr lang="cy-GB" dirty="0">
                <a:solidFill>
                  <a:schemeClr val="accent1"/>
                </a:solidFill>
                <a:latin typeface="Century Gothic" panose="020B0502020202020204" pitchFamily="34" charset="0"/>
              </a:rPr>
              <a:t>n y Deyrnas Unedig wedi cael eu cam-drin yn rhywiol</a:t>
            </a:r>
            <a:endParaRPr lang="cy-GB" noProof="0" dirty="0">
              <a:solidFill>
                <a:schemeClr val="accent1"/>
              </a:solidFill>
              <a:latin typeface="Century Gothic" panose="020B0502020202020204" pitchFamily="34" charset="0"/>
            </a:endParaRPr>
          </a:p>
          <a:p>
            <a:r>
              <a:rPr lang="cy-GB" dirty="0">
                <a:solidFill>
                  <a:schemeClr val="accent1"/>
                </a:solidFill>
                <a:latin typeface="Century Gothic" panose="020B0502020202020204" pitchFamily="34" charset="0"/>
              </a:rPr>
              <a:t>Mae </a:t>
            </a:r>
            <a:r>
              <a:rPr lang="cy-GB" b="1" dirty="0">
                <a:solidFill>
                  <a:schemeClr val="accent1"/>
                </a:solidFill>
                <a:latin typeface="Century Gothic" panose="020B0502020202020204" pitchFamily="34" charset="0"/>
              </a:rPr>
              <a:t>41% o Weithwyr Cymdeithasol sydd newydd gymhwyso </a:t>
            </a:r>
            <a:r>
              <a:rPr lang="cy-GB" dirty="0">
                <a:solidFill>
                  <a:schemeClr val="accent1"/>
                </a:solidFill>
                <a:latin typeface="Century Gothic" panose="020B0502020202020204" pitchFamily="34" charset="0"/>
              </a:rPr>
              <a:t>yn rhagweld y byddant yn rhoi'r gorau iddi ymhen 5 mlynedd. Cyfeiriodd 77% at y pwysau a’r straen gormodol yn eu swydd. Mae effaith Covid 19 ar Amddiffyn Plant ac Oedolion wedi bod yn ddigynsail.</a:t>
            </a:r>
            <a:endParaRPr lang="cy-GB" noProof="0" dirty="0">
              <a:solidFill>
                <a:schemeClr val="accent1"/>
              </a:solidFill>
              <a:latin typeface="Century Gothic" panose="020B0502020202020204" pitchFamily="34" charset="0"/>
            </a:endParaRPr>
          </a:p>
          <a:p>
            <a:r>
              <a:rPr lang="cy-GB" sz="2400" noProof="0" dirty="0">
                <a:latin typeface="Century Gothic" panose="020B0502020202020204" pitchFamily="34" charset="0"/>
                <a:hlinkClick r:id="rId3"/>
              </a:rPr>
              <a:t>https://www.childprotectionprofessionals.org.uk/</a:t>
            </a:r>
            <a:r>
              <a:rPr lang="cy-GB" sz="2400" noProof="0" dirty="0">
                <a:latin typeface="Century Gothic" panose="020B0502020202020204" pitchFamily="34" charset="0"/>
              </a:rPr>
              <a:t> (2023)</a:t>
            </a:r>
          </a:p>
          <a:p>
            <a:endParaRPr lang="cy-GB" sz="2800" noProof="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8831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A0F96-D8B0-F3D7-0644-7C1A7316A6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Cyfeiriadau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04420-B5B1-B842-7CDC-59E45FF939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7387"/>
            <a:ext cx="10515600" cy="761648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cy-GB" sz="2300" dirty="0"/>
              <a:t>AOCP The </a:t>
            </a:r>
            <a:r>
              <a:rPr lang="cy-GB" sz="2300" dirty="0" err="1"/>
              <a:t>Issue</a:t>
            </a:r>
            <a:r>
              <a:rPr lang="cy-GB" sz="2300" dirty="0"/>
              <a:t>. Ar gael yn </a:t>
            </a:r>
            <a:r>
              <a:rPr lang="cy-GB" sz="2300" dirty="0">
                <a:hlinkClick r:id="rId3"/>
              </a:rPr>
              <a:t>https://www.childprotectionprofessionals.org.uk/the-issue/</a:t>
            </a:r>
            <a:r>
              <a:rPr lang="cy-GB" sz="2300" dirty="0"/>
              <a:t>[Cyrchwyd 15/2/25]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cy-GB" sz="2400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Child</a:t>
            </a:r>
            <a:r>
              <a:rPr lang="cy-GB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cy-GB" sz="2400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emotional</a:t>
            </a:r>
            <a:r>
              <a:rPr lang="cy-GB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cy-GB" sz="2400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abuse</a:t>
            </a:r>
            <a:r>
              <a:rPr lang="cy-GB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- </a:t>
            </a:r>
            <a:r>
              <a:rPr lang="cy-GB" sz="2400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signs</a:t>
            </a:r>
            <a:r>
              <a:rPr lang="cy-GB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of </a:t>
            </a:r>
            <a:r>
              <a:rPr lang="cy-GB" sz="2400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emotional</a:t>
            </a:r>
            <a:r>
              <a:rPr lang="cy-GB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cy-GB" sz="2400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abuse</a:t>
            </a:r>
            <a:r>
              <a:rPr lang="cy-GB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cy-GB" sz="2400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in</a:t>
            </a:r>
            <a:r>
              <a:rPr lang="cy-GB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cy-GB" sz="2400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children</a:t>
            </a:r>
            <a:r>
              <a:rPr lang="cy-GB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- </a:t>
            </a:r>
            <a:r>
              <a:rPr lang="cy-GB" sz="2400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part</a:t>
            </a:r>
            <a:r>
              <a:rPr lang="cy-GB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of </a:t>
            </a:r>
            <a:r>
              <a:rPr lang="cy-GB" sz="2400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Take</a:t>
            </a:r>
            <a:r>
              <a:rPr lang="cy-GB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Action 2015 yn </a:t>
            </a:r>
            <a:r>
              <a:rPr lang="cy-GB" sz="2400" dirty="0">
                <a:solidFill>
                  <a:srgbClr val="0563C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https://www.youtube.com/watch?v=6lvMTsCL3rl</a:t>
            </a:r>
            <a:r>
              <a:rPr lang="cy-GB" sz="2400" dirty="0">
                <a:ea typeface="DengXian" panose="02010600030101010101" pitchFamily="2" charset="-122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Cyrchwyd </a:t>
            </a:r>
            <a:r>
              <a:rPr lang="cy-GB" sz="2400" dirty="0">
                <a:ea typeface="DengXian" panose="02010600030101010101" pitchFamily="2" charset="-122"/>
                <a:cs typeface="Arial" panose="020B0604020202020204" pitchFamily="34" charset="0"/>
              </a:rPr>
              <a:t>15/2/25]</a:t>
            </a:r>
            <a:endParaRPr lang="cy-GB" sz="24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defRPr/>
            </a:pPr>
            <a:r>
              <a:rPr lang="cy-GB" sz="2300" dirty="0"/>
              <a:t>National Society </a:t>
            </a:r>
            <a:r>
              <a:rPr lang="cy-GB" sz="2300" dirty="0" err="1"/>
              <a:t>for</a:t>
            </a:r>
            <a:r>
              <a:rPr lang="cy-GB" sz="2300" dirty="0"/>
              <a:t> the </a:t>
            </a:r>
            <a:r>
              <a:rPr lang="cy-GB" sz="2300" dirty="0" err="1"/>
              <a:t>Prevention</a:t>
            </a:r>
            <a:r>
              <a:rPr lang="cy-GB" sz="2300" dirty="0"/>
              <a:t> of </a:t>
            </a:r>
            <a:r>
              <a:rPr lang="cy-GB" sz="2300" dirty="0" err="1"/>
              <a:t>Cruelty</a:t>
            </a:r>
            <a:r>
              <a:rPr lang="cy-GB" sz="2300" dirty="0"/>
              <a:t> to </a:t>
            </a:r>
            <a:r>
              <a:rPr lang="cy-GB" sz="2300" dirty="0" err="1"/>
              <a:t>Children</a:t>
            </a:r>
            <a:r>
              <a:rPr lang="cy-GB" sz="2300" dirty="0"/>
              <a:t>. Ar gael yn </a:t>
            </a:r>
            <a:r>
              <a:rPr lang="cy-GB" sz="2300" dirty="0">
                <a:hlinkClick r:id="rId5"/>
              </a:rPr>
              <a:t>https://learning.nspcc.org.uk/safeguarding-child-  </a:t>
            </a:r>
            <a:r>
              <a:rPr lang="cy-GB" sz="2300" dirty="0" err="1">
                <a:hlinkClick r:id="rId5"/>
              </a:rPr>
              <a:t>protection</a:t>
            </a:r>
            <a:r>
              <a:rPr lang="cy-GB" sz="2300" dirty="0">
                <a:hlinkClick r:id="rId5"/>
              </a:rPr>
              <a:t>/</a:t>
            </a:r>
            <a:r>
              <a:rPr lang="cy-GB" sz="2300" dirty="0" err="1">
                <a:hlinkClick r:id="rId5"/>
              </a:rPr>
              <a:t>coronavirus</a:t>
            </a:r>
            <a:r>
              <a:rPr lang="cy-GB" sz="2300" dirty="0"/>
              <a:t> 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cy-GB" sz="2300" dirty="0"/>
              <a:t>[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Cyrchwyd </a:t>
            </a:r>
            <a:r>
              <a:rPr lang="cy-GB" sz="2300" dirty="0"/>
              <a:t>4.01.25]</a:t>
            </a:r>
          </a:p>
          <a:p>
            <a:pPr>
              <a:lnSpc>
                <a:spcPct val="80000"/>
              </a:lnSpc>
              <a:defRPr/>
            </a:pPr>
            <a:r>
              <a:rPr lang="cy-GB" sz="2300" dirty="0"/>
              <a:t>NSPCC </a:t>
            </a:r>
            <a:r>
              <a:rPr lang="cy-GB" sz="2300" dirty="0" err="1"/>
              <a:t>Safeguarding</a:t>
            </a:r>
            <a:r>
              <a:rPr lang="cy-GB" sz="2300" dirty="0"/>
              <a:t> </a:t>
            </a:r>
            <a:r>
              <a:rPr lang="cy-GB" sz="2300" dirty="0" err="1"/>
              <a:t>during</a:t>
            </a:r>
            <a:r>
              <a:rPr lang="cy-GB" sz="2300" dirty="0"/>
              <a:t> </a:t>
            </a:r>
            <a:r>
              <a:rPr lang="cy-GB" sz="2300" dirty="0" err="1"/>
              <a:t>pandemic</a:t>
            </a:r>
            <a:r>
              <a:rPr lang="cy-GB" sz="2300" dirty="0"/>
              <a:t> </a:t>
            </a:r>
            <a:r>
              <a:rPr lang="cy-GB" sz="2300" dirty="0" err="1"/>
              <a:t>lockdown</a:t>
            </a:r>
            <a:r>
              <a:rPr lang="cy-GB" sz="2300" dirty="0"/>
              <a:t>. Ar gael yn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cy-GB" sz="2300" dirty="0">
                <a:hlinkClick r:id="rId6"/>
              </a:rPr>
              <a:t>https://learning.nspcc.org.uk/research-resources/2020/social-isolation-risk-child-abuse-during-and-after-coronavirus-pandemic</a:t>
            </a:r>
            <a:r>
              <a:rPr lang="cy-GB" sz="2300" dirty="0"/>
              <a:t> 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cy-GB" sz="2300" dirty="0"/>
              <a:t>[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Cyrchwyd </a:t>
            </a:r>
            <a:r>
              <a:rPr lang="cy-GB" sz="2300" dirty="0"/>
              <a:t>4.01.25]</a:t>
            </a:r>
          </a:p>
          <a:p>
            <a:pPr>
              <a:defRPr/>
            </a:pPr>
            <a:r>
              <a:rPr lang="cy-GB" sz="2300" dirty="0"/>
              <a:t>WRU ar gael yn </a:t>
            </a:r>
            <a:r>
              <a:rPr lang="cy-GB" sz="2300" dirty="0">
                <a:hlinkClick r:id="rId7"/>
              </a:rPr>
              <a:t>https://community.wru.wales/governance/policy-and-integrity/safeguarding/</a:t>
            </a:r>
            <a:r>
              <a:rPr lang="cy-GB" sz="2300" dirty="0"/>
              <a:t> [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Cyrchwyd </a:t>
            </a:r>
            <a:r>
              <a:rPr lang="cy-GB" sz="2300" dirty="0"/>
              <a:t>4.01.25]</a:t>
            </a:r>
          </a:p>
          <a:p>
            <a:pPr>
              <a:defRPr/>
            </a:pPr>
            <a:r>
              <a:rPr lang="cy-GB" sz="2300" dirty="0"/>
              <a:t>Gweithdrefnau Diogelu Cymru (2020) yn </a:t>
            </a:r>
            <a:r>
              <a:rPr lang="cy-GB" sz="2300" dirty="0">
                <a:hlinkClick r:id="rId8"/>
              </a:rPr>
              <a:t>https://diogelu.cymru/cy/</a:t>
            </a:r>
            <a:endParaRPr lang="cy-GB" sz="2300" dirty="0"/>
          </a:p>
          <a:p>
            <a:pPr>
              <a:defRPr/>
            </a:pPr>
            <a:r>
              <a:rPr lang="cy-GB" sz="2300" dirty="0"/>
              <a:t>[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Cyrchwyd </a:t>
            </a:r>
            <a:r>
              <a:rPr lang="cy-GB" sz="2300" dirty="0"/>
              <a:t>15.2.25]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12315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2020</Words>
  <Application>Microsoft Office PowerPoint</Application>
  <PresentationFormat>Widescreen</PresentationFormat>
  <Paragraphs>268</Paragraphs>
  <Slides>34</Slides>
  <Notes>34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3" baseType="lpstr">
      <vt:lpstr>DengXian</vt:lpstr>
      <vt:lpstr>ＭＳ Ｐゴシック</vt:lpstr>
      <vt:lpstr>Arial</vt:lpstr>
      <vt:lpstr>Arial Narrow</vt:lpstr>
      <vt:lpstr>Calibri</vt:lpstr>
      <vt:lpstr>Calibri Light</vt:lpstr>
      <vt:lpstr>Century Gothic</vt:lpstr>
      <vt:lpstr>Wingdings 3</vt:lpstr>
      <vt:lpstr>Office Theme</vt:lpstr>
      <vt:lpstr>ECIE5010C  Cadw ein Plant yn Ddiogel</vt:lpstr>
      <vt:lpstr>ECIE5010C Diogelu</vt:lpstr>
      <vt:lpstr>Negeseuon Allweddol</vt:lpstr>
      <vt:lpstr>Beth yw Diogelu?    </vt:lpstr>
      <vt:lpstr>Diogelu mewn Ysgolion. </vt:lpstr>
      <vt:lpstr>Arfer mewn ysgolion a cholegau</vt:lpstr>
      <vt:lpstr>Diogelu             </vt:lpstr>
      <vt:lpstr>Pwy sy'n gyfrifol am Ddiogelu?</vt:lpstr>
      <vt:lpstr>Creu Amgylchedd Diogel mewn Ysgolion</vt:lpstr>
      <vt:lpstr>Sut?                       </vt:lpstr>
      <vt:lpstr>Gweithgaredd</vt:lpstr>
      <vt:lpstr>Creu Amgylchedd Diogel</vt:lpstr>
      <vt:lpstr>Diogelu ar waith </vt:lpstr>
      <vt:lpstr>Diogelu ar waith</vt:lpstr>
      <vt:lpstr>Amddiffyn Plant</vt:lpstr>
      <vt:lpstr>PowerPoint Presentation</vt:lpstr>
      <vt:lpstr>Arwyddion a Symptomau Camdriniaeth</vt:lpstr>
      <vt:lpstr>Arwyddion a Symptomau Camdriniaeth</vt:lpstr>
      <vt:lpstr>Mathau o gam-drin ac esgeuluso</vt:lpstr>
      <vt:lpstr>Categorïau eraill o gam-drin</vt:lpstr>
      <vt:lpstr>Beth yw Cam-drin Corfforol?</vt:lpstr>
      <vt:lpstr>Beth yw Cam-drin Rhywiol?</vt:lpstr>
      <vt:lpstr>Meithrin perthynas amhriodol</vt:lpstr>
      <vt:lpstr>Camfanteisio'n Rhywiol ar Blant</vt:lpstr>
      <vt:lpstr>Grwpiau arbennig o agored i niwed</vt:lpstr>
      <vt:lpstr>Cam-drin emosiynol</vt:lpstr>
      <vt:lpstr>Beth yw Esgeulustod?</vt:lpstr>
      <vt:lpstr>Delio â datgeliad – Gwrando, Peidio â Chynhyrfu, Gweithredu</vt:lpstr>
      <vt:lpstr>Delio â datgeliad – Pethau i’w hosgoi</vt:lpstr>
      <vt:lpstr>Delio â datgeliad – Pethau i’w hosgoi</vt:lpstr>
      <vt:lpstr>Cadw Cofnodion</vt:lpstr>
      <vt:lpstr>Honiadau yn erbyn staff, llywodraethwyr a gwirfoddolwyr</vt:lpstr>
      <vt:lpstr>Mae cam-drin ac esgeuluso plant yn fater enfawr sydd ar gynnydd. </vt:lpstr>
      <vt:lpstr>Cyfeiriadau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Safeguarding</dc:title>
  <dc:creator>Cindy Hunt</dc:creator>
  <cp:lastModifiedBy>Sue Ainsworth</cp:lastModifiedBy>
  <cp:revision>83</cp:revision>
  <dcterms:created xsi:type="dcterms:W3CDTF">2023-02-19T14:39:19Z</dcterms:created>
  <dcterms:modified xsi:type="dcterms:W3CDTF">2025-08-25T06:56:14Z</dcterms:modified>
</cp:coreProperties>
</file>