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6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9998D8-D871-4EE1-9F1D-49EEEDA4588A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803111-EBD6-4C08-84AB-65B42B372F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374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803111-EBD6-4C08-84AB-65B42B372F9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8787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fld id="{A1470F20-E0E1-42CF-A48E-289FB07AFB95}" type="datetime1">
              <a:rPr lang="en-GB" smtClean="0"/>
              <a:t>21/03/2017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0E7E67A-FAE8-4603-A8B0-C1650FBD5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4784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3824A42-5D0A-49F1-93CB-2B229EE38CC6}" type="datetime1">
              <a:rPr lang="en-GB" smtClean="0"/>
              <a:t>21/03/2017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0E7E67A-FAE8-4603-A8B0-C1650FBD5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2537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0CE0B2F-61D2-46D6-A500-E7DAA0B3CED2}" type="datetime1">
              <a:rPr lang="en-GB" smtClean="0"/>
              <a:t>21/03/2017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0E7E67A-FAE8-4603-A8B0-C1650FBD5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5553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6BA6E25-5CD5-45F0-AF24-70D2572AFC3E}" type="datetime1">
              <a:rPr lang="en-GB" smtClean="0"/>
              <a:t>21/03/2017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0E7E67A-FAE8-4603-A8B0-C1650FBD5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0516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58C0690-DC98-4605-8660-60D39E598137}" type="datetime1">
              <a:rPr lang="en-GB" smtClean="0"/>
              <a:t>21/03/2017</a:t>
            </a:fld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0E7E67A-FAE8-4603-A8B0-C1650FBD5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9826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AE71154-B53A-4DA0-BED7-175163CB17E7}" type="datetime1">
              <a:rPr lang="en-GB" smtClean="0"/>
              <a:t>21/03/2017</a:t>
            </a:fld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0E7E67A-FAE8-4603-A8B0-C1650FBD5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43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76036F6-C07F-4F22-978F-99F3AF1B2D87}" type="datetime1">
              <a:rPr lang="en-GB" smtClean="0"/>
              <a:t>21/03/2017</a:t>
            </a:fld>
            <a:endParaRPr lang="en-GB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0E7E67A-FAE8-4603-A8B0-C1650FBD5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7138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05B9461-A4E3-4587-A8BE-97B9E37D742A}" type="datetime1">
              <a:rPr lang="en-GB" smtClean="0"/>
              <a:t>21/03/2017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0E7E67A-FAE8-4603-A8B0-C1650FBD5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944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020F4D2-ACFB-473A-A0B2-36F3CF67C5F0}" type="datetime1">
              <a:rPr lang="en-GB" smtClean="0"/>
              <a:t>21/03/2017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0E7E67A-FAE8-4603-A8B0-C1650FBD5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358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DF7EA98-28F1-4B76-A3AD-E22347C389B7}" type="datetime1">
              <a:rPr lang="en-GB" smtClean="0"/>
              <a:t>21/03/2017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0E7E67A-FAE8-4603-A8B0-C1650FBD5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56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4AB2DBB-5DA9-4A62-9CDA-3ACAF8E2EB0F}" type="datetime1">
              <a:rPr lang="en-GB" smtClean="0"/>
              <a:t>21/03/2017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0E7E67A-FAE8-4603-A8B0-C1650FBD5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2092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FDB2056E-6C06-4421-AF1A-A74561816328}" type="datetime1">
              <a:rPr lang="en-GB" smtClean="0"/>
              <a:t>21/03/2017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A0E7E67A-FAE8-4603-A8B0-C1650FBD5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7763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SBUS 7107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Evaluating Performance Management Systems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550A7-BC37-466A-AC50-1909EB0BA49C}" type="datetime1">
              <a:rPr lang="en-GB" smtClean="0"/>
              <a:t>21/03/2017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E67A-FAE8-4603-A8B0-C1650FBD594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1304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Lesson Aims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T</a:t>
            </a:r>
            <a:r>
              <a:rPr lang="en-GB" sz="2800" dirty="0" smtClean="0"/>
              <a:t>he </a:t>
            </a:r>
            <a:r>
              <a:rPr lang="en-GB" sz="2800" dirty="0" smtClean="0"/>
              <a:t>importance of ‘evaluation’ of HRM processes.</a:t>
            </a:r>
          </a:p>
          <a:p>
            <a:r>
              <a:rPr lang="en-GB" sz="2800" dirty="0" smtClean="0"/>
              <a:t>The recognition and  inclusion of stakeholders</a:t>
            </a:r>
          </a:p>
          <a:p>
            <a:r>
              <a:rPr lang="en-GB" sz="2800" dirty="0" smtClean="0"/>
              <a:t>The key issues / areas for review</a:t>
            </a:r>
          </a:p>
          <a:p>
            <a:r>
              <a:rPr lang="en-GB" sz="2800" dirty="0" smtClean="0"/>
              <a:t>Developing a ‘checklist’</a:t>
            </a:r>
          </a:p>
          <a:p>
            <a:r>
              <a:rPr lang="en-GB" sz="2800" dirty="0" smtClean="0"/>
              <a:t>Methods of conducting the evaluatio</a:t>
            </a:r>
            <a:r>
              <a:rPr lang="en-GB" dirty="0" smtClean="0"/>
              <a:t>n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70EB8-6442-4F8D-9D05-E44BF6D3E54F}" type="datetime1">
              <a:rPr lang="en-GB" smtClean="0"/>
              <a:t>21/03/2017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E67A-FAE8-4603-A8B0-C1650FBD594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903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 Key areas for review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000" dirty="0" err="1" smtClean="0"/>
              <a:t>Englemann</a:t>
            </a:r>
            <a:r>
              <a:rPr lang="en-GB" sz="3000" dirty="0" smtClean="0"/>
              <a:t> and </a:t>
            </a:r>
            <a:r>
              <a:rPr lang="en-GB" sz="3000" dirty="0" err="1" smtClean="0"/>
              <a:t>Roesch</a:t>
            </a:r>
            <a:r>
              <a:rPr lang="en-GB" sz="3000" dirty="0" smtClean="0"/>
              <a:t> (1995) identify the following areas</a:t>
            </a:r>
            <a:r>
              <a:rPr lang="en-GB" dirty="0" smtClean="0"/>
              <a:t>:</a:t>
            </a:r>
          </a:p>
          <a:p>
            <a:r>
              <a:rPr lang="en-GB" sz="2800" dirty="0" smtClean="0"/>
              <a:t>Clear linkage to the organisational critical success factors</a:t>
            </a:r>
          </a:p>
          <a:p>
            <a:r>
              <a:rPr lang="en-GB" sz="2800" dirty="0" smtClean="0"/>
              <a:t>How well it supports the organisations objectives</a:t>
            </a:r>
          </a:p>
          <a:p>
            <a:r>
              <a:rPr lang="en-GB" sz="2800" dirty="0" smtClean="0"/>
              <a:t>How well it fits with organisational culture</a:t>
            </a:r>
          </a:p>
          <a:p>
            <a:r>
              <a:rPr lang="en-GB" sz="2800" dirty="0" smtClean="0"/>
              <a:t>How well it identifies individual objectives</a:t>
            </a:r>
          </a:p>
          <a:p>
            <a:r>
              <a:rPr lang="en-GB" sz="2800" dirty="0" smtClean="0"/>
              <a:t>How well it relates to job responsibilities</a:t>
            </a:r>
            <a:endParaRPr lang="en-GB" sz="2800" dirty="0"/>
          </a:p>
          <a:p>
            <a:r>
              <a:rPr lang="en-GB" sz="2800" dirty="0" smtClean="0"/>
              <a:t>How well it identifies development needs and encourages development</a:t>
            </a:r>
          </a:p>
          <a:p>
            <a:r>
              <a:rPr lang="en-GB" sz="2800" dirty="0" smtClean="0"/>
              <a:t>How easy it is to use / accessible to all staff</a:t>
            </a:r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609D1-EDA7-4F61-A042-63CAB9FF38BD}" type="datetime1">
              <a:rPr lang="en-GB" smtClean="0"/>
              <a:t>21/03/2017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E67A-FAE8-4603-A8B0-C1650FBD594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5522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 Key areas for review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Acceptance of and support from line managers</a:t>
            </a:r>
          </a:p>
          <a:p>
            <a:r>
              <a:rPr lang="en-GB" sz="2800" dirty="0" smtClean="0"/>
              <a:t>Fit with the organisations key values</a:t>
            </a:r>
          </a:p>
          <a:p>
            <a:r>
              <a:rPr lang="en-GB" sz="2800" dirty="0" smtClean="0"/>
              <a:t>How well is it communicated</a:t>
            </a:r>
          </a:p>
          <a:p>
            <a:r>
              <a:rPr lang="en-GB" sz="2800" dirty="0" smtClean="0"/>
              <a:t>How consistently and constructively are HRM engaged – at both a strategic and operational level.</a:t>
            </a:r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FDC3F-8AB5-4B2B-98E5-2819B37DD3B4}" type="datetime1">
              <a:rPr lang="en-GB" smtClean="0"/>
              <a:t>21/03/2017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E67A-FAE8-4603-A8B0-C1650FBD594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008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Developing a check list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Group exercise: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2800" dirty="0" smtClean="0"/>
              <a:t>Considering what we have discussed – if you were asked as an HR manger to develop a check list to evaluate the effectiveness of your organizations performance management system – what would you include ?</a:t>
            </a:r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727B6-345C-4380-AB7C-BE0C0374A140}" type="datetime1">
              <a:rPr lang="en-GB" smtClean="0"/>
              <a:t>21/03/2017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E67A-FAE8-4603-A8B0-C1650FBD594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1501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This could include: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800" dirty="0" smtClean="0">
                <a:solidFill>
                  <a:srgbClr val="FF0000"/>
                </a:solidFill>
              </a:rPr>
              <a:t>Starting at the ‘top’</a:t>
            </a:r>
          </a:p>
          <a:p>
            <a:r>
              <a:rPr lang="en-GB" sz="2800" dirty="0" smtClean="0"/>
              <a:t>The PM systems fits the organisational culture</a:t>
            </a:r>
          </a:p>
          <a:p>
            <a:r>
              <a:rPr lang="en-GB" sz="2800" dirty="0" smtClean="0"/>
              <a:t>The PM system fits with the way people work</a:t>
            </a:r>
          </a:p>
          <a:p>
            <a:r>
              <a:rPr lang="en-GB" sz="2800" dirty="0" smtClean="0"/>
              <a:t>PM processes are effectively integrated with the business goals</a:t>
            </a:r>
          </a:p>
          <a:p>
            <a:r>
              <a:rPr lang="en-GB" sz="2800" dirty="0" smtClean="0"/>
              <a:t>Senior managers have bought in</a:t>
            </a:r>
          </a:p>
          <a:p>
            <a:r>
              <a:rPr lang="en-GB" sz="2800" dirty="0" smtClean="0"/>
              <a:t>Line mangers are committed and consistently using</a:t>
            </a:r>
          </a:p>
          <a:p>
            <a:r>
              <a:rPr lang="en-GB" sz="2800" dirty="0" smtClean="0"/>
              <a:t>Line managers have been trained</a:t>
            </a:r>
          </a:p>
          <a:p>
            <a:r>
              <a:rPr lang="en-GB" sz="2800" dirty="0" smtClean="0"/>
              <a:t>Line managers are providing feedback to HRM</a:t>
            </a:r>
          </a:p>
          <a:p>
            <a:r>
              <a:rPr lang="en-GB" sz="2800" dirty="0" smtClean="0"/>
              <a:t>The aims and objectives of the PM system are communicated</a:t>
            </a:r>
          </a:p>
          <a:p>
            <a:r>
              <a:rPr lang="en-GB" sz="2800" dirty="0" smtClean="0"/>
              <a:t>Systems operate fairly / openly  and non-discriminatory</a:t>
            </a:r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96363-DD18-46D8-852B-780008B4D20F}" type="datetime1">
              <a:rPr lang="en-GB" smtClean="0"/>
              <a:t>21/03/2017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E67A-FAE8-4603-A8B0-C1650FBD594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8067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Then – following the cycle: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2800" dirty="0" smtClean="0"/>
              <a:t>Individual objectives are clear and fair ( possibly stretch )</a:t>
            </a:r>
          </a:p>
          <a:p>
            <a:r>
              <a:rPr lang="en-GB" sz="2800" dirty="0" smtClean="0"/>
              <a:t>Employees are engaged in the process</a:t>
            </a:r>
          </a:p>
          <a:p>
            <a:r>
              <a:rPr lang="en-GB" sz="2800" dirty="0" smtClean="0"/>
              <a:t>Objectives reflect organisational values</a:t>
            </a:r>
          </a:p>
          <a:p>
            <a:r>
              <a:rPr lang="en-GB" sz="2800" dirty="0" smtClean="0"/>
              <a:t>The setting objectives process has been positive and developmental</a:t>
            </a:r>
          </a:p>
          <a:p>
            <a:r>
              <a:rPr lang="en-GB" sz="2800" dirty="0" smtClean="0"/>
              <a:t>Objectives will both develop and enhance engagement</a:t>
            </a:r>
          </a:p>
          <a:p>
            <a:r>
              <a:rPr lang="en-GB" sz="2800" dirty="0" smtClean="0"/>
              <a:t>The necessary training is provided</a:t>
            </a:r>
          </a:p>
          <a:p>
            <a:r>
              <a:rPr lang="en-GB" sz="2800" dirty="0" smtClean="0"/>
              <a:t>Training is evaluated and adjusted to changing circumstances</a:t>
            </a:r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BB3D3-A350-4254-9848-BD234E799F95}" type="datetime1">
              <a:rPr lang="en-GB" smtClean="0"/>
              <a:t>21/03/2017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E67A-FAE8-4603-A8B0-C1650FBD594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8128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PM evaluation ( continued)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2800" dirty="0" smtClean="0"/>
              <a:t>Managers provide constructive and timely feedback</a:t>
            </a:r>
          </a:p>
          <a:p>
            <a:r>
              <a:rPr lang="en-GB" sz="2800" dirty="0" smtClean="0"/>
              <a:t>Both ‘good’ and ‘poor’ performers are identified  and the necessary actions taken ( development / discipline </a:t>
            </a:r>
            <a:r>
              <a:rPr lang="en-GB" sz="2800" dirty="0" err="1" smtClean="0"/>
              <a:t>etc</a:t>
            </a:r>
            <a:r>
              <a:rPr lang="en-GB" sz="2800" dirty="0" smtClean="0"/>
              <a:t> )</a:t>
            </a:r>
          </a:p>
          <a:p>
            <a:r>
              <a:rPr lang="en-GB" sz="2800" dirty="0" smtClean="0"/>
              <a:t>HR advised of issues – potential role to provide consistency and develop policies</a:t>
            </a:r>
          </a:p>
          <a:p>
            <a:r>
              <a:rPr lang="en-GB" sz="2800" dirty="0" smtClean="0"/>
              <a:t>Appraisals are conducted by line managers</a:t>
            </a:r>
          </a:p>
          <a:p>
            <a:r>
              <a:rPr lang="en-GB" sz="2800" dirty="0" smtClean="0"/>
              <a:t>Organisational policies are followed</a:t>
            </a:r>
          </a:p>
          <a:p>
            <a:r>
              <a:rPr lang="en-GB" sz="2800" dirty="0" smtClean="0"/>
              <a:t>There is clarity of purpose ( reward  or development orientation )</a:t>
            </a:r>
          </a:p>
          <a:p>
            <a:r>
              <a:rPr lang="en-GB" sz="2800" dirty="0" smtClean="0"/>
              <a:t>Employees given constructive feedback</a:t>
            </a:r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167A0-4D16-4E57-9E17-7E5CA21BF773}" type="datetime1">
              <a:rPr lang="en-GB" smtClean="0"/>
              <a:t>21/03/2017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E67A-FAE8-4603-A8B0-C1650FBD594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2904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PM Evaluation ( </a:t>
            </a:r>
            <a:r>
              <a:rPr lang="en-GB" sz="3200" dirty="0" err="1" smtClean="0"/>
              <a:t>cont</a:t>
            </a:r>
            <a:r>
              <a:rPr lang="en-GB" sz="3200" dirty="0" smtClean="0"/>
              <a:t>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Any agreed actions / plans acted on</a:t>
            </a:r>
          </a:p>
          <a:p>
            <a:r>
              <a:rPr lang="en-GB" sz="2800" dirty="0" smtClean="0"/>
              <a:t>HRM advised – monitoring function</a:t>
            </a:r>
          </a:p>
          <a:p>
            <a:r>
              <a:rPr lang="en-GB" sz="2800" dirty="0" smtClean="0"/>
              <a:t>HRM with stakeholders to review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70CAA-839D-4566-B3E0-BCDD9CAC7CE7}" type="datetime1">
              <a:rPr lang="en-GB" smtClean="0"/>
              <a:t>21/03/2017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E67A-FAE8-4603-A8B0-C1650FBD594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9082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Evaluation methods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 </a:t>
            </a:r>
            <a:r>
              <a:rPr lang="en-GB" sz="2800" dirty="0" smtClean="0"/>
              <a:t>    The following approaches can be used:</a:t>
            </a:r>
          </a:p>
          <a:p>
            <a:endParaRPr lang="en-GB" sz="2800" dirty="0"/>
          </a:p>
          <a:p>
            <a:r>
              <a:rPr lang="en-GB" sz="2800" dirty="0" smtClean="0"/>
              <a:t>Questionnaires – after the appraisal meeting</a:t>
            </a:r>
          </a:p>
          <a:p>
            <a:endParaRPr lang="en-GB" sz="2800" dirty="0"/>
          </a:p>
          <a:p>
            <a:r>
              <a:rPr lang="en-GB" sz="2800" dirty="0" smtClean="0"/>
              <a:t>Attitude surveys ? Temperature checks</a:t>
            </a:r>
          </a:p>
          <a:p>
            <a:endParaRPr lang="en-GB" sz="2800" dirty="0"/>
          </a:p>
          <a:p>
            <a:r>
              <a:rPr lang="en-GB" sz="2800" dirty="0" smtClean="0"/>
              <a:t>Focus groups</a:t>
            </a:r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25D79-C4DF-48D0-9A9C-4EC86B5EE37F}" type="datetime1">
              <a:rPr lang="en-GB" smtClean="0"/>
              <a:t>21/03/2017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E67A-FAE8-4603-A8B0-C1650FBD594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88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Group exercise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In your role of HR manger you have been asked to devise a questionnaire to help you assess the effectiveness  of the appraisals being conducted by your line  managers.</a:t>
            </a:r>
          </a:p>
          <a:p>
            <a:endParaRPr lang="en-GB" sz="2800" dirty="0"/>
          </a:p>
          <a:p>
            <a:r>
              <a:rPr lang="en-GB" sz="2800" dirty="0" smtClean="0"/>
              <a:t>What questions would you include ?</a:t>
            </a:r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C4C3E-7569-40EE-A1F0-9E76A32F1DCB}" type="datetime1">
              <a:rPr lang="en-GB" smtClean="0"/>
              <a:t>21/03/2017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E67A-FAE8-4603-A8B0-C1650FBD594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2884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57</TotalTime>
  <Words>502</Words>
  <Application>Microsoft Office PowerPoint</Application>
  <PresentationFormat>On-screen Show (4:3)</PresentationFormat>
  <Paragraphs>92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Myriad Pro</vt:lpstr>
      <vt:lpstr>20140311PresentationUWTSDTemplate</vt:lpstr>
      <vt:lpstr>SBUS 7107</vt:lpstr>
      <vt:lpstr>Lesson Aims</vt:lpstr>
      <vt:lpstr>The Key areas for review</vt:lpstr>
      <vt:lpstr>The Key areas for review</vt:lpstr>
      <vt:lpstr>Developing a check list</vt:lpstr>
      <vt:lpstr>This could include:</vt:lpstr>
      <vt:lpstr>Then – following the cycle:</vt:lpstr>
      <vt:lpstr>PM evaluation ( continued)</vt:lpstr>
      <vt:lpstr>PM Evaluation ( cont)</vt:lpstr>
      <vt:lpstr>Evaluation methods</vt:lpstr>
      <vt:lpstr>Group exercise</vt:lpstr>
    </vt:vector>
  </TitlesOfParts>
  <Company>Glyndwr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Caswell</dc:creator>
  <cp:lastModifiedBy>Mary March</cp:lastModifiedBy>
  <cp:revision>7</cp:revision>
  <dcterms:created xsi:type="dcterms:W3CDTF">2013-05-02T08:57:05Z</dcterms:created>
  <dcterms:modified xsi:type="dcterms:W3CDTF">2017-03-21T12:03:14Z</dcterms:modified>
</cp:coreProperties>
</file>