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37"/>
  </p:notesMasterIdLst>
  <p:sldIdLst>
    <p:sldId id="256" r:id="rId5"/>
    <p:sldId id="383" r:id="rId6"/>
    <p:sldId id="281" r:id="rId7"/>
    <p:sldId id="479" r:id="rId8"/>
    <p:sldId id="480" r:id="rId9"/>
    <p:sldId id="481" r:id="rId10"/>
    <p:sldId id="482" r:id="rId11"/>
    <p:sldId id="483" r:id="rId12"/>
    <p:sldId id="484" r:id="rId13"/>
    <p:sldId id="485" r:id="rId14"/>
    <p:sldId id="486" r:id="rId15"/>
    <p:sldId id="487" r:id="rId16"/>
    <p:sldId id="488" r:id="rId17"/>
    <p:sldId id="489" r:id="rId18"/>
    <p:sldId id="490" r:id="rId19"/>
    <p:sldId id="493" r:id="rId20"/>
    <p:sldId id="491" r:id="rId21"/>
    <p:sldId id="419" r:id="rId22"/>
    <p:sldId id="497" r:id="rId23"/>
    <p:sldId id="498" r:id="rId24"/>
    <p:sldId id="492" r:id="rId25"/>
    <p:sldId id="494" r:id="rId26"/>
    <p:sldId id="495" r:id="rId27"/>
    <p:sldId id="496" r:id="rId28"/>
    <p:sldId id="499" r:id="rId29"/>
    <p:sldId id="500" r:id="rId30"/>
    <p:sldId id="501" r:id="rId31"/>
    <p:sldId id="502" r:id="rId32"/>
    <p:sldId id="503" r:id="rId33"/>
    <p:sldId id="504" r:id="rId34"/>
    <p:sldId id="505" r:id="rId35"/>
    <p:sldId id="363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383"/>
            <p14:sldId id="281"/>
            <p14:sldId id="479"/>
            <p14:sldId id="480"/>
            <p14:sldId id="481"/>
            <p14:sldId id="482"/>
            <p14:sldId id="483"/>
            <p14:sldId id="484"/>
            <p14:sldId id="485"/>
            <p14:sldId id="486"/>
            <p14:sldId id="487"/>
            <p14:sldId id="488"/>
            <p14:sldId id="489"/>
            <p14:sldId id="490"/>
            <p14:sldId id="493"/>
            <p14:sldId id="491"/>
            <p14:sldId id="419"/>
            <p14:sldId id="497"/>
            <p14:sldId id="498"/>
            <p14:sldId id="492"/>
            <p14:sldId id="494"/>
            <p14:sldId id="495"/>
            <p14:sldId id="496"/>
            <p14:sldId id="499"/>
            <p14:sldId id="500"/>
            <p14:sldId id="501"/>
            <p14:sldId id="502"/>
            <p14:sldId id="503"/>
            <p14:sldId id="504"/>
            <p14:sldId id="505"/>
            <p14:sldId id="36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A00D7E-7C15-11EA-473B-1D46C2C040E9}" v="1" dt="2026-05-16T15:10:29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329" autoAdjust="0"/>
  </p:normalViewPr>
  <p:slideViewPr>
    <p:cSldViewPr snapToGrid="0">
      <p:cViewPr varScale="1">
        <p:scale>
          <a:sx n="64" d="100"/>
          <a:sy n="64" d="100"/>
        </p:scale>
        <p:origin x="966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8/10/relationships/authors" Target="author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75628A-2B6E-4AFD-8171-4C438CB6AEE3}">
      <dgm:prSet custT="1"/>
      <dgm:spPr/>
      <dgm:t>
        <a:bodyPr/>
        <a:lstStyle/>
        <a:p>
          <a:r>
            <a:rPr lang="en-GB" sz="2400" dirty="0"/>
            <a:t>Organise your digital work into a clear and professional portfolio</a:t>
          </a:r>
        </a:p>
      </dgm:t>
    </dgm:pt>
    <dgm:pt modelId="{74976214-66B3-4C1D-AB2B-ABB1E8D1EF45}" type="parTrans" cxnId="{9C37E8F5-AEB3-4FC2-A010-FC4BAC1A93A9}">
      <dgm:prSet/>
      <dgm:spPr/>
      <dgm:t>
        <a:bodyPr/>
        <a:lstStyle/>
        <a:p>
          <a:endParaRPr lang="en-GB"/>
        </a:p>
      </dgm:t>
    </dgm:pt>
    <dgm:pt modelId="{7104772B-A415-438F-97A1-55F6F44F0D30}" type="sibTrans" cxnId="{9C37E8F5-AEB3-4FC2-A010-FC4BAC1A93A9}">
      <dgm:prSet/>
      <dgm:spPr/>
      <dgm:t>
        <a:bodyPr/>
        <a:lstStyle/>
        <a:p>
          <a:endParaRPr lang="en-GB"/>
        </a:p>
      </dgm:t>
    </dgm:pt>
    <dgm:pt modelId="{5AAB6741-D1FB-4958-850A-3D5160DE5280}">
      <dgm:prSet custT="1"/>
      <dgm:spPr/>
      <dgm:t>
        <a:bodyPr/>
        <a:lstStyle/>
        <a:p>
          <a:r>
            <a:rPr lang="en-GB" sz="2400" dirty="0"/>
            <a:t>Choose and prepare key pieces of evidence that show your digital skills</a:t>
          </a:r>
        </a:p>
      </dgm:t>
    </dgm:pt>
    <dgm:pt modelId="{D6FAEF10-FC7E-4D9E-9AE5-57EE72234165}" type="parTrans" cxnId="{2D656E1D-985B-4814-B206-AB04B6D1BB91}">
      <dgm:prSet/>
      <dgm:spPr/>
      <dgm:t>
        <a:bodyPr/>
        <a:lstStyle/>
        <a:p>
          <a:endParaRPr lang="en-GB"/>
        </a:p>
      </dgm:t>
    </dgm:pt>
    <dgm:pt modelId="{ECF1CAB2-A7F8-4247-A53B-6E06F6611CBC}" type="sibTrans" cxnId="{2D656E1D-985B-4814-B206-AB04B6D1BB91}">
      <dgm:prSet/>
      <dgm:spPr/>
      <dgm:t>
        <a:bodyPr/>
        <a:lstStyle/>
        <a:p>
          <a:endParaRPr lang="en-GB"/>
        </a:p>
      </dgm:t>
    </dgm:pt>
    <dgm:pt modelId="{CCD0E4C7-63C6-402C-AE5C-4340C86A5A4B}">
      <dgm:prSet custT="1"/>
      <dgm:spPr/>
      <dgm:t>
        <a:bodyPr/>
        <a:lstStyle/>
        <a:p>
          <a:r>
            <a:rPr lang="en-GB" sz="2400" dirty="0"/>
            <a:t>Create a clear folder structure and file names that make sense to others</a:t>
          </a:r>
        </a:p>
      </dgm:t>
    </dgm:pt>
    <dgm:pt modelId="{23DEEE25-98E7-4FB9-A0A5-2EF6B870597B}" type="parTrans" cxnId="{94B43820-CD69-43E9-8395-0F838908766B}">
      <dgm:prSet/>
      <dgm:spPr/>
      <dgm:t>
        <a:bodyPr/>
        <a:lstStyle/>
        <a:p>
          <a:endParaRPr lang="en-GB"/>
        </a:p>
      </dgm:t>
    </dgm:pt>
    <dgm:pt modelId="{D5DAC275-2D8A-4E8E-B8A4-4750D24BC7A6}" type="sibTrans" cxnId="{94B43820-CD69-43E9-8395-0F838908766B}">
      <dgm:prSet/>
      <dgm:spPr/>
      <dgm:t>
        <a:bodyPr/>
        <a:lstStyle/>
        <a:p>
          <a:endParaRPr lang="en-GB"/>
        </a:p>
      </dgm:t>
    </dgm:pt>
    <dgm:pt modelId="{A4D31CFA-4A8A-406C-9ADC-D71C905B7236}">
      <dgm:prSet custT="1"/>
      <dgm:spPr/>
      <dgm:t>
        <a:bodyPr/>
        <a:lstStyle/>
        <a:p>
          <a:r>
            <a:rPr lang="en-GB" sz="2400" dirty="0"/>
            <a:t>Show digital professionalism, including responsible use of AI</a:t>
          </a:r>
        </a:p>
      </dgm:t>
    </dgm:pt>
    <dgm:pt modelId="{58162BDF-D1DF-413F-AAC6-4015FCF38658}" type="parTrans" cxnId="{01C35588-DDF5-4FEB-AA22-C7AF500F404E}">
      <dgm:prSet/>
      <dgm:spPr/>
      <dgm:t>
        <a:bodyPr/>
        <a:lstStyle/>
        <a:p>
          <a:endParaRPr lang="en-GB"/>
        </a:p>
      </dgm:t>
    </dgm:pt>
    <dgm:pt modelId="{69ADAE8E-FA82-41EF-8E06-1457DEEF5C6D}" type="sibTrans" cxnId="{01C35588-DDF5-4FEB-AA22-C7AF500F404E}">
      <dgm:prSet/>
      <dgm:spPr/>
      <dgm:t>
        <a:bodyPr/>
        <a:lstStyle/>
        <a:p>
          <a:endParaRPr lang="en-GB"/>
        </a:p>
      </dgm:t>
    </dgm:pt>
    <dgm:pt modelId="{8589D795-CE9F-4F1D-910B-8C093C7D56F8}">
      <dgm:prSet custT="1"/>
      <dgm:spPr/>
      <dgm:t>
        <a:bodyPr/>
        <a:lstStyle/>
        <a:p>
          <a:r>
            <a:rPr lang="en-GB" sz="2400" dirty="0"/>
            <a:t>Prepare and submit your final portfolio with confidence</a:t>
          </a:r>
        </a:p>
      </dgm:t>
    </dgm:pt>
    <dgm:pt modelId="{68A9DF58-9B2A-4CB7-B8E4-619DD342D055}" type="parTrans" cxnId="{551FA86B-91DE-43E7-939F-7C4449A603D5}">
      <dgm:prSet/>
      <dgm:spPr/>
      <dgm:t>
        <a:bodyPr/>
        <a:lstStyle/>
        <a:p>
          <a:endParaRPr lang="en-GB"/>
        </a:p>
      </dgm:t>
    </dgm:pt>
    <dgm:pt modelId="{74DAEC2E-0D55-436D-95A7-D3005E57999D}" type="sibTrans" cxnId="{551FA86B-91DE-43E7-939F-7C4449A603D5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56BAD4B-2411-4948-B3A3-3693072E3EA1}" type="pres">
      <dgm:prSet presAssocID="{0075628A-2B6E-4AFD-8171-4C438CB6AEE3}" presName="parentLin" presStyleCnt="0"/>
      <dgm:spPr/>
    </dgm:pt>
    <dgm:pt modelId="{D6EB783B-BC32-497D-BC7D-F50A1B6D6702}" type="pres">
      <dgm:prSet presAssocID="{0075628A-2B6E-4AFD-8171-4C438CB6AEE3}" presName="parentLeftMargin" presStyleLbl="node1" presStyleIdx="0" presStyleCnt="5"/>
      <dgm:spPr/>
    </dgm:pt>
    <dgm:pt modelId="{429D95D2-108F-4313-B872-6298F6E74849}" type="pres">
      <dgm:prSet presAssocID="{0075628A-2B6E-4AFD-8171-4C438CB6AEE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098A8FD-84E4-4E20-A81A-7C6E62610226}" type="pres">
      <dgm:prSet presAssocID="{0075628A-2B6E-4AFD-8171-4C438CB6AEE3}" presName="negativeSpace" presStyleCnt="0"/>
      <dgm:spPr/>
    </dgm:pt>
    <dgm:pt modelId="{18DA621F-7431-4D5F-AAD0-8DB9CD36B124}" type="pres">
      <dgm:prSet presAssocID="{0075628A-2B6E-4AFD-8171-4C438CB6AEE3}" presName="childText" presStyleLbl="conFgAcc1" presStyleIdx="0" presStyleCnt="5">
        <dgm:presLayoutVars>
          <dgm:bulletEnabled val="1"/>
        </dgm:presLayoutVars>
      </dgm:prSet>
      <dgm:spPr/>
    </dgm:pt>
    <dgm:pt modelId="{8BA9F2A4-821C-425E-8472-FB691DF37FD9}" type="pres">
      <dgm:prSet presAssocID="{7104772B-A415-438F-97A1-55F6F44F0D30}" presName="spaceBetweenRectangles" presStyleCnt="0"/>
      <dgm:spPr/>
    </dgm:pt>
    <dgm:pt modelId="{A0E9E0DF-A09C-45A5-A0D5-47001A69C566}" type="pres">
      <dgm:prSet presAssocID="{5AAB6741-D1FB-4958-850A-3D5160DE5280}" presName="parentLin" presStyleCnt="0"/>
      <dgm:spPr/>
    </dgm:pt>
    <dgm:pt modelId="{4F6225ED-B151-4050-97A9-E2E39110AE8E}" type="pres">
      <dgm:prSet presAssocID="{5AAB6741-D1FB-4958-850A-3D5160DE5280}" presName="parentLeftMargin" presStyleLbl="node1" presStyleIdx="0" presStyleCnt="5"/>
      <dgm:spPr/>
    </dgm:pt>
    <dgm:pt modelId="{7F9ED0C0-D3C4-41BD-8BF9-BB5D3AD8F648}" type="pres">
      <dgm:prSet presAssocID="{5AAB6741-D1FB-4958-850A-3D5160DE528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EB8E750-CA12-4A15-859B-1B27A0711973}" type="pres">
      <dgm:prSet presAssocID="{5AAB6741-D1FB-4958-850A-3D5160DE5280}" presName="negativeSpace" presStyleCnt="0"/>
      <dgm:spPr/>
    </dgm:pt>
    <dgm:pt modelId="{215C824A-5A4C-4339-A1DB-53747EE807ED}" type="pres">
      <dgm:prSet presAssocID="{5AAB6741-D1FB-4958-850A-3D5160DE5280}" presName="childText" presStyleLbl="conFgAcc1" presStyleIdx="1" presStyleCnt="5">
        <dgm:presLayoutVars>
          <dgm:bulletEnabled val="1"/>
        </dgm:presLayoutVars>
      </dgm:prSet>
      <dgm:spPr/>
    </dgm:pt>
    <dgm:pt modelId="{8BDA4F9C-87A7-46D9-BA9B-876E6925ACB4}" type="pres">
      <dgm:prSet presAssocID="{ECF1CAB2-A7F8-4247-A53B-6E06F6611CBC}" presName="spaceBetweenRectangles" presStyleCnt="0"/>
      <dgm:spPr/>
    </dgm:pt>
    <dgm:pt modelId="{D485CA0B-CDC0-46DC-9046-95338F17F3C3}" type="pres">
      <dgm:prSet presAssocID="{CCD0E4C7-63C6-402C-AE5C-4340C86A5A4B}" presName="parentLin" presStyleCnt="0"/>
      <dgm:spPr/>
    </dgm:pt>
    <dgm:pt modelId="{230DCBEE-1A1F-478E-A7B8-8EC2CED215B2}" type="pres">
      <dgm:prSet presAssocID="{CCD0E4C7-63C6-402C-AE5C-4340C86A5A4B}" presName="parentLeftMargin" presStyleLbl="node1" presStyleIdx="1" presStyleCnt="5"/>
      <dgm:spPr/>
    </dgm:pt>
    <dgm:pt modelId="{960E117E-FCBE-42AB-9384-E40EA16534A6}" type="pres">
      <dgm:prSet presAssocID="{CCD0E4C7-63C6-402C-AE5C-4340C86A5A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A867A27-DF40-47C5-985F-418CF80D8754}" type="pres">
      <dgm:prSet presAssocID="{CCD0E4C7-63C6-402C-AE5C-4340C86A5A4B}" presName="negativeSpace" presStyleCnt="0"/>
      <dgm:spPr/>
    </dgm:pt>
    <dgm:pt modelId="{10E096E0-1BCC-48CE-B29B-6056ECF0E16C}" type="pres">
      <dgm:prSet presAssocID="{CCD0E4C7-63C6-402C-AE5C-4340C86A5A4B}" presName="childText" presStyleLbl="conFgAcc1" presStyleIdx="2" presStyleCnt="5">
        <dgm:presLayoutVars>
          <dgm:bulletEnabled val="1"/>
        </dgm:presLayoutVars>
      </dgm:prSet>
      <dgm:spPr/>
    </dgm:pt>
    <dgm:pt modelId="{D9F6F69F-08DF-4140-A9BA-B4FBFEEA14EB}" type="pres">
      <dgm:prSet presAssocID="{D5DAC275-2D8A-4E8E-B8A4-4750D24BC7A6}" presName="spaceBetweenRectangles" presStyleCnt="0"/>
      <dgm:spPr/>
    </dgm:pt>
    <dgm:pt modelId="{79C3CCC1-85E5-4FFA-BBA4-3147F2FE9917}" type="pres">
      <dgm:prSet presAssocID="{A4D31CFA-4A8A-406C-9ADC-D71C905B7236}" presName="parentLin" presStyleCnt="0"/>
      <dgm:spPr/>
    </dgm:pt>
    <dgm:pt modelId="{17CBD2EF-F472-4CE3-8292-8C5C6C6C06B7}" type="pres">
      <dgm:prSet presAssocID="{A4D31CFA-4A8A-406C-9ADC-D71C905B7236}" presName="parentLeftMargin" presStyleLbl="node1" presStyleIdx="2" presStyleCnt="5"/>
      <dgm:spPr/>
    </dgm:pt>
    <dgm:pt modelId="{2B0899A4-EFF8-4E99-8E63-59D2BB1795A0}" type="pres">
      <dgm:prSet presAssocID="{A4D31CFA-4A8A-406C-9ADC-D71C905B723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0530006-D0A0-44EF-AE7F-369616C525F5}" type="pres">
      <dgm:prSet presAssocID="{A4D31CFA-4A8A-406C-9ADC-D71C905B7236}" presName="negativeSpace" presStyleCnt="0"/>
      <dgm:spPr/>
    </dgm:pt>
    <dgm:pt modelId="{FD04EC7B-10AD-482E-8AE8-D8EF199C2735}" type="pres">
      <dgm:prSet presAssocID="{A4D31CFA-4A8A-406C-9ADC-D71C905B7236}" presName="childText" presStyleLbl="conFgAcc1" presStyleIdx="3" presStyleCnt="5">
        <dgm:presLayoutVars>
          <dgm:bulletEnabled val="1"/>
        </dgm:presLayoutVars>
      </dgm:prSet>
      <dgm:spPr/>
    </dgm:pt>
    <dgm:pt modelId="{F9D6BBFE-766B-49E5-8989-E8002442B92D}" type="pres">
      <dgm:prSet presAssocID="{69ADAE8E-FA82-41EF-8E06-1457DEEF5C6D}" presName="spaceBetweenRectangles" presStyleCnt="0"/>
      <dgm:spPr/>
    </dgm:pt>
    <dgm:pt modelId="{855099B8-43CA-466D-94EA-76B6E7D8988F}" type="pres">
      <dgm:prSet presAssocID="{8589D795-CE9F-4F1D-910B-8C093C7D56F8}" presName="parentLin" presStyleCnt="0"/>
      <dgm:spPr/>
    </dgm:pt>
    <dgm:pt modelId="{F17C6F25-AE3F-4CB5-8D3B-94832C4983D3}" type="pres">
      <dgm:prSet presAssocID="{8589D795-CE9F-4F1D-910B-8C093C7D56F8}" presName="parentLeftMargin" presStyleLbl="node1" presStyleIdx="3" presStyleCnt="5"/>
      <dgm:spPr/>
    </dgm:pt>
    <dgm:pt modelId="{749EAE78-84BB-449A-BEBE-047122B1E908}" type="pres">
      <dgm:prSet presAssocID="{8589D795-CE9F-4F1D-910B-8C093C7D56F8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F1FF107-1879-4027-9F2F-48096339BAA3}" type="pres">
      <dgm:prSet presAssocID="{8589D795-CE9F-4F1D-910B-8C093C7D56F8}" presName="negativeSpace" presStyleCnt="0"/>
      <dgm:spPr/>
    </dgm:pt>
    <dgm:pt modelId="{86701DE4-EC15-45DB-96CF-BCFCD0E39B98}" type="pres">
      <dgm:prSet presAssocID="{8589D795-CE9F-4F1D-910B-8C093C7D56F8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F56F2D01-C932-4AF9-893D-F7D00EF5CC03}" type="presOf" srcId="{A4D31CFA-4A8A-406C-9ADC-D71C905B7236}" destId="{17CBD2EF-F472-4CE3-8292-8C5C6C6C06B7}" srcOrd="0" destOrd="0" presId="urn:microsoft.com/office/officeart/2005/8/layout/list1"/>
    <dgm:cxn modelId="{C8E06F0C-5AC3-41B3-9A1B-C1455BA6CD62}" type="presOf" srcId="{8589D795-CE9F-4F1D-910B-8C093C7D56F8}" destId="{F17C6F25-AE3F-4CB5-8D3B-94832C4983D3}" srcOrd="0" destOrd="0" presId="urn:microsoft.com/office/officeart/2005/8/layout/list1"/>
    <dgm:cxn modelId="{2D656E1D-985B-4814-B206-AB04B6D1BB91}" srcId="{D8F6DCAB-BE7F-496A-9546-DFA225D8321F}" destId="{5AAB6741-D1FB-4958-850A-3D5160DE5280}" srcOrd="1" destOrd="0" parTransId="{D6FAEF10-FC7E-4D9E-9AE5-57EE72234165}" sibTransId="{ECF1CAB2-A7F8-4247-A53B-6E06F6611CBC}"/>
    <dgm:cxn modelId="{94B43820-CD69-43E9-8395-0F838908766B}" srcId="{D8F6DCAB-BE7F-496A-9546-DFA225D8321F}" destId="{CCD0E4C7-63C6-402C-AE5C-4340C86A5A4B}" srcOrd="2" destOrd="0" parTransId="{23DEEE25-98E7-4FB9-A0A5-2EF6B870597B}" sibTransId="{D5DAC275-2D8A-4E8E-B8A4-4750D24BC7A6}"/>
    <dgm:cxn modelId="{DC9EC423-AA0C-48EE-B53A-C949A07C98FF}" type="presOf" srcId="{0075628A-2B6E-4AFD-8171-4C438CB6AEE3}" destId="{429D95D2-108F-4313-B872-6298F6E74849}" srcOrd="1" destOrd="0" presId="urn:microsoft.com/office/officeart/2005/8/layout/list1"/>
    <dgm:cxn modelId="{6D08FD5F-F775-4952-AB11-F1BF75C35751}" type="presOf" srcId="{A4D31CFA-4A8A-406C-9ADC-D71C905B7236}" destId="{2B0899A4-EFF8-4E99-8E63-59D2BB1795A0}" srcOrd="1" destOrd="0" presId="urn:microsoft.com/office/officeart/2005/8/layout/list1"/>
    <dgm:cxn modelId="{551FA86B-91DE-43E7-939F-7C4449A603D5}" srcId="{D8F6DCAB-BE7F-496A-9546-DFA225D8321F}" destId="{8589D795-CE9F-4F1D-910B-8C093C7D56F8}" srcOrd="4" destOrd="0" parTransId="{68A9DF58-9B2A-4CB7-B8E4-619DD342D055}" sibTransId="{74DAEC2E-0D55-436D-95A7-D3005E57999D}"/>
    <dgm:cxn modelId="{CC98BA6C-BF40-4099-944A-159622C8012E}" type="presOf" srcId="{CCD0E4C7-63C6-402C-AE5C-4340C86A5A4B}" destId="{230DCBEE-1A1F-478E-A7B8-8EC2CED215B2}" srcOrd="0" destOrd="0" presId="urn:microsoft.com/office/officeart/2005/8/layout/list1"/>
    <dgm:cxn modelId="{DD468979-90AE-46D7-A407-D14CCACDEB43}" type="presOf" srcId="{8589D795-CE9F-4F1D-910B-8C093C7D56F8}" destId="{749EAE78-84BB-449A-BEBE-047122B1E908}" srcOrd="1" destOrd="0" presId="urn:microsoft.com/office/officeart/2005/8/layout/list1"/>
    <dgm:cxn modelId="{01C35588-DDF5-4FEB-AA22-C7AF500F404E}" srcId="{D8F6DCAB-BE7F-496A-9546-DFA225D8321F}" destId="{A4D31CFA-4A8A-406C-9ADC-D71C905B7236}" srcOrd="3" destOrd="0" parTransId="{58162BDF-D1DF-413F-AAC6-4015FCF38658}" sibTransId="{69ADAE8E-FA82-41EF-8E06-1457DEEF5C6D}"/>
    <dgm:cxn modelId="{E67840BA-66F5-4604-890C-AECD61856C88}" type="presOf" srcId="{CCD0E4C7-63C6-402C-AE5C-4340C86A5A4B}" destId="{960E117E-FCBE-42AB-9384-E40EA16534A6}" srcOrd="1" destOrd="0" presId="urn:microsoft.com/office/officeart/2005/8/layout/list1"/>
    <dgm:cxn modelId="{84C4B1C6-461E-470C-9F38-D6BE9018F5A3}" type="presOf" srcId="{5AAB6741-D1FB-4958-850A-3D5160DE5280}" destId="{7F9ED0C0-D3C4-41BD-8BF9-BB5D3AD8F648}" srcOrd="1" destOrd="0" presId="urn:microsoft.com/office/officeart/2005/8/layout/list1"/>
    <dgm:cxn modelId="{83DE72C8-6809-4099-AA23-0965BFF0E7AB}" type="presOf" srcId="{0075628A-2B6E-4AFD-8171-4C438CB6AEE3}" destId="{D6EB783B-BC32-497D-BC7D-F50A1B6D6702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832692ED-39F5-4462-ABAF-7E9CE86C3BB8}" type="presOf" srcId="{5AAB6741-D1FB-4958-850A-3D5160DE5280}" destId="{4F6225ED-B151-4050-97A9-E2E39110AE8E}" srcOrd="0" destOrd="0" presId="urn:microsoft.com/office/officeart/2005/8/layout/list1"/>
    <dgm:cxn modelId="{9C37E8F5-AEB3-4FC2-A010-FC4BAC1A93A9}" srcId="{D8F6DCAB-BE7F-496A-9546-DFA225D8321F}" destId="{0075628A-2B6E-4AFD-8171-4C438CB6AEE3}" srcOrd="0" destOrd="0" parTransId="{74976214-66B3-4C1D-AB2B-ABB1E8D1EF45}" sibTransId="{7104772B-A415-438F-97A1-55F6F44F0D30}"/>
    <dgm:cxn modelId="{1C6A90A9-D071-4A34-BB8A-BB1ADCB5C677}" type="presParOf" srcId="{9CF64F5B-328C-49B9-AF3A-EB96BC66833D}" destId="{456BAD4B-2411-4948-B3A3-3693072E3EA1}" srcOrd="0" destOrd="0" presId="urn:microsoft.com/office/officeart/2005/8/layout/list1"/>
    <dgm:cxn modelId="{6C44E692-21AA-4560-B4C5-8A6F8B2ACD4C}" type="presParOf" srcId="{456BAD4B-2411-4948-B3A3-3693072E3EA1}" destId="{D6EB783B-BC32-497D-BC7D-F50A1B6D6702}" srcOrd="0" destOrd="0" presId="urn:microsoft.com/office/officeart/2005/8/layout/list1"/>
    <dgm:cxn modelId="{A54D2561-9D14-469B-A482-56E128269664}" type="presParOf" srcId="{456BAD4B-2411-4948-B3A3-3693072E3EA1}" destId="{429D95D2-108F-4313-B872-6298F6E74849}" srcOrd="1" destOrd="0" presId="urn:microsoft.com/office/officeart/2005/8/layout/list1"/>
    <dgm:cxn modelId="{77061223-543F-4FDF-B582-7129632C6202}" type="presParOf" srcId="{9CF64F5B-328C-49B9-AF3A-EB96BC66833D}" destId="{2098A8FD-84E4-4E20-A81A-7C6E62610226}" srcOrd="1" destOrd="0" presId="urn:microsoft.com/office/officeart/2005/8/layout/list1"/>
    <dgm:cxn modelId="{9506E783-5073-4FA9-B537-E9E64A4BE861}" type="presParOf" srcId="{9CF64F5B-328C-49B9-AF3A-EB96BC66833D}" destId="{18DA621F-7431-4D5F-AAD0-8DB9CD36B124}" srcOrd="2" destOrd="0" presId="urn:microsoft.com/office/officeart/2005/8/layout/list1"/>
    <dgm:cxn modelId="{41863BB3-8CE4-4A9E-AD56-69237D5C5A5F}" type="presParOf" srcId="{9CF64F5B-328C-49B9-AF3A-EB96BC66833D}" destId="{8BA9F2A4-821C-425E-8472-FB691DF37FD9}" srcOrd="3" destOrd="0" presId="urn:microsoft.com/office/officeart/2005/8/layout/list1"/>
    <dgm:cxn modelId="{898FC1BB-F236-4915-ADD3-111C1A906121}" type="presParOf" srcId="{9CF64F5B-328C-49B9-AF3A-EB96BC66833D}" destId="{A0E9E0DF-A09C-45A5-A0D5-47001A69C566}" srcOrd="4" destOrd="0" presId="urn:microsoft.com/office/officeart/2005/8/layout/list1"/>
    <dgm:cxn modelId="{A5E1D14F-0A7D-4EF5-9061-AC016B493609}" type="presParOf" srcId="{A0E9E0DF-A09C-45A5-A0D5-47001A69C566}" destId="{4F6225ED-B151-4050-97A9-E2E39110AE8E}" srcOrd="0" destOrd="0" presId="urn:microsoft.com/office/officeart/2005/8/layout/list1"/>
    <dgm:cxn modelId="{9C124E25-AC85-42D7-B2B5-F0AABC073D16}" type="presParOf" srcId="{A0E9E0DF-A09C-45A5-A0D5-47001A69C566}" destId="{7F9ED0C0-D3C4-41BD-8BF9-BB5D3AD8F648}" srcOrd="1" destOrd="0" presId="urn:microsoft.com/office/officeart/2005/8/layout/list1"/>
    <dgm:cxn modelId="{BE597E50-D7E6-40BC-A066-FDF5BDB068A9}" type="presParOf" srcId="{9CF64F5B-328C-49B9-AF3A-EB96BC66833D}" destId="{FEB8E750-CA12-4A15-859B-1B27A0711973}" srcOrd="5" destOrd="0" presId="urn:microsoft.com/office/officeart/2005/8/layout/list1"/>
    <dgm:cxn modelId="{662373EE-AD82-47E1-9FEE-D0412D3BA9F5}" type="presParOf" srcId="{9CF64F5B-328C-49B9-AF3A-EB96BC66833D}" destId="{215C824A-5A4C-4339-A1DB-53747EE807ED}" srcOrd="6" destOrd="0" presId="urn:microsoft.com/office/officeart/2005/8/layout/list1"/>
    <dgm:cxn modelId="{B9F254B5-A0F2-4EA1-9FF0-838CC0681B7B}" type="presParOf" srcId="{9CF64F5B-328C-49B9-AF3A-EB96BC66833D}" destId="{8BDA4F9C-87A7-46D9-BA9B-876E6925ACB4}" srcOrd="7" destOrd="0" presId="urn:microsoft.com/office/officeart/2005/8/layout/list1"/>
    <dgm:cxn modelId="{00475085-3C6A-438B-94B6-C854C2CF4530}" type="presParOf" srcId="{9CF64F5B-328C-49B9-AF3A-EB96BC66833D}" destId="{D485CA0B-CDC0-46DC-9046-95338F17F3C3}" srcOrd="8" destOrd="0" presId="urn:microsoft.com/office/officeart/2005/8/layout/list1"/>
    <dgm:cxn modelId="{91E2A498-543A-4D31-B37D-B6CB36045128}" type="presParOf" srcId="{D485CA0B-CDC0-46DC-9046-95338F17F3C3}" destId="{230DCBEE-1A1F-478E-A7B8-8EC2CED215B2}" srcOrd="0" destOrd="0" presId="urn:microsoft.com/office/officeart/2005/8/layout/list1"/>
    <dgm:cxn modelId="{01C3BF75-83C3-427C-8603-7B18980CE250}" type="presParOf" srcId="{D485CA0B-CDC0-46DC-9046-95338F17F3C3}" destId="{960E117E-FCBE-42AB-9384-E40EA16534A6}" srcOrd="1" destOrd="0" presId="urn:microsoft.com/office/officeart/2005/8/layout/list1"/>
    <dgm:cxn modelId="{7548CBD2-A5C4-4844-8604-9D418FBC9557}" type="presParOf" srcId="{9CF64F5B-328C-49B9-AF3A-EB96BC66833D}" destId="{7A867A27-DF40-47C5-985F-418CF80D8754}" srcOrd="9" destOrd="0" presId="urn:microsoft.com/office/officeart/2005/8/layout/list1"/>
    <dgm:cxn modelId="{92CA95A9-50AB-4B8C-BC99-205B0161DB1A}" type="presParOf" srcId="{9CF64F5B-328C-49B9-AF3A-EB96BC66833D}" destId="{10E096E0-1BCC-48CE-B29B-6056ECF0E16C}" srcOrd="10" destOrd="0" presId="urn:microsoft.com/office/officeart/2005/8/layout/list1"/>
    <dgm:cxn modelId="{82F45866-B2B3-4466-90C3-A884A79251B0}" type="presParOf" srcId="{9CF64F5B-328C-49B9-AF3A-EB96BC66833D}" destId="{D9F6F69F-08DF-4140-A9BA-B4FBFEEA14EB}" srcOrd="11" destOrd="0" presId="urn:microsoft.com/office/officeart/2005/8/layout/list1"/>
    <dgm:cxn modelId="{5D996905-74EF-43C8-A33A-05AD9F211157}" type="presParOf" srcId="{9CF64F5B-328C-49B9-AF3A-EB96BC66833D}" destId="{79C3CCC1-85E5-4FFA-BBA4-3147F2FE9917}" srcOrd="12" destOrd="0" presId="urn:microsoft.com/office/officeart/2005/8/layout/list1"/>
    <dgm:cxn modelId="{82C6E39C-CD9C-4096-8166-A1BE8824B908}" type="presParOf" srcId="{79C3CCC1-85E5-4FFA-BBA4-3147F2FE9917}" destId="{17CBD2EF-F472-4CE3-8292-8C5C6C6C06B7}" srcOrd="0" destOrd="0" presId="urn:microsoft.com/office/officeart/2005/8/layout/list1"/>
    <dgm:cxn modelId="{45FB0E2E-3E9C-4A66-88DD-3095D7936639}" type="presParOf" srcId="{79C3CCC1-85E5-4FFA-BBA4-3147F2FE9917}" destId="{2B0899A4-EFF8-4E99-8E63-59D2BB1795A0}" srcOrd="1" destOrd="0" presId="urn:microsoft.com/office/officeart/2005/8/layout/list1"/>
    <dgm:cxn modelId="{334520E5-B884-471C-9197-ABDCD0D1BC99}" type="presParOf" srcId="{9CF64F5B-328C-49B9-AF3A-EB96BC66833D}" destId="{40530006-D0A0-44EF-AE7F-369616C525F5}" srcOrd="13" destOrd="0" presId="urn:microsoft.com/office/officeart/2005/8/layout/list1"/>
    <dgm:cxn modelId="{38D71FEC-607D-4529-9CD7-A2A696E816B1}" type="presParOf" srcId="{9CF64F5B-328C-49B9-AF3A-EB96BC66833D}" destId="{FD04EC7B-10AD-482E-8AE8-D8EF199C2735}" srcOrd="14" destOrd="0" presId="urn:microsoft.com/office/officeart/2005/8/layout/list1"/>
    <dgm:cxn modelId="{1C3E7F25-1242-40DC-AA64-CC3D59CC8CDA}" type="presParOf" srcId="{9CF64F5B-328C-49B9-AF3A-EB96BC66833D}" destId="{F9D6BBFE-766B-49E5-8989-E8002442B92D}" srcOrd="15" destOrd="0" presId="urn:microsoft.com/office/officeart/2005/8/layout/list1"/>
    <dgm:cxn modelId="{16679DC2-5A9A-4AFB-9F43-8EF4CDF5B3A7}" type="presParOf" srcId="{9CF64F5B-328C-49B9-AF3A-EB96BC66833D}" destId="{855099B8-43CA-466D-94EA-76B6E7D8988F}" srcOrd="16" destOrd="0" presId="urn:microsoft.com/office/officeart/2005/8/layout/list1"/>
    <dgm:cxn modelId="{360AB61F-D991-4392-81D5-C99E7CBFA9BA}" type="presParOf" srcId="{855099B8-43CA-466D-94EA-76B6E7D8988F}" destId="{F17C6F25-AE3F-4CB5-8D3B-94832C4983D3}" srcOrd="0" destOrd="0" presId="urn:microsoft.com/office/officeart/2005/8/layout/list1"/>
    <dgm:cxn modelId="{1ED902BA-B762-46FE-B375-227989BA3876}" type="presParOf" srcId="{855099B8-43CA-466D-94EA-76B6E7D8988F}" destId="{749EAE78-84BB-449A-BEBE-047122B1E908}" srcOrd="1" destOrd="0" presId="urn:microsoft.com/office/officeart/2005/8/layout/list1"/>
    <dgm:cxn modelId="{38B6B420-49DA-47D0-8624-FB71D046AF34}" type="presParOf" srcId="{9CF64F5B-328C-49B9-AF3A-EB96BC66833D}" destId="{AF1FF107-1879-4027-9F2F-48096339BAA3}" srcOrd="17" destOrd="0" presId="urn:microsoft.com/office/officeart/2005/8/layout/list1"/>
    <dgm:cxn modelId="{3FF74C25-E83B-4C90-8D42-3C9DA604F728}" type="presParOf" srcId="{9CF64F5B-328C-49B9-AF3A-EB96BC66833D}" destId="{86701DE4-EC15-45DB-96CF-BCFCD0E39B98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621F-7431-4D5F-AAD0-8DB9CD36B124}">
      <dsp:nvSpPr>
        <dsp:cNvPr id="0" name=""/>
        <dsp:cNvSpPr/>
      </dsp:nvSpPr>
      <dsp:spPr>
        <a:xfrm>
          <a:off x="0" y="348321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D95D2-108F-4313-B872-6298F6E74849}">
      <dsp:nvSpPr>
        <dsp:cNvPr id="0" name=""/>
        <dsp:cNvSpPr/>
      </dsp:nvSpPr>
      <dsp:spPr>
        <a:xfrm>
          <a:off x="511333" y="8841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Organise your digital work into a clear and professional portfolio</a:t>
          </a:r>
        </a:p>
      </dsp:txBody>
      <dsp:txXfrm>
        <a:off x="544477" y="41985"/>
        <a:ext cx="7092384" cy="612672"/>
      </dsp:txXfrm>
    </dsp:sp>
    <dsp:sp modelId="{215C824A-5A4C-4339-A1DB-53747EE807ED}">
      <dsp:nvSpPr>
        <dsp:cNvPr id="0" name=""/>
        <dsp:cNvSpPr/>
      </dsp:nvSpPr>
      <dsp:spPr>
        <a:xfrm>
          <a:off x="0" y="1391601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ED0C0-D3C4-41BD-8BF9-BB5D3AD8F648}">
      <dsp:nvSpPr>
        <dsp:cNvPr id="0" name=""/>
        <dsp:cNvSpPr/>
      </dsp:nvSpPr>
      <dsp:spPr>
        <a:xfrm>
          <a:off x="511333" y="1052121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Choose and prepare key pieces of evidence that show your digital skills</a:t>
          </a:r>
        </a:p>
      </dsp:txBody>
      <dsp:txXfrm>
        <a:off x="544477" y="1085265"/>
        <a:ext cx="7092384" cy="612672"/>
      </dsp:txXfrm>
    </dsp:sp>
    <dsp:sp modelId="{10E096E0-1BCC-48CE-B29B-6056ECF0E16C}">
      <dsp:nvSpPr>
        <dsp:cNvPr id="0" name=""/>
        <dsp:cNvSpPr/>
      </dsp:nvSpPr>
      <dsp:spPr>
        <a:xfrm>
          <a:off x="0" y="2434881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0E117E-FCBE-42AB-9384-E40EA16534A6}">
      <dsp:nvSpPr>
        <dsp:cNvPr id="0" name=""/>
        <dsp:cNvSpPr/>
      </dsp:nvSpPr>
      <dsp:spPr>
        <a:xfrm>
          <a:off x="511333" y="2095401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Create a clear folder structure and file names that make sense to others</a:t>
          </a:r>
        </a:p>
      </dsp:txBody>
      <dsp:txXfrm>
        <a:off x="544477" y="2128545"/>
        <a:ext cx="7092384" cy="612672"/>
      </dsp:txXfrm>
    </dsp:sp>
    <dsp:sp modelId="{FD04EC7B-10AD-482E-8AE8-D8EF199C2735}">
      <dsp:nvSpPr>
        <dsp:cNvPr id="0" name=""/>
        <dsp:cNvSpPr/>
      </dsp:nvSpPr>
      <dsp:spPr>
        <a:xfrm>
          <a:off x="0" y="3478161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0899A4-EFF8-4E99-8E63-59D2BB1795A0}">
      <dsp:nvSpPr>
        <dsp:cNvPr id="0" name=""/>
        <dsp:cNvSpPr/>
      </dsp:nvSpPr>
      <dsp:spPr>
        <a:xfrm>
          <a:off x="511333" y="3138681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Show digital professionalism, including responsible use of AI</a:t>
          </a:r>
        </a:p>
      </dsp:txBody>
      <dsp:txXfrm>
        <a:off x="544477" y="3171825"/>
        <a:ext cx="7092384" cy="612672"/>
      </dsp:txXfrm>
    </dsp:sp>
    <dsp:sp modelId="{86701DE4-EC15-45DB-96CF-BCFCD0E39B98}">
      <dsp:nvSpPr>
        <dsp:cNvPr id="0" name=""/>
        <dsp:cNvSpPr/>
      </dsp:nvSpPr>
      <dsp:spPr>
        <a:xfrm>
          <a:off x="0" y="4521441"/>
          <a:ext cx="10226675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EAE78-84BB-449A-BEBE-047122B1E908}">
      <dsp:nvSpPr>
        <dsp:cNvPr id="0" name=""/>
        <dsp:cNvSpPr/>
      </dsp:nvSpPr>
      <dsp:spPr>
        <a:xfrm>
          <a:off x="511333" y="4181961"/>
          <a:ext cx="7158672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Prepare and submit your final portfolio with confidence</a:t>
          </a:r>
        </a:p>
      </dsp:txBody>
      <dsp:txXfrm>
        <a:off x="544477" y="4215105"/>
        <a:ext cx="7092384" cy="6126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16/05/2026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117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6531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92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362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713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063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8250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7320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390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324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FA7-6A80-6FD2-759A-27CFB872B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17062-B609-CEA3-85E3-9021EDDCA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AB55-99CC-D2A1-BE6A-504600C50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21E36-03D1-1223-9AE0-F69A8FB11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83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454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5361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1914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62540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0564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EA9E2-6450-7826-66C9-FC0D9ABD3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879C53-B6C0-9596-D538-0E4451974C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416F60-F00B-808C-CFCE-CD174B9101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5A6569-131E-E648-DD77-3B1C314B5D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4458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5260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4070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853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579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19725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190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D20A4-4D92-43AE-9EB7-B6CDBE4F20C1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CCE2-F1EF-48BD-8D50-4C5F26E2D38E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DD80C-54BF-4553-A2FD-1983792DC55D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B9889-5AEA-492E-A479-1EB2F5CCDA40}" type="datetime1">
              <a:rPr lang="en-GB" smtClean="0"/>
              <a:t>16/05/2026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B4414-399D-448E-ABC1-2BE226B85001}" type="datetime1">
              <a:rPr lang="en-GB" smtClean="0"/>
              <a:t>16/05/2026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0F8C-43BA-46F1-895A-659828FD12F0}" type="datetime1">
              <a:rPr lang="en-GB" smtClean="0"/>
              <a:t>16/05/2026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1F2D4-A01C-4FD3-81A6-7395D9AEBEC9}" type="datetime1">
              <a:rPr lang="en-GB" smtClean="0"/>
              <a:t>16/05/2026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10D0-124C-477A-9F5A-2293AE64DE80}" type="datetime1">
              <a:rPr lang="en-GB" smtClean="0"/>
              <a:t>16/05/2026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613004-5059-4DE5-A44A-C751CE2742AE}" type="datetime1">
              <a:rPr lang="en-GB" smtClean="0"/>
              <a:t>16/05/2026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Calibri"/>
                <a:cs typeface="Calibri"/>
              </a:rPr>
              <a:t>LCLM4002 Digital Skills</a:t>
            </a:r>
          </a:p>
          <a:p>
            <a:r>
              <a:rPr lang="en-GB" dirty="0">
                <a:ea typeface="Calibri"/>
                <a:cs typeface="Calibri"/>
              </a:rPr>
              <a:t>Week 10</a:t>
            </a:r>
          </a:p>
          <a:p>
            <a:endParaRPr lang="en-GB" dirty="0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Image: 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D97DCB-7C79-D3C5-5524-986642F26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072499"/>
              </p:ext>
            </p:extLst>
          </p:nvPr>
        </p:nvGraphicFramePr>
        <p:xfrm>
          <a:off x="1127125" y="1444598"/>
          <a:ext cx="10226675" cy="5109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9A989A-7072-9DC7-103F-DBC2A3CD7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6E32A46-BCEF-FF5E-CC5C-E431EFF15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portfolio so far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A97B80-623B-B9C6-4E9D-357D1E1E04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Take a few quiet minutes to think.</a:t>
            </a:r>
          </a:p>
          <a:p>
            <a:r>
              <a:rPr lang="en-GB" dirty="0"/>
              <a:t>Write short notes for yourself:</a:t>
            </a:r>
          </a:p>
          <a:p>
            <a:pPr lvl="1"/>
            <a:r>
              <a:rPr lang="en-GB" dirty="0"/>
              <a:t>One thing already in my portfolio that shows progress</a:t>
            </a:r>
          </a:p>
          <a:p>
            <a:pPr lvl="1"/>
            <a:r>
              <a:rPr lang="en-GB" dirty="0"/>
              <a:t>One thing I want to improve or finish today</a:t>
            </a:r>
          </a:p>
          <a:p>
            <a:r>
              <a:rPr lang="en-GB" dirty="0"/>
              <a:t>There are no right or wrong answers.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B073455-5DC5-13A0-AFD7-93DCD9AA70C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When you are ready:</a:t>
            </a:r>
          </a:p>
          <a:p>
            <a:pPr lvl="1"/>
            <a:r>
              <a:rPr lang="en-GB" dirty="0"/>
              <a:t>Share one idea only with the person next to you</a:t>
            </a:r>
          </a:p>
          <a:p>
            <a:r>
              <a:rPr lang="en-GB" dirty="0"/>
              <a:t>This activity is about ownership and reflection, not comparison.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EB647-F311-9F8F-F14F-3105F5C42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614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5583-67F1-C122-DEED-D7B4381114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 dirty="0"/>
              <a:t>The Professional Digital Learner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D3C7BD1-1F74-2497-BF73-30D4DD097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Human eye seen through transparent digital chart">
            <a:extLst>
              <a:ext uri="{FF2B5EF4-FFF2-40B4-BE49-F238E27FC236}">
                <a16:creationId xmlns:a16="http://schemas.microsoft.com/office/drawing/2014/main" id="{9733C2AA-B357-84F1-24FA-D8349B5CCC2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6" r="35696" b="1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3252966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39883-3F6A-027A-E3DD-1324C9D58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professional digital learner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95695-8AA5-E581-A651-6AAB4B15C7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 professional digital learner shows responsibility and judgement</a:t>
            </a:r>
          </a:p>
          <a:p>
            <a:r>
              <a:rPr lang="en-GB" b="1" dirty="0"/>
              <a:t>Three key qualities:</a:t>
            </a:r>
          </a:p>
          <a:p>
            <a:pPr lvl="1"/>
            <a:r>
              <a:rPr lang="en-GB" dirty="0"/>
              <a:t>Being organised = Your work is easy for someone else to follow</a:t>
            </a:r>
          </a:p>
          <a:p>
            <a:pPr lvl="1"/>
            <a:r>
              <a:rPr lang="en-GB" dirty="0"/>
              <a:t>Using clear naming = Files and evidence make sense without explanation</a:t>
            </a:r>
          </a:p>
          <a:p>
            <a:pPr lvl="1"/>
            <a:r>
              <a:rPr lang="en-GB" dirty="0"/>
              <a:t>Using AI responsibly = AI supports understanding but does not do the work for you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F89FB-DB2E-1765-F061-6173EEF447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These qualities matter because they show you are ready for</a:t>
            </a:r>
          </a:p>
          <a:p>
            <a:pPr lvl="1"/>
            <a:r>
              <a:rPr lang="en-GB" dirty="0"/>
              <a:t>Study</a:t>
            </a:r>
          </a:p>
          <a:p>
            <a:pPr lvl="1"/>
            <a:r>
              <a:rPr lang="en-GB" dirty="0"/>
              <a:t>Work</a:t>
            </a:r>
          </a:p>
          <a:p>
            <a:pPr lvl="1"/>
            <a:r>
              <a:rPr lang="en-GB" dirty="0"/>
              <a:t>professional environments</a:t>
            </a:r>
          </a:p>
          <a:p>
            <a:r>
              <a:rPr lang="en-GB" dirty="0"/>
              <a:t>Today is about recognising these skills and making them visible in your portfolio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C94345-5A6D-EE0B-3D8F-09857AEBA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106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EF07B-BFAA-D6CA-2101-7A54FCAE4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evidence of digital professionalism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12B42-681D-9C08-61E8-898477B5176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Look at your own work from this module.</a:t>
            </a:r>
          </a:p>
          <a:p>
            <a:r>
              <a:rPr lang="en-GB" b="1" dirty="0"/>
              <a:t>Individually</a:t>
            </a:r>
          </a:p>
          <a:p>
            <a:r>
              <a:rPr lang="en-GB" dirty="0"/>
              <a:t>Write short notes for yourself.</a:t>
            </a:r>
          </a:p>
          <a:p>
            <a:pPr lvl="1"/>
            <a:r>
              <a:rPr lang="en-GB" dirty="0"/>
              <a:t>One piece of work that shows you are organised</a:t>
            </a:r>
          </a:p>
          <a:p>
            <a:pPr lvl="1"/>
            <a:r>
              <a:rPr lang="en-GB" dirty="0"/>
              <a:t>One piece of work that shows clear naming or clear presentation</a:t>
            </a:r>
          </a:p>
          <a:p>
            <a:pPr lvl="1"/>
            <a:r>
              <a:rPr lang="en-GB" dirty="0"/>
              <a:t>One example that shows responsible use of AI or not using AI</a:t>
            </a:r>
          </a:p>
          <a:p>
            <a:r>
              <a:rPr lang="en-GB" dirty="0"/>
              <a:t>Do not move or edit any files yet.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B6845A-3391-B9BF-9609-ADE00BAC78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With a partner</a:t>
            </a:r>
          </a:p>
          <a:p>
            <a:r>
              <a:rPr lang="en-GB" dirty="0"/>
              <a:t>Share one example only.</a:t>
            </a:r>
          </a:p>
          <a:p>
            <a:r>
              <a:rPr lang="en-GB" dirty="0"/>
              <a:t>Talk briefly about which professional quality it shows.</a:t>
            </a:r>
          </a:p>
          <a:p>
            <a:r>
              <a:rPr lang="en-GB" dirty="0"/>
              <a:t>This activity is about recognising your skills and preparing to choose evidence for your portfolio.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86D81C-1714-F3B7-8386-D46985594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5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9ADE-8E41-8B02-C32F-703F45120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check in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1CE15-AD81-3B13-C9EA-FDCA222EF5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open VEVOX.</a:t>
            </a:r>
          </a:p>
          <a:p>
            <a:r>
              <a:rPr lang="en-GB" dirty="0"/>
              <a:t>Answer the question honestly.</a:t>
            </a:r>
          </a:p>
          <a:p>
            <a:r>
              <a:rPr lang="en-GB" dirty="0"/>
              <a:t>Your answer is anonymous.</a:t>
            </a:r>
          </a:p>
          <a:p>
            <a:r>
              <a:rPr lang="en-GB" dirty="0"/>
              <a:t>This helps us understand how you are feeling before we move 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FA3AAE-1B29-74B5-DCBB-7F9204BCC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8</a:t>
            </a:fld>
            <a:endParaRPr lang="en-GB"/>
          </a:p>
        </p:txBody>
      </p:sp>
      <p:pic>
        <p:nvPicPr>
          <p:cNvPr id="5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F0B30CA3-538B-0512-43AC-AA8EFFBB4F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3177" y="5012178"/>
            <a:ext cx="4895715" cy="9913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2622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9E875-C0D1-7881-87CA-A154B8C476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the portfolio needs to show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B05A46-CDB7-37C8-012D-86565EAAC3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White puzzle with one red piece">
            <a:extLst>
              <a:ext uri="{FF2B5EF4-FFF2-40B4-BE49-F238E27FC236}">
                <a16:creationId xmlns:a16="http://schemas.microsoft.com/office/drawing/2014/main" id="{5EE3EB02-5069-4A06-88F9-69067BD0712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45" r="2814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429166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0B837-C74F-65CA-701C-E3E41AFA8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what your portfolio shows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CC89F-FDD3-DA66-0570-9DB7E920535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You will work in pairs.</a:t>
            </a:r>
          </a:p>
          <a:p>
            <a:r>
              <a:rPr lang="en-GB" dirty="0"/>
              <a:t>On your table, you will see cards showing different types of work from this module.</a:t>
            </a:r>
          </a:p>
          <a:p>
            <a:pPr marL="0" indent="0">
              <a:buNone/>
            </a:pPr>
            <a:r>
              <a:rPr lang="en-GB" b="1" dirty="0"/>
              <a:t>What to do</a:t>
            </a:r>
          </a:p>
          <a:p>
            <a:r>
              <a:rPr lang="en-GB" dirty="0"/>
              <a:t>Look at each card and place it under one of these headings:</a:t>
            </a:r>
          </a:p>
          <a:p>
            <a:pPr lvl="1"/>
            <a:r>
              <a:rPr lang="en-GB" dirty="0"/>
              <a:t>Shows a skill clearly</a:t>
            </a:r>
          </a:p>
          <a:p>
            <a:pPr lvl="1"/>
            <a:r>
              <a:rPr lang="en-GB" dirty="0"/>
              <a:t>Needs explanation in the audio reflection</a:t>
            </a:r>
          </a:p>
          <a:p>
            <a:r>
              <a:rPr lang="en-GB" dirty="0"/>
              <a:t>For each card, talk about:</a:t>
            </a:r>
          </a:p>
          <a:p>
            <a:pPr lvl="1"/>
            <a:r>
              <a:rPr lang="en-GB" dirty="0"/>
              <a:t>What skill it shows</a:t>
            </a:r>
          </a:p>
          <a:p>
            <a:pPr lvl="1"/>
            <a:r>
              <a:rPr lang="en-GB" dirty="0"/>
              <a:t>What you would need to explain for someone else to understand it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9A5A112-254A-2232-CC99-E9FA80CD8CB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Blank cards</a:t>
            </a:r>
          </a:p>
          <a:p>
            <a:r>
              <a:rPr lang="en-GB" dirty="0"/>
              <a:t>If something important from your own work is missing, you can use a blank card to add it.</a:t>
            </a:r>
          </a:p>
          <a:p>
            <a:r>
              <a:rPr lang="en-GB" dirty="0"/>
              <a:t>Write:</a:t>
            </a:r>
          </a:p>
          <a:p>
            <a:pPr lvl="1"/>
            <a:r>
              <a:rPr lang="en-GB" dirty="0"/>
              <a:t>What the work is</a:t>
            </a:r>
          </a:p>
          <a:p>
            <a:pPr lvl="1"/>
            <a:r>
              <a:rPr lang="en-GB" dirty="0"/>
              <a:t>What skill it shows</a:t>
            </a:r>
          </a:p>
          <a:p>
            <a:r>
              <a:rPr lang="en-GB" dirty="0"/>
              <a:t>This activity is about understanding your story, not choosing right or wrong items.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5183D-6C6D-D4DB-31E2-F82F4368F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68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988DA-F045-34A6-FE2E-30AE3E05E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quick confidence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546D8-A149-98A3-22B2-42D2147FB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open VEVOX.</a:t>
            </a:r>
          </a:p>
          <a:p>
            <a:r>
              <a:rPr lang="en-GB" dirty="0"/>
              <a:t>Answer the question: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b="1" dirty="0"/>
              <a:t>What progress are you most proud of this term</a:t>
            </a:r>
          </a:p>
          <a:p>
            <a:r>
              <a:rPr lang="en-GB" dirty="0"/>
              <a:t>One or two words is enough.</a:t>
            </a:r>
          </a:p>
          <a:p>
            <a:r>
              <a:rPr lang="en-GB" dirty="0"/>
              <a:t>Your answer is anonymous.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68DE98-225D-1CCF-691C-B3D60DF97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11</a:t>
            </a:fld>
            <a:endParaRPr lang="en-GB"/>
          </a:p>
        </p:txBody>
      </p:sp>
      <p:pic>
        <p:nvPicPr>
          <p:cNvPr id="5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693B4225-E408-7B17-A249-9078FC9A75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3809" y="5087129"/>
            <a:ext cx="4895715" cy="9913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76613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CED12-43D1-4CF7-E8EE-062C272D5F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Building the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95FE34-1CE7-B6BA-780F-A77D1C4642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Colorful blocks arranged to make stairs">
            <a:extLst>
              <a:ext uri="{FF2B5EF4-FFF2-40B4-BE49-F238E27FC236}">
                <a16:creationId xmlns:a16="http://schemas.microsoft.com/office/drawing/2014/main" id="{FFABB026-B1A3-D701-6602-BBA3F9E47DD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53297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C8123-67AC-DFC1-62BE-A1123100F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Selecting your portfolio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D927A-1CE9-DAF1-BB73-26004B85CE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Work on your own.</a:t>
            </a:r>
          </a:p>
          <a:p>
            <a:r>
              <a:rPr lang="en-GB" dirty="0"/>
              <a:t>Look at the work you have created during this module.</a:t>
            </a:r>
          </a:p>
          <a:p>
            <a:pPr marL="0" indent="0">
              <a:buNone/>
            </a:pPr>
            <a:r>
              <a:rPr lang="en-GB" b="1" dirty="0"/>
              <a:t>Your task</a:t>
            </a:r>
          </a:p>
          <a:p>
            <a:r>
              <a:rPr lang="en-GB" dirty="0"/>
              <a:t>Choose three to five pieces of digital work you plan to include in your portfolio.</a:t>
            </a:r>
          </a:p>
          <a:p>
            <a:r>
              <a:rPr lang="en-GB" dirty="0"/>
              <a:t>For each piece, write a short note:</a:t>
            </a:r>
          </a:p>
          <a:p>
            <a:pPr lvl="1"/>
            <a:r>
              <a:rPr lang="en-GB" dirty="0"/>
              <a:t>What skill this work shows</a:t>
            </a:r>
          </a:p>
          <a:p>
            <a:pPr lvl="1"/>
            <a:r>
              <a:rPr lang="en-GB" dirty="0"/>
              <a:t>What tool you used</a:t>
            </a:r>
          </a:p>
          <a:p>
            <a:pPr lvl="1"/>
            <a:r>
              <a:rPr lang="en-GB" dirty="0"/>
              <a:t>What you would explain in your audio or video reflection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76028-FD57-08FA-5286-A2ADE86181B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Remember:</a:t>
            </a:r>
          </a:p>
          <a:p>
            <a:r>
              <a:rPr lang="en-GB" dirty="0"/>
              <a:t>Quality matters more than quantity</a:t>
            </a:r>
          </a:p>
          <a:p>
            <a:r>
              <a:rPr lang="en-GB" dirty="0"/>
              <a:t>Your portfolio should show how your skills developed</a:t>
            </a:r>
          </a:p>
          <a:p>
            <a:r>
              <a:rPr lang="en-GB" dirty="0"/>
              <a:t>Your reflection explains why each piece is important</a:t>
            </a:r>
          </a:p>
          <a:p>
            <a:endParaRPr lang="en-GB" dirty="0"/>
          </a:p>
          <a:p>
            <a:r>
              <a:rPr lang="en-GB" dirty="0"/>
              <a:t>This activity is about making clear choices, not finishing everything.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B86D03-39DA-DDAF-1841-F2BCFEF25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832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BB095-D78A-91FA-CB83-B6EA7EA03E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On to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9B9DA7-5E9A-6FE9-293C-70D80158095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White paint splashing">
            <a:extLst>
              <a:ext uri="{FF2B5EF4-FFF2-40B4-BE49-F238E27FC236}">
                <a16:creationId xmlns:a16="http://schemas.microsoft.com/office/drawing/2014/main" id="{B1732963-D479-BB9A-C5C3-9E73329A52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6" r="2329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36578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FCC077-EACD-0B09-4D57-713F0B535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 in Academic Skills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E557D7-4CD1-5CD6-6BE7-4296BC74E7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Last week, you worked on reflection.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looked at what you learned this term</a:t>
            </a:r>
          </a:p>
          <a:p>
            <a:pPr lvl="1"/>
            <a:r>
              <a:rPr lang="en-GB" dirty="0"/>
              <a:t>talked about strengths and challenges</a:t>
            </a:r>
          </a:p>
          <a:p>
            <a:pPr lvl="1"/>
            <a:r>
              <a:rPr lang="en-GB" dirty="0"/>
              <a:t>noticed what you can do better now</a:t>
            </a:r>
          </a:p>
          <a:p>
            <a:pPr lvl="1"/>
            <a:r>
              <a:rPr lang="en-GB" dirty="0"/>
              <a:t>thought about skills for study and work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5634E2F-04B5-601E-98DB-F2C4580DF24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Why this matters today</a:t>
            </a:r>
          </a:p>
          <a:p>
            <a:r>
              <a:rPr lang="en-GB" dirty="0"/>
              <a:t>Today is the same thinking.</a:t>
            </a:r>
          </a:p>
          <a:p>
            <a:r>
              <a:rPr lang="en-GB" dirty="0"/>
              <a:t>The difference is:</a:t>
            </a:r>
          </a:p>
          <a:p>
            <a:pPr lvl="1"/>
            <a:r>
              <a:rPr lang="en-GB" dirty="0"/>
              <a:t>you focus on digital skills</a:t>
            </a:r>
          </a:p>
          <a:p>
            <a:pPr lvl="1"/>
            <a:r>
              <a:rPr lang="en-GB" dirty="0"/>
              <a:t>you use your portfolio work</a:t>
            </a:r>
          </a:p>
          <a:p>
            <a:pPr lvl="1"/>
            <a:r>
              <a:rPr lang="en-GB" dirty="0"/>
              <a:t>you will say it in an audio or video later</a:t>
            </a:r>
          </a:p>
          <a:p>
            <a:r>
              <a:rPr lang="en-GB" dirty="0"/>
              <a:t>You already know how to do this.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9E9FD6-07BF-67C3-9DF9-962028474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99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4025BBF-4993-2070-3D86-A215E208F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your Moodle reflections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8525A5-947A-16EA-4F79-F407DC4EC00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Over the term, you wrote reflection posts on Moodle.</a:t>
            </a:r>
          </a:p>
          <a:p>
            <a:r>
              <a:rPr lang="en-GB" dirty="0"/>
              <a:t>These posts are part of your learning journey.</a:t>
            </a:r>
          </a:p>
          <a:p>
            <a:r>
              <a:rPr lang="en-GB" dirty="0"/>
              <a:t>Today, you will use them to help with your DS3 reflection.</a:t>
            </a:r>
          </a:p>
          <a:p>
            <a:pPr marL="0" indent="0">
              <a:buNone/>
            </a:pPr>
            <a:r>
              <a:rPr lang="en-GB" b="1" dirty="0"/>
              <a:t>What to do now</a:t>
            </a:r>
          </a:p>
          <a:p>
            <a:pPr lvl="1"/>
            <a:r>
              <a:rPr lang="en-GB" dirty="0"/>
              <a:t>Open Moodle</a:t>
            </a:r>
          </a:p>
          <a:p>
            <a:pPr lvl="1"/>
            <a:r>
              <a:rPr lang="en-GB" dirty="0"/>
              <a:t>Open the reflection forum</a:t>
            </a:r>
          </a:p>
          <a:p>
            <a:pPr lvl="1"/>
            <a:r>
              <a:rPr lang="en-GB" dirty="0"/>
              <a:t>Scroll through your posts</a:t>
            </a:r>
          </a:p>
          <a:p>
            <a:pPr lvl="1"/>
            <a:r>
              <a:rPr lang="en-GB" dirty="0"/>
              <a:t>Take your time.</a:t>
            </a:r>
          </a:p>
          <a:p>
            <a:r>
              <a:rPr lang="en-GB" dirty="0"/>
              <a:t>Choose three posts from different weeks.</a:t>
            </a:r>
          </a:p>
          <a:p>
            <a:r>
              <a:rPr lang="en-GB" dirty="0"/>
              <a:t>You can choose posts that show:</a:t>
            </a:r>
          </a:p>
          <a:p>
            <a:pPr lvl="1"/>
            <a:r>
              <a:rPr lang="en-GB" dirty="0"/>
              <a:t>something you learned</a:t>
            </a:r>
          </a:p>
          <a:p>
            <a:pPr lvl="1"/>
            <a:r>
              <a:rPr lang="en-GB" dirty="0"/>
              <a:t>something that was difficult</a:t>
            </a:r>
          </a:p>
          <a:p>
            <a:pPr lvl="1"/>
            <a:r>
              <a:rPr lang="en-GB" dirty="0"/>
              <a:t>something you improved later</a:t>
            </a:r>
          </a:p>
          <a:p>
            <a:r>
              <a:rPr lang="en-GB" dirty="0"/>
              <a:t>They do not need to be perfect.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6F27E60-4099-8795-A69B-3CD0F24320A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As you read your posts, think:</a:t>
            </a:r>
          </a:p>
          <a:p>
            <a:pPr lvl="1"/>
            <a:r>
              <a:rPr lang="en-GB" dirty="0"/>
              <a:t>What was I learning at this time</a:t>
            </a:r>
          </a:p>
          <a:p>
            <a:pPr lvl="1"/>
            <a:r>
              <a:rPr lang="en-GB" dirty="0"/>
              <a:t>What was hard for me then</a:t>
            </a:r>
          </a:p>
          <a:p>
            <a:pPr lvl="1"/>
            <a:r>
              <a:rPr lang="en-GB" dirty="0"/>
              <a:t>What can I do more easily now</a:t>
            </a:r>
          </a:p>
          <a:p>
            <a:pPr lvl="1"/>
            <a:r>
              <a:rPr lang="en-GB" dirty="0"/>
              <a:t>How did my digital skills change</a:t>
            </a:r>
          </a:p>
          <a:p>
            <a:r>
              <a:rPr lang="en-GB" dirty="0"/>
              <a:t>Write short notes only.</a:t>
            </a:r>
          </a:p>
          <a:p>
            <a:r>
              <a:rPr lang="en-GB" dirty="0"/>
              <a:t>Why this helps</a:t>
            </a:r>
          </a:p>
          <a:p>
            <a:r>
              <a:rPr lang="en-GB" dirty="0"/>
              <a:t>Your posts show:</a:t>
            </a:r>
          </a:p>
          <a:p>
            <a:pPr lvl="1"/>
            <a:r>
              <a:rPr lang="en-GB" dirty="0"/>
              <a:t>progress over time</a:t>
            </a:r>
          </a:p>
          <a:p>
            <a:pPr lvl="1"/>
            <a:r>
              <a:rPr lang="en-GB" dirty="0"/>
              <a:t> effort and learning</a:t>
            </a:r>
          </a:p>
          <a:p>
            <a:pPr lvl="1"/>
            <a:r>
              <a:rPr lang="en-GB" dirty="0"/>
              <a:t>real reflection in your own words</a:t>
            </a:r>
          </a:p>
          <a:p>
            <a:r>
              <a:rPr lang="en-GB" dirty="0"/>
              <a:t>You can use these ideas for your DS3 audio or video later.</a:t>
            </a:r>
          </a:p>
          <a:p>
            <a:pPr lvl="1"/>
            <a:r>
              <a:rPr lang="en-GB" dirty="0"/>
              <a:t>as they are</a:t>
            </a:r>
          </a:p>
          <a:p>
            <a:pPr lvl="1"/>
            <a:r>
              <a:rPr lang="en-GB" dirty="0"/>
              <a:t>or as inspiration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98234A-5A08-896E-93B7-003B4D144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903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06CAE-D364-FE76-C025-787B6164A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your DS3 reflection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0BA1A-6EB3-0970-9287-2CF762DCDD6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Think about your portfolio and your learning. You can use these questions to guide your thinking.</a:t>
            </a:r>
          </a:p>
          <a:p>
            <a:r>
              <a:rPr lang="en-GB" b="1" dirty="0"/>
              <a:t>What does your portfolio show</a:t>
            </a:r>
          </a:p>
          <a:p>
            <a:pPr lvl="1"/>
            <a:r>
              <a:rPr lang="en-GB" dirty="0"/>
              <a:t>What digital skills does your work show</a:t>
            </a:r>
          </a:p>
          <a:p>
            <a:pPr lvl="1"/>
            <a:r>
              <a:rPr lang="en-GB" dirty="0"/>
              <a:t>What are you proud of</a:t>
            </a:r>
          </a:p>
          <a:p>
            <a:r>
              <a:rPr lang="en-GB" b="1" dirty="0"/>
              <a:t>What skills and tools did you use</a:t>
            </a:r>
          </a:p>
          <a:p>
            <a:pPr lvl="1"/>
            <a:r>
              <a:rPr lang="en-GB" dirty="0"/>
              <a:t>What skills did you practise</a:t>
            </a:r>
          </a:p>
          <a:p>
            <a:pPr lvl="1"/>
            <a:r>
              <a:rPr lang="en-GB" dirty="0"/>
              <a:t>What digital tools can you use well now</a:t>
            </a:r>
          </a:p>
          <a:p>
            <a:r>
              <a:rPr lang="en-GB" b="1" dirty="0"/>
              <a:t>Looking back</a:t>
            </a:r>
          </a:p>
          <a:p>
            <a:pPr lvl="1"/>
            <a:r>
              <a:rPr lang="en-GB" dirty="0"/>
              <a:t>What was hard at the start of the module</a:t>
            </a:r>
          </a:p>
          <a:p>
            <a:pPr lvl="1"/>
            <a:r>
              <a:rPr lang="en-GB" dirty="0"/>
              <a:t>What can you now do on your own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C896F0-0ADB-6EBC-DCD8-443AF51DCE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Why this matters</a:t>
            </a:r>
          </a:p>
          <a:p>
            <a:pPr lvl="1"/>
            <a:r>
              <a:rPr lang="en-GB" dirty="0"/>
              <a:t>How do these skills help you in your study</a:t>
            </a:r>
          </a:p>
          <a:p>
            <a:pPr lvl="1"/>
            <a:r>
              <a:rPr lang="en-GB" dirty="0"/>
              <a:t>How do they help you in work or daily life</a:t>
            </a:r>
          </a:p>
          <a:p>
            <a:endParaRPr lang="en-GB" dirty="0"/>
          </a:p>
          <a:p>
            <a:r>
              <a:rPr lang="en-GB" b="1" dirty="0"/>
              <a:t>What to do now</a:t>
            </a:r>
          </a:p>
          <a:p>
            <a:pPr lvl="1"/>
            <a:r>
              <a:rPr lang="en-GB" dirty="0"/>
              <a:t>Write short notes only</a:t>
            </a:r>
          </a:p>
          <a:p>
            <a:pPr lvl="1"/>
            <a:r>
              <a:rPr lang="en-GB" dirty="0"/>
              <a:t>Choose three or four points</a:t>
            </a:r>
          </a:p>
          <a:p>
            <a:pPr lvl="1"/>
            <a:r>
              <a:rPr lang="en-GB" dirty="0"/>
              <a:t>You are not recording today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Take your time. Simple notes are enough.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916A36-FFB5-6BD1-3688-7B99BB12E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9959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D81BF-1A72-94E0-1C3C-CB995449C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26EF-DAAF-8CF1-2819-08513B70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0B351-92EE-3702-7C61-EC55E224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1F536-AA16-13DC-D9A3-2161981A5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4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575-4C45-AD40-64F2-1DAE7DD2B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Responsible uses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4729D-1922-60E4-1A89-55F6EDBDF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with your partner.</a:t>
            </a:r>
          </a:p>
          <a:p>
            <a:r>
              <a:rPr lang="en-GB" dirty="0"/>
              <a:t>Read each card.</a:t>
            </a:r>
          </a:p>
          <a:p>
            <a:r>
              <a:rPr lang="en-GB" dirty="0"/>
              <a:t>Decide if it shows good AI use or not OK AI use.</a:t>
            </a:r>
          </a:p>
          <a:p>
            <a:r>
              <a:rPr lang="en-GB" dirty="0"/>
              <a:t>Talk about why.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89821-36E2-38AC-3A40-D0D4DF78D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444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12F8-EFE5-6D30-5B6D-1F2BC1C9C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agree?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E7BD-DC13-D901-EF3C-B0563A170E9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Good AI use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5711A3-1FDD-F432-3D25-6F86FA9317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Not OK AI use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ECDA85-0AE7-3FAD-2D76-64A53C65A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1120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3571C-3D97-4A31-3FEA-660F28A6B0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 dirty="0"/>
              <a:t>Digital professionalism statement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7D2C038C-9B7C-153D-E187-44A1D71B92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6" name="Picture Placeholder 5" descr="Human eye seen through transparent digital chart">
            <a:extLst>
              <a:ext uri="{FF2B5EF4-FFF2-40B4-BE49-F238E27FC236}">
                <a16:creationId xmlns:a16="http://schemas.microsoft.com/office/drawing/2014/main" id="{6F34AE6F-A704-E5A4-5BA2-6BD845FEDC0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6" r="35696" b="1"/>
          <a:stretch>
            <a:fillRect/>
          </a:stretch>
        </p:blipFill>
        <p:spPr>
          <a:xfrm>
            <a:off x="6862713" y="10"/>
            <a:ext cx="5329287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40268537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6F770-EF33-94C8-E199-E1DC11DED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Writing your digital professionalism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18AF3-4CF5-5702-0753-97BE28C3A1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these three prompts</a:t>
            </a:r>
          </a:p>
          <a:p>
            <a:r>
              <a:rPr lang="en-GB" dirty="0"/>
              <a:t>Write one short sentence for each.</a:t>
            </a:r>
          </a:p>
          <a:p>
            <a:pPr lvl="1"/>
            <a:r>
              <a:rPr lang="en-GB" dirty="0"/>
              <a:t>This term I improved</a:t>
            </a:r>
          </a:p>
          <a:p>
            <a:pPr lvl="1"/>
            <a:r>
              <a:rPr lang="en-GB" dirty="0"/>
              <a:t>I used AI responsibly by</a:t>
            </a:r>
          </a:p>
          <a:p>
            <a:pPr lvl="1"/>
            <a:r>
              <a:rPr lang="en-GB" dirty="0"/>
              <a:t>Next term I want to develop</a:t>
            </a:r>
          </a:p>
          <a:p>
            <a:r>
              <a:rPr lang="en-GB" dirty="0"/>
              <a:t>Simple English is fine.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49029C-DE27-1441-4980-DA94DFEC60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this is for</a:t>
            </a:r>
          </a:p>
          <a:p>
            <a:r>
              <a:rPr lang="en-GB" dirty="0"/>
              <a:t>This statement shows that you can</a:t>
            </a:r>
          </a:p>
          <a:p>
            <a:pPr lvl="1"/>
            <a:r>
              <a:rPr lang="en-GB" dirty="0"/>
              <a:t>reflect on your learning</a:t>
            </a:r>
          </a:p>
          <a:p>
            <a:pPr lvl="1"/>
            <a:r>
              <a:rPr lang="en-GB" dirty="0"/>
              <a:t>act professionally</a:t>
            </a:r>
          </a:p>
          <a:p>
            <a:pPr lvl="1"/>
            <a:r>
              <a:rPr lang="en-GB" dirty="0"/>
              <a:t>plan your next steps</a:t>
            </a:r>
          </a:p>
          <a:p>
            <a:r>
              <a:rPr lang="en-GB" dirty="0"/>
              <a:t>This matters in study and work.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A8086E-A9CF-7B98-1A6D-DC0D3A687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2583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B1027-C302-555A-ADDB-E998DF11E6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Bringing your reflection together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F1BEF8-7E49-4947-E96B-43A659CEDE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Colorful wires 3D graphic">
            <a:extLst>
              <a:ext uri="{FF2B5EF4-FFF2-40B4-BE49-F238E27FC236}">
                <a16:creationId xmlns:a16="http://schemas.microsoft.com/office/drawing/2014/main" id="{EB648654-E93F-207F-C6FB-E9EE454816E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45" r="2814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644028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97287-0AF7-F93B-8A49-90837ACD9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553C2-20CA-47ED-88B2-8E8406BFAA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From difficulty to confidence</a:t>
            </a:r>
          </a:p>
          <a:p>
            <a:r>
              <a:rPr lang="en-GB" dirty="0"/>
              <a:t>Think about the start of the term and now.</a:t>
            </a:r>
          </a:p>
          <a:p>
            <a:pPr lvl="1"/>
            <a:r>
              <a:rPr lang="en-GB" dirty="0"/>
              <a:t>What was difficult for you at the start</a:t>
            </a:r>
          </a:p>
          <a:p>
            <a:pPr lvl="1"/>
            <a:r>
              <a:rPr lang="en-GB" dirty="0"/>
              <a:t>What feels easier now</a:t>
            </a:r>
          </a:p>
          <a:p>
            <a:pPr lvl="1"/>
            <a:r>
              <a:rPr lang="en-GB" dirty="0"/>
              <a:t>What can you do on your own now</a:t>
            </a:r>
          </a:p>
          <a:p>
            <a:r>
              <a:rPr lang="en-GB" dirty="0"/>
              <a:t>You may remember this from your Moodle posts.</a:t>
            </a:r>
          </a:p>
          <a:p>
            <a:r>
              <a:rPr lang="en-GB" b="1" dirty="0"/>
              <a:t>From work to skills</a:t>
            </a:r>
          </a:p>
          <a:p>
            <a:r>
              <a:rPr lang="en-GB" dirty="0"/>
              <a:t>Look at your portfolio work.</a:t>
            </a:r>
          </a:p>
          <a:p>
            <a:pPr lvl="1"/>
            <a:r>
              <a:rPr lang="en-GB" dirty="0"/>
              <a:t>What skills does this work show</a:t>
            </a:r>
          </a:p>
          <a:p>
            <a:pPr lvl="1"/>
            <a:r>
              <a:rPr lang="en-GB" dirty="0"/>
              <a:t>What did you learn by doing it</a:t>
            </a:r>
          </a:p>
          <a:p>
            <a:pPr lvl="1"/>
            <a:r>
              <a:rPr lang="en-GB" dirty="0"/>
              <a:t>What digital tools did you use</a:t>
            </a:r>
          </a:p>
          <a:p>
            <a:r>
              <a:rPr lang="en-GB" dirty="0"/>
              <a:t>Connect the work to the skill.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8F1DB-D933-1CEC-1E91-86920FB123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From AI choices to professionalism</a:t>
            </a:r>
          </a:p>
          <a:p>
            <a:r>
              <a:rPr lang="en-GB" dirty="0"/>
              <a:t>Think about the AI activity you just did.</a:t>
            </a:r>
          </a:p>
          <a:p>
            <a:pPr lvl="1"/>
            <a:r>
              <a:rPr lang="en-GB" dirty="0"/>
              <a:t>How did you use AI in a good way</a:t>
            </a:r>
          </a:p>
          <a:p>
            <a:pPr lvl="1"/>
            <a:r>
              <a:rPr lang="en-GB" dirty="0"/>
              <a:t>What did you choose not to do</a:t>
            </a:r>
          </a:p>
          <a:p>
            <a:pPr lvl="1"/>
            <a:r>
              <a:rPr lang="en-GB" dirty="0"/>
              <a:t>Why is this professional</a:t>
            </a:r>
          </a:p>
          <a:p>
            <a:r>
              <a:rPr lang="en-GB" dirty="0"/>
              <a:t>Link your choices to being a responsible learner.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431243-A87A-6859-55F0-9042DA555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8567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913E2D-23D7-D42F-51BF-63E76960C5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39E28-AB79-0829-D631-F0A4F1E16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4DA13E-93CA-6FDB-1C98-B000288605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you in 10 minutes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E5323E-5CD2-01E8-F389-799B2EEC6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6109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94C7B-E075-396D-9B14-C2774A121D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Portfolio Readiness Check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0BD649-3B6A-A3BA-C864-AD614E524C8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Race official waving checkered flag">
            <a:extLst>
              <a:ext uri="{FF2B5EF4-FFF2-40B4-BE49-F238E27FC236}">
                <a16:creationId xmlns:a16="http://schemas.microsoft.com/office/drawing/2014/main" id="{8E9A23BB-9AE7-D9F8-1899-802B3910C30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2" r="240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066643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400C1-4574-333E-C6D3-B54C1E025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you include your artefacts?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25C75-F286-AFDE-6E93-27F5E81AF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Decide how your artefacts will appear together.</a:t>
            </a:r>
          </a:p>
          <a:p>
            <a:r>
              <a:rPr lang="en-GB" dirty="0"/>
              <a:t>Choose one:</a:t>
            </a:r>
          </a:p>
          <a:p>
            <a:pPr lvl="1"/>
            <a:r>
              <a:rPr lang="en-GB" dirty="0"/>
              <a:t>Word document</a:t>
            </a:r>
          </a:p>
          <a:p>
            <a:pPr lvl="1"/>
            <a:r>
              <a:rPr lang="en-GB" dirty="0"/>
              <a:t>PowerPoint slides</a:t>
            </a:r>
          </a:p>
          <a:p>
            <a:r>
              <a:rPr lang="en-GB" dirty="0"/>
              <a:t>Ask yourself:</a:t>
            </a:r>
          </a:p>
          <a:p>
            <a:pPr lvl="1"/>
            <a:r>
              <a:rPr lang="en-GB" dirty="0"/>
              <a:t>Is it clear and easy to read?</a:t>
            </a:r>
          </a:p>
          <a:p>
            <a:pPr lvl="1"/>
            <a:r>
              <a:rPr lang="en-GB" dirty="0"/>
              <a:t>Does it show my skills clearly?</a:t>
            </a:r>
          </a:p>
          <a:p>
            <a:r>
              <a:rPr lang="en-GB" dirty="0"/>
              <a:t>Write your choice down.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204819-1D33-B524-359C-54272102D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701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DE0A5-CF99-30E4-8E9D-973563470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you record your reflection?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EFE04-ECB4-5D66-9BC5-93138811D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Decide how you will record your DS3 reflection.</a:t>
            </a:r>
          </a:p>
          <a:p>
            <a:r>
              <a:rPr lang="en-GB" dirty="0"/>
              <a:t>Choose one:</a:t>
            </a:r>
          </a:p>
          <a:p>
            <a:pPr lvl="1"/>
            <a:r>
              <a:rPr lang="en-GB" dirty="0"/>
              <a:t>audio only</a:t>
            </a:r>
          </a:p>
          <a:p>
            <a:pPr lvl="1"/>
            <a:r>
              <a:rPr lang="en-GB" dirty="0"/>
              <a:t>short video</a:t>
            </a:r>
          </a:p>
          <a:p>
            <a:r>
              <a:rPr lang="en-GB" dirty="0"/>
              <a:t>There is no best option.</a:t>
            </a:r>
          </a:p>
          <a:p>
            <a:r>
              <a:rPr lang="en-GB" dirty="0"/>
              <a:t>Choose what feels manageable for you.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6625FB-41AD-D807-CD43-436402464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8654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C4EEB-1C61-CC0A-1C3B-9D7235D08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still need to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8B252-AD8C-BC81-17DC-EAD047534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your next steps.</a:t>
            </a:r>
          </a:p>
          <a:p>
            <a:pPr lvl="1"/>
            <a:r>
              <a:rPr lang="en-GB" dirty="0"/>
              <a:t>Which artefacts do I still need to add?</a:t>
            </a:r>
          </a:p>
          <a:p>
            <a:pPr lvl="1"/>
            <a:r>
              <a:rPr lang="en-GB" dirty="0"/>
              <a:t>Do I need to tidy or explain anything?</a:t>
            </a:r>
          </a:p>
          <a:p>
            <a:pPr lvl="1"/>
            <a:r>
              <a:rPr lang="en-GB" dirty="0"/>
              <a:t>When will I record my reflection?</a:t>
            </a:r>
          </a:p>
          <a:p>
            <a:r>
              <a:rPr lang="en-GB" dirty="0"/>
              <a:t>Write one or two clear actions.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5DA21-C29D-8EA8-E1CB-B2A790A92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1797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FE5A-E972-BFB2-8348-61A014734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partner check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BF9C9-E0DD-D178-F723-386346B3E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Tell your partner:</a:t>
            </a:r>
          </a:p>
          <a:p>
            <a:pPr lvl="1"/>
            <a:r>
              <a:rPr lang="en-GB" dirty="0"/>
              <a:t>how you will submit your artefacts</a:t>
            </a:r>
          </a:p>
          <a:p>
            <a:pPr lvl="1"/>
            <a:r>
              <a:rPr lang="en-GB" dirty="0"/>
              <a:t>how you will record your reflection</a:t>
            </a:r>
          </a:p>
          <a:p>
            <a:r>
              <a:rPr lang="en-GB" dirty="0"/>
              <a:t>Listen to your partner.</a:t>
            </a:r>
          </a:p>
          <a:p>
            <a:r>
              <a:rPr lang="en-GB" dirty="0"/>
              <a:t>Check that the plan sounds clear.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623D7-8B3B-41F8-B96A-9EEB0EB35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6630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C8F33-F0F7-46C4-BFC2-07DC36F03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Feedback time!</a:t>
            </a:r>
          </a:p>
        </p:txBody>
      </p:sp>
      <p:pic>
        <p:nvPicPr>
          <p:cNvPr id="6" name="Picture Placeholder 5" descr="Range of moods sticky notes">
            <a:extLst>
              <a:ext uri="{FF2B5EF4-FFF2-40B4-BE49-F238E27FC236}">
                <a16:creationId xmlns:a16="http://schemas.microsoft.com/office/drawing/2014/main" id="{297A1258-B1EA-F113-272A-3277C993D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28" r="1" b="18129"/>
          <a:stretch>
            <a:fillRect/>
          </a:stretch>
        </p:blipFill>
        <p:spPr>
          <a:xfrm>
            <a:off x="1127124" y="1825625"/>
            <a:ext cx="10226676" cy="4351338"/>
          </a:xfrm>
          <a:noFill/>
        </p:spPr>
      </p:pic>
      <p:sp>
        <p:nvSpPr>
          <p:cNvPr id="11" name="Slide Number Placeholder 3">
            <a:extLst>
              <a:ext uri="{FF2B5EF4-FFF2-40B4-BE49-F238E27FC236}">
                <a16:creationId xmlns:a16="http://schemas.microsoft.com/office/drawing/2014/main" id="{C9765C1C-3BBD-1CD2-B895-222E3D742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99524" y="6356350"/>
            <a:ext cx="245427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322EA46-A50A-4B74-807A-1D180152ACDE}" type="slidenum">
              <a:rPr lang="en-GB" smtClean="0"/>
              <a:pPr>
                <a:spcAft>
                  <a:spcPts val="600"/>
                </a:spcAft>
              </a:pPr>
              <a:t>31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DE422E-6C78-623E-366A-947BCA7E64D3}"/>
              </a:ext>
            </a:extLst>
          </p:cNvPr>
          <p:cNvSpPr txBox="1"/>
          <p:nvPr/>
        </p:nvSpPr>
        <p:spPr>
          <a:xfrm>
            <a:off x="6205928" y="509666"/>
            <a:ext cx="3614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Module code is: LCLM4002_BIRM</a:t>
            </a:r>
          </a:p>
        </p:txBody>
      </p:sp>
    </p:spTree>
    <p:extLst>
      <p:ext uri="{BB962C8B-B14F-4D97-AF65-F5344CB8AC3E}">
        <p14:creationId xmlns:p14="http://schemas.microsoft.com/office/powerpoint/2010/main" val="39014116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supporting each other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Learning digital skills can be difficult.</a:t>
            </a:r>
          </a:p>
          <a:p>
            <a:r>
              <a:rPr lang="en-GB" dirty="0"/>
              <a:t>Many of you helped each other by</a:t>
            </a:r>
          </a:p>
          <a:p>
            <a:pPr lvl="1"/>
            <a:r>
              <a:rPr lang="en-GB" dirty="0"/>
              <a:t>explaining things</a:t>
            </a:r>
          </a:p>
          <a:p>
            <a:pPr lvl="1"/>
            <a:r>
              <a:rPr lang="en-GB" dirty="0"/>
              <a:t>sharing tips</a:t>
            </a:r>
          </a:p>
          <a:p>
            <a:pPr lvl="1"/>
            <a:r>
              <a:rPr lang="en-GB" dirty="0"/>
              <a:t>being patient and kind</a:t>
            </a:r>
          </a:p>
          <a:p>
            <a:r>
              <a:rPr lang="en-GB" dirty="0"/>
              <a:t>Let’s take a moment to say thank you.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00C98B-8014-75DA-2A8C-9DAFB635C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09BC4D6-635D-497F-A5C0-C4159952C8B4}">
  <ds:schemaRefs>
    <ds:schemaRef ds:uri="http://purl.org/dc/dcmitype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20412d98-6c36-457e-a543-06e3d82144c9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826e5e0b-69f2-41be-b336-f8a1ad71dd1e"/>
  </ds:schemaRefs>
</ds:datastoreItem>
</file>

<file path=customXml/itemProps2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1563</Words>
  <Application>Microsoft Office PowerPoint</Application>
  <PresentationFormat>Widescreen</PresentationFormat>
  <Paragraphs>291</Paragraphs>
  <Slides>32</Slides>
  <Notes>27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Welcome to Digital Skills</vt:lpstr>
      <vt:lpstr>Finished? Help others</vt:lpstr>
      <vt:lpstr>What today is about</vt:lpstr>
      <vt:lpstr>Your portfolio so far</vt:lpstr>
      <vt:lpstr>The Professional Digital Learner</vt:lpstr>
      <vt:lpstr>What is a professional digital learner</vt:lpstr>
      <vt:lpstr>Your evidence of digital professionalism</vt:lpstr>
      <vt:lpstr>Quick check in </vt:lpstr>
      <vt:lpstr>What the portfolio needs to show</vt:lpstr>
      <vt:lpstr>Understanding what your portfolio shows </vt:lpstr>
      <vt:lpstr>A quick confidence check</vt:lpstr>
      <vt:lpstr>Building the portfolio</vt:lpstr>
      <vt:lpstr>Selecting your portfolio evidence</vt:lpstr>
      <vt:lpstr>On to reflection</vt:lpstr>
      <vt:lpstr>Last week in Academic Skills</vt:lpstr>
      <vt:lpstr>Using your Moodle reflections</vt:lpstr>
      <vt:lpstr>Planning your DS3 reflection </vt:lpstr>
      <vt:lpstr>Break time!</vt:lpstr>
      <vt:lpstr>Responsible uses of AI</vt:lpstr>
      <vt:lpstr>What do we agree?</vt:lpstr>
      <vt:lpstr>Digital professionalism statement</vt:lpstr>
      <vt:lpstr>Writing your digital professionalism statement</vt:lpstr>
      <vt:lpstr>Bringing your reflection together</vt:lpstr>
      <vt:lpstr>Making links</vt:lpstr>
      <vt:lpstr>Break time!</vt:lpstr>
      <vt:lpstr>Portfolio Readiness Check</vt:lpstr>
      <vt:lpstr>How will you include your artefacts?</vt:lpstr>
      <vt:lpstr>How will you record your reflection?</vt:lpstr>
      <vt:lpstr>What do you still need to do?</vt:lpstr>
      <vt:lpstr>Quick partner check </vt:lpstr>
      <vt:lpstr>Feedback time!</vt:lpstr>
      <vt:lpstr>Thank you for supporting each other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46</cp:revision>
  <dcterms:created xsi:type="dcterms:W3CDTF">2026-02-06T13:25:12Z</dcterms:created>
  <dcterms:modified xsi:type="dcterms:W3CDTF">2026-05-16T15:10:36Z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