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47" r:id="rId4"/>
  </p:sldMasterIdLst>
  <p:sldIdLst>
    <p:sldId id="257" r:id="rId5"/>
    <p:sldId id="261" r:id="rId6"/>
    <p:sldId id="262" r:id="rId7"/>
    <p:sldId id="263" r:id="rId8"/>
    <p:sldId id="264" r:id="rId9"/>
    <p:sldId id="265" r:id="rId10"/>
    <p:sldId id="267" r:id="rId11"/>
    <p:sldId id="266" r:id="rId12"/>
    <p:sldId id="26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ao pires" initials="jp" lastIdx="2" clrIdx="0">
    <p:extLst>
      <p:ext uri="{19B8F6BF-5375-455C-9EA6-DF929625EA0E}">
        <p15:presenceInfo xmlns:p15="http://schemas.microsoft.com/office/powerpoint/2012/main" userId="f7a7caeadaf09d2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698" autoAdjust="0"/>
    <p:restoredTop sz="94619" autoAdjust="0"/>
  </p:normalViewPr>
  <p:slideViewPr>
    <p:cSldViewPr snapToGrid="0">
      <p:cViewPr varScale="1">
        <p:scale>
          <a:sx n="80" d="100"/>
          <a:sy n="80" d="100"/>
        </p:scale>
        <p:origin x="67" y="197"/>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6/27/2022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34B7E4EF-A1BD-40F4-AB7B-04F084DD991D}"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92877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6/27/2022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92327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6/27/2022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36346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6/27/2022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357625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6/27/2022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90365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6/27/2022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272743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6/27/2022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40430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6/27/2022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20665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778CE86-875F-4587-BCF6-FA054AFC0D53}" type="datetime1">
              <a:rPr lang="en-US" smtClean="0"/>
              <a:pPr/>
              <a:t>6/27/2022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25983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6/27/2022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6283301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6/27/2022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7954956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F6FA2B21-3FCD-4721-B95C-427943F61125}" type="datetime1">
              <a:rPr lang="en-US" smtClean="0"/>
              <a:t>6/27/2022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4B7E4EF-A1BD-40F4-AB7B-04F084DD991D}" type="slidenum">
              <a:rPr lang="en-US" smtClean="0"/>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6053999"/>
      </p:ext>
    </p:extLst>
  </p:cSld>
  <p:clrMap bg1="lt1" tx1="dk1" bg2="lt2" tx2="dk2" accent1="accent1" accent2="accent2" accent3="accent3" accent4="accent4" accent5="accent5" accent6="accent6" hlink="hlink" folHlink="folHlink"/>
  <p:sldLayoutIdLst>
    <p:sldLayoutId id="2147483848" r:id="rId1"/>
    <p:sldLayoutId id="2147483849" r:id="rId2"/>
    <p:sldLayoutId id="2147483850" r:id="rId3"/>
    <p:sldLayoutId id="2147483851" r:id="rId4"/>
    <p:sldLayoutId id="2147483852" r:id="rId5"/>
    <p:sldLayoutId id="2147483853" r:id="rId6"/>
    <p:sldLayoutId id="2147483854" r:id="rId7"/>
    <p:sldLayoutId id="2147483855" r:id="rId8"/>
    <p:sldLayoutId id="2147483856" r:id="rId9"/>
    <p:sldLayoutId id="2147483857" r:id="rId10"/>
    <p:sldLayoutId id="2147483858"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8329318" y="-214062"/>
            <a:ext cx="3667125" cy="1133475"/>
          </a:xfrm>
        </p:spPr>
        <p:txBody>
          <a:bodyPr>
            <a:normAutofit fontScale="90000"/>
          </a:bodyPr>
          <a:lstStyle/>
          <a:p>
            <a:r>
              <a:rPr lang="en-US" sz="4400" b="1" dirty="0"/>
              <a:t>Motivation</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814843" y="1614738"/>
            <a:ext cx="5786732" cy="1814262"/>
          </a:xfrm>
        </p:spPr>
        <p:txBody>
          <a:bodyPr>
            <a:noAutofit/>
          </a:bodyPr>
          <a:lstStyle/>
          <a:p>
            <a:r>
              <a:rPr lang="en-US" b="1" dirty="0"/>
              <a:t>Student name: Luboia Barros</a:t>
            </a:r>
          </a:p>
          <a:p>
            <a:r>
              <a:rPr lang="en-US" b="1" dirty="0"/>
              <a:t>Student number: 2017955</a:t>
            </a:r>
          </a:p>
          <a:p>
            <a:r>
              <a:rPr lang="en-US" b="1" dirty="0"/>
              <a:t>Module code: BMSW5102</a:t>
            </a:r>
          </a:p>
          <a:p>
            <a:r>
              <a:rPr lang="en-US" b="1" dirty="0"/>
              <a:t>Assignment title: Development relationship and workplace achievement</a:t>
            </a:r>
          </a:p>
          <a:p>
            <a:r>
              <a:rPr lang="en-US" b="1" dirty="0"/>
              <a:t>Lecture Name:  Sujeewa Herath</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p:txBody>
          <a:bodyPr>
            <a:normAutofit/>
          </a:bodyPr>
          <a:lstStyle/>
          <a:p>
            <a:pPr algn="ctr"/>
            <a:r>
              <a:rPr lang="en-US" b="1" dirty="0">
                <a:latin typeface="Arial" panose="020B0604020202020204" pitchFamily="34" charset="0"/>
                <a:cs typeface="Arial" panose="020B0604020202020204" pitchFamily="34" charset="0"/>
              </a:rPr>
              <a:t>CONTENT</a:t>
            </a:r>
          </a:p>
        </p:txBody>
      </p:sp>
      <p:sp>
        <p:nvSpPr>
          <p:cNvPr id="4" name="Content Placeholder 3">
            <a:extLst>
              <a:ext uri="{FF2B5EF4-FFF2-40B4-BE49-F238E27FC236}">
                <a16:creationId xmlns:a16="http://schemas.microsoft.com/office/drawing/2014/main" id="{0BD3CC16-775F-8010-1833-CCAE3C3A2F14}"/>
              </a:ext>
            </a:extLst>
          </p:cNvPr>
          <p:cNvSpPr>
            <a:spLocks noGrp="1"/>
          </p:cNvSpPr>
          <p:nvPr>
            <p:ph idx="1"/>
          </p:nvPr>
        </p:nvSpPr>
        <p:spPr/>
        <p:txBody>
          <a:bodyPr>
            <a:normAutofit/>
          </a:bodyPr>
          <a:lstStyle/>
          <a:p>
            <a:r>
              <a:rPr lang="en-US" sz="1100" b="1" dirty="0">
                <a:latin typeface="Arial" panose="020B0604020202020204" pitchFamily="34" charset="0"/>
                <a:cs typeface="Arial" panose="020B0604020202020204" pitchFamily="34" charset="0"/>
              </a:rPr>
              <a:t>INTRODUCTION</a:t>
            </a:r>
          </a:p>
          <a:p>
            <a:r>
              <a:rPr lang="en-US" sz="1100" b="1" dirty="0">
                <a:latin typeface="Arial" panose="020B0604020202020204" pitchFamily="34" charset="0"/>
                <a:cs typeface="Arial" panose="020B0604020202020204" pitchFamily="34" charset="0"/>
              </a:rPr>
              <a:t>DFINITION OF  MOTIVATION</a:t>
            </a:r>
          </a:p>
          <a:p>
            <a:r>
              <a:rPr lang="en-US" sz="1100" b="1" dirty="0">
                <a:latin typeface="Arial" panose="020B0604020202020204" pitchFamily="34" charset="0"/>
                <a:cs typeface="Arial" panose="020B0604020202020204" pitchFamily="34" charset="0"/>
              </a:rPr>
              <a:t>TYPES OF MOTIVATION</a:t>
            </a:r>
          </a:p>
          <a:p>
            <a:r>
              <a:rPr lang="en-US" sz="1100" b="1" dirty="0">
                <a:latin typeface="Arial" panose="020B0604020202020204" pitchFamily="34" charset="0"/>
                <a:cs typeface="Arial" panose="020B0604020202020204" pitchFamily="34" charset="0"/>
              </a:rPr>
              <a:t>THE DIFFERENCE BETWEEN THIS 2 TYPES</a:t>
            </a:r>
          </a:p>
          <a:p>
            <a:r>
              <a:rPr lang="en-US" sz="1100" b="1" dirty="0">
                <a:latin typeface="Arial" panose="020B0604020202020204" pitchFamily="34" charset="0"/>
                <a:cs typeface="Arial" panose="020B0604020202020204" pitchFamily="34" charset="0"/>
              </a:rPr>
              <a:t>WHAT MOTIVATES YOU</a:t>
            </a:r>
          </a:p>
          <a:p>
            <a:r>
              <a:rPr lang="en-US" sz="1100" b="1" dirty="0">
                <a:latin typeface="Arial" panose="020B0604020202020204" pitchFamily="34" charset="0"/>
                <a:cs typeface="Arial" panose="020B0604020202020204" pitchFamily="34" charset="0"/>
              </a:rPr>
              <a:t>THE ADVANTAGES AND DISVANTAGES</a:t>
            </a:r>
          </a:p>
          <a:p>
            <a:r>
              <a:rPr lang="en-US" sz="1100" b="1" dirty="0">
                <a:latin typeface="Arial" panose="020B0604020202020204" pitchFamily="34" charset="0"/>
                <a:cs typeface="Arial" panose="020B0604020202020204" pitchFamily="34" charset="0"/>
              </a:rPr>
              <a:t>CONCLUSION</a:t>
            </a:r>
          </a:p>
          <a:p>
            <a:r>
              <a:rPr lang="en-US" sz="1100" b="1" dirty="0">
                <a:latin typeface="Arial" panose="020B0604020202020204" pitchFamily="34" charset="0"/>
                <a:cs typeface="Arial" panose="020B0604020202020204" pitchFamily="34" charset="0"/>
              </a:rPr>
              <a:t>REFERENCES</a:t>
            </a:r>
            <a:endParaRPr lang="en-GB" sz="11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324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2BAD2-6D91-264D-3D87-F080D98F958B}"/>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INTRODUCTION</a:t>
            </a:r>
            <a:endParaRPr lang="en-GB" b="1" dirty="0">
              <a:latin typeface="Arial" panose="020B0604020202020204" pitchFamily="34" charset="0"/>
              <a:cs typeface="Arial" panose="020B0604020202020204" pitchFamily="34" charset="0"/>
            </a:endParaRPr>
          </a:p>
        </p:txBody>
      </p:sp>
      <p:pic>
        <p:nvPicPr>
          <p:cNvPr id="1026" name="Picture 2" descr="Motivation vs Movement - Performance in People">
            <a:extLst>
              <a:ext uri="{FF2B5EF4-FFF2-40B4-BE49-F238E27FC236}">
                <a16:creationId xmlns:a16="http://schemas.microsoft.com/office/drawing/2014/main" id="{D9FB1356-872E-CEA6-6797-DA5AC348441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777680" y="1941132"/>
            <a:ext cx="4431109" cy="2948702"/>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6">
            <a:extLst>
              <a:ext uri="{FF2B5EF4-FFF2-40B4-BE49-F238E27FC236}">
                <a16:creationId xmlns:a16="http://schemas.microsoft.com/office/drawing/2014/main" id="{7B1E428E-874A-ADCA-43BB-56AE3ED9A2A0}"/>
              </a:ext>
            </a:extLst>
          </p:cNvPr>
          <p:cNvSpPr>
            <a:spLocks noChangeArrowheads="1"/>
          </p:cNvSpPr>
          <p:nvPr/>
        </p:nvSpPr>
        <p:spPr bwMode="auto">
          <a:xfrm>
            <a:off x="1451579" y="1951801"/>
            <a:ext cx="3999441" cy="2436573"/>
          </a:xfrm>
          <a:prstGeom prst="rect">
            <a:avLst/>
          </a:prstGeom>
          <a:noFill/>
          <a:ln>
            <a:noFill/>
          </a:ln>
          <a:effectLst/>
        </p:spPr>
        <p:txBody>
          <a:bodyPr vert="horz" wrap="squar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effectLst/>
                <a:latin typeface="Arial" panose="020B0604020202020204" pitchFamily="34" charset="0"/>
                <a:cs typeface="Arial" panose="020B0604020202020204" pitchFamily="34" charset="0"/>
              </a:rPr>
              <a:t>The present work is about motivation, more specifically what moves us to do something for our future and therefore I explain how it improves our well-being. I aim to show what the different types of motivation are, explaining their advantages and disadvantages. The topic will also be addressed in a personal way where I will show what moves me.</a:t>
            </a:r>
          </a:p>
        </p:txBody>
      </p:sp>
    </p:spTree>
    <p:extLst>
      <p:ext uri="{BB962C8B-B14F-4D97-AF65-F5344CB8AC3E}">
        <p14:creationId xmlns:p14="http://schemas.microsoft.com/office/powerpoint/2010/main" val="2881842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EC23D-0109-1D43-155E-87D4D67179B4}"/>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DEFINITION OF MOTIVATION</a:t>
            </a:r>
            <a:endParaRPr lang="en-GB" b="1" dirty="0">
              <a:latin typeface="Arial" panose="020B0604020202020204" pitchFamily="34" charset="0"/>
              <a:cs typeface="Arial" panose="020B0604020202020204" pitchFamily="34" charset="0"/>
            </a:endParaRPr>
          </a:p>
        </p:txBody>
      </p:sp>
      <p:sp>
        <p:nvSpPr>
          <p:cNvPr id="5" name="Rectangle 5">
            <a:extLst>
              <a:ext uri="{FF2B5EF4-FFF2-40B4-BE49-F238E27FC236}">
                <a16:creationId xmlns:a16="http://schemas.microsoft.com/office/drawing/2014/main" id="{CF705C0D-EBD0-7923-76E1-BCBFA84344E2}"/>
              </a:ext>
            </a:extLst>
          </p:cNvPr>
          <p:cNvSpPr>
            <a:spLocks noGrp="1" noChangeArrowheads="1"/>
          </p:cNvSpPr>
          <p:nvPr>
            <p:ph idx="1"/>
          </p:nvPr>
        </p:nvSpPr>
        <p:spPr bwMode="auto">
          <a:xfrm>
            <a:off x="1451579" y="1354892"/>
            <a:ext cx="3275541" cy="3698456"/>
          </a:xfrm>
          <a:prstGeom prst="rect">
            <a:avLst/>
          </a:prstGeom>
          <a:noFill/>
          <a:ln>
            <a:noFill/>
          </a:ln>
          <a:effectLst/>
        </p:spPr>
        <p:txBody>
          <a:bodyPr vert="horz" wrap="squar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Motivation </a:t>
            </a:r>
            <a:r>
              <a:rPr kumimoji="0" lang="en-US"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(motive + action)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is the internal impulse that makes us act to achieve our </a:t>
            </a:r>
            <a:r>
              <a:rPr kumimoji="0" lang="en-US"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goals.</a:t>
            </a:r>
            <a:endParaRPr lang="en-US" altLang="en-US" sz="1600" dirty="0">
              <a:solidFill>
                <a:schemeClr val="tx1"/>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202124"/>
                </a:solidFill>
                <a:effectLst/>
                <a:latin typeface="Arial" panose="020B0604020202020204" pitchFamily="34" charset="0"/>
                <a:cs typeface="Arial" panose="020B0604020202020204" pitchFamily="34" charset="0"/>
              </a:rPr>
              <a:t>When we are motivated we feel capable of achieving any result.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202124"/>
                </a:solidFill>
                <a:effectLst/>
                <a:latin typeface="Arial" panose="020B0604020202020204" pitchFamily="34" charset="0"/>
                <a:cs typeface="Arial" panose="020B0604020202020204" pitchFamily="34" charset="0"/>
              </a:rPr>
              <a:t>Motivated people have a positive outlook, they know they are investing their time in something valuable. This makes the environment lighter and the work easier, and the consequence is greater well-being and performance</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Everything we do in our life is driven by a purpose.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3" name="Picture 2">
            <a:extLst>
              <a:ext uri="{FF2B5EF4-FFF2-40B4-BE49-F238E27FC236}">
                <a16:creationId xmlns:a16="http://schemas.microsoft.com/office/drawing/2014/main" id="{A067070A-83A5-4683-1FBE-6FF9C7D4302A}"/>
              </a:ext>
            </a:extLst>
          </p:cNvPr>
          <p:cNvPicPr>
            <a:picLocks noChangeAspect="1"/>
          </p:cNvPicPr>
          <p:nvPr/>
        </p:nvPicPr>
        <p:blipFill>
          <a:blip r:embed="rId2"/>
          <a:stretch>
            <a:fillRect/>
          </a:stretch>
        </p:blipFill>
        <p:spPr>
          <a:xfrm>
            <a:off x="5015958" y="2071195"/>
            <a:ext cx="6306183" cy="324375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7841999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EE2FC-CA02-2C74-2B6B-6991C9E50B82}"/>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TYPES OF MOTIVATION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D6B35CF-95DC-8768-CA74-14646665367C}"/>
              </a:ext>
            </a:extLst>
          </p:cNvPr>
          <p:cNvSpPr>
            <a:spLocks noGrp="1"/>
          </p:cNvSpPr>
          <p:nvPr>
            <p:ph idx="1"/>
          </p:nvPr>
        </p:nvSpPr>
        <p:spPr>
          <a:xfrm>
            <a:off x="1340956" y="1749846"/>
            <a:ext cx="3885337" cy="3168229"/>
          </a:xfrm>
        </p:spPr>
        <p:txBody>
          <a:bodyPr>
            <a:normAutofit/>
          </a:bodyPr>
          <a:lstStyle/>
          <a:p>
            <a:pPr marL="0" indent="0">
              <a:buNone/>
            </a:pPr>
            <a:r>
              <a:rPr lang="en-GB" sz="1100" b="1" dirty="0">
                <a:latin typeface="Arial" panose="020B0604020202020204" pitchFamily="34" charset="0"/>
                <a:cs typeface="Arial" panose="020B0604020202020204" pitchFamily="34" charset="0"/>
              </a:rPr>
              <a:t>Intrinsic Motivation</a:t>
            </a:r>
            <a:r>
              <a:rPr lang="en-GB" sz="1100" dirty="0">
                <a:latin typeface="Arial" panose="020B0604020202020204" pitchFamily="34" charset="0"/>
                <a:cs typeface="Arial" panose="020B0604020202020204" pitchFamily="34" charset="0"/>
              </a:rPr>
              <a:t>, known as internal motivation, they are the goals, objectives and personal projects that stimulate each person to wake up every day and go to work every day to acquire goods that help satisfy their long-term needs. This is a kind of feeling that is present in most people, it generates the willpower to achieve a better life.</a:t>
            </a: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5" name="TextBox 4">
            <a:extLst>
              <a:ext uri="{FF2B5EF4-FFF2-40B4-BE49-F238E27FC236}">
                <a16:creationId xmlns:a16="http://schemas.microsoft.com/office/drawing/2014/main" id="{7D7579CC-97F2-63BF-2655-5CB5FE1C4A8D}"/>
              </a:ext>
            </a:extLst>
          </p:cNvPr>
          <p:cNvSpPr txBox="1"/>
          <p:nvPr/>
        </p:nvSpPr>
        <p:spPr>
          <a:xfrm>
            <a:off x="1411410" y="3429000"/>
            <a:ext cx="3662374" cy="938719"/>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Extrinsic Motivation</a:t>
            </a:r>
            <a:r>
              <a:rPr lang="en-GB" sz="1100" dirty="0">
                <a:latin typeface="Arial" panose="020B0604020202020204" pitchFamily="34" charset="0"/>
                <a:cs typeface="Arial" panose="020B0604020202020204" pitchFamily="34" charset="0"/>
              </a:rPr>
              <a:t>, is a reward or incentive from one person or external entity to make another to act. Companies typically use pay structures, public compliments and employee awards to encourage them to work at higher levels. </a:t>
            </a:r>
            <a:endParaRPr lang="en-GB" sz="1100" dirty="0"/>
          </a:p>
        </p:txBody>
      </p:sp>
      <p:pic>
        <p:nvPicPr>
          <p:cNvPr id="6" name="Picture 5">
            <a:extLst>
              <a:ext uri="{FF2B5EF4-FFF2-40B4-BE49-F238E27FC236}">
                <a16:creationId xmlns:a16="http://schemas.microsoft.com/office/drawing/2014/main" id="{619C65DE-5B37-7A19-28C3-2E65639DFAC0}"/>
              </a:ext>
            </a:extLst>
          </p:cNvPr>
          <p:cNvPicPr>
            <a:picLocks noChangeAspect="1"/>
          </p:cNvPicPr>
          <p:nvPr/>
        </p:nvPicPr>
        <p:blipFill>
          <a:blip r:embed="rId2"/>
          <a:stretch>
            <a:fillRect/>
          </a:stretch>
        </p:blipFill>
        <p:spPr>
          <a:xfrm>
            <a:off x="6424666" y="1853754"/>
            <a:ext cx="3076311" cy="1728496"/>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7" name="Picture 6">
            <a:extLst>
              <a:ext uri="{FF2B5EF4-FFF2-40B4-BE49-F238E27FC236}">
                <a16:creationId xmlns:a16="http://schemas.microsoft.com/office/drawing/2014/main" id="{63B3267E-E84E-4205-0D80-21295C84E9D6}"/>
              </a:ext>
            </a:extLst>
          </p:cNvPr>
          <p:cNvPicPr>
            <a:picLocks noChangeAspect="1"/>
          </p:cNvPicPr>
          <p:nvPr/>
        </p:nvPicPr>
        <p:blipFill>
          <a:blip r:embed="rId3"/>
          <a:stretch>
            <a:fillRect/>
          </a:stretch>
        </p:blipFill>
        <p:spPr>
          <a:xfrm>
            <a:off x="6253216" y="3809509"/>
            <a:ext cx="3001347" cy="1680754"/>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35069483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779C2-4D9F-CDC0-35F4-5623F3AA5C09}"/>
              </a:ext>
            </a:extLst>
          </p:cNvPr>
          <p:cNvSpPr>
            <a:spLocks noGrp="1"/>
          </p:cNvSpPr>
          <p:nvPr>
            <p:ph type="title"/>
          </p:nvPr>
        </p:nvSpPr>
        <p:spPr/>
        <p:txBody>
          <a:bodyPr>
            <a:normAutofit/>
          </a:bodyPr>
          <a:lstStyle/>
          <a:p>
            <a:r>
              <a:rPr lang="en-US" dirty="0"/>
              <a:t>DIFERENCE BETWEEN 2 TYPES OF MOTIVATION </a:t>
            </a:r>
            <a:endParaRPr lang="en-GB" dirty="0"/>
          </a:p>
        </p:txBody>
      </p:sp>
      <p:sp>
        <p:nvSpPr>
          <p:cNvPr id="3" name="Content Placeholder 2">
            <a:extLst>
              <a:ext uri="{FF2B5EF4-FFF2-40B4-BE49-F238E27FC236}">
                <a16:creationId xmlns:a16="http://schemas.microsoft.com/office/drawing/2014/main" id="{A5490FFF-7FFF-DBD0-B196-65CDBBB1E87D}"/>
              </a:ext>
            </a:extLst>
          </p:cNvPr>
          <p:cNvSpPr>
            <a:spLocks noGrp="1"/>
          </p:cNvSpPr>
          <p:nvPr>
            <p:ph idx="1"/>
          </p:nvPr>
        </p:nvSpPr>
        <p:spPr>
          <a:xfrm>
            <a:off x="539858" y="1828800"/>
            <a:ext cx="3696239" cy="4077478"/>
          </a:xfrm>
        </p:spPr>
        <p:txBody>
          <a:bodyPr>
            <a:normAutofit/>
          </a:bodyPr>
          <a:lstStyle/>
          <a:p>
            <a:pPr marL="0" indent="0">
              <a:buNone/>
            </a:pPr>
            <a:endParaRPr lang="en-GB" sz="1100" dirty="0">
              <a:latin typeface="Arial" panose="020B0604020202020204" pitchFamily="34" charset="0"/>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61B33C21-1B35-8C1C-33A5-BD240C8DDD64}"/>
              </a:ext>
            </a:extLst>
          </p:cNvPr>
          <p:cNvSpPr txBox="1"/>
          <p:nvPr/>
        </p:nvSpPr>
        <p:spPr>
          <a:xfrm>
            <a:off x="4898571" y="2035602"/>
            <a:ext cx="4375431"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t>
            </a:r>
            <a:endParaRPr lang="en-GB" sz="1100" dirty="0"/>
          </a:p>
        </p:txBody>
      </p:sp>
      <p:sp>
        <p:nvSpPr>
          <p:cNvPr id="8" name="TextBox 7">
            <a:extLst>
              <a:ext uri="{FF2B5EF4-FFF2-40B4-BE49-F238E27FC236}">
                <a16:creationId xmlns:a16="http://schemas.microsoft.com/office/drawing/2014/main" id="{8A488D61-57E4-2740-5014-93FF88610340}"/>
              </a:ext>
            </a:extLst>
          </p:cNvPr>
          <p:cNvSpPr txBox="1"/>
          <p:nvPr/>
        </p:nvSpPr>
        <p:spPr>
          <a:xfrm>
            <a:off x="1339636" y="2252465"/>
            <a:ext cx="4375431" cy="1277273"/>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Extrinsic motivation </a:t>
            </a:r>
            <a:r>
              <a:rPr lang="en-GB" sz="1100" dirty="0">
                <a:latin typeface="Arial" panose="020B0604020202020204" pitchFamily="34" charset="0"/>
                <a:cs typeface="Arial" panose="020B0604020202020204" pitchFamily="34" charset="0"/>
              </a:rPr>
              <a:t>is a motivation that comes from external factors. This motivation compels you to a goal for something other than achieving that goal. You no longer pursue something purely because you like it, but because of what you can gain from it, as a reward.  In other side </a:t>
            </a:r>
            <a:r>
              <a:rPr lang="en-GB" sz="1100" b="1" dirty="0">
                <a:latin typeface="Arial" panose="020B0604020202020204" pitchFamily="34" charset="0"/>
                <a:cs typeface="Arial" panose="020B0604020202020204" pitchFamily="34" charset="0"/>
              </a:rPr>
              <a:t>Intrinsic motivation </a:t>
            </a:r>
            <a:r>
              <a:rPr lang="en-GB" sz="1100" dirty="0">
                <a:latin typeface="Arial" panose="020B0604020202020204" pitchFamily="34" charset="0"/>
                <a:cs typeface="Arial" panose="020B0604020202020204" pitchFamily="34" charset="0"/>
              </a:rPr>
              <a:t>is a type of motivation that comes from within. An essentially motivated person does something because he enjoys doing it.</a:t>
            </a:r>
          </a:p>
        </p:txBody>
      </p:sp>
      <p:pic>
        <p:nvPicPr>
          <p:cNvPr id="6" name="Picture 5">
            <a:extLst>
              <a:ext uri="{FF2B5EF4-FFF2-40B4-BE49-F238E27FC236}">
                <a16:creationId xmlns:a16="http://schemas.microsoft.com/office/drawing/2014/main" id="{2D13C89D-456F-D7C2-47EF-11ABC5BDF511}"/>
              </a:ext>
            </a:extLst>
          </p:cNvPr>
          <p:cNvPicPr>
            <a:picLocks noChangeAspect="1"/>
          </p:cNvPicPr>
          <p:nvPr/>
        </p:nvPicPr>
        <p:blipFill>
          <a:blip r:embed="rId2"/>
          <a:stretch>
            <a:fillRect/>
          </a:stretch>
        </p:blipFill>
        <p:spPr>
          <a:xfrm>
            <a:off x="6096000" y="1938883"/>
            <a:ext cx="5201720" cy="306536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2027038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9D807-6EBD-FB02-09D8-0A5F5256F7D5}"/>
              </a:ext>
            </a:extLst>
          </p:cNvPr>
          <p:cNvSpPr>
            <a:spLocks noGrp="1"/>
          </p:cNvSpPr>
          <p:nvPr>
            <p:ph type="title"/>
          </p:nvPr>
        </p:nvSpPr>
        <p:spPr/>
        <p:txBody>
          <a:bodyPr>
            <a:normAutofit/>
          </a:bodyPr>
          <a:lstStyle/>
          <a:p>
            <a:r>
              <a:rPr lang="en-US" dirty="0"/>
              <a:t>THE ADAVANTAGES AND DISADVANTAGES</a:t>
            </a:r>
            <a:br>
              <a:rPr lang="en-US" dirty="0"/>
            </a:br>
            <a:endParaRPr lang="en-GB" dirty="0"/>
          </a:p>
        </p:txBody>
      </p:sp>
      <p:sp>
        <p:nvSpPr>
          <p:cNvPr id="4" name="TextBox 3">
            <a:extLst>
              <a:ext uri="{FF2B5EF4-FFF2-40B4-BE49-F238E27FC236}">
                <a16:creationId xmlns:a16="http://schemas.microsoft.com/office/drawing/2014/main" id="{6A45C369-2D64-3599-777D-AE47550B7F2E}"/>
              </a:ext>
            </a:extLst>
          </p:cNvPr>
          <p:cNvSpPr txBox="1"/>
          <p:nvPr/>
        </p:nvSpPr>
        <p:spPr>
          <a:xfrm>
            <a:off x="5643561" y="2409825"/>
            <a:ext cx="5186363" cy="3139321"/>
          </a:xfrm>
          <a:prstGeom prst="rect">
            <a:avLst/>
          </a:prstGeom>
          <a:noFill/>
        </p:spPr>
        <p:txBody>
          <a:bodyPr wrap="square" rtlCol="0">
            <a:spAutoFit/>
          </a:bodyPr>
          <a:lstStyle/>
          <a:p>
            <a:r>
              <a:rPr lang="en-GB" b="1" dirty="0"/>
              <a:t>Extrinsic motivation </a:t>
            </a:r>
            <a:r>
              <a:rPr lang="en-GB" dirty="0"/>
              <a:t>work great for short-term goals;</a:t>
            </a:r>
          </a:p>
          <a:p>
            <a:pPr marL="285750" indent="-285750">
              <a:buFont typeface="Arial" panose="020B0604020202020204" pitchFamily="34" charset="0"/>
              <a:buChar char="•"/>
            </a:pPr>
            <a:r>
              <a:rPr lang="en-GB" dirty="0"/>
              <a:t>Productivity</a:t>
            </a:r>
          </a:p>
          <a:p>
            <a:pPr marL="285750" indent="-285750">
              <a:buFont typeface="Arial" panose="020B0604020202020204" pitchFamily="34" charset="0"/>
              <a:buChar char="•"/>
            </a:pPr>
            <a:r>
              <a:rPr lang="en-GB" dirty="0"/>
              <a:t>Greater efficiency</a:t>
            </a:r>
          </a:p>
          <a:p>
            <a:pPr marL="285750" indent="-285750">
              <a:buFont typeface="Arial" panose="020B0604020202020204" pitchFamily="34" charset="0"/>
              <a:buChar char="•"/>
            </a:pPr>
            <a:r>
              <a:rPr lang="en-GB" dirty="0"/>
              <a:t>Motivation for large groups</a:t>
            </a:r>
          </a:p>
          <a:p>
            <a:pPr marL="285750" indent="-285750">
              <a:buFont typeface="Arial" panose="020B0604020202020204" pitchFamily="34" charset="0"/>
              <a:buChar char="•"/>
            </a:pPr>
            <a:r>
              <a:rPr lang="en-GB" dirty="0"/>
              <a:t>Promoting short-term success related to long-term goals</a:t>
            </a:r>
          </a:p>
          <a:p>
            <a:pPr marL="285750" indent="-285750">
              <a:buFont typeface="Arial" panose="020B0604020202020204" pitchFamily="34" charset="0"/>
              <a:buChar char="•"/>
            </a:pPr>
            <a:r>
              <a:rPr lang="en-GB" dirty="0"/>
              <a:t>if not handled correctly, people can have disturbances within their personality, believing at all times that they deserve something for having performed a task effectively.</a:t>
            </a:r>
          </a:p>
        </p:txBody>
      </p:sp>
      <p:sp>
        <p:nvSpPr>
          <p:cNvPr id="8" name="TextBox 7">
            <a:extLst>
              <a:ext uri="{FF2B5EF4-FFF2-40B4-BE49-F238E27FC236}">
                <a16:creationId xmlns:a16="http://schemas.microsoft.com/office/drawing/2014/main" id="{15A03263-4799-F677-116B-EFF007109250}"/>
              </a:ext>
            </a:extLst>
          </p:cNvPr>
          <p:cNvSpPr txBox="1"/>
          <p:nvPr/>
        </p:nvSpPr>
        <p:spPr>
          <a:xfrm>
            <a:off x="561974" y="2413337"/>
            <a:ext cx="4686301" cy="2031325"/>
          </a:xfrm>
          <a:prstGeom prst="rect">
            <a:avLst/>
          </a:prstGeom>
          <a:noFill/>
        </p:spPr>
        <p:txBody>
          <a:bodyPr wrap="square" rtlCol="0">
            <a:spAutoFit/>
          </a:bodyPr>
          <a:lstStyle/>
          <a:p>
            <a:r>
              <a:rPr lang="en-GB" b="1" dirty="0"/>
              <a:t>Intrinsic motivation </a:t>
            </a:r>
            <a:r>
              <a:rPr lang="en-GB" dirty="0"/>
              <a:t>offers the most long-term benefits in the workplace;</a:t>
            </a:r>
          </a:p>
          <a:p>
            <a:pPr marL="285750" indent="-285750">
              <a:buFont typeface="Arial" panose="020B0604020202020204" pitchFamily="34" charset="0"/>
              <a:buChar char="•"/>
            </a:pPr>
            <a:r>
              <a:rPr lang="en-GB" dirty="0"/>
              <a:t>Increased satisfaction</a:t>
            </a:r>
          </a:p>
          <a:p>
            <a:pPr marL="285750" indent="-285750">
              <a:buFont typeface="Arial" panose="020B0604020202020204" pitchFamily="34" charset="0"/>
              <a:buChar char="•"/>
            </a:pPr>
            <a:r>
              <a:rPr lang="en-GB" dirty="0"/>
              <a:t>Long term achievement</a:t>
            </a:r>
          </a:p>
          <a:p>
            <a:pPr marL="285750" indent="-285750">
              <a:buFont typeface="Arial" panose="020B0604020202020204" pitchFamily="34" charset="0"/>
              <a:buChar char="•"/>
            </a:pPr>
            <a:r>
              <a:rPr lang="en-GB" dirty="0"/>
              <a:t>More innovation</a:t>
            </a:r>
          </a:p>
          <a:p>
            <a:pPr marL="285750" indent="-285750">
              <a:buFont typeface="Arial" panose="020B0604020202020204" pitchFamily="34" charset="0"/>
              <a:buChar char="•"/>
            </a:pPr>
            <a:r>
              <a:rPr lang="en-GB" dirty="0"/>
              <a:t>High morale</a:t>
            </a:r>
          </a:p>
          <a:p>
            <a:pPr marL="285750" indent="-285750">
              <a:buFont typeface="Arial" panose="020B0604020202020204" pitchFamily="34" charset="0"/>
              <a:buChar char="•"/>
            </a:pPr>
            <a:r>
              <a:rPr lang="en-GB" dirty="0"/>
              <a:t>Culpability</a:t>
            </a:r>
          </a:p>
        </p:txBody>
      </p:sp>
    </p:spTree>
    <p:extLst>
      <p:ext uri="{BB962C8B-B14F-4D97-AF65-F5344CB8AC3E}">
        <p14:creationId xmlns:p14="http://schemas.microsoft.com/office/powerpoint/2010/main" val="1386742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875CB-93EB-8D07-A89C-225A9CA81686}"/>
              </a:ext>
            </a:extLst>
          </p:cNvPr>
          <p:cNvSpPr>
            <a:spLocks noGrp="1"/>
          </p:cNvSpPr>
          <p:nvPr>
            <p:ph type="title"/>
          </p:nvPr>
        </p:nvSpPr>
        <p:spPr/>
        <p:txBody>
          <a:bodyPr/>
          <a:lstStyle/>
          <a:p>
            <a:r>
              <a:rPr lang="en-US" dirty="0"/>
              <a:t>WHAT MOTIVATES ME</a:t>
            </a:r>
            <a:endParaRPr lang="en-GB" dirty="0"/>
          </a:p>
        </p:txBody>
      </p:sp>
      <p:sp>
        <p:nvSpPr>
          <p:cNvPr id="3" name="Content Placeholder 2">
            <a:extLst>
              <a:ext uri="{FF2B5EF4-FFF2-40B4-BE49-F238E27FC236}">
                <a16:creationId xmlns:a16="http://schemas.microsoft.com/office/drawing/2014/main" id="{8A553949-A30F-8EE9-A6E5-01CC42B4651E}"/>
              </a:ext>
            </a:extLst>
          </p:cNvPr>
          <p:cNvSpPr>
            <a:spLocks noGrp="1"/>
          </p:cNvSpPr>
          <p:nvPr>
            <p:ph idx="1"/>
          </p:nvPr>
        </p:nvSpPr>
        <p:spPr>
          <a:xfrm>
            <a:off x="779971" y="1759373"/>
            <a:ext cx="3697135" cy="2993601"/>
          </a:xfrm>
        </p:spPr>
        <p:txBody>
          <a:bodyPr>
            <a:normAutofit fontScale="92500"/>
          </a:bodyPr>
          <a:lstStyle/>
          <a:p>
            <a:pPr marL="0" indent="0">
              <a:buNone/>
            </a:pPr>
            <a:r>
              <a:rPr lang="en-GB" sz="1100" dirty="0">
                <a:latin typeface="Arial" panose="020B0604020202020204" pitchFamily="34" charset="0"/>
                <a:cs typeface="Arial" panose="020B0604020202020204" pitchFamily="34" charset="0"/>
              </a:rPr>
              <a:t>Everything that is inside me motivates me is associated with my </a:t>
            </a:r>
            <a:r>
              <a:rPr lang="en-GB" sz="1100" b="1" dirty="0">
                <a:latin typeface="Arial" panose="020B0604020202020204" pitchFamily="34" charset="0"/>
                <a:cs typeface="Arial" panose="020B0604020202020204" pitchFamily="34" charset="0"/>
              </a:rPr>
              <a:t>purpose</a:t>
            </a:r>
            <a:r>
              <a:rPr lang="en-GB" sz="1100" dirty="0">
                <a:latin typeface="Arial" panose="020B0604020202020204" pitchFamily="34" charset="0"/>
                <a:cs typeface="Arial" panose="020B0604020202020204" pitchFamily="34" charset="0"/>
              </a:rPr>
              <a:t>, with my personal </a:t>
            </a:r>
            <a:r>
              <a:rPr lang="en-GB" sz="1100" b="1" dirty="0">
                <a:latin typeface="Arial" panose="020B0604020202020204" pitchFamily="34" charset="0"/>
                <a:cs typeface="Arial" panose="020B0604020202020204" pitchFamily="34" charset="0"/>
              </a:rPr>
              <a:t>value</a:t>
            </a:r>
            <a:r>
              <a:rPr lang="en-GB" sz="1100" dirty="0">
                <a:latin typeface="Arial" panose="020B0604020202020204" pitchFamily="34" charset="0"/>
                <a:cs typeface="Arial" panose="020B0604020202020204" pitchFamily="34" charset="0"/>
              </a:rPr>
              <a:t>. That is what gives my life meaning. Whether bearing and raising a child, doing social work, growing in a professional career, buying the first property or just getting up in the morning to go buy my bread. Everything has to do with the </a:t>
            </a:r>
            <a:r>
              <a:rPr lang="en-GB" sz="1100" b="1" dirty="0">
                <a:latin typeface="Arial" panose="020B0604020202020204" pitchFamily="34" charset="0"/>
                <a:cs typeface="Arial" panose="020B0604020202020204" pitchFamily="34" charset="0"/>
              </a:rPr>
              <a:t>meaning</a:t>
            </a:r>
            <a:r>
              <a:rPr lang="en-GB" sz="1100" dirty="0">
                <a:latin typeface="Arial" panose="020B0604020202020204" pitchFamily="34" charset="0"/>
                <a:cs typeface="Arial" panose="020B0604020202020204" pitchFamily="34" charset="0"/>
              </a:rPr>
              <a:t> I want to give to my life and that drives me every day to get up and achieve my goals. Remembering what makes me happy, what I like, the people I love and those who also love me, my achievements, unique moments and so many other things that motivate me are important in difficult times and give me the strength to move on. An effective way to achieve my dreams is to turn them into goals and </a:t>
            </a:r>
            <a:r>
              <a:rPr lang="en-GB" sz="1100" b="1" dirty="0">
                <a:latin typeface="Arial" panose="020B0604020202020204" pitchFamily="34" charset="0"/>
                <a:cs typeface="Arial" panose="020B0604020202020204" pitchFamily="34" charset="0"/>
              </a:rPr>
              <a:t>objectives</a:t>
            </a:r>
            <a:r>
              <a:rPr lang="en-GB" sz="1100" dirty="0">
                <a:latin typeface="Arial" panose="020B0604020202020204" pitchFamily="34" charset="0"/>
                <a:cs typeface="Arial" panose="020B0604020202020204" pitchFamily="34" charset="0"/>
              </a:rPr>
              <a:t>, believing that I can really make them come true. </a:t>
            </a:r>
          </a:p>
        </p:txBody>
      </p:sp>
      <p:pic>
        <p:nvPicPr>
          <p:cNvPr id="4" name="Picture 3">
            <a:extLst>
              <a:ext uri="{FF2B5EF4-FFF2-40B4-BE49-F238E27FC236}">
                <a16:creationId xmlns:a16="http://schemas.microsoft.com/office/drawing/2014/main" id="{39393D85-185B-7EB9-372C-D9AB1488BA91}"/>
              </a:ext>
            </a:extLst>
          </p:cNvPr>
          <p:cNvPicPr>
            <a:picLocks noChangeAspect="1"/>
          </p:cNvPicPr>
          <p:nvPr/>
        </p:nvPicPr>
        <p:blipFill>
          <a:blip r:embed="rId2"/>
          <a:stretch>
            <a:fillRect/>
          </a:stretch>
        </p:blipFill>
        <p:spPr>
          <a:xfrm>
            <a:off x="4985634" y="3023356"/>
            <a:ext cx="2464589" cy="2402081"/>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5" name="Picture 4">
            <a:extLst>
              <a:ext uri="{FF2B5EF4-FFF2-40B4-BE49-F238E27FC236}">
                <a16:creationId xmlns:a16="http://schemas.microsoft.com/office/drawing/2014/main" id="{722C9C35-B92B-2DC3-61BF-A47FF3801E3B}"/>
              </a:ext>
            </a:extLst>
          </p:cNvPr>
          <p:cNvPicPr>
            <a:picLocks noChangeAspect="1"/>
          </p:cNvPicPr>
          <p:nvPr/>
        </p:nvPicPr>
        <p:blipFill>
          <a:blip r:embed="rId3"/>
          <a:stretch>
            <a:fillRect/>
          </a:stretch>
        </p:blipFill>
        <p:spPr>
          <a:xfrm>
            <a:off x="6253216" y="996332"/>
            <a:ext cx="2639469" cy="2556587"/>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84426EB5-5069-BE40-37EC-EDA97B4D2114}"/>
              </a:ext>
            </a:extLst>
          </p:cNvPr>
          <p:cNvSpPr txBox="1"/>
          <p:nvPr/>
        </p:nvSpPr>
        <p:spPr>
          <a:xfrm>
            <a:off x="9536991" y="1592195"/>
            <a:ext cx="2189471" cy="2862322"/>
          </a:xfrm>
          <a:prstGeom prst="rect">
            <a:avLst/>
          </a:prstGeom>
          <a:noFill/>
        </p:spPr>
        <p:txBody>
          <a:bodyPr wrap="square" rtlCol="0">
            <a:spAutoFit/>
          </a:bodyPr>
          <a:lstStyle/>
          <a:p>
            <a:pPr marL="285750" indent="-285750">
              <a:buFont typeface="Arial" panose="020B0604020202020204" pitchFamily="34" charset="0"/>
              <a:buChar char="•"/>
            </a:pPr>
            <a:r>
              <a:rPr lang="en-GB" dirty="0"/>
              <a:t>Fun</a:t>
            </a:r>
          </a:p>
          <a:p>
            <a:pPr marL="285750" indent="-285750">
              <a:buFont typeface="Arial" panose="020B0604020202020204" pitchFamily="34" charset="0"/>
              <a:buChar char="•"/>
            </a:pPr>
            <a:r>
              <a:rPr lang="en-GB" dirty="0"/>
              <a:t>Challenge skills</a:t>
            </a:r>
          </a:p>
          <a:p>
            <a:pPr marL="285750" indent="-285750">
              <a:buFont typeface="Arial" panose="020B0604020202020204" pitchFamily="34" charset="0"/>
              <a:buChar char="•"/>
            </a:pPr>
            <a:r>
              <a:rPr lang="en-GB" dirty="0"/>
              <a:t>Objective</a:t>
            </a:r>
          </a:p>
          <a:p>
            <a:pPr marL="285750" indent="-285750">
              <a:buFont typeface="Arial" panose="020B0604020202020204" pitchFamily="34" charset="0"/>
              <a:buChar char="•"/>
            </a:pPr>
            <a:r>
              <a:rPr lang="en-GB" dirty="0"/>
              <a:t>Inspiration</a:t>
            </a:r>
          </a:p>
          <a:p>
            <a:pPr marL="285750" indent="-285750">
              <a:buFont typeface="Arial" panose="020B0604020202020204" pitchFamily="34" charset="0"/>
              <a:buChar char="•"/>
            </a:pPr>
            <a:r>
              <a:rPr lang="en-GB" dirty="0"/>
              <a:t>Excellence</a:t>
            </a:r>
          </a:p>
          <a:p>
            <a:pPr marL="285750" indent="-285750">
              <a:buFont typeface="Arial" panose="020B0604020202020204" pitchFamily="34" charset="0"/>
              <a:buChar char="•"/>
            </a:pPr>
            <a:r>
              <a:rPr lang="en-GB" dirty="0"/>
              <a:t>Satisfaction</a:t>
            </a:r>
          </a:p>
          <a:p>
            <a:pPr marL="285750" indent="-285750">
              <a:buFont typeface="Arial" panose="020B0604020202020204" pitchFamily="34" charset="0"/>
              <a:buChar char="•"/>
            </a:pPr>
            <a:r>
              <a:rPr lang="en-GB" dirty="0"/>
              <a:t>Opponent</a:t>
            </a:r>
          </a:p>
          <a:p>
            <a:pPr marL="285750" indent="-285750">
              <a:buFont typeface="Arial" panose="020B0604020202020204" pitchFamily="34" charset="0"/>
              <a:buChar char="•"/>
            </a:pPr>
            <a:r>
              <a:rPr lang="en-GB" dirty="0"/>
              <a:t>Affection</a:t>
            </a:r>
          </a:p>
          <a:p>
            <a:pPr marL="285750" indent="-285750">
              <a:buFont typeface="Arial" panose="020B0604020202020204" pitchFamily="34" charset="0"/>
              <a:buChar char="•"/>
            </a:pPr>
            <a:r>
              <a:rPr lang="en-GB" dirty="0"/>
              <a:t>Fault</a:t>
            </a:r>
          </a:p>
          <a:p>
            <a:pPr marL="285750" indent="-285750">
              <a:buFont typeface="Arial" panose="020B0604020202020204" pitchFamily="34" charset="0"/>
              <a:buChar char="•"/>
            </a:pPr>
            <a:r>
              <a:rPr lang="en-GB" dirty="0"/>
              <a:t>Welfare</a:t>
            </a:r>
          </a:p>
        </p:txBody>
      </p:sp>
    </p:spTree>
    <p:extLst>
      <p:ext uri="{BB962C8B-B14F-4D97-AF65-F5344CB8AC3E}">
        <p14:creationId xmlns:p14="http://schemas.microsoft.com/office/powerpoint/2010/main" val="973572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C6394-1B47-8701-8BFD-5E5CEBE05F73}"/>
              </a:ext>
            </a:extLst>
          </p:cNvPr>
          <p:cNvSpPr>
            <a:spLocks noGrp="1"/>
          </p:cNvSpPr>
          <p:nvPr>
            <p:ph type="title"/>
          </p:nvPr>
        </p:nvSpPr>
        <p:spPr/>
        <p:txBody>
          <a:bodyPr>
            <a:normAutofit/>
          </a:bodyPr>
          <a:lstStyle/>
          <a:p>
            <a:r>
              <a:rPr lang="en-US" dirty="0"/>
              <a:t>CONCLUSION</a:t>
            </a:r>
            <a:br>
              <a:rPr lang="en-US" dirty="0"/>
            </a:br>
            <a:endParaRPr lang="en-GB" dirty="0"/>
          </a:p>
        </p:txBody>
      </p:sp>
      <p:sp>
        <p:nvSpPr>
          <p:cNvPr id="3" name="Content Placeholder 2">
            <a:extLst>
              <a:ext uri="{FF2B5EF4-FFF2-40B4-BE49-F238E27FC236}">
                <a16:creationId xmlns:a16="http://schemas.microsoft.com/office/drawing/2014/main" id="{407D9071-8B75-0763-8BBF-216A74EAC394}"/>
              </a:ext>
            </a:extLst>
          </p:cNvPr>
          <p:cNvSpPr>
            <a:spLocks noGrp="1"/>
          </p:cNvSpPr>
          <p:nvPr>
            <p:ph idx="1"/>
          </p:nvPr>
        </p:nvSpPr>
        <p:spPr>
          <a:xfrm>
            <a:off x="677334" y="1703599"/>
            <a:ext cx="8596668" cy="3880773"/>
          </a:xfrm>
        </p:spPr>
        <p:txBody>
          <a:bodyPr>
            <a:normAutofit/>
          </a:bodyPr>
          <a:lstStyle/>
          <a:p>
            <a:pPr marL="0" indent="0">
              <a:buNone/>
            </a:pPr>
            <a:r>
              <a:rPr lang="en-GB" sz="1100" dirty="0">
                <a:latin typeface="Arial" panose="020B0604020202020204" pitchFamily="34" charset="0"/>
                <a:cs typeface="Arial" panose="020B0604020202020204" pitchFamily="34" charset="0"/>
              </a:rPr>
              <a:t>In this work I approached the subject of motivation, where I concluded that motivated people when they perform their work individually or in groups, present better results for the company and contribute decisively to its growth. Discovering factors and strategies that generate motivation for their employees has been a crucial challenge for company leaders, because commitment is the essence of motivation. Leaders need to be prepared to discover and arouse the motivation of their followers.</a:t>
            </a:r>
          </a:p>
        </p:txBody>
      </p:sp>
      <p:pic>
        <p:nvPicPr>
          <p:cNvPr id="3082" name="Picture 10" descr="Motivation: Nature, Importance, Types and Theories of Motivation">
            <a:extLst>
              <a:ext uri="{FF2B5EF4-FFF2-40B4-BE49-F238E27FC236}">
                <a16:creationId xmlns:a16="http://schemas.microsoft.com/office/drawing/2014/main" id="{FDA7447A-9B23-5B8D-0CCE-4AED0E8CC2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66443" y="259313"/>
            <a:ext cx="2146069" cy="101068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01973100-C8E1-B2BA-9BD0-94167823BE44}"/>
              </a:ext>
            </a:extLst>
          </p:cNvPr>
          <p:cNvPicPr>
            <a:picLocks noChangeAspect="1"/>
          </p:cNvPicPr>
          <p:nvPr/>
        </p:nvPicPr>
        <p:blipFill>
          <a:blip r:embed="rId3"/>
          <a:stretch>
            <a:fillRect/>
          </a:stretch>
        </p:blipFill>
        <p:spPr>
          <a:xfrm>
            <a:off x="4256703" y="2894863"/>
            <a:ext cx="4802695" cy="2689509"/>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2806641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6C184-259C-6452-4198-DFC691CE6A42}"/>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C7734F42-9EAF-9C32-D871-F05DC08A8A1A}"/>
              </a:ext>
            </a:extLst>
          </p:cNvPr>
          <p:cNvSpPr>
            <a:spLocks noGrp="1"/>
          </p:cNvSpPr>
          <p:nvPr>
            <p:ph idx="1"/>
          </p:nvPr>
        </p:nvSpPr>
        <p:spPr/>
        <p:txBody>
          <a:bodyPr>
            <a:normAutofit fontScale="55000" lnSpcReduction="20000"/>
          </a:bodyPr>
          <a:lstStyle/>
          <a:p>
            <a:r>
              <a:rPr lang="en-GB" dirty="0"/>
              <a:t>Noe, Raymond A., Michael J. Tews, and Alison McConnell Dachner. "Learner engagement: A new perspective for enhancing our understanding of learner motivation and workplace learning." The Academy of Management Annals 4.1 (2010): 279-315.</a:t>
            </a:r>
          </a:p>
          <a:p>
            <a:r>
              <a:rPr lang="en-GB" dirty="0"/>
              <a:t>Stolovitch, H., Richard E. Clark, and Steven J. Condly. "Incentives motivation and workplace performance." Research and (2002).</a:t>
            </a:r>
          </a:p>
          <a:p>
            <a:r>
              <a:rPr lang="en-GB" dirty="0"/>
              <a:t>Gerhart, Barry, and Meiyu Fang. "Pay, intrinsic motivation, extrinsic motivation, performance, and creativity in the workplace: Revisiting long-held beliefs." Annual review of organizational psychology and organizational behavior 2.1 (2015): 489-521.</a:t>
            </a:r>
          </a:p>
          <a:p>
            <a:r>
              <a:rPr lang="en-GB" dirty="0"/>
              <a:t>Conchie, Stacey M. "Transformational leadership, intrinsic motivation, and trust: A moderated-mediated model of workplace safety." Journal of occupational health psychology 18.2 (2013): 198.</a:t>
            </a:r>
          </a:p>
          <a:p>
            <a:r>
              <a:rPr lang="en-GB" dirty="0"/>
              <a:t>Conchie, Stacey M. "Transformational leadership, intrinsic motivation, and trust: A moderated-mediated model of workplace safety." Journal of occupational health psychology 18.2 (2013): 198.</a:t>
            </a:r>
          </a:p>
          <a:p>
            <a:r>
              <a:rPr lang="en-GB" dirty="0"/>
              <a:t>Pardee, R. L. (1990). Motivation Theories of Maslow, Herzberg, McGregor &amp; McClelland. A Literature Review of Selected Theories Dealing with Job Satisfaction and Motivation.</a:t>
            </a:r>
          </a:p>
          <a:p>
            <a:r>
              <a:rPr lang="en-GB" dirty="0"/>
              <a:t>Hale, Andrew J., et al. "Adapting Maslow's hierarchy of needs as a framework for resident wellness." Teaching and learning in medicine 31.1 (2019): 109-118.</a:t>
            </a:r>
          </a:p>
          <a:p>
            <a:r>
              <a:rPr lang="en-GB" dirty="0"/>
              <a:t>Ghatak, Sanchita, and Surabhi Singh. "Examining Maslow’s hierarchy need theory in the social media adoption." FIIB Business Review 8.4 (2019): 292-302.</a:t>
            </a:r>
          </a:p>
        </p:txBody>
      </p:sp>
    </p:spTree>
    <p:extLst>
      <p:ext uri="{BB962C8B-B14F-4D97-AF65-F5344CB8AC3E}">
        <p14:creationId xmlns:p14="http://schemas.microsoft.com/office/powerpoint/2010/main" val="2418642793"/>
      </p:ext>
    </p:extLst>
  </p:cSld>
  <p:clrMapOvr>
    <a:masterClrMapping/>
  </p:clrMapOvr>
</p:sld>
</file>

<file path=ppt/theme/theme1.xml><?xml version="1.0" encoding="utf-8"?>
<a:theme xmlns:a="http://schemas.openxmlformats.org/drawingml/2006/main" name="Gallery">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Gallery</Template>
  <TotalTime>468</TotalTime>
  <Words>1000</Words>
  <Application>Microsoft Office PowerPoint</Application>
  <PresentationFormat>Widescreen</PresentationFormat>
  <Paragraphs>66</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Gill Sans MT</vt:lpstr>
      <vt:lpstr>Gallery</vt:lpstr>
      <vt:lpstr>Motivation</vt:lpstr>
      <vt:lpstr>CONTENT</vt:lpstr>
      <vt:lpstr>INTRODUCTION</vt:lpstr>
      <vt:lpstr>DEFINITION OF MOTIVATION</vt:lpstr>
      <vt:lpstr>TYPES OF MOTIVATION</vt:lpstr>
      <vt:lpstr>DIFERENCE BETWEEN 2 TYPES OF MOTIVATION </vt:lpstr>
      <vt:lpstr>THE ADAVANTAGES AND DISADVANTAGES </vt:lpstr>
      <vt:lpstr>WHAT MOTIVATES ME</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Motivation</dc:title>
  <dc:creator>joao pires</dc:creator>
  <cp:lastModifiedBy>joao pires</cp:lastModifiedBy>
  <cp:revision>6</cp:revision>
  <dcterms:created xsi:type="dcterms:W3CDTF">2022-06-26T18:27:54Z</dcterms:created>
  <dcterms:modified xsi:type="dcterms:W3CDTF">2022-06-27T17:35:58Z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