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12" r:id="rId4"/>
  </p:sldMasterIdLst>
  <p:notesMasterIdLst>
    <p:notesMasterId r:id="rId16"/>
  </p:notesMasterIdLst>
  <p:sldIdLst>
    <p:sldId id="257" r:id="rId5"/>
    <p:sldId id="258" r:id="rId6"/>
    <p:sldId id="259" r:id="rId7"/>
    <p:sldId id="260" r:id="rId8"/>
    <p:sldId id="263" r:id="rId9"/>
    <p:sldId id="264" r:id="rId10"/>
    <p:sldId id="265" r:id="rId11"/>
    <p:sldId id="266" r:id="rId12"/>
    <p:sldId id="267" r:id="rId13"/>
    <p:sldId id="261" r:id="rId14"/>
    <p:sldId id="262"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4" autoAdjust="0"/>
    <p:restoredTop sz="94619" autoAdjust="0"/>
  </p:normalViewPr>
  <p:slideViewPr>
    <p:cSldViewPr snapToGrid="0">
      <p:cViewPr varScale="1">
        <p:scale>
          <a:sx n="94" d="100"/>
          <a:sy n="94" d="100"/>
        </p:scale>
        <p:origin x="114"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303B2-6492-41C6-B72B-ADC2B32DB1E2}" type="datetimeFigureOut">
              <a:rPr lang="en-GB" smtClean="0"/>
              <a:t>10/05/2023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8B7B6-E3BA-4A0D-9A2A-6CFC733A398F}" type="slidenum">
              <a:rPr lang="en-GB" smtClean="0"/>
              <a:t>‹#›</a:t>
            </a:fld>
            <a:endParaRPr lang="en-GB"/>
          </a:p>
        </p:txBody>
      </p:sp>
    </p:spTree>
    <p:extLst>
      <p:ext uri="{BB962C8B-B14F-4D97-AF65-F5344CB8AC3E}">
        <p14:creationId xmlns:p14="http://schemas.microsoft.com/office/powerpoint/2010/main" val="3690217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5/10/2023</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5/10/2023</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5/10/2023</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5/10/2023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5/10/2023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5/10/2023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5/10/2023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5/10/2023</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5/10/2023</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5/10/2023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5/10/2023</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5/10/2023</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32" name="Rectangle 3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33" name="Rectangle 3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4200" y="1524001"/>
            <a:ext cx="3412067" cy="3478384"/>
          </a:xfrm>
        </p:spPr>
        <p:txBody>
          <a:bodyPr>
            <a:normAutofit/>
          </a:bodyPr>
          <a:lstStyle/>
          <a:p>
            <a:r>
              <a:rPr lang="en-GB" dirty="0">
                <a:solidFill>
                  <a:srgbClr val="FFFFFF"/>
                </a:solidFill>
                <a:latin typeface="Times New Roman" panose="02020603050405020304" pitchFamily="18" charset="0"/>
                <a:cs typeface="Times New Roman" panose="02020603050405020304" pitchFamily="18" charset="0"/>
              </a:rPr>
              <a:t>Best practice</a:t>
            </a:r>
            <a:endParaRPr lang="en-US" dirty="0">
              <a:solidFill>
                <a:srgbClr val="FFFFFF"/>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4200" y="5145513"/>
            <a:ext cx="3412067" cy="738820"/>
          </a:xfrm>
        </p:spPr>
        <p:txBody>
          <a:bodyPr>
            <a:normAutofit/>
          </a:bodyPr>
          <a:lstStyle/>
          <a:p>
            <a:r>
              <a:rPr lang="en-US" dirty="0">
                <a:solidFill>
                  <a:srgbClr val="FFFFFF">
                    <a:alpha val="75000"/>
                  </a:srgbClr>
                </a:solidFill>
                <a:latin typeface="Times New Roman" panose="02020603050405020304" pitchFamily="18" charset="0"/>
                <a:cs typeface="Times New Roman" panose="02020603050405020304" pitchFamily="18" charset="0"/>
              </a:rPr>
              <a:t>Gwyneth Jones</a:t>
            </a:r>
          </a:p>
          <a:p>
            <a:r>
              <a:rPr lang="en-US" dirty="0">
                <a:solidFill>
                  <a:srgbClr val="FFFFFF">
                    <a:alpha val="75000"/>
                  </a:srgbClr>
                </a:solidFill>
                <a:latin typeface="Times New Roman" panose="02020603050405020304" pitchFamily="18" charset="0"/>
                <a:cs typeface="Times New Roman" panose="02020603050405020304" pitchFamily="18" charset="0"/>
              </a:rPr>
              <a:t>May 2023</a:t>
            </a:r>
          </a:p>
        </p:txBody>
      </p:sp>
      <p:pic>
        <p:nvPicPr>
          <p:cNvPr id="6" name="Picture 5" descr="Pastel workspace setup">
            <a:extLst>
              <a:ext uri="{FF2B5EF4-FFF2-40B4-BE49-F238E27FC236}">
                <a16:creationId xmlns:a16="http://schemas.microsoft.com/office/drawing/2014/main" id="{B9D5BB4F-737E-54E9-B157-7FEF60CE1AE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657110" y="930691"/>
            <a:ext cx="7174665" cy="4820478"/>
          </a:xfrm>
          <a:prstGeom prst="rect">
            <a:avLst/>
          </a:prstGeom>
        </p:spPr>
      </p:pic>
      <p:sp>
        <p:nvSpPr>
          <p:cNvPr id="9" name="TextBox 8">
            <a:extLst>
              <a:ext uri="{FF2B5EF4-FFF2-40B4-BE49-F238E27FC236}">
                <a16:creationId xmlns:a16="http://schemas.microsoft.com/office/drawing/2014/main" id="{C80E539C-4C1E-9B9A-5EAD-978A92102920}"/>
              </a:ext>
            </a:extLst>
          </p:cNvPr>
          <p:cNvSpPr txBox="1"/>
          <p:nvPr/>
        </p:nvSpPr>
        <p:spPr>
          <a:xfrm>
            <a:off x="4988598" y="5054190"/>
            <a:ext cx="6497053" cy="646331"/>
          </a:xfrm>
          <a:prstGeom prst="rect">
            <a:avLst/>
          </a:prstGeom>
          <a:noFill/>
        </p:spPr>
        <p:txBody>
          <a:bodyPr wrap="square" rtlCol="0">
            <a:spAutoFit/>
          </a:bodyPr>
          <a:lstStyle/>
          <a:p>
            <a:pPr algn="ctr"/>
            <a:r>
              <a:rPr lang="en-GB" sz="3600" b="1" dirty="0">
                <a:solidFill>
                  <a:srgbClr val="FFC000"/>
                </a:solidFill>
                <a:latin typeface="Times New Roman" panose="02020603050405020304" pitchFamily="18" charset="0"/>
                <a:cs typeface="Times New Roman" panose="02020603050405020304" pitchFamily="18" charset="0"/>
              </a:rPr>
              <a:t>Report Writing</a:t>
            </a:r>
          </a:p>
        </p:txBody>
      </p:sp>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E52DDDB-F55E-1759-6809-DA6A0094860D}"/>
              </a:ext>
            </a:extLst>
          </p:cNvPr>
          <p:cNvSpPr>
            <a:spLocks noGrp="1"/>
          </p:cNvSpPr>
          <p:nvPr>
            <p:ph type="title"/>
          </p:nvPr>
        </p:nvSpPr>
        <p:spPr>
          <a:xfrm>
            <a:off x="609906" y="702155"/>
            <a:ext cx="3568661" cy="1269713"/>
          </a:xfrm>
        </p:spPr>
        <p:txBody>
          <a:bodyPr vert="horz" lIns="91440" tIns="45720" rIns="91440" bIns="45720" rtlCol="0">
            <a:normAutofit/>
          </a:bodyPr>
          <a:lstStyle/>
          <a:p>
            <a:r>
              <a:rPr lang="en-US" dirty="0">
                <a:latin typeface="Times New Roman" panose="02020603050405020304" pitchFamily="18" charset="0"/>
                <a:cs typeface="Times New Roman" panose="02020603050405020304" pitchFamily="18" charset="0"/>
              </a:rPr>
              <a:t>Title page</a:t>
            </a:r>
          </a:p>
        </p:txBody>
      </p:sp>
      <p:sp>
        <p:nvSpPr>
          <p:cNvPr id="33" name="Rectangle 32">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8" name="Content Placeholder 27">
            <a:extLst>
              <a:ext uri="{FF2B5EF4-FFF2-40B4-BE49-F238E27FC236}">
                <a16:creationId xmlns:a16="http://schemas.microsoft.com/office/drawing/2014/main" id="{84DA1727-2119-94FE-CFBA-8293F695FA4C}"/>
              </a:ext>
            </a:extLst>
          </p:cNvPr>
          <p:cNvSpPr>
            <a:spLocks noGrp="1"/>
          </p:cNvSpPr>
          <p:nvPr>
            <p:ph idx="1"/>
          </p:nvPr>
        </p:nvSpPr>
        <p:spPr>
          <a:xfrm>
            <a:off x="609906" y="2340864"/>
            <a:ext cx="3568661" cy="3634486"/>
          </a:xfrm>
        </p:spPr>
        <p:txBody>
          <a:bodyPr>
            <a:normAutofit/>
          </a:bodyPr>
          <a:lstStyle/>
          <a:p>
            <a:r>
              <a:rPr lang="en-US" dirty="0">
                <a:latin typeface="Times New Roman" panose="02020603050405020304" pitchFamily="18" charset="0"/>
                <a:cs typeface="Times New Roman" panose="02020603050405020304" pitchFamily="18" charset="0"/>
              </a:rPr>
              <a:t>Should include:</a:t>
            </a:r>
          </a:p>
          <a:p>
            <a:pPr lvl="1"/>
            <a:r>
              <a:rPr lang="en-US" dirty="0">
                <a:latin typeface="Times New Roman" panose="02020603050405020304" pitchFamily="18" charset="0"/>
                <a:cs typeface="Times New Roman" panose="02020603050405020304" pitchFamily="18" charset="0"/>
              </a:rPr>
              <a:t>Your report’s title </a:t>
            </a:r>
          </a:p>
          <a:p>
            <a:pPr lvl="1"/>
            <a:r>
              <a:rPr lang="en-US" dirty="0">
                <a:latin typeface="Times New Roman" panose="02020603050405020304" pitchFamily="18" charset="0"/>
                <a:cs typeface="Times New Roman" panose="02020603050405020304" pitchFamily="18" charset="0"/>
              </a:rPr>
              <a:t>Month and year</a:t>
            </a:r>
          </a:p>
          <a:p>
            <a:pPr lvl="1"/>
            <a:r>
              <a:rPr lang="en-US" dirty="0">
                <a:latin typeface="Times New Roman" panose="02020603050405020304" pitchFamily="18" charset="0"/>
                <a:cs typeface="Times New Roman" panose="02020603050405020304" pitchFamily="18" charset="0"/>
              </a:rPr>
              <a:t>Module name and module code</a:t>
            </a:r>
          </a:p>
          <a:p>
            <a:pPr lvl="1"/>
            <a:r>
              <a:rPr lang="en-US" dirty="0">
                <a:latin typeface="Times New Roman" panose="02020603050405020304" pitchFamily="18" charset="0"/>
                <a:cs typeface="Times New Roman" panose="02020603050405020304" pitchFamily="18" charset="0"/>
              </a:rPr>
              <a:t>Your full name</a:t>
            </a:r>
          </a:p>
          <a:p>
            <a:pPr lvl="1"/>
            <a:r>
              <a:rPr lang="en-US" dirty="0">
                <a:latin typeface="Times New Roman" panose="02020603050405020304" pitchFamily="18" charset="0"/>
                <a:cs typeface="Times New Roman" panose="02020603050405020304" pitchFamily="18" charset="0"/>
              </a:rPr>
              <a:t>Your student number</a:t>
            </a:r>
          </a:p>
        </p:txBody>
      </p:sp>
      <p:pic>
        <p:nvPicPr>
          <p:cNvPr id="7" name="Content Placeholder 6" descr="Diagram&#10;&#10;Description automatically generated">
            <a:extLst>
              <a:ext uri="{FF2B5EF4-FFF2-40B4-BE49-F238E27FC236}">
                <a16:creationId xmlns:a16="http://schemas.microsoft.com/office/drawing/2014/main" id="{BE8CE17B-31BF-8D07-E565-9CC480A99A8C}"/>
              </a:ext>
            </a:extLst>
          </p:cNvPr>
          <p:cNvPicPr>
            <a:picLocks noChangeAspect="1"/>
          </p:cNvPicPr>
          <p:nvPr/>
        </p:nvPicPr>
        <p:blipFill>
          <a:blip r:embed="rId2"/>
          <a:stretch>
            <a:fillRect/>
          </a:stretch>
        </p:blipFill>
        <p:spPr>
          <a:xfrm>
            <a:off x="5848331" y="702156"/>
            <a:ext cx="4956802" cy="5273194"/>
          </a:xfrm>
          <a:prstGeom prst="rect">
            <a:avLst/>
          </a:prstGeom>
        </p:spPr>
      </p:pic>
      <p:sp>
        <p:nvSpPr>
          <p:cNvPr id="4" name="Footer Placeholder 3">
            <a:extLst>
              <a:ext uri="{FF2B5EF4-FFF2-40B4-BE49-F238E27FC236}">
                <a16:creationId xmlns:a16="http://schemas.microsoft.com/office/drawing/2014/main" id="{140D02B9-C3B1-038B-3D89-3975D9C6F7F3}"/>
              </a:ext>
            </a:extLst>
          </p:cNvPr>
          <p:cNvSpPr>
            <a:spLocks noGrp="1"/>
          </p:cNvSpPr>
          <p:nvPr>
            <p:ph type="ftr" sz="quarter" idx="11"/>
          </p:nvPr>
        </p:nvSpPr>
        <p:spPr>
          <a:xfrm>
            <a:off x="581192" y="6423914"/>
            <a:ext cx="6917210" cy="365125"/>
          </a:xfrm>
        </p:spPr>
        <p:txBody>
          <a:bodyPr vert="horz" lIns="91440" tIns="45720" rIns="91440" bIns="45720" rtlCol="0">
            <a:normAutofit/>
          </a:bodyPr>
          <a:lstStyle/>
          <a:p>
            <a:pPr defTabSz="457200"/>
            <a:endParaRPr lang="en-US" kern="1200" cap="all">
              <a:latin typeface="+mn-lt"/>
              <a:ea typeface="+mn-ea"/>
              <a:cs typeface="+mn-cs"/>
            </a:endParaRPr>
          </a:p>
        </p:txBody>
      </p:sp>
      <p:sp>
        <p:nvSpPr>
          <p:cNvPr id="5" name="Slide Number Placeholder 4">
            <a:extLst>
              <a:ext uri="{FF2B5EF4-FFF2-40B4-BE49-F238E27FC236}">
                <a16:creationId xmlns:a16="http://schemas.microsoft.com/office/drawing/2014/main" id="{069BBFBB-F6B3-2A08-3D05-6A5802C85A91}"/>
              </a:ext>
            </a:extLst>
          </p:cNvPr>
          <p:cNvSpPr>
            <a:spLocks noGrp="1"/>
          </p:cNvSpPr>
          <p:nvPr>
            <p:ph type="sldNum" sz="quarter" idx="12"/>
          </p:nvPr>
        </p:nvSpPr>
        <p:spPr>
          <a:xfrm>
            <a:off x="10558300" y="6423914"/>
            <a:ext cx="1052510" cy="365125"/>
          </a:xfrm>
        </p:spPr>
        <p:txBody>
          <a:bodyPr vert="horz" lIns="91440" tIns="45720" rIns="91440" bIns="45720" rtlCol="0">
            <a:normAutofit/>
          </a:bodyPr>
          <a:lstStyle/>
          <a:p>
            <a:pPr defTabSz="457200">
              <a:spcAft>
                <a:spcPts val="600"/>
              </a:spcAft>
            </a:pPr>
            <a:fld id="{3A98EE3D-8CD1-4C3F-BD1C-C98C9596463C}" type="slidenum">
              <a:rPr lang="en-US"/>
              <a:pPr defTabSz="457200">
                <a:spcAft>
                  <a:spcPts val="600"/>
                </a:spcAft>
              </a:pPr>
              <a:t>2</a:t>
            </a:fld>
            <a:endParaRPr lang="en-US"/>
          </a:p>
        </p:txBody>
      </p:sp>
    </p:spTree>
    <p:extLst>
      <p:ext uri="{BB962C8B-B14F-4D97-AF65-F5344CB8AC3E}">
        <p14:creationId xmlns:p14="http://schemas.microsoft.com/office/powerpoint/2010/main" val="27962097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E52DDDB-F55E-1759-6809-DA6A0094860D}"/>
              </a:ext>
            </a:extLst>
          </p:cNvPr>
          <p:cNvSpPr>
            <a:spLocks noGrp="1"/>
          </p:cNvSpPr>
          <p:nvPr>
            <p:ph type="title"/>
          </p:nvPr>
        </p:nvSpPr>
        <p:spPr>
          <a:xfrm>
            <a:off x="609906" y="702155"/>
            <a:ext cx="3568661" cy="1269713"/>
          </a:xfrm>
        </p:spPr>
        <p:txBody>
          <a:bodyPr vert="horz" lIns="91440" tIns="45720" rIns="91440" bIns="45720" rtlCol="0">
            <a:normAutofit/>
          </a:bodyPr>
          <a:lstStyle/>
          <a:p>
            <a:r>
              <a:rPr lang="en-US" dirty="0">
                <a:latin typeface="Times New Roman" panose="02020603050405020304" pitchFamily="18" charset="0"/>
                <a:cs typeface="Times New Roman" panose="02020603050405020304" pitchFamily="18" charset="0"/>
              </a:rPr>
              <a:t>Report format</a:t>
            </a:r>
          </a:p>
        </p:txBody>
      </p:sp>
      <p:sp>
        <p:nvSpPr>
          <p:cNvPr id="33" name="Rectangle 32">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8" name="Content Placeholder 27">
            <a:extLst>
              <a:ext uri="{FF2B5EF4-FFF2-40B4-BE49-F238E27FC236}">
                <a16:creationId xmlns:a16="http://schemas.microsoft.com/office/drawing/2014/main" id="{84DA1727-2119-94FE-CFBA-8293F695FA4C}"/>
              </a:ext>
            </a:extLst>
          </p:cNvPr>
          <p:cNvSpPr>
            <a:spLocks noGrp="1"/>
          </p:cNvSpPr>
          <p:nvPr>
            <p:ph idx="1"/>
          </p:nvPr>
        </p:nvSpPr>
        <p:spPr>
          <a:xfrm>
            <a:off x="609906" y="2340864"/>
            <a:ext cx="3568661" cy="3634486"/>
          </a:xfrm>
        </p:spPr>
        <p:txBody>
          <a:bodyPr>
            <a:normAutofit/>
          </a:bodyPr>
          <a:lstStyle/>
          <a:p>
            <a:r>
              <a:rPr lang="en-US" b="1" dirty="0">
                <a:solidFill>
                  <a:srgbClr val="0070C0"/>
                </a:solidFill>
                <a:latin typeface="Times New Roman" panose="02020603050405020304" pitchFamily="18" charset="0"/>
                <a:cs typeface="Times New Roman" panose="02020603050405020304" pitchFamily="18" charset="0"/>
              </a:rPr>
              <a:t>Should include:</a:t>
            </a:r>
          </a:p>
          <a:p>
            <a:pPr lvl="1"/>
            <a:r>
              <a:rPr lang="en-US" dirty="0">
                <a:latin typeface="Times New Roman" panose="02020603050405020304" pitchFamily="18" charset="0"/>
                <a:cs typeface="Times New Roman" panose="02020603050405020304" pitchFamily="18" charset="0"/>
              </a:rPr>
              <a:t>Title Page</a:t>
            </a:r>
          </a:p>
          <a:p>
            <a:pPr lvl="1"/>
            <a:r>
              <a:rPr lang="en-US" dirty="0">
                <a:latin typeface="Times New Roman" panose="02020603050405020304" pitchFamily="18" charset="0"/>
                <a:cs typeface="Times New Roman" panose="02020603050405020304" pitchFamily="18" charset="0"/>
              </a:rPr>
              <a:t>Table of Contents</a:t>
            </a:r>
          </a:p>
          <a:p>
            <a:pPr lvl="1"/>
            <a:r>
              <a:rPr lang="en-US" dirty="0">
                <a:latin typeface="Times New Roman" panose="02020603050405020304" pitchFamily="18" charset="0"/>
                <a:cs typeface="Times New Roman" panose="02020603050405020304" pitchFamily="18" charset="0"/>
              </a:rPr>
              <a:t>Executive Summary</a:t>
            </a:r>
          </a:p>
          <a:p>
            <a:pPr lvl="1"/>
            <a:r>
              <a:rPr lang="en-US" dirty="0">
                <a:latin typeface="Times New Roman" panose="02020603050405020304" pitchFamily="18" charset="0"/>
                <a:cs typeface="Times New Roman" panose="02020603050405020304" pitchFamily="18" charset="0"/>
              </a:rPr>
              <a:t>Introduction</a:t>
            </a:r>
          </a:p>
          <a:p>
            <a:pPr lvl="1"/>
            <a:r>
              <a:rPr lang="en-US" dirty="0">
                <a:latin typeface="Times New Roman" panose="02020603050405020304" pitchFamily="18" charset="0"/>
                <a:cs typeface="Times New Roman" panose="02020603050405020304" pitchFamily="18" charset="0"/>
              </a:rPr>
              <a:t>Main Findings</a:t>
            </a:r>
          </a:p>
          <a:p>
            <a:pPr lvl="1"/>
            <a:r>
              <a:rPr lang="en-US" dirty="0">
                <a:latin typeface="Times New Roman" panose="02020603050405020304" pitchFamily="18" charset="0"/>
                <a:cs typeface="Times New Roman" panose="02020603050405020304" pitchFamily="18" charset="0"/>
              </a:rPr>
              <a:t>Conclusion</a:t>
            </a:r>
          </a:p>
          <a:p>
            <a:pPr lvl="1"/>
            <a:r>
              <a:rPr lang="en-US" dirty="0">
                <a:latin typeface="Times New Roman" panose="02020603050405020304" pitchFamily="18" charset="0"/>
                <a:cs typeface="Times New Roman" panose="02020603050405020304" pitchFamily="18" charset="0"/>
              </a:rPr>
              <a:t>Recommendations</a:t>
            </a:r>
          </a:p>
          <a:p>
            <a:pPr lvl="1"/>
            <a:r>
              <a:rPr lang="en-US" dirty="0">
                <a:latin typeface="Times New Roman" panose="02020603050405020304" pitchFamily="18" charset="0"/>
                <a:cs typeface="Times New Roman" panose="02020603050405020304" pitchFamily="18" charset="0"/>
              </a:rPr>
              <a:t>References</a:t>
            </a:r>
          </a:p>
          <a:p>
            <a:pPr lvl="1"/>
            <a:r>
              <a:rPr lang="en-US" dirty="0">
                <a:latin typeface="Times New Roman" panose="02020603050405020304" pitchFamily="18" charset="0"/>
                <a:cs typeface="Times New Roman" panose="02020603050405020304" pitchFamily="18" charset="0"/>
              </a:rPr>
              <a:t>Appendices (if appropriate)</a:t>
            </a:r>
          </a:p>
        </p:txBody>
      </p:sp>
      <p:sp>
        <p:nvSpPr>
          <p:cNvPr id="4" name="Footer Placeholder 3">
            <a:extLst>
              <a:ext uri="{FF2B5EF4-FFF2-40B4-BE49-F238E27FC236}">
                <a16:creationId xmlns:a16="http://schemas.microsoft.com/office/drawing/2014/main" id="{140D02B9-C3B1-038B-3D89-3975D9C6F7F3}"/>
              </a:ext>
            </a:extLst>
          </p:cNvPr>
          <p:cNvSpPr>
            <a:spLocks noGrp="1"/>
          </p:cNvSpPr>
          <p:nvPr>
            <p:ph type="ftr" sz="quarter" idx="11"/>
          </p:nvPr>
        </p:nvSpPr>
        <p:spPr>
          <a:xfrm>
            <a:off x="581192" y="6423914"/>
            <a:ext cx="6917210" cy="365125"/>
          </a:xfrm>
        </p:spPr>
        <p:txBody>
          <a:bodyPr vert="horz" lIns="91440" tIns="45720" rIns="91440" bIns="45720" rtlCol="0">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69BBFBB-F6B3-2A08-3D05-6A5802C85A91}"/>
              </a:ext>
            </a:extLst>
          </p:cNvPr>
          <p:cNvSpPr>
            <a:spLocks noGrp="1"/>
          </p:cNvSpPr>
          <p:nvPr>
            <p:ph type="sldNum" sz="quarter" idx="12"/>
          </p:nvPr>
        </p:nvSpPr>
        <p:spPr>
          <a:xfrm>
            <a:off x="10558300" y="6423914"/>
            <a:ext cx="1052510" cy="365125"/>
          </a:xfrm>
        </p:spPr>
        <p:txBody>
          <a:bodyPr vert="horz" lIns="91440" tIns="45720" rIns="91440" bIns="45720" rtlCol="0">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3</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9" name="TextBox 8">
            <a:extLst>
              <a:ext uri="{FF2B5EF4-FFF2-40B4-BE49-F238E27FC236}">
                <a16:creationId xmlns:a16="http://schemas.microsoft.com/office/drawing/2014/main" id="{4AFD1394-68E4-5C0B-AE77-4CB21D3FAFE9}"/>
              </a:ext>
            </a:extLst>
          </p:cNvPr>
          <p:cNvSpPr txBox="1"/>
          <p:nvPr/>
        </p:nvSpPr>
        <p:spPr>
          <a:xfrm>
            <a:off x="4149852" y="2577809"/>
            <a:ext cx="7249075" cy="3046988"/>
          </a:xfrm>
          <a:prstGeom prst="rect">
            <a:avLst/>
          </a:prstGeom>
          <a:noFill/>
        </p:spPr>
        <p:txBody>
          <a:bodyPr wrap="square">
            <a:spAutoFit/>
          </a:bodyPr>
          <a:lstStyle/>
          <a:p>
            <a:r>
              <a:rPr lang="en-GB" sz="1600" b="1" dirty="0">
                <a:solidFill>
                  <a:srgbClr val="0070C0"/>
                </a:solidFill>
                <a:latin typeface="Times New Roman" panose="02020603050405020304" pitchFamily="18" charset="0"/>
                <a:cs typeface="Times New Roman" panose="02020603050405020304" pitchFamily="18" charset="0"/>
              </a:rPr>
              <a:t>Writing:</a:t>
            </a:r>
            <a:r>
              <a:rPr lang="en-GB" sz="1600" dirty="0">
                <a:latin typeface="Times New Roman" panose="02020603050405020304" pitchFamily="18" charset="0"/>
                <a:cs typeface="Times New Roman" panose="02020603050405020304" pitchFamily="18" charset="0"/>
              </a:rPr>
              <a:t> </a:t>
            </a:r>
          </a:p>
          <a:p>
            <a:endParaRPr lang="en-GB"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Written in UK English in an appropriate business / academic style and in the third person (e.g. no ‘I’ or ‘we’)</a:t>
            </a:r>
          </a:p>
          <a:p>
            <a:endParaRPr lang="en-GB" sz="1600" dirty="0">
              <a:latin typeface="Times New Roman" panose="02020603050405020304" pitchFamily="18" charset="0"/>
              <a:cs typeface="Times New Roman" panose="02020603050405020304" pitchFamily="18" charset="0"/>
            </a:endParaRPr>
          </a:p>
          <a:p>
            <a:r>
              <a:rPr lang="en-GB" sz="1600" b="1" dirty="0">
                <a:solidFill>
                  <a:srgbClr val="0070C0"/>
                </a:solidFill>
                <a:latin typeface="Times New Roman" panose="02020603050405020304" pitchFamily="18" charset="0"/>
                <a:cs typeface="Times New Roman" panose="02020603050405020304" pitchFamily="18" charset="0"/>
              </a:rPr>
              <a:t>Formatting: </a:t>
            </a:r>
          </a:p>
          <a:p>
            <a:endParaRPr lang="en-GB" sz="1600" b="1" dirty="0">
              <a:solidFill>
                <a:srgbClr val="0070C0"/>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Your report should be typed using a legible font such as Times New Roman, Ariel or Calibri</a:t>
            </a:r>
          </a:p>
          <a:p>
            <a:pPr marL="285750" indent="-28575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Font size: 12 for the main body and 14 for Headings and Sub-Headings.  </a:t>
            </a:r>
          </a:p>
          <a:p>
            <a:pPr marL="285750" indent="-28575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Headings and Sub-Headings from the Introduction to the Recommendations sections should be numbered appropriately.</a:t>
            </a:r>
          </a:p>
        </p:txBody>
      </p:sp>
    </p:spTree>
    <p:extLst>
      <p:ext uri="{BB962C8B-B14F-4D97-AF65-F5344CB8AC3E}">
        <p14:creationId xmlns:p14="http://schemas.microsoft.com/office/powerpoint/2010/main" val="7435434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E52DDDB-F55E-1759-6809-DA6A0094860D}"/>
              </a:ext>
            </a:extLst>
          </p:cNvPr>
          <p:cNvSpPr>
            <a:spLocks noGrp="1"/>
          </p:cNvSpPr>
          <p:nvPr>
            <p:ph type="title"/>
          </p:nvPr>
        </p:nvSpPr>
        <p:spPr>
          <a:xfrm>
            <a:off x="609906" y="702155"/>
            <a:ext cx="3568661" cy="1269713"/>
          </a:xfrm>
        </p:spPr>
        <p:txBody>
          <a:bodyPr vert="horz" lIns="91440" tIns="45720" rIns="91440" bIns="45720" rtlCol="0">
            <a:normAutofit/>
          </a:bodyPr>
          <a:lstStyle/>
          <a:p>
            <a:r>
              <a:rPr lang="en-US" dirty="0">
                <a:latin typeface="Times New Roman" panose="02020603050405020304" pitchFamily="18" charset="0"/>
                <a:cs typeface="Times New Roman" panose="02020603050405020304" pitchFamily="18" charset="0"/>
              </a:rPr>
              <a:t>Report length</a:t>
            </a:r>
          </a:p>
        </p:txBody>
      </p:sp>
      <p:sp>
        <p:nvSpPr>
          <p:cNvPr id="33" name="Rectangle 32">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8" name="Content Placeholder 27">
            <a:extLst>
              <a:ext uri="{FF2B5EF4-FFF2-40B4-BE49-F238E27FC236}">
                <a16:creationId xmlns:a16="http://schemas.microsoft.com/office/drawing/2014/main" id="{84DA1727-2119-94FE-CFBA-8293F695FA4C}"/>
              </a:ext>
            </a:extLst>
          </p:cNvPr>
          <p:cNvSpPr>
            <a:spLocks noGrp="1"/>
          </p:cNvSpPr>
          <p:nvPr>
            <p:ph idx="1"/>
          </p:nvPr>
        </p:nvSpPr>
        <p:spPr>
          <a:xfrm>
            <a:off x="609906" y="2340864"/>
            <a:ext cx="3568661" cy="3634486"/>
          </a:xfrm>
        </p:spPr>
        <p:txBody>
          <a:bodyPr>
            <a:normAutofit/>
          </a:bodyPr>
          <a:lstStyle/>
          <a:p>
            <a:r>
              <a:rPr lang="en-US" dirty="0">
                <a:latin typeface="Times New Roman" panose="02020603050405020304" pitchFamily="18" charset="0"/>
                <a:cs typeface="Times New Roman" panose="02020603050405020304" pitchFamily="18" charset="0"/>
              </a:rPr>
              <a:t>Should include:</a:t>
            </a:r>
          </a:p>
          <a:p>
            <a:pPr lvl="1"/>
            <a:r>
              <a:rPr lang="en-US" dirty="0">
                <a:latin typeface="Times New Roman" panose="02020603050405020304" pitchFamily="18" charset="0"/>
                <a:cs typeface="Times New Roman" panose="02020603050405020304" pitchFamily="18" charset="0"/>
              </a:rPr>
              <a:t>Title Page</a:t>
            </a:r>
          </a:p>
          <a:p>
            <a:pPr lvl="1"/>
            <a:r>
              <a:rPr lang="en-US" dirty="0">
                <a:latin typeface="Times New Roman" panose="02020603050405020304" pitchFamily="18" charset="0"/>
                <a:cs typeface="Times New Roman" panose="02020603050405020304" pitchFamily="18" charset="0"/>
              </a:rPr>
              <a:t>Table of Contents</a:t>
            </a:r>
          </a:p>
          <a:p>
            <a:pPr lvl="1"/>
            <a:r>
              <a:rPr lang="en-US" dirty="0">
                <a:latin typeface="Times New Roman" panose="02020603050405020304" pitchFamily="18" charset="0"/>
                <a:cs typeface="Times New Roman" panose="02020603050405020304" pitchFamily="18" charset="0"/>
              </a:rPr>
              <a:t>Executive Summary</a:t>
            </a:r>
          </a:p>
          <a:p>
            <a:pPr lvl="1"/>
            <a:r>
              <a:rPr lang="en-US" b="1" dirty="0">
                <a:solidFill>
                  <a:srgbClr val="0070C0"/>
                </a:solidFill>
                <a:latin typeface="Times New Roman" panose="02020603050405020304" pitchFamily="18" charset="0"/>
                <a:cs typeface="Times New Roman" panose="02020603050405020304" pitchFamily="18" charset="0"/>
              </a:rPr>
              <a:t>Introduction</a:t>
            </a:r>
          </a:p>
          <a:p>
            <a:pPr lvl="1"/>
            <a:r>
              <a:rPr lang="en-US" b="1" dirty="0">
                <a:solidFill>
                  <a:srgbClr val="0070C0"/>
                </a:solidFill>
                <a:latin typeface="Times New Roman" panose="02020603050405020304" pitchFamily="18" charset="0"/>
                <a:cs typeface="Times New Roman" panose="02020603050405020304" pitchFamily="18" charset="0"/>
              </a:rPr>
              <a:t>Main Findings</a:t>
            </a:r>
          </a:p>
          <a:p>
            <a:pPr lvl="1"/>
            <a:r>
              <a:rPr lang="en-US" b="1" dirty="0">
                <a:solidFill>
                  <a:srgbClr val="0070C0"/>
                </a:solidFill>
                <a:latin typeface="Times New Roman" panose="02020603050405020304" pitchFamily="18" charset="0"/>
                <a:cs typeface="Times New Roman" panose="02020603050405020304" pitchFamily="18" charset="0"/>
              </a:rPr>
              <a:t>Conclusion</a:t>
            </a:r>
          </a:p>
          <a:p>
            <a:pPr lvl="1"/>
            <a:r>
              <a:rPr lang="en-US" b="1" dirty="0">
                <a:solidFill>
                  <a:srgbClr val="0070C0"/>
                </a:solidFill>
                <a:latin typeface="Times New Roman" panose="02020603050405020304" pitchFamily="18" charset="0"/>
                <a:cs typeface="Times New Roman" panose="02020603050405020304" pitchFamily="18" charset="0"/>
              </a:rPr>
              <a:t>Recommendations</a:t>
            </a:r>
          </a:p>
          <a:p>
            <a:pPr lvl="1"/>
            <a:r>
              <a:rPr lang="en-US" dirty="0">
                <a:latin typeface="Times New Roman" panose="02020603050405020304" pitchFamily="18" charset="0"/>
                <a:cs typeface="Times New Roman" panose="02020603050405020304" pitchFamily="18" charset="0"/>
              </a:rPr>
              <a:t>References</a:t>
            </a:r>
          </a:p>
          <a:p>
            <a:pPr lvl="1"/>
            <a:r>
              <a:rPr lang="en-US" dirty="0">
                <a:latin typeface="Times New Roman" panose="02020603050405020304" pitchFamily="18" charset="0"/>
                <a:cs typeface="Times New Roman" panose="02020603050405020304" pitchFamily="18" charset="0"/>
              </a:rPr>
              <a:t>Appendices (if appropriate)</a:t>
            </a:r>
          </a:p>
        </p:txBody>
      </p:sp>
      <p:sp>
        <p:nvSpPr>
          <p:cNvPr id="4" name="Footer Placeholder 3">
            <a:extLst>
              <a:ext uri="{FF2B5EF4-FFF2-40B4-BE49-F238E27FC236}">
                <a16:creationId xmlns:a16="http://schemas.microsoft.com/office/drawing/2014/main" id="{140D02B9-C3B1-038B-3D89-3975D9C6F7F3}"/>
              </a:ext>
            </a:extLst>
          </p:cNvPr>
          <p:cNvSpPr>
            <a:spLocks noGrp="1"/>
          </p:cNvSpPr>
          <p:nvPr>
            <p:ph type="ftr" sz="quarter" idx="11"/>
          </p:nvPr>
        </p:nvSpPr>
        <p:spPr>
          <a:xfrm>
            <a:off x="581192" y="6423914"/>
            <a:ext cx="6917210" cy="365125"/>
          </a:xfrm>
        </p:spPr>
        <p:txBody>
          <a:bodyPr vert="horz" lIns="91440" tIns="45720" rIns="91440" bIns="45720" rtlCol="0">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69BBFBB-F6B3-2A08-3D05-6A5802C85A91}"/>
              </a:ext>
            </a:extLst>
          </p:cNvPr>
          <p:cNvSpPr>
            <a:spLocks noGrp="1"/>
          </p:cNvSpPr>
          <p:nvPr>
            <p:ph type="sldNum" sz="quarter" idx="12"/>
          </p:nvPr>
        </p:nvSpPr>
        <p:spPr>
          <a:xfrm>
            <a:off x="10558300" y="6423914"/>
            <a:ext cx="1052510" cy="365125"/>
          </a:xfrm>
        </p:spPr>
        <p:txBody>
          <a:bodyPr vert="horz" lIns="91440" tIns="45720" rIns="91440" bIns="45720" rtlCol="0">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4</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8" name="TextBox 7">
            <a:extLst>
              <a:ext uri="{FF2B5EF4-FFF2-40B4-BE49-F238E27FC236}">
                <a16:creationId xmlns:a16="http://schemas.microsoft.com/office/drawing/2014/main" id="{420CD4AD-F967-4A7F-D825-406826430B39}"/>
              </a:ext>
            </a:extLst>
          </p:cNvPr>
          <p:cNvSpPr txBox="1"/>
          <p:nvPr/>
        </p:nvSpPr>
        <p:spPr>
          <a:xfrm>
            <a:off x="4870592" y="2899389"/>
            <a:ext cx="7151276" cy="2031325"/>
          </a:xfrm>
          <a:prstGeom prst="rect">
            <a:avLst/>
          </a:prstGeom>
          <a:noFill/>
        </p:spPr>
        <p:txBody>
          <a:bodyPr wrap="square">
            <a:spAutoFit/>
          </a:bodyPr>
          <a:lstStyle/>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For your Strategic Management assignment: 5,000 words (+/- 10%)</a:t>
            </a: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For your Marketing Management assignment 3,000 words (+/- 10%)</a:t>
            </a:r>
          </a:p>
          <a:p>
            <a:pPr marL="285750" indent="-285750">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Please note that your word count starts at your Introduction and finishes with your Recommendations.</a:t>
            </a: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Everything that is included before and after these sections do not form part of the word count. </a:t>
            </a:r>
          </a:p>
        </p:txBody>
      </p:sp>
      <p:sp>
        <p:nvSpPr>
          <p:cNvPr id="9" name="Right Brace 8">
            <a:extLst>
              <a:ext uri="{FF2B5EF4-FFF2-40B4-BE49-F238E27FC236}">
                <a16:creationId xmlns:a16="http://schemas.microsoft.com/office/drawing/2014/main" id="{878F1F4A-D140-6A5C-6DE3-F851B1F0E5C2}"/>
              </a:ext>
            </a:extLst>
          </p:cNvPr>
          <p:cNvSpPr/>
          <p:nvPr/>
        </p:nvSpPr>
        <p:spPr>
          <a:xfrm>
            <a:off x="2610034" y="3915052"/>
            <a:ext cx="408373" cy="1312637"/>
          </a:xfrm>
          <a:prstGeom prst="rightBrace">
            <a:avLst/>
          </a:prstGeom>
          <a:ln w="3810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0" name="TextBox 9">
            <a:extLst>
              <a:ext uri="{FF2B5EF4-FFF2-40B4-BE49-F238E27FC236}">
                <a16:creationId xmlns:a16="http://schemas.microsoft.com/office/drawing/2014/main" id="{FC2ED5BC-557B-A2B0-BE77-900CAFAF5215}"/>
              </a:ext>
            </a:extLst>
          </p:cNvPr>
          <p:cNvSpPr txBox="1"/>
          <p:nvPr/>
        </p:nvSpPr>
        <p:spPr>
          <a:xfrm>
            <a:off x="3283113" y="4112867"/>
            <a:ext cx="1322773" cy="923330"/>
          </a:xfrm>
          <a:prstGeom prst="rect">
            <a:avLst/>
          </a:prstGeom>
          <a:noFill/>
        </p:spPr>
        <p:txBody>
          <a:bodyPr wrap="square" rtlCol="0">
            <a:spAutoFit/>
          </a:bodyPr>
          <a:lstStyle/>
          <a:p>
            <a:pPr algn="ctr"/>
            <a:r>
              <a:rPr lang="en-GB" b="1" dirty="0">
                <a:solidFill>
                  <a:srgbClr val="0070C0"/>
                </a:solidFill>
                <a:latin typeface="Times New Roman" panose="02020603050405020304" pitchFamily="18" charset="0"/>
                <a:cs typeface="Times New Roman" panose="02020603050405020304" pitchFamily="18" charset="0"/>
              </a:rPr>
              <a:t>Relevant for your word count</a:t>
            </a:r>
          </a:p>
        </p:txBody>
      </p:sp>
    </p:spTree>
    <p:extLst>
      <p:ext uri="{BB962C8B-B14F-4D97-AF65-F5344CB8AC3E}">
        <p14:creationId xmlns:p14="http://schemas.microsoft.com/office/powerpoint/2010/main" val="2937464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E52DDDB-F55E-1759-6809-DA6A0094860D}"/>
              </a:ext>
            </a:extLst>
          </p:cNvPr>
          <p:cNvSpPr>
            <a:spLocks noGrp="1"/>
          </p:cNvSpPr>
          <p:nvPr>
            <p:ph type="title"/>
          </p:nvPr>
        </p:nvSpPr>
        <p:spPr>
          <a:xfrm>
            <a:off x="609906" y="702155"/>
            <a:ext cx="3568661" cy="1269713"/>
          </a:xfrm>
        </p:spPr>
        <p:txBody>
          <a:bodyPr vert="horz" lIns="91440" tIns="45720" rIns="91440" bIns="45720" rtlCol="0">
            <a:normAutofit/>
          </a:bodyPr>
          <a:lstStyle/>
          <a:p>
            <a:r>
              <a:rPr lang="en-US" dirty="0">
                <a:latin typeface="Times New Roman" panose="02020603050405020304" pitchFamily="18" charset="0"/>
                <a:cs typeface="Times New Roman" panose="02020603050405020304" pitchFamily="18" charset="0"/>
              </a:rPr>
              <a:t>Table of contents</a:t>
            </a:r>
          </a:p>
        </p:txBody>
      </p:sp>
      <p:sp>
        <p:nvSpPr>
          <p:cNvPr id="33" name="Rectangle 32">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8" name="Content Placeholder 27">
            <a:extLst>
              <a:ext uri="{FF2B5EF4-FFF2-40B4-BE49-F238E27FC236}">
                <a16:creationId xmlns:a16="http://schemas.microsoft.com/office/drawing/2014/main" id="{84DA1727-2119-94FE-CFBA-8293F695FA4C}"/>
              </a:ext>
            </a:extLst>
          </p:cNvPr>
          <p:cNvSpPr>
            <a:spLocks noGrp="1"/>
          </p:cNvSpPr>
          <p:nvPr>
            <p:ph idx="1"/>
          </p:nvPr>
        </p:nvSpPr>
        <p:spPr>
          <a:xfrm>
            <a:off x="609906" y="2340864"/>
            <a:ext cx="3568661" cy="3634486"/>
          </a:xfrm>
        </p:spPr>
        <p:txBody>
          <a:bodyPr>
            <a:normAutofit/>
          </a:bodyPr>
          <a:lstStyle/>
          <a:p>
            <a:r>
              <a:rPr lang="en-US" dirty="0">
                <a:latin typeface="Times New Roman" panose="02020603050405020304" pitchFamily="18" charset="0"/>
                <a:cs typeface="Times New Roman" panose="02020603050405020304" pitchFamily="18" charset="0"/>
              </a:rPr>
              <a:t>Should include:</a:t>
            </a:r>
          </a:p>
          <a:p>
            <a:pPr lvl="1"/>
            <a:r>
              <a:rPr lang="en-US" dirty="0">
                <a:latin typeface="Times New Roman" panose="02020603050405020304" pitchFamily="18" charset="0"/>
                <a:cs typeface="Times New Roman" panose="02020603050405020304" pitchFamily="18" charset="0"/>
              </a:rPr>
              <a:t>Title Page</a:t>
            </a:r>
          </a:p>
          <a:p>
            <a:pPr lvl="1"/>
            <a:r>
              <a:rPr lang="en-US" b="1" dirty="0">
                <a:solidFill>
                  <a:srgbClr val="C00000"/>
                </a:solidFill>
                <a:latin typeface="Times New Roman" panose="02020603050405020304" pitchFamily="18" charset="0"/>
                <a:cs typeface="Times New Roman" panose="02020603050405020304" pitchFamily="18" charset="0"/>
              </a:rPr>
              <a:t>Table of Contents</a:t>
            </a:r>
          </a:p>
          <a:p>
            <a:pPr lvl="1"/>
            <a:r>
              <a:rPr lang="en-US" dirty="0">
                <a:latin typeface="Times New Roman" panose="02020603050405020304" pitchFamily="18" charset="0"/>
                <a:cs typeface="Times New Roman" panose="02020603050405020304" pitchFamily="18" charset="0"/>
              </a:rPr>
              <a:t>Executive Summary</a:t>
            </a:r>
          </a:p>
          <a:p>
            <a:pPr lvl="1"/>
            <a:r>
              <a:rPr lang="en-US" dirty="0">
                <a:latin typeface="Times New Roman" panose="02020603050405020304" pitchFamily="18" charset="0"/>
                <a:cs typeface="Times New Roman" panose="02020603050405020304" pitchFamily="18" charset="0"/>
              </a:rPr>
              <a:t>Introduction</a:t>
            </a:r>
          </a:p>
          <a:p>
            <a:pPr lvl="1"/>
            <a:r>
              <a:rPr lang="en-US" dirty="0">
                <a:latin typeface="Times New Roman" panose="02020603050405020304" pitchFamily="18" charset="0"/>
                <a:cs typeface="Times New Roman" panose="02020603050405020304" pitchFamily="18" charset="0"/>
              </a:rPr>
              <a:t>Main Findings</a:t>
            </a:r>
          </a:p>
          <a:p>
            <a:pPr lvl="1"/>
            <a:r>
              <a:rPr lang="en-US" dirty="0">
                <a:latin typeface="Times New Roman" panose="02020603050405020304" pitchFamily="18" charset="0"/>
                <a:cs typeface="Times New Roman" panose="02020603050405020304" pitchFamily="18" charset="0"/>
              </a:rPr>
              <a:t>Conclusion</a:t>
            </a:r>
          </a:p>
          <a:p>
            <a:pPr lvl="1"/>
            <a:r>
              <a:rPr lang="en-US" dirty="0">
                <a:latin typeface="Times New Roman" panose="02020603050405020304" pitchFamily="18" charset="0"/>
                <a:cs typeface="Times New Roman" panose="02020603050405020304" pitchFamily="18" charset="0"/>
              </a:rPr>
              <a:t>Recommendations</a:t>
            </a:r>
          </a:p>
          <a:p>
            <a:pPr lvl="1"/>
            <a:r>
              <a:rPr lang="en-US" dirty="0">
                <a:latin typeface="Times New Roman" panose="02020603050405020304" pitchFamily="18" charset="0"/>
                <a:cs typeface="Times New Roman" panose="02020603050405020304" pitchFamily="18" charset="0"/>
              </a:rPr>
              <a:t>References</a:t>
            </a:r>
          </a:p>
          <a:p>
            <a:pPr lvl="1"/>
            <a:r>
              <a:rPr lang="en-US" dirty="0">
                <a:latin typeface="Times New Roman" panose="02020603050405020304" pitchFamily="18" charset="0"/>
                <a:cs typeface="Times New Roman" panose="02020603050405020304" pitchFamily="18" charset="0"/>
              </a:rPr>
              <a:t>Appendices (if appropriate)</a:t>
            </a:r>
          </a:p>
        </p:txBody>
      </p:sp>
      <p:sp>
        <p:nvSpPr>
          <p:cNvPr id="4" name="Footer Placeholder 3">
            <a:extLst>
              <a:ext uri="{FF2B5EF4-FFF2-40B4-BE49-F238E27FC236}">
                <a16:creationId xmlns:a16="http://schemas.microsoft.com/office/drawing/2014/main" id="{140D02B9-C3B1-038B-3D89-3975D9C6F7F3}"/>
              </a:ext>
            </a:extLst>
          </p:cNvPr>
          <p:cNvSpPr>
            <a:spLocks noGrp="1"/>
          </p:cNvSpPr>
          <p:nvPr>
            <p:ph type="ftr" sz="quarter" idx="11"/>
          </p:nvPr>
        </p:nvSpPr>
        <p:spPr>
          <a:xfrm>
            <a:off x="581192" y="6423914"/>
            <a:ext cx="6917210" cy="365125"/>
          </a:xfrm>
        </p:spPr>
        <p:txBody>
          <a:bodyPr vert="horz" lIns="91440" tIns="45720" rIns="91440" bIns="45720" rtlCol="0">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69BBFBB-F6B3-2A08-3D05-6A5802C85A91}"/>
              </a:ext>
            </a:extLst>
          </p:cNvPr>
          <p:cNvSpPr>
            <a:spLocks noGrp="1"/>
          </p:cNvSpPr>
          <p:nvPr>
            <p:ph type="sldNum" sz="quarter" idx="12"/>
          </p:nvPr>
        </p:nvSpPr>
        <p:spPr>
          <a:xfrm>
            <a:off x="10558300" y="6423914"/>
            <a:ext cx="1052510" cy="365125"/>
          </a:xfrm>
        </p:spPr>
        <p:txBody>
          <a:bodyPr vert="horz" lIns="91440" tIns="45720" rIns="91440" bIns="45720" rtlCol="0">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5</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8" name="TextBox 7">
            <a:extLst>
              <a:ext uri="{FF2B5EF4-FFF2-40B4-BE49-F238E27FC236}">
                <a16:creationId xmlns:a16="http://schemas.microsoft.com/office/drawing/2014/main" id="{420CD4AD-F967-4A7F-D825-406826430B39}"/>
              </a:ext>
            </a:extLst>
          </p:cNvPr>
          <p:cNvSpPr txBox="1"/>
          <p:nvPr/>
        </p:nvSpPr>
        <p:spPr>
          <a:xfrm>
            <a:off x="4870592" y="1141608"/>
            <a:ext cx="7151276" cy="5262979"/>
          </a:xfrm>
          <a:prstGeom prst="rect">
            <a:avLst/>
          </a:prstGeom>
          <a:noFill/>
        </p:spPr>
        <p:txBody>
          <a:bodyPr wrap="square">
            <a:spAutoFit/>
          </a:bodyPr>
          <a:lstStyle/>
          <a:p>
            <a:pPr marR="0" lvl="0" algn="l" defTabSz="914400" rtl="0" eaLnBrk="1" fontAlgn="auto" latinLnBrk="0" hangingPunct="1">
              <a:lnSpc>
                <a:spcPct val="100000"/>
              </a:lnSpc>
              <a:spcBef>
                <a:spcPts val="0"/>
              </a:spcBef>
              <a:spcAft>
                <a:spcPts val="0"/>
              </a:spcAft>
              <a:buClrTx/>
              <a:buSzTx/>
              <a:tabLst/>
              <a:defRPr/>
            </a:pPr>
            <a:r>
              <a:rPr kumimoji="0" lang="en-GB" sz="1600" b="1" i="0" u="none" strike="noStrike" kern="1200" cap="none" spc="0" normalizeH="0" baseline="0" noProof="0" dirty="0">
                <a:ln>
                  <a:noFill/>
                </a:ln>
                <a:solidFill>
                  <a:srgbClr val="C00000"/>
                </a:solidFill>
                <a:effectLst/>
                <a:uLnTx/>
                <a:uFillTx/>
                <a:latin typeface="Times New Roman" panose="02020603050405020304" pitchFamily="18" charset="0"/>
                <a:ea typeface="+mn-ea"/>
                <a:cs typeface="Times New Roman" panose="02020603050405020304" pitchFamily="18" charset="0"/>
              </a:rPr>
              <a:t>Table of Contents: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Make sure your Table of Contents has the correct page numbers!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LIST OF FIGURES</a:t>
            </a:r>
          </a:p>
          <a:p>
            <a:pPr marL="742950" lvl="1" indent="-285750">
              <a:buFont typeface="Arial" panose="020B0604020202020204" pitchFamily="34" charset="0"/>
              <a:buChar char="•"/>
              <a:defRPr/>
            </a:pP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If you include any images, models, graphs etc. – make sure </a:t>
            </a:r>
            <a:r>
              <a:rPr kumimoji="0" lang="en-GB" sz="16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tha</a:t>
            </a:r>
            <a:r>
              <a:rPr lang="en-GB" sz="1600" dirty="0">
                <a:solidFill>
                  <a:prstClr val="black"/>
                </a:solidFill>
                <a:latin typeface="Times New Roman" panose="02020603050405020304" pitchFamily="18" charset="0"/>
                <a:cs typeface="Times New Roman" panose="02020603050405020304" pitchFamily="18" charset="0"/>
              </a:rPr>
              <a:t>t you include them in a List of Figures (with page numbers), even if there is only one of them.</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LIST OF TABLES</a:t>
            </a:r>
          </a:p>
          <a:p>
            <a:pPr marL="742950" lvl="1" indent="-285750">
              <a:buFont typeface="Arial" panose="020B0604020202020204" pitchFamily="34" charset="0"/>
              <a:buChar char="•"/>
              <a:defRPr/>
            </a:pP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If you include any tables – make sure that you include them in a List of Tables (with page numbers), even if there is only one of them.</a:t>
            </a:r>
          </a:p>
          <a:p>
            <a:pPr marL="742950" lvl="1" indent="-285750">
              <a:buFont typeface="Arial" panose="020B0604020202020204" pitchFamily="34" charset="0"/>
              <a:buChar char="•"/>
              <a:defRPr/>
            </a:pPr>
            <a:endParaRPr lang="en-GB" sz="1600" dirty="0">
              <a:solidFill>
                <a:prstClr val="black"/>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defRPr/>
            </a:pPr>
            <a:r>
              <a:rPr lang="en-GB" sz="1600" dirty="0">
                <a:solidFill>
                  <a:prstClr val="black"/>
                </a:solidFill>
                <a:latin typeface="Times New Roman" panose="02020603050405020304" pitchFamily="18" charset="0"/>
                <a:cs typeface="Times New Roman" panose="02020603050405020304" pitchFamily="18" charset="0"/>
              </a:rPr>
              <a:t>APPENDICES</a:t>
            </a:r>
          </a:p>
          <a:p>
            <a:pPr marL="742950" lvl="1" indent="-285750">
              <a:buFont typeface="Arial" panose="020B0604020202020204" pitchFamily="34" charset="0"/>
              <a:buChar char="•"/>
              <a:defRPr/>
            </a:pP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Appendices are anything that is informative to the report, but is not required in the main body of the report (e.g. completed questionnaires, company information)</a:t>
            </a:r>
          </a:p>
          <a:p>
            <a:pPr marL="742950" lvl="1" indent="-285750">
              <a:buFont typeface="Arial" panose="020B0604020202020204" pitchFamily="34" charset="0"/>
              <a:buChar char="•"/>
              <a:defRPr/>
            </a:pP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APPENDIX A – Could be company information (e.g. </a:t>
            </a:r>
            <a:r>
              <a:rPr lang="en-GB" sz="1600" dirty="0">
                <a:solidFill>
                  <a:prstClr val="black"/>
                </a:solidFill>
                <a:latin typeface="Times New Roman" panose="02020603050405020304" pitchFamily="18" charset="0"/>
                <a:cs typeface="Times New Roman" panose="02020603050405020304" pitchFamily="18" charset="0"/>
              </a:rPr>
              <a:t>company accounts)</a:t>
            </a:r>
            <a:endPar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742950" lvl="1" indent="-285750">
              <a:buFont typeface="Arial" panose="020B0604020202020204" pitchFamily="34" charset="0"/>
              <a:buChar char="•"/>
              <a:defRPr/>
            </a:pP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APPENDIX B – </a:t>
            </a:r>
            <a:r>
              <a:rPr lang="en-GB" sz="1600" dirty="0">
                <a:solidFill>
                  <a:prstClr val="black"/>
                </a:solidFill>
                <a:latin typeface="Times New Roman" panose="02020603050405020304" pitchFamily="18" charset="0"/>
                <a:cs typeface="Times New Roman" panose="02020603050405020304" pitchFamily="18" charset="0"/>
              </a:rPr>
              <a:t>C</a:t>
            </a:r>
            <a:r>
              <a:rPr kumimoji="0" lang="en-GB" sz="16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ould</a:t>
            </a: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be and other key information</a:t>
            </a:r>
          </a:p>
          <a:p>
            <a:pPr marL="742950" lvl="1" indent="-285750">
              <a:buFont typeface="Arial" panose="020B0604020202020204" pitchFamily="34" charset="0"/>
              <a:buChar char="•"/>
              <a:defRPr/>
            </a:pPr>
            <a:r>
              <a:rPr lang="en-GB" sz="1600" dirty="0">
                <a:solidFill>
                  <a:prstClr val="black"/>
                </a:solidFill>
                <a:latin typeface="Times New Roman" panose="02020603050405020304" pitchFamily="18" charset="0"/>
                <a:cs typeface="Times New Roman" panose="02020603050405020304" pitchFamily="18" charset="0"/>
              </a:rPr>
              <a:t>Just list out your appendices, there is no need to include page numbers for your appendices.</a:t>
            </a:r>
            <a:endPar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Tree>
    <p:extLst>
      <p:ext uri="{BB962C8B-B14F-4D97-AF65-F5344CB8AC3E}">
        <p14:creationId xmlns:p14="http://schemas.microsoft.com/office/powerpoint/2010/main" val="16634720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E52DDDB-F55E-1759-6809-DA6A0094860D}"/>
              </a:ext>
            </a:extLst>
          </p:cNvPr>
          <p:cNvSpPr>
            <a:spLocks noGrp="1"/>
          </p:cNvSpPr>
          <p:nvPr>
            <p:ph type="title"/>
          </p:nvPr>
        </p:nvSpPr>
        <p:spPr>
          <a:xfrm>
            <a:off x="609906" y="702155"/>
            <a:ext cx="3568661" cy="1269713"/>
          </a:xfrm>
        </p:spPr>
        <p:txBody>
          <a:bodyPr vert="horz" lIns="91440" tIns="45720" rIns="91440" bIns="45720" rtlCol="0">
            <a:normAutofit/>
          </a:bodyPr>
          <a:lstStyle/>
          <a:p>
            <a:r>
              <a:rPr lang="en-US" dirty="0">
                <a:latin typeface="Times New Roman" panose="02020603050405020304" pitchFamily="18" charset="0"/>
                <a:cs typeface="Times New Roman" panose="02020603050405020304" pitchFamily="18" charset="0"/>
              </a:rPr>
              <a:t>Executive summary</a:t>
            </a:r>
          </a:p>
        </p:txBody>
      </p:sp>
      <p:sp>
        <p:nvSpPr>
          <p:cNvPr id="33" name="Rectangle 32">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8" name="Content Placeholder 27">
            <a:extLst>
              <a:ext uri="{FF2B5EF4-FFF2-40B4-BE49-F238E27FC236}">
                <a16:creationId xmlns:a16="http://schemas.microsoft.com/office/drawing/2014/main" id="{84DA1727-2119-94FE-CFBA-8293F695FA4C}"/>
              </a:ext>
            </a:extLst>
          </p:cNvPr>
          <p:cNvSpPr>
            <a:spLocks noGrp="1"/>
          </p:cNvSpPr>
          <p:nvPr>
            <p:ph idx="1"/>
          </p:nvPr>
        </p:nvSpPr>
        <p:spPr>
          <a:xfrm>
            <a:off x="609906" y="2340864"/>
            <a:ext cx="3568661" cy="3634486"/>
          </a:xfrm>
        </p:spPr>
        <p:txBody>
          <a:bodyPr>
            <a:normAutofit/>
          </a:bodyPr>
          <a:lstStyle/>
          <a:p>
            <a:r>
              <a:rPr lang="en-US" dirty="0">
                <a:latin typeface="Times New Roman" panose="02020603050405020304" pitchFamily="18" charset="0"/>
                <a:cs typeface="Times New Roman" panose="02020603050405020304" pitchFamily="18" charset="0"/>
              </a:rPr>
              <a:t>Should include:</a:t>
            </a:r>
          </a:p>
          <a:p>
            <a:pPr lvl="1"/>
            <a:r>
              <a:rPr lang="en-US" dirty="0">
                <a:latin typeface="Times New Roman" panose="02020603050405020304" pitchFamily="18" charset="0"/>
                <a:cs typeface="Times New Roman" panose="02020603050405020304" pitchFamily="18" charset="0"/>
              </a:rPr>
              <a:t>Title Page</a:t>
            </a:r>
          </a:p>
          <a:p>
            <a:pPr lvl="1"/>
            <a:r>
              <a:rPr lang="en-US" dirty="0">
                <a:solidFill>
                  <a:schemeClr val="tx1"/>
                </a:solidFill>
                <a:latin typeface="Times New Roman" panose="02020603050405020304" pitchFamily="18" charset="0"/>
                <a:cs typeface="Times New Roman" panose="02020603050405020304" pitchFamily="18" charset="0"/>
              </a:rPr>
              <a:t>Table of Contents</a:t>
            </a:r>
          </a:p>
          <a:p>
            <a:pPr lvl="1"/>
            <a:r>
              <a:rPr lang="en-US" b="1" dirty="0">
                <a:solidFill>
                  <a:srgbClr val="C00000"/>
                </a:solidFill>
                <a:latin typeface="Times New Roman" panose="02020603050405020304" pitchFamily="18" charset="0"/>
                <a:cs typeface="Times New Roman" panose="02020603050405020304" pitchFamily="18" charset="0"/>
              </a:rPr>
              <a:t>Executive Summary</a:t>
            </a:r>
          </a:p>
          <a:p>
            <a:pPr lvl="1"/>
            <a:r>
              <a:rPr lang="en-US" dirty="0">
                <a:latin typeface="Times New Roman" panose="02020603050405020304" pitchFamily="18" charset="0"/>
                <a:cs typeface="Times New Roman" panose="02020603050405020304" pitchFamily="18" charset="0"/>
              </a:rPr>
              <a:t>Introduction</a:t>
            </a:r>
          </a:p>
          <a:p>
            <a:pPr lvl="1"/>
            <a:r>
              <a:rPr lang="en-US" dirty="0">
                <a:latin typeface="Times New Roman" panose="02020603050405020304" pitchFamily="18" charset="0"/>
                <a:cs typeface="Times New Roman" panose="02020603050405020304" pitchFamily="18" charset="0"/>
              </a:rPr>
              <a:t>Main Findings</a:t>
            </a:r>
          </a:p>
          <a:p>
            <a:pPr lvl="1"/>
            <a:r>
              <a:rPr lang="en-US" dirty="0">
                <a:latin typeface="Times New Roman" panose="02020603050405020304" pitchFamily="18" charset="0"/>
                <a:cs typeface="Times New Roman" panose="02020603050405020304" pitchFamily="18" charset="0"/>
              </a:rPr>
              <a:t>Conclusion</a:t>
            </a:r>
          </a:p>
          <a:p>
            <a:pPr lvl="1"/>
            <a:r>
              <a:rPr lang="en-US" dirty="0">
                <a:latin typeface="Times New Roman" panose="02020603050405020304" pitchFamily="18" charset="0"/>
                <a:cs typeface="Times New Roman" panose="02020603050405020304" pitchFamily="18" charset="0"/>
              </a:rPr>
              <a:t>Recommendations</a:t>
            </a:r>
          </a:p>
          <a:p>
            <a:pPr lvl="1"/>
            <a:r>
              <a:rPr lang="en-US" dirty="0">
                <a:latin typeface="Times New Roman" panose="02020603050405020304" pitchFamily="18" charset="0"/>
                <a:cs typeface="Times New Roman" panose="02020603050405020304" pitchFamily="18" charset="0"/>
              </a:rPr>
              <a:t>References</a:t>
            </a:r>
          </a:p>
          <a:p>
            <a:pPr lvl="1"/>
            <a:r>
              <a:rPr lang="en-US" dirty="0">
                <a:latin typeface="Times New Roman" panose="02020603050405020304" pitchFamily="18" charset="0"/>
                <a:cs typeface="Times New Roman" panose="02020603050405020304" pitchFamily="18" charset="0"/>
              </a:rPr>
              <a:t>Appendices (if appropriate)</a:t>
            </a:r>
          </a:p>
        </p:txBody>
      </p:sp>
      <p:sp>
        <p:nvSpPr>
          <p:cNvPr id="4" name="Footer Placeholder 3">
            <a:extLst>
              <a:ext uri="{FF2B5EF4-FFF2-40B4-BE49-F238E27FC236}">
                <a16:creationId xmlns:a16="http://schemas.microsoft.com/office/drawing/2014/main" id="{140D02B9-C3B1-038B-3D89-3975D9C6F7F3}"/>
              </a:ext>
            </a:extLst>
          </p:cNvPr>
          <p:cNvSpPr>
            <a:spLocks noGrp="1"/>
          </p:cNvSpPr>
          <p:nvPr>
            <p:ph type="ftr" sz="quarter" idx="11"/>
          </p:nvPr>
        </p:nvSpPr>
        <p:spPr>
          <a:xfrm>
            <a:off x="581192" y="6423914"/>
            <a:ext cx="6917210" cy="365125"/>
          </a:xfrm>
        </p:spPr>
        <p:txBody>
          <a:bodyPr vert="horz" lIns="91440" tIns="45720" rIns="91440" bIns="45720" rtlCol="0">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69BBFBB-F6B3-2A08-3D05-6A5802C85A91}"/>
              </a:ext>
            </a:extLst>
          </p:cNvPr>
          <p:cNvSpPr>
            <a:spLocks noGrp="1"/>
          </p:cNvSpPr>
          <p:nvPr>
            <p:ph type="sldNum" sz="quarter" idx="12"/>
          </p:nvPr>
        </p:nvSpPr>
        <p:spPr>
          <a:xfrm>
            <a:off x="10558300" y="6423914"/>
            <a:ext cx="1052510" cy="365125"/>
          </a:xfrm>
        </p:spPr>
        <p:txBody>
          <a:bodyPr vert="horz" lIns="91440" tIns="45720" rIns="91440" bIns="45720" rtlCol="0">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6</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8" name="TextBox 7">
            <a:extLst>
              <a:ext uri="{FF2B5EF4-FFF2-40B4-BE49-F238E27FC236}">
                <a16:creationId xmlns:a16="http://schemas.microsoft.com/office/drawing/2014/main" id="{420CD4AD-F967-4A7F-D825-406826430B39}"/>
              </a:ext>
            </a:extLst>
          </p:cNvPr>
          <p:cNvSpPr txBox="1"/>
          <p:nvPr/>
        </p:nvSpPr>
        <p:spPr>
          <a:xfrm>
            <a:off x="4870592" y="1603247"/>
            <a:ext cx="7151276" cy="427809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C00000"/>
                </a:solidFill>
                <a:effectLst/>
                <a:uLnTx/>
                <a:uFillTx/>
                <a:latin typeface="Times New Roman" panose="02020603050405020304" pitchFamily="18" charset="0"/>
                <a:ea typeface="+mn-ea"/>
                <a:cs typeface="Times New Roman" panose="02020603050405020304" pitchFamily="18" charset="0"/>
              </a:rPr>
              <a:t>Executive Summary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This is a one-page overview of what is contained within your report.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This should be the last part of the document that you write.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It should be a true high-level summary of what is contained within the document.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dirty="0">
                <a:solidFill>
                  <a:prstClr val="black"/>
                </a:solidFill>
                <a:latin typeface="Times New Roman" panose="02020603050405020304" pitchFamily="18" charset="0"/>
                <a:cs typeface="Times New Roman" panose="02020603050405020304" pitchFamily="18" charset="0"/>
              </a:rPr>
              <a:t>I</a:t>
            </a: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t is not sufficient to say that the report will discuss ‘certain things’, you need to provide an actual summary of what the report has found.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Typically, the following would be expected in the Executive Summary:</a:t>
            </a:r>
          </a:p>
          <a:p>
            <a:pPr marL="742950" lvl="1" indent="-285750">
              <a:buFont typeface="Arial" panose="020B0604020202020204" pitchFamily="34" charset="0"/>
              <a:buChar char="•"/>
              <a:defRPr/>
            </a:pP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Outline of the purpose / remit of the report</a:t>
            </a:r>
          </a:p>
          <a:p>
            <a:pPr marL="742950" lvl="1" indent="-285750">
              <a:buFont typeface="Arial" panose="020B0604020202020204" pitchFamily="34" charset="0"/>
              <a:buChar char="•"/>
              <a:defRPr/>
            </a:pP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Brief background information (e.g. to your organisation / context / the challenge)</a:t>
            </a:r>
          </a:p>
          <a:p>
            <a:pPr marL="742950" lvl="1" indent="-285750">
              <a:buFont typeface="Arial" panose="020B0604020202020204" pitchFamily="34" charset="0"/>
              <a:buChar char="•"/>
              <a:defRPr/>
            </a:pPr>
            <a:r>
              <a:rPr lang="en-GB" sz="1600" dirty="0">
                <a:solidFill>
                  <a:prstClr val="black"/>
                </a:solidFill>
                <a:latin typeface="Times New Roman" panose="02020603050405020304" pitchFamily="18" charset="0"/>
                <a:cs typeface="Times New Roman" panose="02020603050405020304" pitchFamily="18" charset="0"/>
              </a:rPr>
              <a:t>What models / frameworks have informed your discussion</a:t>
            </a:r>
            <a:endPar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742950" lvl="1" indent="-285750">
              <a:buFont typeface="Arial" panose="020B0604020202020204" pitchFamily="34" charset="0"/>
              <a:buChar char="•"/>
              <a:defRPr/>
            </a:pP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Findings of the report</a:t>
            </a:r>
          </a:p>
          <a:p>
            <a:pPr marL="742950" lvl="1" indent="-285750">
              <a:buFont typeface="Arial" panose="020B0604020202020204" pitchFamily="34" charset="0"/>
              <a:buChar char="•"/>
              <a:defRPr/>
            </a:pP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Conclusions</a:t>
            </a:r>
          </a:p>
          <a:p>
            <a:pPr marL="742950" lvl="1" indent="-285750">
              <a:buFont typeface="Arial" panose="020B0604020202020204" pitchFamily="34" charset="0"/>
              <a:buChar char="•"/>
              <a:defRPr/>
            </a:pP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Recommendations</a:t>
            </a:r>
          </a:p>
        </p:txBody>
      </p:sp>
    </p:spTree>
    <p:extLst>
      <p:ext uri="{BB962C8B-B14F-4D97-AF65-F5344CB8AC3E}">
        <p14:creationId xmlns:p14="http://schemas.microsoft.com/office/powerpoint/2010/main" val="23494191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E52DDDB-F55E-1759-6809-DA6A0094860D}"/>
              </a:ext>
            </a:extLst>
          </p:cNvPr>
          <p:cNvSpPr>
            <a:spLocks noGrp="1"/>
          </p:cNvSpPr>
          <p:nvPr>
            <p:ph type="title"/>
          </p:nvPr>
        </p:nvSpPr>
        <p:spPr>
          <a:xfrm>
            <a:off x="609906" y="702155"/>
            <a:ext cx="3568661" cy="1269713"/>
          </a:xfrm>
        </p:spPr>
        <p:txBody>
          <a:bodyPr vert="horz" lIns="91440" tIns="45720" rIns="91440" bIns="45720" rtlCol="0">
            <a:normAutofit/>
          </a:bodyPr>
          <a:lstStyle/>
          <a:p>
            <a:r>
              <a:rPr lang="en-US" dirty="0">
                <a:latin typeface="Times New Roman" panose="02020603050405020304" pitchFamily="18" charset="0"/>
                <a:cs typeface="Times New Roman" panose="02020603050405020304" pitchFamily="18" charset="0"/>
              </a:rPr>
              <a:t>Conclusions</a:t>
            </a:r>
          </a:p>
        </p:txBody>
      </p:sp>
      <p:sp>
        <p:nvSpPr>
          <p:cNvPr id="33" name="Rectangle 32">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8" name="Content Placeholder 27">
            <a:extLst>
              <a:ext uri="{FF2B5EF4-FFF2-40B4-BE49-F238E27FC236}">
                <a16:creationId xmlns:a16="http://schemas.microsoft.com/office/drawing/2014/main" id="{84DA1727-2119-94FE-CFBA-8293F695FA4C}"/>
              </a:ext>
            </a:extLst>
          </p:cNvPr>
          <p:cNvSpPr>
            <a:spLocks noGrp="1"/>
          </p:cNvSpPr>
          <p:nvPr>
            <p:ph idx="1"/>
          </p:nvPr>
        </p:nvSpPr>
        <p:spPr>
          <a:xfrm>
            <a:off x="609906" y="2340864"/>
            <a:ext cx="3568661" cy="3634486"/>
          </a:xfrm>
        </p:spPr>
        <p:txBody>
          <a:bodyPr>
            <a:normAutofit/>
          </a:bodyPr>
          <a:lstStyle/>
          <a:p>
            <a:r>
              <a:rPr lang="en-US" dirty="0">
                <a:latin typeface="Times New Roman" panose="02020603050405020304" pitchFamily="18" charset="0"/>
                <a:cs typeface="Times New Roman" panose="02020603050405020304" pitchFamily="18" charset="0"/>
              </a:rPr>
              <a:t>Should include:</a:t>
            </a:r>
          </a:p>
          <a:p>
            <a:pPr lvl="1"/>
            <a:r>
              <a:rPr lang="en-US" dirty="0">
                <a:latin typeface="Times New Roman" panose="02020603050405020304" pitchFamily="18" charset="0"/>
                <a:cs typeface="Times New Roman" panose="02020603050405020304" pitchFamily="18" charset="0"/>
              </a:rPr>
              <a:t>Title Page</a:t>
            </a:r>
          </a:p>
          <a:p>
            <a:pPr lvl="1"/>
            <a:r>
              <a:rPr lang="en-US" dirty="0">
                <a:solidFill>
                  <a:schemeClr val="tx1"/>
                </a:solidFill>
                <a:latin typeface="Times New Roman" panose="02020603050405020304" pitchFamily="18" charset="0"/>
                <a:cs typeface="Times New Roman" panose="02020603050405020304" pitchFamily="18" charset="0"/>
              </a:rPr>
              <a:t>Table of Contents</a:t>
            </a:r>
          </a:p>
          <a:p>
            <a:pPr lvl="1"/>
            <a:r>
              <a:rPr lang="en-US" dirty="0">
                <a:solidFill>
                  <a:schemeClr val="tx1"/>
                </a:solidFill>
                <a:latin typeface="Times New Roman" panose="02020603050405020304" pitchFamily="18" charset="0"/>
                <a:cs typeface="Times New Roman" panose="02020603050405020304" pitchFamily="18" charset="0"/>
              </a:rPr>
              <a:t>Executive Summary</a:t>
            </a:r>
          </a:p>
          <a:p>
            <a:pPr lvl="1"/>
            <a:r>
              <a:rPr lang="en-US" dirty="0">
                <a:latin typeface="Times New Roman" panose="02020603050405020304" pitchFamily="18" charset="0"/>
                <a:cs typeface="Times New Roman" panose="02020603050405020304" pitchFamily="18" charset="0"/>
              </a:rPr>
              <a:t>Introduction</a:t>
            </a:r>
          </a:p>
          <a:p>
            <a:pPr lvl="1"/>
            <a:r>
              <a:rPr lang="en-US" dirty="0">
                <a:latin typeface="Times New Roman" panose="02020603050405020304" pitchFamily="18" charset="0"/>
                <a:cs typeface="Times New Roman" panose="02020603050405020304" pitchFamily="18" charset="0"/>
              </a:rPr>
              <a:t>Main Findings</a:t>
            </a:r>
          </a:p>
          <a:p>
            <a:pPr lvl="1"/>
            <a:r>
              <a:rPr lang="en-US" b="1" dirty="0">
                <a:solidFill>
                  <a:srgbClr val="C00000"/>
                </a:solidFill>
                <a:latin typeface="Times New Roman" panose="02020603050405020304" pitchFamily="18" charset="0"/>
                <a:cs typeface="Times New Roman" panose="02020603050405020304" pitchFamily="18" charset="0"/>
              </a:rPr>
              <a:t>Conclusion</a:t>
            </a:r>
          </a:p>
          <a:p>
            <a:pPr lvl="1"/>
            <a:r>
              <a:rPr lang="en-US" dirty="0">
                <a:solidFill>
                  <a:schemeClr val="tx1"/>
                </a:solidFill>
                <a:latin typeface="Times New Roman" panose="02020603050405020304" pitchFamily="18" charset="0"/>
                <a:cs typeface="Times New Roman" panose="02020603050405020304" pitchFamily="18" charset="0"/>
              </a:rPr>
              <a:t>Recommendations</a:t>
            </a:r>
          </a:p>
          <a:p>
            <a:pPr lvl="1"/>
            <a:r>
              <a:rPr lang="en-US" dirty="0">
                <a:latin typeface="Times New Roman" panose="02020603050405020304" pitchFamily="18" charset="0"/>
                <a:cs typeface="Times New Roman" panose="02020603050405020304" pitchFamily="18" charset="0"/>
              </a:rPr>
              <a:t>References</a:t>
            </a:r>
          </a:p>
          <a:p>
            <a:pPr lvl="1"/>
            <a:r>
              <a:rPr lang="en-US" dirty="0">
                <a:latin typeface="Times New Roman" panose="02020603050405020304" pitchFamily="18" charset="0"/>
                <a:cs typeface="Times New Roman" panose="02020603050405020304" pitchFamily="18" charset="0"/>
              </a:rPr>
              <a:t>Appendices (if appropriate)</a:t>
            </a:r>
          </a:p>
        </p:txBody>
      </p:sp>
      <p:sp>
        <p:nvSpPr>
          <p:cNvPr id="4" name="Footer Placeholder 3">
            <a:extLst>
              <a:ext uri="{FF2B5EF4-FFF2-40B4-BE49-F238E27FC236}">
                <a16:creationId xmlns:a16="http://schemas.microsoft.com/office/drawing/2014/main" id="{140D02B9-C3B1-038B-3D89-3975D9C6F7F3}"/>
              </a:ext>
            </a:extLst>
          </p:cNvPr>
          <p:cNvSpPr>
            <a:spLocks noGrp="1"/>
          </p:cNvSpPr>
          <p:nvPr>
            <p:ph type="ftr" sz="quarter" idx="11"/>
          </p:nvPr>
        </p:nvSpPr>
        <p:spPr>
          <a:xfrm>
            <a:off x="581192" y="6423914"/>
            <a:ext cx="6917210" cy="365125"/>
          </a:xfrm>
        </p:spPr>
        <p:txBody>
          <a:bodyPr vert="horz" lIns="91440" tIns="45720" rIns="91440" bIns="45720" rtlCol="0">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69BBFBB-F6B3-2A08-3D05-6A5802C85A91}"/>
              </a:ext>
            </a:extLst>
          </p:cNvPr>
          <p:cNvSpPr>
            <a:spLocks noGrp="1"/>
          </p:cNvSpPr>
          <p:nvPr>
            <p:ph type="sldNum" sz="quarter" idx="12"/>
          </p:nvPr>
        </p:nvSpPr>
        <p:spPr>
          <a:xfrm>
            <a:off x="10558300" y="6423914"/>
            <a:ext cx="1052510" cy="365125"/>
          </a:xfrm>
        </p:spPr>
        <p:txBody>
          <a:bodyPr vert="horz" lIns="91440" tIns="45720" rIns="91440" bIns="45720" rtlCol="0">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7</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8" name="TextBox 7">
            <a:extLst>
              <a:ext uri="{FF2B5EF4-FFF2-40B4-BE49-F238E27FC236}">
                <a16:creationId xmlns:a16="http://schemas.microsoft.com/office/drawing/2014/main" id="{420CD4AD-F967-4A7F-D825-406826430B39}"/>
              </a:ext>
            </a:extLst>
          </p:cNvPr>
          <p:cNvSpPr txBox="1"/>
          <p:nvPr/>
        </p:nvSpPr>
        <p:spPr>
          <a:xfrm>
            <a:off x="4870592" y="2570913"/>
            <a:ext cx="7151276" cy="107721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C00000"/>
                </a:solidFill>
                <a:effectLst/>
                <a:uLnTx/>
                <a:uFillTx/>
                <a:latin typeface="Times New Roman" panose="02020603050405020304" pitchFamily="18" charset="0"/>
                <a:ea typeface="+mn-ea"/>
                <a:cs typeface="Times New Roman" panose="02020603050405020304" pitchFamily="18" charset="0"/>
              </a:rPr>
              <a:t>Conclusions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This is a very brief summation of your document.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dirty="0">
                <a:solidFill>
                  <a:prstClr val="black"/>
                </a:solidFill>
                <a:latin typeface="Times New Roman" panose="02020603050405020304" pitchFamily="18" charset="0"/>
                <a:cs typeface="Times New Roman" panose="02020603050405020304" pitchFamily="18" charset="0"/>
              </a:rPr>
              <a:t>It should not contain any </a:t>
            </a: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new information.</a:t>
            </a:r>
          </a:p>
        </p:txBody>
      </p:sp>
    </p:spTree>
    <p:extLst>
      <p:ext uri="{BB962C8B-B14F-4D97-AF65-F5344CB8AC3E}">
        <p14:creationId xmlns:p14="http://schemas.microsoft.com/office/powerpoint/2010/main" val="37710413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2DDDB-F55E-1759-6809-DA6A0094860D}"/>
              </a:ext>
            </a:extLst>
          </p:cNvPr>
          <p:cNvSpPr>
            <a:spLocks noGrp="1"/>
          </p:cNvSpPr>
          <p:nvPr>
            <p:ph type="title"/>
          </p:nvPr>
        </p:nvSpPr>
        <p:spPr>
          <a:xfrm>
            <a:off x="609906" y="702155"/>
            <a:ext cx="3820051" cy="1269713"/>
          </a:xfrm>
        </p:spPr>
        <p:txBody>
          <a:bodyPr vert="horz" lIns="91440" tIns="45720" rIns="91440" bIns="45720" rtlCol="0">
            <a:normAutofit/>
          </a:bodyPr>
          <a:lstStyle/>
          <a:p>
            <a:r>
              <a:rPr lang="en-US" dirty="0">
                <a:latin typeface="Times New Roman" panose="02020603050405020304" pitchFamily="18" charset="0"/>
                <a:cs typeface="Times New Roman" panose="02020603050405020304" pitchFamily="18" charset="0"/>
              </a:rPr>
              <a:t>recommendations</a:t>
            </a:r>
          </a:p>
        </p:txBody>
      </p:sp>
      <p:sp>
        <p:nvSpPr>
          <p:cNvPr id="28" name="Content Placeholder 27">
            <a:extLst>
              <a:ext uri="{FF2B5EF4-FFF2-40B4-BE49-F238E27FC236}">
                <a16:creationId xmlns:a16="http://schemas.microsoft.com/office/drawing/2014/main" id="{84DA1727-2119-94FE-CFBA-8293F695FA4C}"/>
              </a:ext>
            </a:extLst>
          </p:cNvPr>
          <p:cNvSpPr>
            <a:spLocks noGrp="1"/>
          </p:cNvSpPr>
          <p:nvPr>
            <p:ph idx="1"/>
          </p:nvPr>
        </p:nvSpPr>
        <p:spPr>
          <a:xfrm>
            <a:off x="609906" y="2340864"/>
            <a:ext cx="3568661" cy="3634486"/>
          </a:xfrm>
        </p:spPr>
        <p:txBody>
          <a:bodyPr>
            <a:normAutofit/>
          </a:bodyPr>
          <a:lstStyle/>
          <a:p>
            <a:r>
              <a:rPr lang="en-US" dirty="0">
                <a:latin typeface="Times New Roman" panose="02020603050405020304" pitchFamily="18" charset="0"/>
                <a:cs typeface="Times New Roman" panose="02020603050405020304" pitchFamily="18" charset="0"/>
              </a:rPr>
              <a:t>Should include:</a:t>
            </a:r>
          </a:p>
          <a:p>
            <a:pPr lvl="1"/>
            <a:r>
              <a:rPr lang="en-US" dirty="0">
                <a:latin typeface="Times New Roman" panose="02020603050405020304" pitchFamily="18" charset="0"/>
                <a:cs typeface="Times New Roman" panose="02020603050405020304" pitchFamily="18" charset="0"/>
              </a:rPr>
              <a:t>Title Page</a:t>
            </a:r>
          </a:p>
          <a:p>
            <a:pPr lvl="1"/>
            <a:r>
              <a:rPr lang="en-US" dirty="0">
                <a:solidFill>
                  <a:schemeClr val="tx1"/>
                </a:solidFill>
                <a:latin typeface="Times New Roman" panose="02020603050405020304" pitchFamily="18" charset="0"/>
                <a:cs typeface="Times New Roman" panose="02020603050405020304" pitchFamily="18" charset="0"/>
              </a:rPr>
              <a:t>Table of Contents</a:t>
            </a:r>
          </a:p>
          <a:p>
            <a:pPr lvl="1"/>
            <a:r>
              <a:rPr lang="en-US" dirty="0">
                <a:solidFill>
                  <a:schemeClr val="tx1"/>
                </a:solidFill>
                <a:latin typeface="Times New Roman" panose="02020603050405020304" pitchFamily="18" charset="0"/>
                <a:cs typeface="Times New Roman" panose="02020603050405020304" pitchFamily="18" charset="0"/>
              </a:rPr>
              <a:t>Executive Summary</a:t>
            </a:r>
          </a:p>
          <a:p>
            <a:pPr lvl="1"/>
            <a:r>
              <a:rPr lang="en-US" dirty="0">
                <a:latin typeface="Times New Roman" panose="02020603050405020304" pitchFamily="18" charset="0"/>
                <a:cs typeface="Times New Roman" panose="02020603050405020304" pitchFamily="18" charset="0"/>
              </a:rPr>
              <a:t>Introduction</a:t>
            </a:r>
          </a:p>
          <a:p>
            <a:pPr lvl="1"/>
            <a:r>
              <a:rPr lang="en-US" dirty="0">
                <a:latin typeface="Times New Roman" panose="02020603050405020304" pitchFamily="18" charset="0"/>
                <a:cs typeface="Times New Roman" panose="02020603050405020304" pitchFamily="18" charset="0"/>
              </a:rPr>
              <a:t>Main Findings</a:t>
            </a:r>
          </a:p>
          <a:p>
            <a:pPr lvl="1"/>
            <a:r>
              <a:rPr lang="en-US" dirty="0">
                <a:solidFill>
                  <a:schemeClr val="tx1"/>
                </a:solidFill>
                <a:latin typeface="Times New Roman" panose="02020603050405020304" pitchFamily="18" charset="0"/>
                <a:cs typeface="Times New Roman" panose="02020603050405020304" pitchFamily="18" charset="0"/>
              </a:rPr>
              <a:t>Conclusion</a:t>
            </a:r>
          </a:p>
          <a:p>
            <a:pPr lvl="1"/>
            <a:r>
              <a:rPr lang="en-US" b="1" dirty="0">
                <a:solidFill>
                  <a:srgbClr val="C00000"/>
                </a:solidFill>
                <a:latin typeface="Times New Roman" panose="02020603050405020304" pitchFamily="18" charset="0"/>
                <a:cs typeface="Times New Roman" panose="02020603050405020304" pitchFamily="18" charset="0"/>
              </a:rPr>
              <a:t>Recommendations</a:t>
            </a:r>
          </a:p>
          <a:p>
            <a:pPr lvl="1"/>
            <a:r>
              <a:rPr lang="en-US" dirty="0">
                <a:latin typeface="Times New Roman" panose="02020603050405020304" pitchFamily="18" charset="0"/>
                <a:cs typeface="Times New Roman" panose="02020603050405020304" pitchFamily="18" charset="0"/>
              </a:rPr>
              <a:t>References</a:t>
            </a:r>
          </a:p>
          <a:p>
            <a:pPr lvl="1"/>
            <a:r>
              <a:rPr lang="en-US" dirty="0">
                <a:latin typeface="Times New Roman" panose="02020603050405020304" pitchFamily="18" charset="0"/>
                <a:cs typeface="Times New Roman" panose="02020603050405020304" pitchFamily="18" charset="0"/>
              </a:rPr>
              <a:t>Appendices (if appropriate)</a:t>
            </a:r>
          </a:p>
        </p:txBody>
      </p:sp>
      <p:sp>
        <p:nvSpPr>
          <p:cNvPr id="4" name="Footer Placeholder 3">
            <a:extLst>
              <a:ext uri="{FF2B5EF4-FFF2-40B4-BE49-F238E27FC236}">
                <a16:creationId xmlns:a16="http://schemas.microsoft.com/office/drawing/2014/main" id="{140D02B9-C3B1-038B-3D89-3975D9C6F7F3}"/>
              </a:ext>
            </a:extLst>
          </p:cNvPr>
          <p:cNvSpPr>
            <a:spLocks noGrp="1"/>
          </p:cNvSpPr>
          <p:nvPr>
            <p:ph type="ftr" sz="quarter" idx="11"/>
          </p:nvPr>
        </p:nvSpPr>
        <p:spPr>
          <a:xfrm>
            <a:off x="581192" y="6423914"/>
            <a:ext cx="6917210" cy="365125"/>
          </a:xfrm>
        </p:spPr>
        <p:txBody>
          <a:bodyPr vert="horz" lIns="91440" tIns="45720" rIns="91440" bIns="45720" rtlCol="0">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69BBFBB-F6B3-2A08-3D05-6A5802C85A91}"/>
              </a:ext>
            </a:extLst>
          </p:cNvPr>
          <p:cNvSpPr>
            <a:spLocks noGrp="1"/>
          </p:cNvSpPr>
          <p:nvPr>
            <p:ph type="sldNum" sz="quarter" idx="12"/>
          </p:nvPr>
        </p:nvSpPr>
        <p:spPr>
          <a:xfrm>
            <a:off x="10558300" y="6423914"/>
            <a:ext cx="1052510" cy="365125"/>
          </a:xfrm>
        </p:spPr>
        <p:txBody>
          <a:bodyPr vert="horz" lIns="91440" tIns="45720" rIns="91440" bIns="45720" rtlCol="0">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8</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8" name="TextBox 7">
            <a:extLst>
              <a:ext uri="{FF2B5EF4-FFF2-40B4-BE49-F238E27FC236}">
                <a16:creationId xmlns:a16="http://schemas.microsoft.com/office/drawing/2014/main" id="{420CD4AD-F967-4A7F-D825-406826430B39}"/>
              </a:ext>
            </a:extLst>
          </p:cNvPr>
          <p:cNvSpPr txBox="1"/>
          <p:nvPr/>
        </p:nvSpPr>
        <p:spPr>
          <a:xfrm>
            <a:off x="4870592" y="1239262"/>
            <a:ext cx="7151276" cy="501675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C00000"/>
                </a:solidFill>
                <a:effectLst/>
                <a:uLnTx/>
                <a:uFillTx/>
                <a:latin typeface="Times New Roman" panose="02020603050405020304" pitchFamily="18" charset="0"/>
                <a:ea typeface="+mn-ea"/>
                <a:cs typeface="Times New Roman" panose="02020603050405020304" pitchFamily="18" charset="0"/>
              </a:rPr>
              <a:t>Recommendations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Here, based on your findings, you would make recommendations, e.g.:</a:t>
            </a:r>
          </a:p>
          <a:p>
            <a:pPr marL="742950" lvl="1" indent="-285750">
              <a:buFont typeface="Arial" panose="020B0604020202020204" pitchFamily="34" charset="0"/>
              <a:buChar char="•"/>
              <a:defRPr/>
            </a:pPr>
            <a:r>
              <a:rPr lang="en-GB" sz="1600" dirty="0">
                <a:solidFill>
                  <a:prstClr val="black"/>
                </a:solidFill>
                <a:latin typeface="Times New Roman" panose="02020603050405020304" pitchFamily="18" charset="0"/>
                <a:cs typeface="Times New Roman" panose="02020603050405020304" pitchFamily="18" charset="0"/>
              </a:rPr>
              <a:t>W</a:t>
            </a:r>
            <a:r>
              <a:rPr kumimoji="0" lang="en-GB" sz="16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hich</a:t>
            </a: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options do you recommend to your organisation?</a:t>
            </a:r>
          </a:p>
          <a:p>
            <a:pPr marL="742950" lvl="1" indent="-285750">
              <a:buFont typeface="Arial" panose="020B0604020202020204" pitchFamily="34" charset="0"/>
              <a:buChar char="•"/>
              <a:defRPr/>
            </a:pP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How would the organisation need to adapt (e.g. its strategy/marketing strategy), to meet its overall goals?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dirty="0">
                <a:solidFill>
                  <a:prstClr val="black"/>
                </a:solidFill>
                <a:latin typeface="Times New Roman" panose="02020603050405020304" pitchFamily="18" charset="0"/>
                <a:cs typeface="Times New Roman" panose="02020603050405020304" pitchFamily="18" charset="0"/>
              </a:rPr>
              <a:t>Make sure that your recommendations are actionable (realistic) and relevant to your organisation.</a:t>
            </a:r>
            <a:endPar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Make sure that this discussion is in line with the arguments that you have made in the previous report sections.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600" dirty="0">
              <a:solidFill>
                <a:prstClr val="black"/>
              </a:solidFill>
              <a:latin typeface="Times New Roman" panose="02020603050405020304" pitchFamily="18" charset="0"/>
              <a:cs typeface="Times New Roman" panose="02020603050405020304" pitchFamily="18" charset="0"/>
            </a:endParaRPr>
          </a:p>
          <a:p>
            <a:pPr marR="0" lvl="0" algn="l" defTabSz="914400" rtl="0" eaLnBrk="1" fontAlgn="auto" latinLnBrk="0" hangingPunct="1">
              <a:lnSpc>
                <a:spcPct val="100000"/>
              </a:lnSpc>
              <a:spcBef>
                <a:spcPts val="0"/>
              </a:spcBef>
              <a:spcAft>
                <a:spcPts val="0"/>
              </a:spcAft>
              <a:buClrTx/>
              <a:buSzTx/>
              <a:tabLst/>
              <a:defRPr/>
            </a:pPr>
            <a:r>
              <a:rPr kumimoji="0" lang="en-GB" sz="1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Implications</a:t>
            </a:r>
          </a:p>
          <a:p>
            <a:pPr marR="0" lvl="0" algn="l" defTabSz="914400" rtl="0" eaLnBrk="1" fontAlgn="auto" latinLnBrk="0" hangingPunct="1">
              <a:lnSpc>
                <a:spcPct val="100000"/>
              </a:lnSpc>
              <a:spcBef>
                <a:spcPts val="0"/>
              </a:spcBef>
              <a:spcAft>
                <a:spcPts val="0"/>
              </a:spcAft>
              <a:buClrTx/>
              <a:buSzTx/>
              <a:tabLst/>
              <a:defRPr/>
            </a:pPr>
            <a:endParaRPr kumimoji="0" lang="en-GB" sz="1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As part of your Recommendations, you would also discuss the implications of your recommended path on certain areas of the organisation and what would need to be addressed, using concepts and models such strategic capabilities / competencies, organisational structure, incentive strategies, change management etc.</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You would also outline potential risks.</a:t>
            </a:r>
          </a:p>
        </p:txBody>
      </p:sp>
    </p:spTree>
    <p:extLst>
      <p:ext uri="{BB962C8B-B14F-4D97-AF65-F5344CB8AC3E}">
        <p14:creationId xmlns:p14="http://schemas.microsoft.com/office/powerpoint/2010/main" val="15369494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2DDDB-F55E-1759-6809-DA6A0094860D}"/>
              </a:ext>
            </a:extLst>
          </p:cNvPr>
          <p:cNvSpPr>
            <a:spLocks noGrp="1"/>
          </p:cNvSpPr>
          <p:nvPr>
            <p:ph type="title"/>
          </p:nvPr>
        </p:nvSpPr>
        <p:spPr>
          <a:xfrm>
            <a:off x="609906" y="702155"/>
            <a:ext cx="3820051" cy="1269713"/>
          </a:xfrm>
        </p:spPr>
        <p:txBody>
          <a:bodyPr vert="horz" lIns="91440" tIns="45720" rIns="91440" bIns="45720" rtlCol="0">
            <a:normAutofit/>
          </a:bodyPr>
          <a:lstStyle/>
          <a:p>
            <a:r>
              <a:rPr lang="en-US" dirty="0">
                <a:latin typeface="Times New Roman" panose="02020603050405020304" pitchFamily="18" charset="0"/>
                <a:cs typeface="Times New Roman" panose="02020603050405020304" pitchFamily="18" charset="0"/>
              </a:rPr>
              <a:t>references</a:t>
            </a:r>
          </a:p>
        </p:txBody>
      </p:sp>
      <p:sp>
        <p:nvSpPr>
          <p:cNvPr id="28" name="Content Placeholder 27">
            <a:extLst>
              <a:ext uri="{FF2B5EF4-FFF2-40B4-BE49-F238E27FC236}">
                <a16:creationId xmlns:a16="http://schemas.microsoft.com/office/drawing/2014/main" id="{84DA1727-2119-94FE-CFBA-8293F695FA4C}"/>
              </a:ext>
            </a:extLst>
          </p:cNvPr>
          <p:cNvSpPr>
            <a:spLocks noGrp="1"/>
          </p:cNvSpPr>
          <p:nvPr>
            <p:ph idx="1"/>
          </p:nvPr>
        </p:nvSpPr>
        <p:spPr>
          <a:xfrm>
            <a:off x="609906" y="2340864"/>
            <a:ext cx="3568661" cy="3634486"/>
          </a:xfrm>
        </p:spPr>
        <p:txBody>
          <a:bodyPr>
            <a:normAutofit/>
          </a:bodyPr>
          <a:lstStyle/>
          <a:p>
            <a:r>
              <a:rPr lang="en-US" dirty="0">
                <a:latin typeface="Times New Roman" panose="02020603050405020304" pitchFamily="18" charset="0"/>
                <a:cs typeface="Times New Roman" panose="02020603050405020304" pitchFamily="18" charset="0"/>
              </a:rPr>
              <a:t>Should include:</a:t>
            </a:r>
          </a:p>
          <a:p>
            <a:pPr lvl="1"/>
            <a:r>
              <a:rPr lang="en-US" dirty="0">
                <a:latin typeface="Times New Roman" panose="02020603050405020304" pitchFamily="18" charset="0"/>
                <a:cs typeface="Times New Roman" panose="02020603050405020304" pitchFamily="18" charset="0"/>
              </a:rPr>
              <a:t>Title Page</a:t>
            </a:r>
          </a:p>
          <a:p>
            <a:pPr lvl="1"/>
            <a:r>
              <a:rPr lang="en-US" dirty="0">
                <a:solidFill>
                  <a:schemeClr val="tx1"/>
                </a:solidFill>
                <a:latin typeface="Times New Roman" panose="02020603050405020304" pitchFamily="18" charset="0"/>
                <a:cs typeface="Times New Roman" panose="02020603050405020304" pitchFamily="18" charset="0"/>
              </a:rPr>
              <a:t>Table of Contents</a:t>
            </a:r>
          </a:p>
          <a:p>
            <a:pPr lvl="1"/>
            <a:r>
              <a:rPr lang="en-US" dirty="0">
                <a:solidFill>
                  <a:schemeClr val="tx1"/>
                </a:solidFill>
                <a:latin typeface="Times New Roman" panose="02020603050405020304" pitchFamily="18" charset="0"/>
                <a:cs typeface="Times New Roman" panose="02020603050405020304" pitchFamily="18" charset="0"/>
              </a:rPr>
              <a:t>Executive Summary</a:t>
            </a:r>
          </a:p>
          <a:p>
            <a:pPr lvl="1"/>
            <a:r>
              <a:rPr lang="en-US" dirty="0">
                <a:latin typeface="Times New Roman" panose="02020603050405020304" pitchFamily="18" charset="0"/>
                <a:cs typeface="Times New Roman" panose="02020603050405020304" pitchFamily="18" charset="0"/>
              </a:rPr>
              <a:t>Introduction</a:t>
            </a:r>
          </a:p>
          <a:p>
            <a:pPr lvl="1"/>
            <a:r>
              <a:rPr lang="en-US" dirty="0">
                <a:latin typeface="Times New Roman" panose="02020603050405020304" pitchFamily="18" charset="0"/>
                <a:cs typeface="Times New Roman" panose="02020603050405020304" pitchFamily="18" charset="0"/>
              </a:rPr>
              <a:t>Main Findings</a:t>
            </a:r>
          </a:p>
          <a:p>
            <a:pPr lvl="1"/>
            <a:r>
              <a:rPr lang="en-US" dirty="0">
                <a:solidFill>
                  <a:schemeClr val="tx1"/>
                </a:solidFill>
                <a:latin typeface="Times New Roman" panose="02020603050405020304" pitchFamily="18" charset="0"/>
                <a:cs typeface="Times New Roman" panose="02020603050405020304" pitchFamily="18" charset="0"/>
              </a:rPr>
              <a:t>Conclusion</a:t>
            </a:r>
          </a:p>
          <a:p>
            <a:pPr lvl="1"/>
            <a:r>
              <a:rPr lang="en-US" dirty="0">
                <a:solidFill>
                  <a:schemeClr val="tx1"/>
                </a:solidFill>
                <a:latin typeface="Times New Roman" panose="02020603050405020304" pitchFamily="18" charset="0"/>
                <a:cs typeface="Times New Roman" panose="02020603050405020304" pitchFamily="18" charset="0"/>
              </a:rPr>
              <a:t>Recommendations</a:t>
            </a:r>
          </a:p>
          <a:p>
            <a:pPr lvl="1"/>
            <a:r>
              <a:rPr lang="en-US" b="1" dirty="0">
                <a:solidFill>
                  <a:srgbClr val="C00000"/>
                </a:solidFill>
                <a:latin typeface="Times New Roman" panose="02020603050405020304" pitchFamily="18" charset="0"/>
                <a:cs typeface="Times New Roman" panose="02020603050405020304" pitchFamily="18" charset="0"/>
              </a:rPr>
              <a:t>References</a:t>
            </a:r>
          </a:p>
          <a:p>
            <a:pPr lvl="1"/>
            <a:r>
              <a:rPr lang="en-US" dirty="0">
                <a:latin typeface="Times New Roman" panose="02020603050405020304" pitchFamily="18" charset="0"/>
                <a:cs typeface="Times New Roman" panose="02020603050405020304" pitchFamily="18" charset="0"/>
              </a:rPr>
              <a:t>Appendices (if appropriate)</a:t>
            </a:r>
          </a:p>
        </p:txBody>
      </p:sp>
      <p:sp>
        <p:nvSpPr>
          <p:cNvPr id="4" name="Footer Placeholder 3">
            <a:extLst>
              <a:ext uri="{FF2B5EF4-FFF2-40B4-BE49-F238E27FC236}">
                <a16:creationId xmlns:a16="http://schemas.microsoft.com/office/drawing/2014/main" id="{140D02B9-C3B1-038B-3D89-3975D9C6F7F3}"/>
              </a:ext>
            </a:extLst>
          </p:cNvPr>
          <p:cNvSpPr>
            <a:spLocks noGrp="1"/>
          </p:cNvSpPr>
          <p:nvPr>
            <p:ph type="ftr" sz="quarter" idx="11"/>
          </p:nvPr>
        </p:nvSpPr>
        <p:spPr>
          <a:xfrm>
            <a:off x="581192" y="6423914"/>
            <a:ext cx="6917210" cy="365125"/>
          </a:xfrm>
        </p:spPr>
        <p:txBody>
          <a:bodyPr vert="horz" lIns="91440" tIns="45720" rIns="91440" bIns="45720" rtlCol="0">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69BBFBB-F6B3-2A08-3D05-6A5802C85A91}"/>
              </a:ext>
            </a:extLst>
          </p:cNvPr>
          <p:cNvSpPr>
            <a:spLocks noGrp="1"/>
          </p:cNvSpPr>
          <p:nvPr>
            <p:ph type="sldNum" sz="quarter" idx="12"/>
          </p:nvPr>
        </p:nvSpPr>
        <p:spPr>
          <a:xfrm>
            <a:off x="10558300" y="6423914"/>
            <a:ext cx="1052510" cy="365125"/>
          </a:xfrm>
        </p:spPr>
        <p:txBody>
          <a:bodyPr vert="horz" lIns="91440" tIns="45720" rIns="91440" bIns="45720" rtlCol="0">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9</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8" name="TextBox 7">
            <a:extLst>
              <a:ext uri="{FF2B5EF4-FFF2-40B4-BE49-F238E27FC236}">
                <a16:creationId xmlns:a16="http://schemas.microsoft.com/office/drawing/2014/main" id="{420CD4AD-F967-4A7F-D825-406826430B39}"/>
              </a:ext>
            </a:extLst>
          </p:cNvPr>
          <p:cNvSpPr txBox="1"/>
          <p:nvPr/>
        </p:nvSpPr>
        <p:spPr>
          <a:xfrm>
            <a:off x="4870592" y="2242440"/>
            <a:ext cx="7151276" cy="35394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C00000"/>
                </a:solidFill>
                <a:effectLst/>
                <a:uLnTx/>
                <a:uFillTx/>
                <a:latin typeface="Times New Roman" panose="02020603050405020304" pitchFamily="18" charset="0"/>
                <a:ea typeface="+mn-ea"/>
                <a:cs typeface="Times New Roman" panose="02020603050405020304" pitchFamily="18" charset="0"/>
              </a:rPr>
              <a:t>References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The reference section will be using the Harvard Referencing method.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600" dirty="0">
              <a:solidFill>
                <a:prstClr val="black"/>
              </a:solidFill>
              <a:latin typeface="Times New Roman" panose="02020603050405020304" pitchFamily="18" charset="0"/>
              <a:cs typeface="Times New Roman" panose="02020603050405020304" pitchFamily="18"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The reference list should be well balanced: you are expected to show a wide level of reading from a variety of sources including textbooks, academic journals, academic and corporate websites, academic databases etc.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dirty="0">
                <a:solidFill>
                  <a:prstClr val="black"/>
                </a:solidFill>
                <a:latin typeface="Times New Roman" panose="02020603050405020304" pitchFamily="18" charset="0"/>
                <a:cs typeface="Times New Roman" panose="02020603050405020304" pitchFamily="18" charset="0"/>
              </a:rPr>
              <a:t>For Strategic Management, you are expected to use </a:t>
            </a: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a minimum of 50 credible references.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600" dirty="0">
              <a:solidFill>
                <a:prstClr val="black"/>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defRPr/>
            </a:pPr>
            <a:r>
              <a:rPr lang="en-GB" sz="1600" dirty="0">
                <a:solidFill>
                  <a:prstClr val="black"/>
                </a:solidFill>
                <a:latin typeface="Times New Roman" panose="02020603050405020304" pitchFamily="18" charset="0"/>
                <a:cs typeface="Times New Roman" panose="02020603050405020304" pitchFamily="18" charset="0"/>
              </a:rPr>
              <a:t>For Marketing Management, you are expected to use </a:t>
            </a: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a minimum of 30 credible references.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Tree>
    <p:extLst>
      <p:ext uri="{BB962C8B-B14F-4D97-AF65-F5344CB8AC3E}">
        <p14:creationId xmlns:p14="http://schemas.microsoft.com/office/powerpoint/2010/main" val="4869645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2DDDB-F55E-1759-6809-DA6A0094860D}"/>
              </a:ext>
            </a:extLst>
          </p:cNvPr>
          <p:cNvSpPr>
            <a:spLocks noGrp="1"/>
          </p:cNvSpPr>
          <p:nvPr>
            <p:ph type="title"/>
          </p:nvPr>
        </p:nvSpPr>
        <p:spPr>
          <a:xfrm>
            <a:off x="609906" y="702155"/>
            <a:ext cx="3568661" cy="1269713"/>
          </a:xfrm>
        </p:spPr>
        <p:txBody>
          <a:bodyPr vert="horz" lIns="91440" tIns="45720" rIns="91440" bIns="45720" rtlCol="0">
            <a:normAutofit/>
          </a:bodyPr>
          <a:lstStyle/>
          <a:p>
            <a:r>
              <a:rPr lang="en-US" dirty="0">
                <a:latin typeface="Times New Roman" panose="02020603050405020304" pitchFamily="18" charset="0"/>
                <a:cs typeface="Times New Roman" panose="02020603050405020304" pitchFamily="18" charset="0"/>
              </a:rPr>
              <a:t>Theory integration</a:t>
            </a:r>
          </a:p>
        </p:txBody>
      </p:sp>
      <p:sp>
        <p:nvSpPr>
          <p:cNvPr id="28" name="Content Placeholder 27">
            <a:extLst>
              <a:ext uri="{FF2B5EF4-FFF2-40B4-BE49-F238E27FC236}">
                <a16:creationId xmlns:a16="http://schemas.microsoft.com/office/drawing/2014/main" id="{84DA1727-2119-94FE-CFBA-8293F695FA4C}"/>
              </a:ext>
            </a:extLst>
          </p:cNvPr>
          <p:cNvSpPr>
            <a:spLocks noGrp="1"/>
          </p:cNvSpPr>
          <p:nvPr>
            <p:ph idx="1"/>
          </p:nvPr>
        </p:nvSpPr>
        <p:spPr>
          <a:xfrm>
            <a:off x="609906" y="2340864"/>
            <a:ext cx="3568661" cy="3634486"/>
          </a:xfrm>
        </p:spPr>
        <p:txBody>
          <a:bodyPr>
            <a:normAutofit/>
          </a:bodyPr>
          <a:lstStyle/>
          <a:p>
            <a:r>
              <a:rPr lang="en-US" b="1" dirty="0">
                <a:solidFill>
                  <a:srgbClr val="0070C0"/>
                </a:solidFill>
                <a:latin typeface="Times New Roman" panose="02020603050405020304" pitchFamily="18" charset="0"/>
                <a:cs typeface="Times New Roman" panose="02020603050405020304" pitchFamily="18" charset="0"/>
              </a:rPr>
              <a:t>Theory integration should be well balanced</a:t>
            </a:r>
          </a:p>
        </p:txBody>
      </p:sp>
      <p:sp>
        <p:nvSpPr>
          <p:cNvPr id="4" name="Footer Placeholder 3">
            <a:extLst>
              <a:ext uri="{FF2B5EF4-FFF2-40B4-BE49-F238E27FC236}">
                <a16:creationId xmlns:a16="http://schemas.microsoft.com/office/drawing/2014/main" id="{140D02B9-C3B1-038B-3D89-3975D9C6F7F3}"/>
              </a:ext>
            </a:extLst>
          </p:cNvPr>
          <p:cNvSpPr>
            <a:spLocks noGrp="1"/>
          </p:cNvSpPr>
          <p:nvPr>
            <p:ph type="ftr" sz="quarter" idx="11"/>
          </p:nvPr>
        </p:nvSpPr>
        <p:spPr>
          <a:xfrm>
            <a:off x="581192" y="6423914"/>
            <a:ext cx="6917210" cy="365125"/>
          </a:xfrm>
        </p:spPr>
        <p:txBody>
          <a:bodyPr vert="horz" lIns="91440" tIns="45720" rIns="91440" bIns="45720" rtlCol="0">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69BBFBB-F6B3-2A08-3D05-6A5802C85A91}"/>
              </a:ext>
            </a:extLst>
          </p:cNvPr>
          <p:cNvSpPr>
            <a:spLocks noGrp="1"/>
          </p:cNvSpPr>
          <p:nvPr>
            <p:ph type="sldNum" sz="quarter" idx="12"/>
          </p:nvPr>
        </p:nvSpPr>
        <p:spPr>
          <a:xfrm>
            <a:off x="10558300" y="6423914"/>
            <a:ext cx="1052510" cy="365125"/>
          </a:xfrm>
        </p:spPr>
        <p:txBody>
          <a:bodyPr vert="horz" lIns="91440" tIns="45720" rIns="91440" bIns="45720" rtlCol="0">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10</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9" name="TextBox 8">
            <a:extLst>
              <a:ext uri="{FF2B5EF4-FFF2-40B4-BE49-F238E27FC236}">
                <a16:creationId xmlns:a16="http://schemas.microsoft.com/office/drawing/2014/main" id="{4AFD1394-68E4-5C0B-AE77-4CB21D3FAFE9}"/>
              </a:ext>
            </a:extLst>
          </p:cNvPr>
          <p:cNvSpPr txBox="1"/>
          <p:nvPr/>
        </p:nvSpPr>
        <p:spPr>
          <a:xfrm>
            <a:off x="4149852" y="2577809"/>
            <a:ext cx="7249075" cy="3293209"/>
          </a:xfrm>
          <a:prstGeom prst="rect">
            <a:avLst/>
          </a:prstGeom>
          <a:noFill/>
        </p:spPr>
        <p:txBody>
          <a:bodyPr wrap="square">
            <a:spAutoFit/>
          </a:bodyPr>
          <a:lstStyle/>
          <a:p>
            <a:pPr marL="285750" indent="-28575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Integrate as much theory as possible throughout your assignment, e.g.:</a:t>
            </a:r>
          </a:p>
          <a:p>
            <a:pPr marL="285750" indent="-285750">
              <a:buFont typeface="Arial" panose="020B0604020202020204" pitchFamily="34" charset="0"/>
              <a:buChar char="•"/>
            </a:pPr>
            <a:endParaRPr lang="en-GB" sz="1600" dirty="0">
              <a:latin typeface="Times New Roman" panose="02020603050405020304" pitchFamily="18" charset="0"/>
              <a:cs typeface="Times New Roman" panose="02020603050405020304" pitchFamily="18" charset="0"/>
            </a:endParaRPr>
          </a:p>
          <a:p>
            <a:pPr marL="742950" lvl="1" indent="-28575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Definitions of strategy/marketing, of strategic/marketing management</a:t>
            </a:r>
          </a:p>
          <a:p>
            <a:pPr marL="742950" lvl="1" indent="-285750">
              <a:buFont typeface="Arial" panose="020B0604020202020204" pitchFamily="34" charset="0"/>
              <a:buChar char="•"/>
            </a:pPr>
            <a:endParaRPr lang="en-GB" sz="1600" dirty="0">
              <a:latin typeface="Times New Roman" panose="02020603050405020304" pitchFamily="18" charset="0"/>
              <a:cs typeface="Times New Roman" panose="02020603050405020304" pitchFamily="18" charset="0"/>
            </a:endParaRPr>
          </a:p>
          <a:p>
            <a:pPr marL="742950" lvl="1" indent="-28575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Theorists’ views on the use of the strategic and analysis tools/frameworks you decided to use as part of your analysis of your chosen organisation</a:t>
            </a:r>
          </a:p>
          <a:p>
            <a:pPr marL="742950" lvl="1" indent="-285750">
              <a:buFont typeface="Arial" panose="020B0604020202020204" pitchFamily="34" charset="0"/>
              <a:buChar char="•"/>
            </a:pPr>
            <a:endParaRPr lang="en-GB" sz="1600" dirty="0">
              <a:latin typeface="Times New Roman" panose="02020603050405020304" pitchFamily="18" charset="0"/>
              <a:cs typeface="Times New Roman" panose="02020603050405020304" pitchFamily="18" charset="0"/>
            </a:endParaRPr>
          </a:p>
          <a:p>
            <a:pPr marL="742950" lvl="1" indent="-28575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There is no need to go too much into the theoretical background of strategic analysis tools/frameworks. It is important, though, to see you applying them appropriately.</a:t>
            </a:r>
          </a:p>
          <a:p>
            <a:pPr marL="742950" lvl="1" indent="-285750">
              <a:buFont typeface="Arial" panose="020B0604020202020204" pitchFamily="34" charset="0"/>
              <a:buChar char="•"/>
            </a:pPr>
            <a:endParaRPr lang="en-GB" sz="1600" dirty="0">
              <a:latin typeface="Times New Roman" panose="02020603050405020304" pitchFamily="18" charset="0"/>
              <a:cs typeface="Times New Roman" panose="02020603050405020304" pitchFamily="18" charset="0"/>
            </a:endParaRPr>
          </a:p>
          <a:p>
            <a:pPr marL="742950" lvl="1" indent="-28575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Basically, your theory integration should support your analysis, not dominate your report.</a:t>
            </a:r>
          </a:p>
        </p:txBody>
      </p:sp>
    </p:spTree>
    <p:extLst>
      <p:ext uri="{BB962C8B-B14F-4D97-AF65-F5344CB8AC3E}">
        <p14:creationId xmlns:p14="http://schemas.microsoft.com/office/powerpoint/2010/main" val="9504998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2DDDB-F55E-1759-6809-DA6A0094860D}"/>
              </a:ext>
            </a:extLst>
          </p:cNvPr>
          <p:cNvSpPr>
            <a:spLocks noGrp="1"/>
          </p:cNvSpPr>
          <p:nvPr>
            <p:ph type="title"/>
          </p:nvPr>
        </p:nvSpPr>
        <p:spPr>
          <a:xfrm>
            <a:off x="609906" y="702155"/>
            <a:ext cx="3568661" cy="1269713"/>
          </a:xfrm>
        </p:spPr>
        <p:txBody>
          <a:bodyPr vert="horz" lIns="91440" tIns="45720" rIns="91440" bIns="45720" rtlCol="0">
            <a:normAutofit fontScale="90000"/>
          </a:bodyPr>
          <a:lstStyle/>
          <a:p>
            <a:r>
              <a:rPr lang="en-US" dirty="0">
                <a:latin typeface="Times New Roman" panose="02020603050405020304" pitchFamily="18" charset="0"/>
                <a:cs typeface="Times New Roman" panose="02020603050405020304" pitchFamily="18" charset="0"/>
              </a:rPr>
              <a:t>Applying strategic tools &amp; frameworks</a:t>
            </a:r>
          </a:p>
        </p:txBody>
      </p:sp>
      <p:sp>
        <p:nvSpPr>
          <p:cNvPr id="28" name="Content Placeholder 27">
            <a:extLst>
              <a:ext uri="{FF2B5EF4-FFF2-40B4-BE49-F238E27FC236}">
                <a16:creationId xmlns:a16="http://schemas.microsoft.com/office/drawing/2014/main" id="{84DA1727-2119-94FE-CFBA-8293F695FA4C}"/>
              </a:ext>
            </a:extLst>
          </p:cNvPr>
          <p:cNvSpPr>
            <a:spLocks noGrp="1"/>
          </p:cNvSpPr>
          <p:nvPr>
            <p:ph idx="1"/>
          </p:nvPr>
        </p:nvSpPr>
        <p:spPr>
          <a:xfrm>
            <a:off x="609906" y="2340864"/>
            <a:ext cx="3568661" cy="3634486"/>
          </a:xfrm>
        </p:spPr>
        <p:txBody>
          <a:bodyPr>
            <a:normAutofit/>
          </a:bodyPr>
          <a:lstStyle/>
          <a:p>
            <a:r>
              <a:rPr lang="en-GB" b="1" dirty="0">
                <a:solidFill>
                  <a:srgbClr val="0070C0"/>
                </a:solidFill>
                <a:latin typeface="Times New Roman" panose="02020603050405020304" pitchFamily="18" charset="0"/>
                <a:cs typeface="Times New Roman" panose="02020603050405020304" pitchFamily="18" charset="0"/>
              </a:rPr>
              <a:t>Look to apply appropriate strategic management tools to your chosen organisation</a:t>
            </a:r>
            <a:endParaRPr lang="en-US" b="1" dirty="0">
              <a:solidFill>
                <a:srgbClr val="0070C0"/>
              </a:solidFill>
              <a:latin typeface="Times New Roman" panose="02020603050405020304" pitchFamily="18" charset="0"/>
              <a:cs typeface="Times New Roman" panose="02020603050405020304" pitchFamily="18" charset="0"/>
            </a:endParaRPr>
          </a:p>
        </p:txBody>
      </p:sp>
      <p:sp>
        <p:nvSpPr>
          <p:cNvPr id="4" name="Footer Placeholder 3">
            <a:extLst>
              <a:ext uri="{FF2B5EF4-FFF2-40B4-BE49-F238E27FC236}">
                <a16:creationId xmlns:a16="http://schemas.microsoft.com/office/drawing/2014/main" id="{140D02B9-C3B1-038B-3D89-3975D9C6F7F3}"/>
              </a:ext>
            </a:extLst>
          </p:cNvPr>
          <p:cNvSpPr>
            <a:spLocks noGrp="1"/>
          </p:cNvSpPr>
          <p:nvPr>
            <p:ph type="ftr" sz="quarter" idx="11"/>
          </p:nvPr>
        </p:nvSpPr>
        <p:spPr>
          <a:xfrm>
            <a:off x="581192" y="6423914"/>
            <a:ext cx="6917210" cy="365125"/>
          </a:xfrm>
        </p:spPr>
        <p:txBody>
          <a:bodyPr vert="horz" lIns="91440" tIns="45720" rIns="91440" bIns="45720" rtlCol="0">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69BBFBB-F6B3-2A08-3D05-6A5802C85A91}"/>
              </a:ext>
            </a:extLst>
          </p:cNvPr>
          <p:cNvSpPr>
            <a:spLocks noGrp="1"/>
          </p:cNvSpPr>
          <p:nvPr>
            <p:ph type="sldNum" sz="quarter" idx="12"/>
          </p:nvPr>
        </p:nvSpPr>
        <p:spPr>
          <a:xfrm>
            <a:off x="10558300" y="6423914"/>
            <a:ext cx="1052510" cy="365125"/>
          </a:xfrm>
        </p:spPr>
        <p:txBody>
          <a:bodyPr vert="horz" lIns="91440" tIns="45720" rIns="91440" bIns="45720" rtlCol="0">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11</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9" name="TextBox 8">
            <a:extLst>
              <a:ext uri="{FF2B5EF4-FFF2-40B4-BE49-F238E27FC236}">
                <a16:creationId xmlns:a16="http://schemas.microsoft.com/office/drawing/2014/main" id="{4AFD1394-68E4-5C0B-AE77-4CB21D3FAFE9}"/>
              </a:ext>
            </a:extLst>
          </p:cNvPr>
          <p:cNvSpPr txBox="1"/>
          <p:nvPr/>
        </p:nvSpPr>
        <p:spPr>
          <a:xfrm>
            <a:off x="4149852" y="1716673"/>
            <a:ext cx="7249075" cy="4770537"/>
          </a:xfrm>
          <a:prstGeom prst="rect">
            <a:avLst/>
          </a:prstGeom>
          <a:noFill/>
        </p:spPr>
        <p:txBody>
          <a:bodyPr wrap="square">
            <a:spAutoFit/>
          </a:bodyPr>
          <a:lstStyle/>
          <a:p>
            <a:pPr marL="285750" indent="-28575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As part of your strategic analysis, reflect on:</a:t>
            </a:r>
          </a:p>
          <a:p>
            <a:pPr marL="285750" indent="-285750">
              <a:buFont typeface="Arial" panose="020B0604020202020204" pitchFamily="34" charset="0"/>
              <a:buChar char="•"/>
            </a:pPr>
            <a:endParaRPr lang="en-GB" sz="1600" dirty="0">
              <a:latin typeface="Times New Roman" panose="02020603050405020304" pitchFamily="18" charset="0"/>
              <a:cs typeface="Times New Roman" panose="02020603050405020304" pitchFamily="18" charset="0"/>
            </a:endParaRPr>
          </a:p>
          <a:p>
            <a:pPr marL="742950" lvl="1" indent="-28575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Where do you think your chosen organisation is in terms of strategy?  </a:t>
            </a:r>
          </a:p>
          <a:p>
            <a:pPr marL="742950" lvl="1" indent="-28575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How might you wish to demonstrate the above points i.e. what strategic management tools might you make use of in your analysis? </a:t>
            </a:r>
          </a:p>
          <a:p>
            <a:pPr lvl="1"/>
            <a:r>
              <a:rPr lang="en-GB" sz="1600" dirty="0">
                <a:latin typeface="Times New Roman" panose="02020603050405020304" pitchFamily="18" charset="0"/>
                <a:cs typeface="Times New Roman" panose="02020603050405020304" pitchFamily="18" charset="0"/>
              </a:rPr>
              <a:t> </a:t>
            </a:r>
          </a:p>
          <a:p>
            <a:pPr marL="285750" indent="-28575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As you know form our lectures, there are a wide range of strategic management tools available, including:  </a:t>
            </a:r>
          </a:p>
          <a:p>
            <a:pPr marL="742950" lvl="1" indent="-28575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PESTEL</a:t>
            </a:r>
          </a:p>
          <a:p>
            <a:pPr marL="742950" lvl="1" indent="-28575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SWOT</a:t>
            </a:r>
          </a:p>
          <a:p>
            <a:pPr marL="742950" lvl="1" indent="-28575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Porter’s Five Forces   </a:t>
            </a:r>
          </a:p>
          <a:p>
            <a:pPr marL="742950" lvl="1" indent="-28575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Porter's Generic Strategies  </a:t>
            </a:r>
          </a:p>
          <a:p>
            <a:pPr marL="742950" lvl="1" indent="-28575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Bowman's Strategic Clock  </a:t>
            </a:r>
          </a:p>
          <a:p>
            <a:pPr marL="742950" lvl="1" indent="-28575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Ansoff’s Matrix </a:t>
            </a:r>
          </a:p>
          <a:p>
            <a:pPr marL="742950" lvl="1" indent="-28575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You may consider other strategic management tools</a:t>
            </a:r>
          </a:p>
          <a:p>
            <a:endParaRPr lang="en-GB"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You should consider applying three or four strategic management tools to your chosen organisation for your Strategic Management assignment (two or three for your Marketing Management assignment). </a:t>
            </a:r>
          </a:p>
        </p:txBody>
      </p:sp>
    </p:spTree>
    <p:extLst>
      <p:ext uri="{BB962C8B-B14F-4D97-AF65-F5344CB8AC3E}">
        <p14:creationId xmlns:p14="http://schemas.microsoft.com/office/powerpoint/2010/main" val="3454659321"/>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27BD4C1-B6B1-4715-ABF9-E660A51A4EA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1117</Words>
  <Application>Microsoft Office PowerPoint</Application>
  <PresentationFormat>Widescreen</PresentationFormat>
  <Paragraphs>197</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Franklin Gothic Book</vt:lpstr>
      <vt:lpstr>Franklin Gothic Demi</vt:lpstr>
      <vt:lpstr>Times New Roman</vt:lpstr>
      <vt:lpstr>Wingdings 2</vt:lpstr>
      <vt:lpstr>DividendVTI</vt:lpstr>
      <vt:lpstr>Best practice</vt:lpstr>
      <vt:lpstr>Title page</vt:lpstr>
      <vt:lpstr>Report format</vt:lpstr>
      <vt:lpstr>Report length</vt:lpstr>
      <vt:lpstr>Table of contents</vt:lpstr>
      <vt:lpstr>Executive summary</vt:lpstr>
      <vt:lpstr>Conclusions</vt:lpstr>
      <vt:lpstr>recommendations</vt:lpstr>
      <vt:lpstr>references</vt:lpstr>
      <vt:lpstr>Theory integration</vt:lpstr>
      <vt:lpstr>Applying strategic tools &amp; frameworks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D Hellyer</dc:creator>
  <cp:lastModifiedBy>Gwyneth Jones</cp:lastModifiedBy>
  <cp:revision>306</cp:revision>
  <dcterms:created xsi:type="dcterms:W3CDTF">2021-11-30T09:35:50Z</dcterms:created>
  <dcterms:modified xsi:type="dcterms:W3CDTF">2023-05-10T00:25:31Z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