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4"/>
  </p:notesMasterIdLst>
  <p:sldIdLst>
    <p:sldId id="267" r:id="rId2"/>
    <p:sldId id="256" r:id="rId3"/>
    <p:sldId id="270" r:id="rId4"/>
    <p:sldId id="257" r:id="rId5"/>
    <p:sldId id="258" r:id="rId6"/>
    <p:sldId id="259" r:id="rId7"/>
    <p:sldId id="260" r:id="rId8"/>
    <p:sldId id="261" r:id="rId9"/>
    <p:sldId id="262" r:id="rId10"/>
    <p:sldId id="263"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AE2427-591A-494D-8A66-AF46FCA3E10B}" v="162" dt="2023-05-19T09:38:38.937"/>
    <p1510:client id="{9F80DE2C-9C79-43AB-840D-715D4A7BEF4D}" v="117" dt="2023-05-19T09:04:21.514"/>
    <p1510:client id="{B0548A8B-1B49-4CCC-BE8F-5A705601430D}" v="37" dt="2023-05-22T07:34:36.2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5" autoAdjust="0"/>
    <p:restoredTop sz="94660"/>
  </p:normalViewPr>
  <p:slideViewPr>
    <p:cSldViewPr snapToGrid="0">
      <p:cViewPr varScale="1">
        <p:scale>
          <a:sx n="110" d="100"/>
          <a:sy n="110" d="100"/>
        </p:scale>
        <p:origin x="38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959E65-8975-4D61-ADC6-8F58B8261FC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7B052E52-6A24-421F-B8D8-8A12CACA7F90}">
      <dgm:prSet phldrT="[Text]"/>
      <dgm:spPr/>
      <dgm:t>
        <a:bodyPr/>
        <a:lstStyle/>
        <a:p>
          <a:r>
            <a:rPr lang="en-US" dirty="0"/>
            <a:t>Attracts high-end tourists and business travelers.</a:t>
          </a:r>
        </a:p>
      </dgm:t>
    </dgm:pt>
    <dgm:pt modelId="{1A6C48D2-25AC-4593-AF94-1F5BDEBBBFDF}" type="parTrans" cxnId="{DC08BC1D-92DB-47B7-9342-25DD3C677EDB}">
      <dgm:prSet/>
      <dgm:spPr/>
      <dgm:t>
        <a:bodyPr/>
        <a:lstStyle/>
        <a:p>
          <a:endParaRPr lang="en-US"/>
        </a:p>
      </dgm:t>
    </dgm:pt>
    <dgm:pt modelId="{8CDDC7C5-667C-495C-B20F-3C2707B6497C}" type="sibTrans" cxnId="{DC08BC1D-92DB-47B7-9342-25DD3C677EDB}">
      <dgm:prSet/>
      <dgm:spPr/>
      <dgm:t>
        <a:bodyPr/>
        <a:lstStyle/>
        <a:p>
          <a:endParaRPr lang="en-US"/>
        </a:p>
      </dgm:t>
    </dgm:pt>
    <dgm:pt modelId="{2108AFC6-4D18-4667-8C1E-14D7D5287F40}">
      <dgm:prSet/>
      <dgm:spPr/>
      <dgm:t>
        <a:bodyPr/>
        <a:lstStyle/>
        <a:p>
          <a:r>
            <a:rPr lang="en-US"/>
            <a:t>Renowned for luxury, comfort, and impeccable service.</a:t>
          </a:r>
        </a:p>
      </dgm:t>
    </dgm:pt>
    <dgm:pt modelId="{5E65EF2D-1D78-4ECF-9160-FA8731E753F6}" type="parTrans" cxnId="{2CFEE219-D474-4045-A00D-5705E6408BEB}">
      <dgm:prSet/>
      <dgm:spPr/>
      <dgm:t>
        <a:bodyPr/>
        <a:lstStyle/>
        <a:p>
          <a:endParaRPr lang="en-US"/>
        </a:p>
      </dgm:t>
    </dgm:pt>
    <dgm:pt modelId="{F717D2E0-2D64-4D2B-A97A-6A4D84A4D987}" type="sibTrans" cxnId="{2CFEE219-D474-4045-A00D-5705E6408BEB}">
      <dgm:prSet/>
      <dgm:spPr/>
      <dgm:t>
        <a:bodyPr/>
        <a:lstStyle/>
        <a:p>
          <a:endParaRPr lang="en-US"/>
        </a:p>
      </dgm:t>
    </dgm:pt>
    <dgm:pt modelId="{A80825C2-456D-4E86-9BA2-6E7FF1F16849}">
      <dgm:prSet/>
      <dgm:spPr/>
      <dgm:t>
        <a:bodyPr/>
        <a:lstStyle/>
        <a:p>
          <a:r>
            <a:rPr lang="en-US"/>
            <a:t>Services and amenities tailored for business travelers.</a:t>
          </a:r>
        </a:p>
      </dgm:t>
    </dgm:pt>
    <dgm:pt modelId="{C384130C-927A-4AD5-AB5C-694405EA8EBC}" type="parTrans" cxnId="{1FE43A2C-31C6-4A3F-9DE5-AA6C787CE911}">
      <dgm:prSet/>
      <dgm:spPr/>
      <dgm:t>
        <a:bodyPr/>
        <a:lstStyle/>
        <a:p>
          <a:endParaRPr lang="en-US"/>
        </a:p>
      </dgm:t>
    </dgm:pt>
    <dgm:pt modelId="{3F3BC370-A2E7-48AC-A90B-A5963858F7FB}" type="sibTrans" cxnId="{1FE43A2C-31C6-4A3F-9DE5-AA6C787CE911}">
      <dgm:prSet/>
      <dgm:spPr/>
      <dgm:t>
        <a:bodyPr/>
        <a:lstStyle/>
        <a:p>
          <a:endParaRPr lang="en-US"/>
        </a:p>
      </dgm:t>
    </dgm:pt>
    <dgm:pt modelId="{5C65D2F9-F82C-4142-BC9F-E7A9EEACED9E}">
      <dgm:prSet/>
      <dgm:spPr/>
      <dgm:t>
        <a:bodyPr/>
        <a:lstStyle/>
        <a:p>
          <a:r>
            <a:rPr lang="en-US" dirty="0"/>
            <a:t>Balance between professionalism and a luxurious stay.</a:t>
          </a:r>
        </a:p>
      </dgm:t>
    </dgm:pt>
    <dgm:pt modelId="{A87152D2-5C7F-4255-8597-847AEEF6E37F}" type="parTrans" cxnId="{1609924B-E326-4120-BCFA-57C60C93F387}">
      <dgm:prSet/>
      <dgm:spPr/>
      <dgm:t>
        <a:bodyPr/>
        <a:lstStyle/>
        <a:p>
          <a:endParaRPr lang="en-US"/>
        </a:p>
      </dgm:t>
    </dgm:pt>
    <dgm:pt modelId="{F873415C-65B6-41CD-AE62-B58CFCA973DA}" type="sibTrans" cxnId="{1609924B-E326-4120-BCFA-57C60C93F387}">
      <dgm:prSet/>
      <dgm:spPr/>
      <dgm:t>
        <a:bodyPr/>
        <a:lstStyle/>
        <a:p>
          <a:endParaRPr lang="en-US"/>
        </a:p>
      </dgm:t>
    </dgm:pt>
    <dgm:pt modelId="{D97458B6-D721-4648-AEF7-8A74BAB1F0BA}">
      <dgm:prSet/>
      <dgm:spPr/>
      <dgm:t>
        <a:bodyPr/>
        <a:lstStyle/>
        <a:p>
          <a:r>
            <a:rPr lang="en-US"/>
            <a:t>Appeals to high-end tourists seeking sophistication and local exploration.</a:t>
          </a:r>
        </a:p>
      </dgm:t>
    </dgm:pt>
    <dgm:pt modelId="{C5D28D07-735A-4CB7-80ED-45D41008CAA1}" type="parTrans" cxnId="{FC255176-0B5D-4BD5-A9E2-FFE07489787A}">
      <dgm:prSet/>
      <dgm:spPr/>
      <dgm:t>
        <a:bodyPr/>
        <a:lstStyle/>
        <a:p>
          <a:endParaRPr lang="en-US"/>
        </a:p>
      </dgm:t>
    </dgm:pt>
    <dgm:pt modelId="{68C7110F-F4D6-4C6F-A68C-30066899D41C}" type="sibTrans" cxnId="{FC255176-0B5D-4BD5-A9E2-FFE07489787A}">
      <dgm:prSet/>
      <dgm:spPr/>
      <dgm:t>
        <a:bodyPr/>
        <a:lstStyle/>
        <a:p>
          <a:endParaRPr lang="en-US"/>
        </a:p>
      </dgm:t>
    </dgm:pt>
    <dgm:pt modelId="{074864F4-B903-4DA0-B235-43D583F3A4F4}">
      <dgm:prSet/>
      <dgm:spPr/>
      <dgm:t>
        <a:bodyPr/>
        <a:lstStyle/>
        <a:p>
          <a:r>
            <a:rPr lang="en-US"/>
            <a:t>Dedication to creating opulent surroundings for luxury-seeking travelers.</a:t>
          </a:r>
        </a:p>
      </dgm:t>
    </dgm:pt>
    <dgm:pt modelId="{1A9BB937-9CDB-4491-8884-17571FC9349A}" type="parTrans" cxnId="{00DCA0FB-5BEF-4008-9A02-1AE5EC7508BA}">
      <dgm:prSet/>
      <dgm:spPr/>
      <dgm:t>
        <a:bodyPr/>
        <a:lstStyle/>
        <a:p>
          <a:endParaRPr lang="en-US"/>
        </a:p>
      </dgm:t>
    </dgm:pt>
    <dgm:pt modelId="{44756E0F-71EA-48AC-B6B4-28962456D472}" type="sibTrans" cxnId="{00DCA0FB-5BEF-4008-9A02-1AE5EC7508BA}">
      <dgm:prSet/>
      <dgm:spPr/>
      <dgm:t>
        <a:bodyPr/>
        <a:lstStyle/>
        <a:p>
          <a:endParaRPr lang="en-US"/>
        </a:p>
      </dgm:t>
    </dgm:pt>
    <dgm:pt modelId="{0FE70048-E344-44B5-BAE4-E4CB8E12996E}" type="pres">
      <dgm:prSet presAssocID="{A1959E65-8975-4D61-ADC6-8F58B8261FC7}" presName="Name0" presStyleCnt="0">
        <dgm:presLayoutVars>
          <dgm:chMax val="7"/>
          <dgm:chPref val="7"/>
          <dgm:dir/>
        </dgm:presLayoutVars>
      </dgm:prSet>
      <dgm:spPr/>
    </dgm:pt>
    <dgm:pt modelId="{57478D32-1B70-4D3B-8B91-F64574FCB88D}" type="pres">
      <dgm:prSet presAssocID="{A1959E65-8975-4D61-ADC6-8F58B8261FC7}" presName="Name1" presStyleCnt="0"/>
      <dgm:spPr/>
    </dgm:pt>
    <dgm:pt modelId="{A6AF4A0C-C411-4F70-A2DE-DAB149014A6C}" type="pres">
      <dgm:prSet presAssocID="{A1959E65-8975-4D61-ADC6-8F58B8261FC7}" presName="cycle" presStyleCnt="0"/>
      <dgm:spPr/>
    </dgm:pt>
    <dgm:pt modelId="{AE9F9826-DBAF-4A33-95A5-02496D54700C}" type="pres">
      <dgm:prSet presAssocID="{A1959E65-8975-4D61-ADC6-8F58B8261FC7}" presName="srcNode" presStyleLbl="node1" presStyleIdx="0" presStyleCnt="6"/>
      <dgm:spPr/>
    </dgm:pt>
    <dgm:pt modelId="{A3D6FEF0-68FA-4380-91BB-E771BF1550F8}" type="pres">
      <dgm:prSet presAssocID="{A1959E65-8975-4D61-ADC6-8F58B8261FC7}" presName="conn" presStyleLbl="parChTrans1D2" presStyleIdx="0" presStyleCnt="1"/>
      <dgm:spPr/>
    </dgm:pt>
    <dgm:pt modelId="{111A44B5-AC86-44EB-9FEF-C8FD3ADD77B9}" type="pres">
      <dgm:prSet presAssocID="{A1959E65-8975-4D61-ADC6-8F58B8261FC7}" presName="extraNode" presStyleLbl="node1" presStyleIdx="0" presStyleCnt="6"/>
      <dgm:spPr/>
    </dgm:pt>
    <dgm:pt modelId="{0311F1B9-A60B-47E4-85F9-DED777EBB90E}" type="pres">
      <dgm:prSet presAssocID="{A1959E65-8975-4D61-ADC6-8F58B8261FC7}" presName="dstNode" presStyleLbl="node1" presStyleIdx="0" presStyleCnt="6"/>
      <dgm:spPr/>
    </dgm:pt>
    <dgm:pt modelId="{E5D16F3E-27B8-4124-9C02-9A672D7C41A5}" type="pres">
      <dgm:prSet presAssocID="{7B052E52-6A24-421F-B8D8-8A12CACA7F90}" presName="text_1" presStyleLbl="node1" presStyleIdx="0" presStyleCnt="6">
        <dgm:presLayoutVars>
          <dgm:bulletEnabled val="1"/>
        </dgm:presLayoutVars>
      </dgm:prSet>
      <dgm:spPr/>
    </dgm:pt>
    <dgm:pt modelId="{A9B75C2C-6627-4BF6-9900-31C2F774A83E}" type="pres">
      <dgm:prSet presAssocID="{7B052E52-6A24-421F-B8D8-8A12CACA7F90}" presName="accent_1" presStyleCnt="0"/>
      <dgm:spPr/>
    </dgm:pt>
    <dgm:pt modelId="{0E9368EA-E3C8-4531-B98B-201466D492AB}" type="pres">
      <dgm:prSet presAssocID="{7B052E52-6A24-421F-B8D8-8A12CACA7F90}" presName="accentRepeatNode" presStyleLbl="solidFgAcc1" presStyleIdx="0" presStyleCnt="6"/>
      <dgm:spPr/>
    </dgm:pt>
    <dgm:pt modelId="{3FE5D790-3451-43F9-A167-B4E2D48E9449}" type="pres">
      <dgm:prSet presAssocID="{2108AFC6-4D18-4667-8C1E-14D7D5287F40}" presName="text_2" presStyleLbl="node1" presStyleIdx="1" presStyleCnt="6">
        <dgm:presLayoutVars>
          <dgm:bulletEnabled val="1"/>
        </dgm:presLayoutVars>
      </dgm:prSet>
      <dgm:spPr/>
    </dgm:pt>
    <dgm:pt modelId="{5C083C24-2C30-4540-8C51-32470C2A24E2}" type="pres">
      <dgm:prSet presAssocID="{2108AFC6-4D18-4667-8C1E-14D7D5287F40}" presName="accent_2" presStyleCnt="0"/>
      <dgm:spPr/>
    </dgm:pt>
    <dgm:pt modelId="{16C0DFFA-B379-4891-9302-3D4199676FC6}" type="pres">
      <dgm:prSet presAssocID="{2108AFC6-4D18-4667-8C1E-14D7D5287F40}" presName="accentRepeatNode" presStyleLbl="solidFgAcc1" presStyleIdx="1" presStyleCnt="6"/>
      <dgm:spPr/>
    </dgm:pt>
    <dgm:pt modelId="{9662181F-1930-43AD-BB28-CFD260C11879}" type="pres">
      <dgm:prSet presAssocID="{A80825C2-456D-4E86-9BA2-6E7FF1F16849}" presName="text_3" presStyleLbl="node1" presStyleIdx="2" presStyleCnt="6">
        <dgm:presLayoutVars>
          <dgm:bulletEnabled val="1"/>
        </dgm:presLayoutVars>
      </dgm:prSet>
      <dgm:spPr/>
    </dgm:pt>
    <dgm:pt modelId="{55E1571E-DD0A-4EF4-AA77-25FA89213013}" type="pres">
      <dgm:prSet presAssocID="{A80825C2-456D-4E86-9BA2-6E7FF1F16849}" presName="accent_3" presStyleCnt="0"/>
      <dgm:spPr/>
    </dgm:pt>
    <dgm:pt modelId="{C6B46FC9-6000-4C7C-954D-E701F6F68983}" type="pres">
      <dgm:prSet presAssocID="{A80825C2-456D-4E86-9BA2-6E7FF1F16849}" presName="accentRepeatNode" presStyleLbl="solidFgAcc1" presStyleIdx="2" presStyleCnt="6"/>
      <dgm:spPr/>
    </dgm:pt>
    <dgm:pt modelId="{CAF8579B-9F3A-480D-9E26-1E8967017FC2}" type="pres">
      <dgm:prSet presAssocID="{5C65D2F9-F82C-4142-BC9F-E7A9EEACED9E}" presName="text_4" presStyleLbl="node1" presStyleIdx="3" presStyleCnt="6">
        <dgm:presLayoutVars>
          <dgm:bulletEnabled val="1"/>
        </dgm:presLayoutVars>
      </dgm:prSet>
      <dgm:spPr/>
    </dgm:pt>
    <dgm:pt modelId="{8FD51A3C-70CB-4E9C-B15D-E3FB6BD00683}" type="pres">
      <dgm:prSet presAssocID="{5C65D2F9-F82C-4142-BC9F-E7A9EEACED9E}" presName="accent_4" presStyleCnt="0"/>
      <dgm:spPr/>
    </dgm:pt>
    <dgm:pt modelId="{93339945-765C-42A1-BFE2-FE5986770D85}" type="pres">
      <dgm:prSet presAssocID="{5C65D2F9-F82C-4142-BC9F-E7A9EEACED9E}" presName="accentRepeatNode" presStyleLbl="solidFgAcc1" presStyleIdx="3" presStyleCnt="6"/>
      <dgm:spPr/>
    </dgm:pt>
    <dgm:pt modelId="{BB044817-9ECD-4CAB-9D2F-4626DE3DD1CD}" type="pres">
      <dgm:prSet presAssocID="{D97458B6-D721-4648-AEF7-8A74BAB1F0BA}" presName="text_5" presStyleLbl="node1" presStyleIdx="4" presStyleCnt="6">
        <dgm:presLayoutVars>
          <dgm:bulletEnabled val="1"/>
        </dgm:presLayoutVars>
      </dgm:prSet>
      <dgm:spPr/>
    </dgm:pt>
    <dgm:pt modelId="{63764D91-546F-4FE7-938F-485A016884A2}" type="pres">
      <dgm:prSet presAssocID="{D97458B6-D721-4648-AEF7-8A74BAB1F0BA}" presName="accent_5" presStyleCnt="0"/>
      <dgm:spPr/>
    </dgm:pt>
    <dgm:pt modelId="{4ACF9A26-1DD2-4DFE-8608-7938DBA04FD0}" type="pres">
      <dgm:prSet presAssocID="{D97458B6-D721-4648-AEF7-8A74BAB1F0BA}" presName="accentRepeatNode" presStyleLbl="solidFgAcc1" presStyleIdx="4" presStyleCnt="6"/>
      <dgm:spPr/>
    </dgm:pt>
    <dgm:pt modelId="{7F15E3BA-25A5-41A8-8C81-2E039FAE5C1A}" type="pres">
      <dgm:prSet presAssocID="{074864F4-B903-4DA0-B235-43D583F3A4F4}" presName="text_6" presStyleLbl="node1" presStyleIdx="5" presStyleCnt="6">
        <dgm:presLayoutVars>
          <dgm:bulletEnabled val="1"/>
        </dgm:presLayoutVars>
      </dgm:prSet>
      <dgm:spPr/>
    </dgm:pt>
    <dgm:pt modelId="{0E80420A-E303-44D6-A442-9D157825B242}" type="pres">
      <dgm:prSet presAssocID="{074864F4-B903-4DA0-B235-43D583F3A4F4}" presName="accent_6" presStyleCnt="0"/>
      <dgm:spPr/>
    </dgm:pt>
    <dgm:pt modelId="{0D3AE382-F283-4CB8-9568-BCD6E1AC57C8}" type="pres">
      <dgm:prSet presAssocID="{074864F4-B903-4DA0-B235-43D583F3A4F4}" presName="accentRepeatNode" presStyleLbl="solidFgAcc1" presStyleIdx="5" presStyleCnt="6"/>
      <dgm:spPr/>
    </dgm:pt>
  </dgm:ptLst>
  <dgm:cxnLst>
    <dgm:cxn modelId="{2CFEE219-D474-4045-A00D-5705E6408BEB}" srcId="{A1959E65-8975-4D61-ADC6-8F58B8261FC7}" destId="{2108AFC6-4D18-4667-8C1E-14D7D5287F40}" srcOrd="1" destOrd="0" parTransId="{5E65EF2D-1D78-4ECF-9160-FA8731E753F6}" sibTransId="{F717D2E0-2D64-4D2B-A97A-6A4D84A4D987}"/>
    <dgm:cxn modelId="{DC08BC1D-92DB-47B7-9342-25DD3C677EDB}" srcId="{A1959E65-8975-4D61-ADC6-8F58B8261FC7}" destId="{7B052E52-6A24-421F-B8D8-8A12CACA7F90}" srcOrd="0" destOrd="0" parTransId="{1A6C48D2-25AC-4593-AF94-1F5BDEBBBFDF}" sibTransId="{8CDDC7C5-667C-495C-B20F-3C2707B6497C}"/>
    <dgm:cxn modelId="{1FE43A2C-31C6-4A3F-9DE5-AA6C787CE911}" srcId="{A1959E65-8975-4D61-ADC6-8F58B8261FC7}" destId="{A80825C2-456D-4E86-9BA2-6E7FF1F16849}" srcOrd="2" destOrd="0" parTransId="{C384130C-927A-4AD5-AB5C-694405EA8EBC}" sibTransId="{3F3BC370-A2E7-48AC-A90B-A5963858F7FB}"/>
    <dgm:cxn modelId="{1609924B-E326-4120-BCFA-57C60C93F387}" srcId="{A1959E65-8975-4D61-ADC6-8F58B8261FC7}" destId="{5C65D2F9-F82C-4142-BC9F-E7A9EEACED9E}" srcOrd="3" destOrd="0" parTransId="{A87152D2-5C7F-4255-8597-847AEEF6E37F}" sibTransId="{F873415C-65B6-41CD-AE62-B58CFCA973DA}"/>
    <dgm:cxn modelId="{8723A54E-BFAB-4DB3-A7B5-6F0FE26C36E5}" type="presOf" srcId="{A1959E65-8975-4D61-ADC6-8F58B8261FC7}" destId="{0FE70048-E344-44B5-BAE4-E4CB8E12996E}" srcOrd="0" destOrd="0" presId="urn:microsoft.com/office/officeart/2008/layout/VerticalCurvedList"/>
    <dgm:cxn modelId="{E701D25F-3071-46A1-90A0-D99434060889}" type="presOf" srcId="{2108AFC6-4D18-4667-8C1E-14D7D5287F40}" destId="{3FE5D790-3451-43F9-A167-B4E2D48E9449}" srcOrd="0" destOrd="0" presId="urn:microsoft.com/office/officeart/2008/layout/VerticalCurvedList"/>
    <dgm:cxn modelId="{D2650C60-B40D-4264-BF2F-EDA82ED5E9CA}" type="presOf" srcId="{8CDDC7C5-667C-495C-B20F-3C2707B6497C}" destId="{A3D6FEF0-68FA-4380-91BB-E771BF1550F8}" srcOrd="0" destOrd="0" presId="urn:microsoft.com/office/officeart/2008/layout/VerticalCurvedList"/>
    <dgm:cxn modelId="{7319366E-27E2-4BEF-85A9-7A31A41F6E3B}" type="presOf" srcId="{A80825C2-456D-4E86-9BA2-6E7FF1F16849}" destId="{9662181F-1930-43AD-BB28-CFD260C11879}" srcOrd="0" destOrd="0" presId="urn:microsoft.com/office/officeart/2008/layout/VerticalCurvedList"/>
    <dgm:cxn modelId="{1743AF6F-A39D-4A42-8138-340D419CB822}" type="presOf" srcId="{5C65D2F9-F82C-4142-BC9F-E7A9EEACED9E}" destId="{CAF8579B-9F3A-480D-9E26-1E8967017FC2}" srcOrd="0" destOrd="0" presId="urn:microsoft.com/office/officeart/2008/layout/VerticalCurvedList"/>
    <dgm:cxn modelId="{FC255176-0B5D-4BD5-A9E2-FFE07489787A}" srcId="{A1959E65-8975-4D61-ADC6-8F58B8261FC7}" destId="{D97458B6-D721-4648-AEF7-8A74BAB1F0BA}" srcOrd="4" destOrd="0" parTransId="{C5D28D07-735A-4CB7-80ED-45D41008CAA1}" sibTransId="{68C7110F-F4D6-4C6F-A68C-30066899D41C}"/>
    <dgm:cxn modelId="{89E31588-A462-4F33-97DF-F9CCA46882B5}" type="presOf" srcId="{074864F4-B903-4DA0-B235-43D583F3A4F4}" destId="{7F15E3BA-25A5-41A8-8C81-2E039FAE5C1A}" srcOrd="0" destOrd="0" presId="urn:microsoft.com/office/officeart/2008/layout/VerticalCurvedList"/>
    <dgm:cxn modelId="{21996A88-6FAB-476A-A54A-B7155B69E9A8}" type="presOf" srcId="{7B052E52-6A24-421F-B8D8-8A12CACA7F90}" destId="{E5D16F3E-27B8-4124-9C02-9A672D7C41A5}" srcOrd="0" destOrd="0" presId="urn:microsoft.com/office/officeart/2008/layout/VerticalCurvedList"/>
    <dgm:cxn modelId="{44F2DED2-48E1-430C-ABEC-337524E40C90}" type="presOf" srcId="{D97458B6-D721-4648-AEF7-8A74BAB1F0BA}" destId="{BB044817-9ECD-4CAB-9D2F-4626DE3DD1CD}" srcOrd="0" destOrd="0" presId="urn:microsoft.com/office/officeart/2008/layout/VerticalCurvedList"/>
    <dgm:cxn modelId="{00DCA0FB-5BEF-4008-9A02-1AE5EC7508BA}" srcId="{A1959E65-8975-4D61-ADC6-8F58B8261FC7}" destId="{074864F4-B903-4DA0-B235-43D583F3A4F4}" srcOrd="5" destOrd="0" parTransId="{1A9BB937-9CDB-4491-8884-17571FC9349A}" sibTransId="{44756E0F-71EA-48AC-B6B4-28962456D472}"/>
    <dgm:cxn modelId="{80AD6EDC-E6AD-4B98-9443-905AB6043EC8}" type="presParOf" srcId="{0FE70048-E344-44B5-BAE4-E4CB8E12996E}" destId="{57478D32-1B70-4D3B-8B91-F64574FCB88D}" srcOrd="0" destOrd="0" presId="urn:microsoft.com/office/officeart/2008/layout/VerticalCurvedList"/>
    <dgm:cxn modelId="{026499ED-B8D2-4122-BE47-1692B238D741}" type="presParOf" srcId="{57478D32-1B70-4D3B-8B91-F64574FCB88D}" destId="{A6AF4A0C-C411-4F70-A2DE-DAB149014A6C}" srcOrd="0" destOrd="0" presId="urn:microsoft.com/office/officeart/2008/layout/VerticalCurvedList"/>
    <dgm:cxn modelId="{ABF30158-506C-4003-A446-3A16BF78634E}" type="presParOf" srcId="{A6AF4A0C-C411-4F70-A2DE-DAB149014A6C}" destId="{AE9F9826-DBAF-4A33-95A5-02496D54700C}" srcOrd="0" destOrd="0" presId="urn:microsoft.com/office/officeart/2008/layout/VerticalCurvedList"/>
    <dgm:cxn modelId="{072C8E1F-6F70-4BEF-A0E8-120567D0F973}" type="presParOf" srcId="{A6AF4A0C-C411-4F70-A2DE-DAB149014A6C}" destId="{A3D6FEF0-68FA-4380-91BB-E771BF1550F8}" srcOrd="1" destOrd="0" presId="urn:microsoft.com/office/officeart/2008/layout/VerticalCurvedList"/>
    <dgm:cxn modelId="{BD24CB53-D336-44EA-BF8E-B823A2630F90}" type="presParOf" srcId="{A6AF4A0C-C411-4F70-A2DE-DAB149014A6C}" destId="{111A44B5-AC86-44EB-9FEF-C8FD3ADD77B9}" srcOrd="2" destOrd="0" presId="urn:microsoft.com/office/officeart/2008/layout/VerticalCurvedList"/>
    <dgm:cxn modelId="{01E23C76-46D9-4598-A0FE-F4D88F642BFF}" type="presParOf" srcId="{A6AF4A0C-C411-4F70-A2DE-DAB149014A6C}" destId="{0311F1B9-A60B-47E4-85F9-DED777EBB90E}" srcOrd="3" destOrd="0" presId="urn:microsoft.com/office/officeart/2008/layout/VerticalCurvedList"/>
    <dgm:cxn modelId="{07B45417-B787-4254-8613-4A97A5EF2AF9}" type="presParOf" srcId="{57478D32-1B70-4D3B-8B91-F64574FCB88D}" destId="{E5D16F3E-27B8-4124-9C02-9A672D7C41A5}" srcOrd="1" destOrd="0" presId="urn:microsoft.com/office/officeart/2008/layout/VerticalCurvedList"/>
    <dgm:cxn modelId="{B55EE2E5-53A7-483C-BDCE-DB459FF577DF}" type="presParOf" srcId="{57478D32-1B70-4D3B-8B91-F64574FCB88D}" destId="{A9B75C2C-6627-4BF6-9900-31C2F774A83E}" srcOrd="2" destOrd="0" presId="urn:microsoft.com/office/officeart/2008/layout/VerticalCurvedList"/>
    <dgm:cxn modelId="{D022EA83-5CE8-4C76-84AA-8D92EDEEA89D}" type="presParOf" srcId="{A9B75C2C-6627-4BF6-9900-31C2F774A83E}" destId="{0E9368EA-E3C8-4531-B98B-201466D492AB}" srcOrd="0" destOrd="0" presId="urn:microsoft.com/office/officeart/2008/layout/VerticalCurvedList"/>
    <dgm:cxn modelId="{0B7BC7B9-25C6-4A33-90E6-DB14B0F4F671}" type="presParOf" srcId="{57478D32-1B70-4D3B-8B91-F64574FCB88D}" destId="{3FE5D790-3451-43F9-A167-B4E2D48E9449}" srcOrd="3" destOrd="0" presId="urn:microsoft.com/office/officeart/2008/layout/VerticalCurvedList"/>
    <dgm:cxn modelId="{67F3143F-F3E8-4754-8E8B-1D8AC62E7B00}" type="presParOf" srcId="{57478D32-1B70-4D3B-8B91-F64574FCB88D}" destId="{5C083C24-2C30-4540-8C51-32470C2A24E2}" srcOrd="4" destOrd="0" presId="urn:microsoft.com/office/officeart/2008/layout/VerticalCurvedList"/>
    <dgm:cxn modelId="{F17A41C2-0BCD-4EB6-AA08-2E65EF1A5541}" type="presParOf" srcId="{5C083C24-2C30-4540-8C51-32470C2A24E2}" destId="{16C0DFFA-B379-4891-9302-3D4199676FC6}" srcOrd="0" destOrd="0" presId="urn:microsoft.com/office/officeart/2008/layout/VerticalCurvedList"/>
    <dgm:cxn modelId="{159E82D5-AE96-42AD-920D-3567DAB0F49C}" type="presParOf" srcId="{57478D32-1B70-4D3B-8B91-F64574FCB88D}" destId="{9662181F-1930-43AD-BB28-CFD260C11879}" srcOrd="5" destOrd="0" presId="urn:microsoft.com/office/officeart/2008/layout/VerticalCurvedList"/>
    <dgm:cxn modelId="{56B9024B-C632-4570-8BB0-AC1AA3D74450}" type="presParOf" srcId="{57478D32-1B70-4D3B-8B91-F64574FCB88D}" destId="{55E1571E-DD0A-4EF4-AA77-25FA89213013}" srcOrd="6" destOrd="0" presId="urn:microsoft.com/office/officeart/2008/layout/VerticalCurvedList"/>
    <dgm:cxn modelId="{B92E71B8-D7E3-430C-8816-6DD9F74D4B1D}" type="presParOf" srcId="{55E1571E-DD0A-4EF4-AA77-25FA89213013}" destId="{C6B46FC9-6000-4C7C-954D-E701F6F68983}" srcOrd="0" destOrd="0" presId="urn:microsoft.com/office/officeart/2008/layout/VerticalCurvedList"/>
    <dgm:cxn modelId="{97D0AC3D-843E-40BD-A1BD-B3F4CCBB3ED8}" type="presParOf" srcId="{57478D32-1B70-4D3B-8B91-F64574FCB88D}" destId="{CAF8579B-9F3A-480D-9E26-1E8967017FC2}" srcOrd="7" destOrd="0" presId="urn:microsoft.com/office/officeart/2008/layout/VerticalCurvedList"/>
    <dgm:cxn modelId="{04E09696-2590-49F6-98F4-6D1F0E722F5C}" type="presParOf" srcId="{57478D32-1B70-4D3B-8B91-F64574FCB88D}" destId="{8FD51A3C-70CB-4E9C-B15D-E3FB6BD00683}" srcOrd="8" destOrd="0" presId="urn:microsoft.com/office/officeart/2008/layout/VerticalCurvedList"/>
    <dgm:cxn modelId="{9BE4B7CD-431A-4E90-AB81-B49AE2067401}" type="presParOf" srcId="{8FD51A3C-70CB-4E9C-B15D-E3FB6BD00683}" destId="{93339945-765C-42A1-BFE2-FE5986770D85}" srcOrd="0" destOrd="0" presId="urn:microsoft.com/office/officeart/2008/layout/VerticalCurvedList"/>
    <dgm:cxn modelId="{092146F1-7DBF-401B-B966-EC74F2A86D4B}" type="presParOf" srcId="{57478D32-1B70-4D3B-8B91-F64574FCB88D}" destId="{BB044817-9ECD-4CAB-9D2F-4626DE3DD1CD}" srcOrd="9" destOrd="0" presId="urn:microsoft.com/office/officeart/2008/layout/VerticalCurvedList"/>
    <dgm:cxn modelId="{D248204E-3010-4AE6-8561-613531FC67E6}" type="presParOf" srcId="{57478D32-1B70-4D3B-8B91-F64574FCB88D}" destId="{63764D91-546F-4FE7-938F-485A016884A2}" srcOrd="10" destOrd="0" presId="urn:microsoft.com/office/officeart/2008/layout/VerticalCurvedList"/>
    <dgm:cxn modelId="{FF9B55C1-B20B-4027-B70D-F605D3F4619D}" type="presParOf" srcId="{63764D91-546F-4FE7-938F-485A016884A2}" destId="{4ACF9A26-1DD2-4DFE-8608-7938DBA04FD0}" srcOrd="0" destOrd="0" presId="urn:microsoft.com/office/officeart/2008/layout/VerticalCurvedList"/>
    <dgm:cxn modelId="{4BE0B3B2-9316-4C1F-B5DD-B543F7907C3F}" type="presParOf" srcId="{57478D32-1B70-4D3B-8B91-F64574FCB88D}" destId="{7F15E3BA-25A5-41A8-8C81-2E039FAE5C1A}" srcOrd="11" destOrd="0" presId="urn:microsoft.com/office/officeart/2008/layout/VerticalCurvedList"/>
    <dgm:cxn modelId="{DF4AE051-CAA6-4FC0-BF7A-C00364337F65}" type="presParOf" srcId="{57478D32-1B70-4D3B-8B91-F64574FCB88D}" destId="{0E80420A-E303-44D6-A442-9D157825B242}" srcOrd="12" destOrd="0" presId="urn:microsoft.com/office/officeart/2008/layout/VerticalCurvedList"/>
    <dgm:cxn modelId="{6C9FB0D7-12B4-4B6F-98F3-092D30DCFA00}" type="presParOf" srcId="{0E80420A-E303-44D6-A442-9D157825B242}" destId="{0D3AE382-F283-4CB8-9568-BCD6E1AC57C8}"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74CC85-E5AE-423A-A2C0-2809B61FA88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DDF529B-2192-4BD0-A5A6-390A96A402F5}">
      <dgm:prSet phldrT="[Text]"/>
      <dgm:spPr/>
      <dgm:t>
        <a:bodyPr/>
        <a:lstStyle/>
        <a:p>
          <a:r>
            <a:rPr lang="en-US" dirty="0"/>
            <a:t>Hospitality is the essence of the hotel industry, ensuring guests feel genuinely cherished.</a:t>
          </a:r>
        </a:p>
      </dgm:t>
    </dgm:pt>
    <dgm:pt modelId="{5FD3491F-D7FA-498B-906A-A2E58B1E79C3}" type="parTrans" cxnId="{1D16666B-D875-47F4-BD42-94230AFC99EC}">
      <dgm:prSet/>
      <dgm:spPr/>
      <dgm:t>
        <a:bodyPr/>
        <a:lstStyle/>
        <a:p>
          <a:endParaRPr lang="en-US"/>
        </a:p>
      </dgm:t>
    </dgm:pt>
    <dgm:pt modelId="{126FE46E-B9B0-4B55-A0AD-FF607C02EAD2}" type="sibTrans" cxnId="{1D16666B-D875-47F4-BD42-94230AFC99EC}">
      <dgm:prSet/>
      <dgm:spPr/>
      <dgm:t>
        <a:bodyPr/>
        <a:lstStyle/>
        <a:p>
          <a:endParaRPr lang="en-US"/>
        </a:p>
      </dgm:t>
    </dgm:pt>
    <dgm:pt modelId="{83CF1380-B4D1-446A-8640-0D58B58033C9}">
      <dgm:prSet/>
      <dgm:spPr/>
      <dgm:t>
        <a:bodyPr/>
        <a:lstStyle/>
        <a:p>
          <a:r>
            <a:rPr lang="en-US"/>
            <a:t>It creates an environment of warmth, comfort, and profound value.</a:t>
          </a:r>
        </a:p>
      </dgm:t>
    </dgm:pt>
    <dgm:pt modelId="{4788E807-D8DB-46E5-9434-93B28CDC6D89}" type="parTrans" cxnId="{8E0D8FE0-1632-428D-B714-CF2A4D2E27A3}">
      <dgm:prSet/>
      <dgm:spPr/>
      <dgm:t>
        <a:bodyPr/>
        <a:lstStyle/>
        <a:p>
          <a:endParaRPr lang="en-US"/>
        </a:p>
      </dgm:t>
    </dgm:pt>
    <dgm:pt modelId="{0D2C30B4-9101-4953-9107-949B06EE64E0}" type="sibTrans" cxnId="{8E0D8FE0-1632-428D-B714-CF2A4D2E27A3}">
      <dgm:prSet/>
      <dgm:spPr/>
      <dgm:t>
        <a:bodyPr/>
        <a:lstStyle/>
        <a:p>
          <a:endParaRPr lang="en-US"/>
        </a:p>
      </dgm:t>
    </dgm:pt>
    <dgm:pt modelId="{DBC12E8B-6643-46AE-9E19-D39978CFE7CF}">
      <dgm:prSet/>
      <dgm:spPr/>
      <dgm:t>
        <a:bodyPr/>
        <a:lstStyle/>
        <a:p>
          <a:r>
            <a:rPr lang="en-US" dirty="0"/>
            <a:t>In luxury hotels like JW Marriott, hospitality goes beyond service, aiming to consistently exceed guest expectations.</a:t>
          </a:r>
        </a:p>
      </dgm:t>
    </dgm:pt>
    <dgm:pt modelId="{7BD9CACC-89C9-4130-A903-276C2BAE4BA0}" type="parTrans" cxnId="{4B2505C1-1AC7-44E4-AC2A-21548154E602}">
      <dgm:prSet/>
      <dgm:spPr/>
      <dgm:t>
        <a:bodyPr/>
        <a:lstStyle/>
        <a:p>
          <a:endParaRPr lang="en-US"/>
        </a:p>
      </dgm:t>
    </dgm:pt>
    <dgm:pt modelId="{C1017450-75F1-4894-BE4D-D2F362F1ED55}" type="sibTrans" cxnId="{4B2505C1-1AC7-44E4-AC2A-21548154E602}">
      <dgm:prSet/>
      <dgm:spPr/>
      <dgm:t>
        <a:bodyPr/>
        <a:lstStyle/>
        <a:p>
          <a:endParaRPr lang="en-US"/>
        </a:p>
      </dgm:t>
    </dgm:pt>
    <dgm:pt modelId="{4B9FFD12-FD02-4BF1-8456-3D5E4B6BE793}">
      <dgm:prSet/>
      <dgm:spPr/>
      <dgm:t>
        <a:bodyPr/>
        <a:lstStyle/>
        <a:p>
          <a:r>
            <a:rPr lang="en-US"/>
            <a:t>Every interaction and detail is meticulously crafted to leave guests with an enduring sense of care and attention.</a:t>
          </a:r>
        </a:p>
      </dgm:t>
    </dgm:pt>
    <dgm:pt modelId="{359371A6-212C-4B87-9180-9D3D3814FFA0}" type="parTrans" cxnId="{850B8078-7626-4C6D-A217-CBB728BE5C05}">
      <dgm:prSet/>
      <dgm:spPr/>
      <dgm:t>
        <a:bodyPr/>
        <a:lstStyle/>
        <a:p>
          <a:endParaRPr lang="en-US"/>
        </a:p>
      </dgm:t>
    </dgm:pt>
    <dgm:pt modelId="{FAF074B2-D829-4930-A763-43782678FDFC}" type="sibTrans" cxnId="{850B8078-7626-4C6D-A217-CBB728BE5C05}">
      <dgm:prSet/>
      <dgm:spPr/>
      <dgm:t>
        <a:bodyPr/>
        <a:lstStyle/>
        <a:p>
          <a:endParaRPr lang="en-US"/>
        </a:p>
      </dgm:t>
    </dgm:pt>
    <dgm:pt modelId="{223BECC8-159E-47FB-A370-CAA0945A9AF4}" type="pres">
      <dgm:prSet presAssocID="{B374CC85-E5AE-423A-A2C0-2809B61FA883}" presName="vert0" presStyleCnt="0">
        <dgm:presLayoutVars>
          <dgm:dir/>
          <dgm:animOne val="branch"/>
          <dgm:animLvl val="lvl"/>
        </dgm:presLayoutVars>
      </dgm:prSet>
      <dgm:spPr/>
    </dgm:pt>
    <dgm:pt modelId="{0F642B48-8630-4EC1-B5CD-F70ECB5660CA}" type="pres">
      <dgm:prSet presAssocID="{ADDF529B-2192-4BD0-A5A6-390A96A402F5}" presName="thickLine" presStyleLbl="alignNode1" presStyleIdx="0" presStyleCnt="4"/>
      <dgm:spPr/>
    </dgm:pt>
    <dgm:pt modelId="{854682F2-E90C-4219-976E-9BDBDA66909A}" type="pres">
      <dgm:prSet presAssocID="{ADDF529B-2192-4BD0-A5A6-390A96A402F5}" presName="horz1" presStyleCnt="0"/>
      <dgm:spPr/>
    </dgm:pt>
    <dgm:pt modelId="{2C085B82-112C-4C5C-832E-06AB33A3D93F}" type="pres">
      <dgm:prSet presAssocID="{ADDF529B-2192-4BD0-A5A6-390A96A402F5}" presName="tx1" presStyleLbl="revTx" presStyleIdx="0" presStyleCnt="4"/>
      <dgm:spPr/>
    </dgm:pt>
    <dgm:pt modelId="{1EDB0168-6E40-401B-8BC8-BD8F27F53084}" type="pres">
      <dgm:prSet presAssocID="{ADDF529B-2192-4BD0-A5A6-390A96A402F5}" presName="vert1" presStyleCnt="0"/>
      <dgm:spPr/>
    </dgm:pt>
    <dgm:pt modelId="{F982D9D0-3E5C-47D8-9E4A-B3F324546D91}" type="pres">
      <dgm:prSet presAssocID="{83CF1380-B4D1-446A-8640-0D58B58033C9}" presName="thickLine" presStyleLbl="alignNode1" presStyleIdx="1" presStyleCnt="4"/>
      <dgm:spPr/>
    </dgm:pt>
    <dgm:pt modelId="{9CF1B16B-147A-4E3D-8929-95886CB952C3}" type="pres">
      <dgm:prSet presAssocID="{83CF1380-B4D1-446A-8640-0D58B58033C9}" presName="horz1" presStyleCnt="0"/>
      <dgm:spPr/>
    </dgm:pt>
    <dgm:pt modelId="{B7E0B959-2C19-4065-8F79-F52245B105C9}" type="pres">
      <dgm:prSet presAssocID="{83CF1380-B4D1-446A-8640-0D58B58033C9}" presName="tx1" presStyleLbl="revTx" presStyleIdx="1" presStyleCnt="4"/>
      <dgm:spPr/>
    </dgm:pt>
    <dgm:pt modelId="{566F8DCE-EBD6-4C7C-B28C-8D1EF108C7F8}" type="pres">
      <dgm:prSet presAssocID="{83CF1380-B4D1-446A-8640-0D58B58033C9}" presName="vert1" presStyleCnt="0"/>
      <dgm:spPr/>
    </dgm:pt>
    <dgm:pt modelId="{EAD05439-3E9A-4DBF-B49E-AFE507DEA016}" type="pres">
      <dgm:prSet presAssocID="{DBC12E8B-6643-46AE-9E19-D39978CFE7CF}" presName="thickLine" presStyleLbl="alignNode1" presStyleIdx="2" presStyleCnt="4"/>
      <dgm:spPr/>
    </dgm:pt>
    <dgm:pt modelId="{A5B2F7E2-DA0A-4EA7-A714-2E1BEC1114D0}" type="pres">
      <dgm:prSet presAssocID="{DBC12E8B-6643-46AE-9E19-D39978CFE7CF}" presName="horz1" presStyleCnt="0"/>
      <dgm:spPr/>
    </dgm:pt>
    <dgm:pt modelId="{BABEE7B3-A5BC-4486-9FC1-FB04F8590E7C}" type="pres">
      <dgm:prSet presAssocID="{DBC12E8B-6643-46AE-9E19-D39978CFE7CF}" presName="tx1" presStyleLbl="revTx" presStyleIdx="2" presStyleCnt="4"/>
      <dgm:spPr/>
    </dgm:pt>
    <dgm:pt modelId="{335380DB-2250-44A2-B68D-0218CB51780D}" type="pres">
      <dgm:prSet presAssocID="{DBC12E8B-6643-46AE-9E19-D39978CFE7CF}" presName="vert1" presStyleCnt="0"/>
      <dgm:spPr/>
    </dgm:pt>
    <dgm:pt modelId="{5D1C6632-849F-4ABB-A9A2-8530344E0789}" type="pres">
      <dgm:prSet presAssocID="{4B9FFD12-FD02-4BF1-8456-3D5E4B6BE793}" presName="thickLine" presStyleLbl="alignNode1" presStyleIdx="3" presStyleCnt="4"/>
      <dgm:spPr/>
    </dgm:pt>
    <dgm:pt modelId="{F36ECD9E-9141-41BC-AA5D-8FAC8D46E938}" type="pres">
      <dgm:prSet presAssocID="{4B9FFD12-FD02-4BF1-8456-3D5E4B6BE793}" presName="horz1" presStyleCnt="0"/>
      <dgm:spPr/>
    </dgm:pt>
    <dgm:pt modelId="{E6B53F16-9F1C-471F-90E3-9BCFE0520141}" type="pres">
      <dgm:prSet presAssocID="{4B9FFD12-FD02-4BF1-8456-3D5E4B6BE793}" presName="tx1" presStyleLbl="revTx" presStyleIdx="3" presStyleCnt="4"/>
      <dgm:spPr/>
    </dgm:pt>
    <dgm:pt modelId="{53D0F19D-E2EB-4AA7-B265-3959F6A36E62}" type="pres">
      <dgm:prSet presAssocID="{4B9FFD12-FD02-4BF1-8456-3D5E4B6BE793}" presName="vert1" presStyleCnt="0"/>
      <dgm:spPr/>
    </dgm:pt>
  </dgm:ptLst>
  <dgm:cxnLst>
    <dgm:cxn modelId="{9891BB34-0962-495B-9179-816E61BBF6B5}" type="presOf" srcId="{4B9FFD12-FD02-4BF1-8456-3D5E4B6BE793}" destId="{E6B53F16-9F1C-471F-90E3-9BCFE0520141}" srcOrd="0" destOrd="0" presId="urn:microsoft.com/office/officeart/2008/layout/LinedList"/>
    <dgm:cxn modelId="{1D16666B-D875-47F4-BD42-94230AFC99EC}" srcId="{B374CC85-E5AE-423A-A2C0-2809B61FA883}" destId="{ADDF529B-2192-4BD0-A5A6-390A96A402F5}" srcOrd="0" destOrd="0" parTransId="{5FD3491F-D7FA-498B-906A-A2E58B1E79C3}" sibTransId="{126FE46E-B9B0-4B55-A0AD-FF607C02EAD2}"/>
    <dgm:cxn modelId="{976A3275-E159-4EEE-B18F-86CC73E808B0}" type="presOf" srcId="{B374CC85-E5AE-423A-A2C0-2809B61FA883}" destId="{223BECC8-159E-47FB-A370-CAA0945A9AF4}" srcOrd="0" destOrd="0" presId="urn:microsoft.com/office/officeart/2008/layout/LinedList"/>
    <dgm:cxn modelId="{850B8078-7626-4C6D-A217-CBB728BE5C05}" srcId="{B374CC85-E5AE-423A-A2C0-2809B61FA883}" destId="{4B9FFD12-FD02-4BF1-8456-3D5E4B6BE793}" srcOrd="3" destOrd="0" parTransId="{359371A6-212C-4B87-9180-9D3D3814FFA0}" sibTransId="{FAF074B2-D829-4930-A763-43782678FDFC}"/>
    <dgm:cxn modelId="{32304A94-EF0B-4C24-A110-E677269B343F}" type="presOf" srcId="{83CF1380-B4D1-446A-8640-0D58B58033C9}" destId="{B7E0B959-2C19-4065-8F79-F52245B105C9}" srcOrd="0" destOrd="0" presId="urn:microsoft.com/office/officeart/2008/layout/LinedList"/>
    <dgm:cxn modelId="{4B2505C1-1AC7-44E4-AC2A-21548154E602}" srcId="{B374CC85-E5AE-423A-A2C0-2809B61FA883}" destId="{DBC12E8B-6643-46AE-9E19-D39978CFE7CF}" srcOrd="2" destOrd="0" parTransId="{7BD9CACC-89C9-4130-A903-276C2BAE4BA0}" sibTransId="{C1017450-75F1-4894-BE4D-D2F362F1ED55}"/>
    <dgm:cxn modelId="{F83B1ED6-4C01-4E1B-A322-3295C293E5CD}" type="presOf" srcId="{DBC12E8B-6643-46AE-9E19-D39978CFE7CF}" destId="{BABEE7B3-A5BC-4486-9FC1-FB04F8590E7C}" srcOrd="0" destOrd="0" presId="urn:microsoft.com/office/officeart/2008/layout/LinedList"/>
    <dgm:cxn modelId="{3740E8D8-1D21-4552-B629-F5E64179414F}" type="presOf" srcId="{ADDF529B-2192-4BD0-A5A6-390A96A402F5}" destId="{2C085B82-112C-4C5C-832E-06AB33A3D93F}" srcOrd="0" destOrd="0" presId="urn:microsoft.com/office/officeart/2008/layout/LinedList"/>
    <dgm:cxn modelId="{8E0D8FE0-1632-428D-B714-CF2A4D2E27A3}" srcId="{B374CC85-E5AE-423A-A2C0-2809B61FA883}" destId="{83CF1380-B4D1-446A-8640-0D58B58033C9}" srcOrd="1" destOrd="0" parTransId="{4788E807-D8DB-46E5-9434-93B28CDC6D89}" sibTransId="{0D2C30B4-9101-4953-9107-949B06EE64E0}"/>
    <dgm:cxn modelId="{A692665C-B616-4D54-8C55-8C68A8D02B58}" type="presParOf" srcId="{223BECC8-159E-47FB-A370-CAA0945A9AF4}" destId="{0F642B48-8630-4EC1-B5CD-F70ECB5660CA}" srcOrd="0" destOrd="0" presId="urn:microsoft.com/office/officeart/2008/layout/LinedList"/>
    <dgm:cxn modelId="{EAFA6A28-1A3C-4B60-B9B1-28EE06DBA5C3}" type="presParOf" srcId="{223BECC8-159E-47FB-A370-CAA0945A9AF4}" destId="{854682F2-E90C-4219-976E-9BDBDA66909A}" srcOrd="1" destOrd="0" presId="urn:microsoft.com/office/officeart/2008/layout/LinedList"/>
    <dgm:cxn modelId="{EEAD67F6-1914-4776-B644-1D0D636D9598}" type="presParOf" srcId="{854682F2-E90C-4219-976E-9BDBDA66909A}" destId="{2C085B82-112C-4C5C-832E-06AB33A3D93F}" srcOrd="0" destOrd="0" presId="urn:microsoft.com/office/officeart/2008/layout/LinedList"/>
    <dgm:cxn modelId="{EC65E298-E637-4C6E-A0FA-73F739F628BD}" type="presParOf" srcId="{854682F2-E90C-4219-976E-9BDBDA66909A}" destId="{1EDB0168-6E40-401B-8BC8-BD8F27F53084}" srcOrd="1" destOrd="0" presId="urn:microsoft.com/office/officeart/2008/layout/LinedList"/>
    <dgm:cxn modelId="{616DAF27-F88D-49BF-8A97-C6E9A54694CD}" type="presParOf" srcId="{223BECC8-159E-47FB-A370-CAA0945A9AF4}" destId="{F982D9D0-3E5C-47D8-9E4A-B3F324546D91}" srcOrd="2" destOrd="0" presId="urn:microsoft.com/office/officeart/2008/layout/LinedList"/>
    <dgm:cxn modelId="{32C4F79E-781A-4D24-8FA8-38CF2F099CD0}" type="presParOf" srcId="{223BECC8-159E-47FB-A370-CAA0945A9AF4}" destId="{9CF1B16B-147A-4E3D-8929-95886CB952C3}" srcOrd="3" destOrd="0" presId="urn:microsoft.com/office/officeart/2008/layout/LinedList"/>
    <dgm:cxn modelId="{026B6B9F-9614-4838-B96F-FB7A5E89849F}" type="presParOf" srcId="{9CF1B16B-147A-4E3D-8929-95886CB952C3}" destId="{B7E0B959-2C19-4065-8F79-F52245B105C9}" srcOrd="0" destOrd="0" presId="urn:microsoft.com/office/officeart/2008/layout/LinedList"/>
    <dgm:cxn modelId="{CAC0FFB7-C4E1-4698-A698-929DB082A7E9}" type="presParOf" srcId="{9CF1B16B-147A-4E3D-8929-95886CB952C3}" destId="{566F8DCE-EBD6-4C7C-B28C-8D1EF108C7F8}" srcOrd="1" destOrd="0" presId="urn:microsoft.com/office/officeart/2008/layout/LinedList"/>
    <dgm:cxn modelId="{9BC71CE3-0BC2-4846-9871-BD4E92B3B82A}" type="presParOf" srcId="{223BECC8-159E-47FB-A370-CAA0945A9AF4}" destId="{EAD05439-3E9A-4DBF-B49E-AFE507DEA016}" srcOrd="4" destOrd="0" presId="urn:microsoft.com/office/officeart/2008/layout/LinedList"/>
    <dgm:cxn modelId="{688195CE-F0D9-41AE-B33D-8857773C6C72}" type="presParOf" srcId="{223BECC8-159E-47FB-A370-CAA0945A9AF4}" destId="{A5B2F7E2-DA0A-4EA7-A714-2E1BEC1114D0}" srcOrd="5" destOrd="0" presId="urn:microsoft.com/office/officeart/2008/layout/LinedList"/>
    <dgm:cxn modelId="{50A8DB65-40CE-4D15-B91E-08F2E10A0F17}" type="presParOf" srcId="{A5B2F7E2-DA0A-4EA7-A714-2E1BEC1114D0}" destId="{BABEE7B3-A5BC-4486-9FC1-FB04F8590E7C}" srcOrd="0" destOrd="0" presId="urn:microsoft.com/office/officeart/2008/layout/LinedList"/>
    <dgm:cxn modelId="{FF81BC44-F35D-4790-A94F-C4A915C022FE}" type="presParOf" srcId="{A5B2F7E2-DA0A-4EA7-A714-2E1BEC1114D0}" destId="{335380DB-2250-44A2-B68D-0218CB51780D}" srcOrd="1" destOrd="0" presId="urn:microsoft.com/office/officeart/2008/layout/LinedList"/>
    <dgm:cxn modelId="{4C229E1D-BC37-405A-BD4E-12D76C45BE9A}" type="presParOf" srcId="{223BECC8-159E-47FB-A370-CAA0945A9AF4}" destId="{5D1C6632-849F-4ABB-A9A2-8530344E0789}" srcOrd="6" destOrd="0" presId="urn:microsoft.com/office/officeart/2008/layout/LinedList"/>
    <dgm:cxn modelId="{AB112E31-66D8-4B64-BA39-F269D3BE6A1A}" type="presParOf" srcId="{223BECC8-159E-47FB-A370-CAA0945A9AF4}" destId="{F36ECD9E-9141-41BC-AA5D-8FAC8D46E938}" srcOrd="7" destOrd="0" presId="urn:microsoft.com/office/officeart/2008/layout/LinedList"/>
    <dgm:cxn modelId="{90C4ABBB-2888-4662-96F0-72DDC98679A1}" type="presParOf" srcId="{F36ECD9E-9141-41BC-AA5D-8FAC8D46E938}" destId="{E6B53F16-9F1C-471F-90E3-9BCFE0520141}" srcOrd="0" destOrd="0" presId="urn:microsoft.com/office/officeart/2008/layout/LinedList"/>
    <dgm:cxn modelId="{ED0DB28E-709A-44CE-8688-0948785F2571}" type="presParOf" srcId="{F36ECD9E-9141-41BC-AA5D-8FAC8D46E938}" destId="{53D0F19D-E2EB-4AA7-B265-3959F6A36E6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6FEF0-68FA-4380-91BB-E771BF1550F8}">
      <dsp:nvSpPr>
        <dsp:cNvPr id="0" name=""/>
        <dsp:cNvSpPr/>
      </dsp:nvSpPr>
      <dsp:spPr>
        <a:xfrm>
          <a:off x="-4941871" y="-757242"/>
          <a:ext cx="5885663" cy="5885663"/>
        </a:xfrm>
        <a:prstGeom prst="blockArc">
          <a:avLst>
            <a:gd name="adj1" fmla="val 18900000"/>
            <a:gd name="adj2" fmla="val 2700000"/>
            <a:gd name="adj3" fmla="val 36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5D16F3E-27B8-4124-9C02-9A672D7C41A5}">
      <dsp:nvSpPr>
        <dsp:cNvPr id="0" name=""/>
        <dsp:cNvSpPr/>
      </dsp:nvSpPr>
      <dsp:spPr>
        <a:xfrm>
          <a:off x="352163" y="230186"/>
          <a:ext cx="8343663" cy="460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5282"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t>Attracts high-end tourists and business travelers.</a:t>
          </a:r>
        </a:p>
      </dsp:txBody>
      <dsp:txXfrm>
        <a:off x="352163" y="230186"/>
        <a:ext cx="8343663" cy="460197"/>
      </dsp:txXfrm>
    </dsp:sp>
    <dsp:sp modelId="{0E9368EA-E3C8-4531-B98B-201466D492AB}">
      <dsp:nvSpPr>
        <dsp:cNvPr id="0" name=""/>
        <dsp:cNvSpPr/>
      </dsp:nvSpPr>
      <dsp:spPr>
        <a:xfrm>
          <a:off x="64540" y="172661"/>
          <a:ext cx="575247" cy="57524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E5D790-3451-43F9-A167-B4E2D48E9449}">
      <dsp:nvSpPr>
        <dsp:cNvPr id="0" name=""/>
        <dsp:cNvSpPr/>
      </dsp:nvSpPr>
      <dsp:spPr>
        <a:xfrm>
          <a:off x="730707" y="920395"/>
          <a:ext cx="7965119" cy="460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5282"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Renowned for luxury, comfort, and impeccable service.</a:t>
          </a:r>
        </a:p>
      </dsp:txBody>
      <dsp:txXfrm>
        <a:off x="730707" y="920395"/>
        <a:ext cx="7965119" cy="460197"/>
      </dsp:txXfrm>
    </dsp:sp>
    <dsp:sp modelId="{16C0DFFA-B379-4891-9302-3D4199676FC6}">
      <dsp:nvSpPr>
        <dsp:cNvPr id="0" name=""/>
        <dsp:cNvSpPr/>
      </dsp:nvSpPr>
      <dsp:spPr>
        <a:xfrm>
          <a:off x="443084" y="862870"/>
          <a:ext cx="575247" cy="57524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62181F-1930-43AD-BB28-CFD260C11879}">
      <dsp:nvSpPr>
        <dsp:cNvPr id="0" name=""/>
        <dsp:cNvSpPr/>
      </dsp:nvSpPr>
      <dsp:spPr>
        <a:xfrm>
          <a:off x="903806" y="1610604"/>
          <a:ext cx="7792021" cy="460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5282"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Services and amenities tailored for business travelers.</a:t>
          </a:r>
        </a:p>
      </dsp:txBody>
      <dsp:txXfrm>
        <a:off x="903806" y="1610604"/>
        <a:ext cx="7792021" cy="460197"/>
      </dsp:txXfrm>
    </dsp:sp>
    <dsp:sp modelId="{C6B46FC9-6000-4C7C-954D-E701F6F68983}">
      <dsp:nvSpPr>
        <dsp:cNvPr id="0" name=""/>
        <dsp:cNvSpPr/>
      </dsp:nvSpPr>
      <dsp:spPr>
        <a:xfrm>
          <a:off x="616183" y="1553079"/>
          <a:ext cx="575247" cy="57524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F8579B-9F3A-480D-9E26-1E8967017FC2}">
      <dsp:nvSpPr>
        <dsp:cNvPr id="0" name=""/>
        <dsp:cNvSpPr/>
      </dsp:nvSpPr>
      <dsp:spPr>
        <a:xfrm>
          <a:off x="903806" y="2300376"/>
          <a:ext cx="7792021" cy="460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5282"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t>Balance between professionalism and a luxurious stay.</a:t>
          </a:r>
        </a:p>
      </dsp:txBody>
      <dsp:txXfrm>
        <a:off x="903806" y="2300376"/>
        <a:ext cx="7792021" cy="460197"/>
      </dsp:txXfrm>
    </dsp:sp>
    <dsp:sp modelId="{93339945-765C-42A1-BFE2-FE5986770D85}">
      <dsp:nvSpPr>
        <dsp:cNvPr id="0" name=""/>
        <dsp:cNvSpPr/>
      </dsp:nvSpPr>
      <dsp:spPr>
        <a:xfrm>
          <a:off x="616183" y="2242851"/>
          <a:ext cx="575247" cy="57524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044817-9ECD-4CAB-9D2F-4626DE3DD1CD}">
      <dsp:nvSpPr>
        <dsp:cNvPr id="0" name=""/>
        <dsp:cNvSpPr/>
      </dsp:nvSpPr>
      <dsp:spPr>
        <a:xfrm>
          <a:off x="730707" y="2990585"/>
          <a:ext cx="7965119" cy="460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5282"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Appeals to high-end tourists seeking sophistication and local exploration.</a:t>
          </a:r>
        </a:p>
      </dsp:txBody>
      <dsp:txXfrm>
        <a:off x="730707" y="2990585"/>
        <a:ext cx="7965119" cy="460197"/>
      </dsp:txXfrm>
    </dsp:sp>
    <dsp:sp modelId="{4ACF9A26-1DD2-4DFE-8608-7938DBA04FD0}">
      <dsp:nvSpPr>
        <dsp:cNvPr id="0" name=""/>
        <dsp:cNvSpPr/>
      </dsp:nvSpPr>
      <dsp:spPr>
        <a:xfrm>
          <a:off x="443084" y="2933060"/>
          <a:ext cx="575247" cy="57524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15E3BA-25A5-41A8-8C81-2E039FAE5C1A}">
      <dsp:nvSpPr>
        <dsp:cNvPr id="0" name=""/>
        <dsp:cNvSpPr/>
      </dsp:nvSpPr>
      <dsp:spPr>
        <a:xfrm>
          <a:off x="352163" y="3680794"/>
          <a:ext cx="8343663" cy="460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5282"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Dedication to creating opulent surroundings for luxury-seeking travelers.</a:t>
          </a:r>
        </a:p>
      </dsp:txBody>
      <dsp:txXfrm>
        <a:off x="352163" y="3680794"/>
        <a:ext cx="8343663" cy="460197"/>
      </dsp:txXfrm>
    </dsp:sp>
    <dsp:sp modelId="{0D3AE382-F283-4CB8-9568-BCD6E1AC57C8}">
      <dsp:nvSpPr>
        <dsp:cNvPr id="0" name=""/>
        <dsp:cNvSpPr/>
      </dsp:nvSpPr>
      <dsp:spPr>
        <a:xfrm>
          <a:off x="64540" y="3623269"/>
          <a:ext cx="575247" cy="57524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42B48-8630-4EC1-B5CD-F70ECB5660CA}">
      <dsp:nvSpPr>
        <dsp:cNvPr id="0" name=""/>
        <dsp:cNvSpPr/>
      </dsp:nvSpPr>
      <dsp:spPr>
        <a:xfrm>
          <a:off x="0" y="0"/>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085B82-112C-4C5C-832E-06AB33A3D93F}">
      <dsp:nvSpPr>
        <dsp:cNvPr id="0" name=""/>
        <dsp:cNvSpPr/>
      </dsp:nvSpPr>
      <dsp:spPr>
        <a:xfrm>
          <a:off x="0" y="0"/>
          <a:ext cx="8128000" cy="1067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Hospitality is the essence of the hotel industry, ensuring guests feel genuinely cherished.</a:t>
          </a:r>
        </a:p>
      </dsp:txBody>
      <dsp:txXfrm>
        <a:off x="0" y="0"/>
        <a:ext cx="8128000" cy="1067109"/>
      </dsp:txXfrm>
    </dsp:sp>
    <dsp:sp modelId="{F982D9D0-3E5C-47D8-9E4A-B3F324546D91}">
      <dsp:nvSpPr>
        <dsp:cNvPr id="0" name=""/>
        <dsp:cNvSpPr/>
      </dsp:nvSpPr>
      <dsp:spPr>
        <a:xfrm>
          <a:off x="0" y="1067109"/>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E0B959-2C19-4065-8F79-F52245B105C9}">
      <dsp:nvSpPr>
        <dsp:cNvPr id="0" name=""/>
        <dsp:cNvSpPr/>
      </dsp:nvSpPr>
      <dsp:spPr>
        <a:xfrm>
          <a:off x="0" y="1067109"/>
          <a:ext cx="8128000" cy="1067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It creates an environment of warmth, comfort, and profound value.</a:t>
          </a:r>
        </a:p>
      </dsp:txBody>
      <dsp:txXfrm>
        <a:off x="0" y="1067109"/>
        <a:ext cx="8128000" cy="1067109"/>
      </dsp:txXfrm>
    </dsp:sp>
    <dsp:sp modelId="{EAD05439-3E9A-4DBF-B49E-AFE507DEA016}">
      <dsp:nvSpPr>
        <dsp:cNvPr id="0" name=""/>
        <dsp:cNvSpPr/>
      </dsp:nvSpPr>
      <dsp:spPr>
        <a:xfrm>
          <a:off x="0" y="2134218"/>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EE7B3-A5BC-4486-9FC1-FB04F8590E7C}">
      <dsp:nvSpPr>
        <dsp:cNvPr id="0" name=""/>
        <dsp:cNvSpPr/>
      </dsp:nvSpPr>
      <dsp:spPr>
        <a:xfrm>
          <a:off x="0" y="2134218"/>
          <a:ext cx="8128000" cy="1067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In luxury hotels like JW Marriott, hospitality goes beyond service, aiming to consistently exceed guest expectations.</a:t>
          </a:r>
        </a:p>
      </dsp:txBody>
      <dsp:txXfrm>
        <a:off x="0" y="2134218"/>
        <a:ext cx="8128000" cy="1067109"/>
      </dsp:txXfrm>
    </dsp:sp>
    <dsp:sp modelId="{5D1C6632-849F-4ABB-A9A2-8530344E0789}">
      <dsp:nvSpPr>
        <dsp:cNvPr id="0" name=""/>
        <dsp:cNvSpPr/>
      </dsp:nvSpPr>
      <dsp:spPr>
        <a:xfrm>
          <a:off x="0" y="3201326"/>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53F16-9F1C-471F-90E3-9BCFE0520141}">
      <dsp:nvSpPr>
        <dsp:cNvPr id="0" name=""/>
        <dsp:cNvSpPr/>
      </dsp:nvSpPr>
      <dsp:spPr>
        <a:xfrm>
          <a:off x="0" y="3201326"/>
          <a:ext cx="8128000" cy="1067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Every interaction and detail is meticulously crafted to leave guests with an enduring sense of care and attention.</a:t>
          </a:r>
        </a:p>
      </dsp:txBody>
      <dsp:txXfrm>
        <a:off x="0" y="3201326"/>
        <a:ext cx="8128000" cy="1067109"/>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CA0CF2-B63B-4A39-8105-CECDCB72721F}" type="datetimeFigureOut">
              <a:t>10/21/23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1E6B-FF83-4B4F-ACD0-2418606F213C}" type="slidenum">
              <a:t>‹#›</a:t>
            </a:fld>
            <a:endParaRPr lang="en-US"/>
          </a:p>
        </p:txBody>
      </p:sp>
    </p:spTree>
    <p:extLst>
      <p:ext uri="{BB962C8B-B14F-4D97-AF65-F5344CB8AC3E}">
        <p14:creationId xmlns:p14="http://schemas.microsoft.com/office/powerpoint/2010/main" val="979795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It is a pleasure to welcome you to the presentation on the viability and strategic pre-planning for a MICE (Meetings, Incentives, Conferences, and Exhibitions) industry event.</a:t>
            </a:r>
            <a:endParaRPr lang="en-US"/>
          </a:p>
          <a:p>
            <a:pPr marL="171450" indent="-171450">
              <a:buFont typeface="Arial"/>
              <a:buChar char="•"/>
            </a:pPr>
            <a:r>
              <a:rPr lang="en-US" dirty="0"/>
              <a:t>Events such as conferences, conventions, and exhibits hosted at hotels and other venues are managed and </a:t>
            </a:r>
            <a:r>
              <a:rPr lang="en-US" err="1"/>
              <a:t>organised</a:t>
            </a:r>
            <a:r>
              <a:rPr lang="en-US" dirty="0"/>
              <a:t> by event planners who are essential to the hospitality industry (Hall and Page, 2014).</a:t>
            </a:r>
            <a:endParaRPr lang="en-US" dirty="0">
              <a:cs typeface="Calibri"/>
            </a:endParaRPr>
          </a:p>
          <a:p>
            <a:pPr marL="171450" indent="-171450">
              <a:buFont typeface="Arial"/>
              <a:buChar char="•"/>
            </a:pPr>
            <a:r>
              <a:rPr lang="en-US" dirty="0"/>
              <a:t>Logistics, stakeholder management, budgeting, marketing, and ensuring a positive experience for participants are all tasks that fall within the purview of the event planner (Getz, 2012).</a:t>
            </a:r>
            <a:endParaRPr lang="en-US" dirty="0">
              <a:cs typeface="Calibri"/>
            </a:endParaRPr>
          </a:p>
          <a:p>
            <a:pPr marL="171450" indent="-171450">
              <a:buFont typeface="Arial"/>
              <a:buChar char="•"/>
            </a:pPr>
            <a:r>
              <a:rPr lang="en-US" dirty="0"/>
              <a:t>According to Bowdin et al., (2018) Any event's success depends on its feasibility and strategic pre-planning study. It entails performing an extensive examination of market elements (target market, demand, supply, competition), operational factors (venue availability, requisite skills, resources), and financial factors (costs, projected revenues, funding sources).</a:t>
            </a:r>
            <a:endParaRPr lang="en-US" dirty="0">
              <a:cs typeface="Calibri"/>
            </a:endParaRPr>
          </a:p>
          <a:p>
            <a:pPr marL="171450" indent="-171450">
              <a:buFont typeface="Arial"/>
              <a:buChar char="•"/>
            </a:pPr>
            <a:r>
              <a:rPr lang="en-US" dirty="0"/>
              <a:t>Event planners can examine the viability, potential difficulties, and opportunities associated with the event by doing strategic pre-planning and feasibility study. This enables informed decision-making and efficient event management.</a:t>
            </a:r>
            <a:endParaRPr lang="en-US" dirty="0">
              <a:cs typeface="Calibri"/>
            </a:endParaRPr>
          </a:p>
        </p:txBody>
      </p:sp>
      <p:sp>
        <p:nvSpPr>
          <p:cNvPr id="4" name="Slide Number Placeholder 3"/>
          <p:cNvSpPr>
            <a:spLocks noGrp="1"/>
          </p:cNvSpPr>
          <p:nvPr>
            <p:ph type="sldNum" sz="quarter" idx="5"/>
          </p:nvPr>
        </p:nvSpPr>
        <p:spPr/>
        <p:txBody>
          <a:bodyPr/>
          <a:lstStyle/>
          <a:p>
            <a:fld id="{57DE1E6B-FF83-4B4F-ACD0-2418606F213C}" type="slidenum">
              <a:t>2</a:t>
            </a:fld>
            <a:endParaRPr lang="en-US"/>
          </a:p>
        </p:txBody>
      </p:sp>
    </p:spTree>
    <p:extLst>
      <p:ext uri="{BB962C8B-B14F-4D97-AF65-F5344CB8AC3E}">
        <p14:creationId xmlns:p14="http://schemas.microsoft.com/office/powerpoint/2010/main" val="4029592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The main MICE industry conference with an emphasis on eco-friendly travel and hospitality </a:t>
            </a:r>
            <a:r>
              <a:rPr lang="en-US" err="1"/>
              <a:t>practises</a:t>
            </a:r>
            <a:r>
              <a:rPr lang="en-US"/>
              <a:t> was selected as the occasion for this presentation.</a:t>
            </a:r>
          </a:p>
          <a:p>
            <a:pPr marL="171450" indent="-171450">
              <a:buFont typeface="Arial"/>
              <a:buChar char="•"/>
            </a:pPr>
            <a:r>
              <a:rPr lang="en-US"/>
              <a:t>This conference intends to bring together professionals, specialists, and stakeholders from the hospitality industry from across the world to share information, study cutting-edge approaches to sustainability in tourism, and investigate best </a:t>
            </a:r>
            <a:r>
              <a:rPr lang="en-US" err="1"/>
              <a:t>practises</a:t>
            </a:r>
            <a:r>
              <a:rPr lang="en-US"/>
              <a:t>.</a:t>
            </a:r>
            <a:endParaRPr lang="en-US">
              <a:cs typeface="Calibri" panose="020F0502020204030204"/>
            </a:endParaRPr>
          </a:p>
          <a:p>
            <a:pPr marL="171450" indent="-171450">
              <a:buFont typeface="Arial"/>
              <a:buChar char="•"/>
            </a:pPr>
            <a:r>
              <a:rPr lang="en-US" dirty="0"/>
              <a:t>The importance of this event rests in addressing the growing global concern for sustainable </a:t>
            </a:r>
            <a:r>
              <a:rPr lang="en-US" err="1"/>
              <a:t>practises</a:t>
            </a:r>
            <a:r>
              <a:rPr lang="en-US" dirty="0"/>
              <a:t> in the travel and tourism sector, especially in connection to the effects on the environment, society, and the economy.</a:t>
            </a:r>
            <a:endParaRPr lang="en-US" dirty="0">
              <a:cs typeface="Calibri"/>
            </a:endParaRPr>
          </a:p>
          <a:p>
            <a:pPr marL="171450" indent="-171450">
              <a:buFont typeface="Arial"/>
              <a:buChar char="•"/>
            </a:pPr>
            <a:r>
              <a:rPr lang="en-US" dirty="0"/>
              <a:t>The event's goals include encouraging cooperation, spreading awareness, and supporting the application of sustainable techniques in the hotel industry in order to guarantee long-term viability and reduce adverse effects.</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57DE1E6B-FF83-4B4F-ACD0-2418606F213C}" type="slidenum">
              <a:t>4</a:t>
            </a:fld>
            <a:endParaRPr lang="en-US"/>
          </a:p>
        </p:txBody>
      </p:sp>
    </p:spTree>
    <p:extLst>
      <p:ext uri="{BB962C8B-B14F-4D97-AF65-F5344CB8AC3E}">
        <p14:creationId xmlns:p14="http://schemas.microsoft.com/office/powerpoint/2010/main" val="2790839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The process of arranging an event requires careful scenario analysis and study (Bowdin et al., 2018). It enables event planners to compile important data and insights in order to make wise decisions and guarantee the success of the event.</a:t>
            </a:r>
          </a:p>
          <a:p>
            <a:pPr marL="171450" indent="-171450">
              <a:buFont typeface="Arial"/>
              <a:buChar char="•"/>
            </a:pPr>
            <a:r>
              <a:rPr lang="en-US"/>
              <a:t>The planning of events is significantly influenced by market variables. The competitive environment of the event and audience preferences can be clearly understood by </a:t>
            </a:r>
            <a:r>
              <a:rPr lang="en-US" err="1"/>
              <a:t>analysing</a:t>
            </a:r>
            <a:r>
              <a:rPr lang="en-US"/>
              <a:t> the target market, demand, supply, and competition (Getz, 2012).</a:t>
            </a:r>
            <a:endParaRPr lang="en-US">
              <a:cs typeface="Calibri" panose="020F0502020204030204"/>
            </a:endParaRPr>
          </a:p>
          <a:p>
            <a:pPr marL="171450" indent="-171450">
              <a:buFont typeface="Arial"/>
              <a:buChar char="•"/>
            </a:pPr>
            <a:r>
              <a:rPr lang="en-US" dirty="0"/>
              <a:t>To guarantee that the event can be carried out effectively and efficiently, operational issues including venue availability, necessary skills, and available resources must be evaluated (Ferdinand et al., 2014).</a:t>
            </a:r>
            <a:endParaRPr lang="en-US" dirty="0">
              <a:cs typeface="Calibri" panose="020F0502020204030204"/>
            </a:endParaRPr>
          </a:p>
          <a:p>
            <a:pPr marL="171450" indent="-171450">
              <a:buFont typeface="Arial"/>
              <a:buChar char="•"/>
            </a:pPr>
            <a:r>
              <a:rPr lang="en-US"/>
              <a:t>The viability and sustainability of the event are heavily influenced by financial elements, such as costs, expected income, and potential funding sources (Shone &amp; Parry, 2010). A thorough financial analysis aids in determining viable funding possibilities and efficient resource allocation.</a:t>
            </a:r>
            <a:endParaRPr lang="en-US">
              <a:cs typeface="Calibri" panose="020F0502020204030204"/>
            </a:endParaRPr>
          </a:p>
          <a:p>
            <a:pPr marL="171450" indent="-171450">
              <a:buFont typeface="Arial"/>
              <a:buChar char="•"/>
            </a:pPr>
            <a:r>
              <a:rPr lang="en-US" dirty="0"/>
              <a:t>Event planners can learn a lot about the market dynamics, operational needs, and financial ramifications associated with the event by looking at these elements during the situational analysis and research phase (Bowdin et al., 2018).</a:t>
            </a:r>
            <a:endParaRPr lang="en-US" dirty="0">
              <a:cs typeface="Calibri"/>
            </a:endParaRPr>
          </a:p>
        </p:txBody>
      </p:sp>
      <p:sp>
        <p:nvSpPr>
          <p:cNvPr id="4" name="Slide Number Placeholder 3"/>
          <p:cNvSpPr>
            <a:spLocks noGrp="1"/>
          </p:cNvSpPr>
          <p:nvPr>
            <p:ph type="sldNum" sz="quarter" idx="5"/>
          </p:nvPr>
        </p:nvSpPr>
        <p:spPr/>
        <p:txBody>
          <a:bodyPr/>
          <a:lstStyle/>
          <a:p>
            <a:fld id="{57DE1E6B-FF83-4B4F-ACD0-2418606F213C}" type="slidenum">
              <a:t>5</a:t>
            </a:fld>
            <a:endParaRPr lang="en-US"/>
          </a:p>
        </p:txBody>
      </p:sp>
    </p:spTree>
    <p:extLst>
      <p:ext uri="{BB962C8B-B14F-4D97-AF65-F5344CB8AC3E}">
        <p14:creationId xmlns:p14="http://schemas.microsoft.com/office/powerpoint/2010/main" val="381725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171450" indent="-171450">
              <a:lnSpc>
                <a:spcPct val="90000"/>
              </a:lnSpc>
              <a:spcBef>
                <a:spcPts val="1000"/>
              </a:spcBef>
              <a:buFont typeface="Arial"/>
              <a:buChar char="•"/>
            </a:pPr>
            <a:r>
              <a:rPr lang="en-US"/>
              <a:t>SWOT analysis helps event planners identify the event's strengths, weaknesses, opportunities, and threats (Getz, 2012). It evaluates internal and external elements that could affect event success.</a:t>
            </a:r>
            <a:endParaRPr lang="en-US" dirty="0"/>
          </a:p>
          <a:p>
            <a:pPr marL="171450" indent="-171450">
              <a:lnSpc>
                <a:spcPct val="90000"/>
              </a:lnSpc>
              <a:spcBef>
                <a:spcPts val="1000"/>
              </a:spcBef>
              <a:buFont typeface="Arial"/>
              <a:buChar char="•"/>
            </a:pPr>
            <a:r>
              <a:rPr lang="en-US"/>
              <a:t>Several important factors are revealed by the SWOT analysis of the selected event. The event's strengths include distinctive elements that make it stand out from similar events, solid business alliances, and a committed and knowledgeable event </a:t>
            </a:r>
            <a:r>
              <a:rPr lang="en-US" err="1"/>
              <a:t>organising</a:t>
            </a:r>
            <a:r>
              <a:rPr lang="en-US"/>
              <a:t> team. However, there are several issues that need to be resolved, such as a tight budget, a lack of expertise in </a:t>
            </a:r>
            <a:r>
              <a:rPr lang="en-US" err="1"/>
              <a:t>organising</a:t>
            </a:r>
            <a:r>
              <a:rPr lang="en-US"/>
              <a:t> events of this nature, and insufficient marketing initiatives.</a:t>
            </a:r>
            <a:endParaRPr lang="en-US" dirty="0"/>
          </a:p>
          <a:p>
            <a:pPr marL="171450" indent="-171450">
              <a:lnSpc>
                <a:spcPct val="90000"/>
              </a:lnSpc>
              <a:spcBef>
                <a:spcPts val="1000"/>
              </a:spcBef>
              <a:buFont typeface="Arial"/>
              <a:buChar char="•"/>
            </a:pPr>
            <a:r>
              <a:rPr lang="en-US" dirty="0"/>
              <a:t>The event benefits from a rising target market, prospective partnerships, and </a:t>
            </a:r>
            <a:r>
              <a:rPr lang="en-US" dirty="0" err="1"/>
              <a:t>favourable</a:t>
            </a:r>
            <a:r>
              <a:rPr lang="en-US" dirty="0"/>
              <a:t> economic conditions from an opportunity standpoint. Threats to take into account include, but are not limited to, fierce competition, regulatory adjustments, and external economic uncertainty.</a:t>
            </a:r>
          </a:p>
          <a:p>
            <a:pPr marL="171450" indent="-171450">
              <a:lnSpc>
                <a:spcPct val="90000"/>
              </a:lnSpc>
              <a:spcBef>
                <a:spcPts val="1000"/>
              </a:spcBef>
              <a:buFont typeface="Arial"/>
              <a:buChar char="•"/>
            </a:pPr>
            <a:r>
              <a:rPr lang="en-US" dirty="0"/>
              <a:t>Event planners can develop a full picture of the event's internal strengths and weaknesses as well as exterior opportunities and dangers by completing this exhaustive SWOT analysis. This analysis offers useful information for strategy planning, risk management, and decision-making (Getz, 2012).</a:t>
            </a:r>
          </a:p>
          <a:p>
            <a:pPr marL="171450" indent="-171450">
              <a:lnSpc>
                <a:spcPct val="90000"/>
              </a:lnSpc>
              <a:spcBef>
                <a:spcPts val="1000"/>
              </a:spcBef>
              <a:buFont typeface="Arial"/>
              <a:buChar char="•"/>
            </a:pP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57DE1E6B-FF83-4B4F-ACD0-2418606F213C}" type="slidenum">
              <a:t>6</a:t>
            </a:fld>
            <a:endParaRPr lang="en-US"/>
          </a:p>
        </p:txBody>
      </p:sp>
    </p:spTree>
    <p:extLst>
      <p:ext uri="{BB962C8B-B14F-4D97-AF65-F5344CB8AC3E}">
        <p14:creationId xmlns:p14="http://schemas.microsoft.com/office/powerpoint/2010/main" val="2061484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Political aspects: Obtaining permits and making sure local rules and regulations are followed are just a few examples of how the event must take into account laws and policies that may have an impact on how it operates.</a:t>
            </a:r>
            <a:endParaRPr lang="en-US"/>
          </a:p>
          <a:p>
            <a:pPr marL="171450" indent="-171450">
              <a:buFont typeface="Arial"/>
              <a:buChar char="•"/>
            </a:pPr>
            <a:r>
              <a:rPr lang="en-US" dirty="0"/>
              <a:t>Economic considerations: In order to decide pricing tactics, sponsorship options, and prospective revenue sources, the event should evaluate market trends and economic situations. For budgeting and financial planning, it is essential to understand the financial ramifications.</a:t>
            </a:r>
            <a:endParaRPr lang="en-US" dirty="0">
              <a:cs typeface="Calibri"/>
            </a:endParaRPr>
          </a:p>
          <a:p>
            <a:pPr marL="171450" indent="-171450">
              <a:buFont typeface="Arial"/>
              <a:buChar char="•"/>
            </a:pPr>
            <a:r>
              <a:rPr lang="en-US" dirty="0"/>
              <a:t>Sociocultural aspects: The event must be in line with the target audience's demographics, social views, and cultural conventions. It is easier to design an event experience that appeals to participants when you are aware of their preferences and interests.</a:t>
            </a:r>
            <a:endParaRPr lang="en-US" dirty="0">
              <a:cs typeface="Calibri"/>
            </a:endParaRPr>
          </a:p>
          <a:p>
            <a:pPr marL="171450" indent="-171450">
              <a:buFont typeface="Arial"/>
              <a:buChar char="•"/>
            </a:pPr>
            <a:r>
              <a:rPr lang="en-US" dirty="0"/>
              <a:t>Factors related to technology: Using mobile apps for ticketing, cashless transactions, or </a:t>
            </a:r>
            <a:r>
              <a:rPr lang="en-US" err="1"/>
              <a:t>utilising</a:t>
            </a:r>
            <a:r>
              <a:rPr lang="en-US" dirty="0"/>
              <a:t> social media platforms for advertising and interaction can all improve the experience of attending an event.</a:t>
            </a:r>
            <a:endParaRPr lang="en-US" dirty="0">
              <a:cs typeface="Calibri"/>
            </a:endParaRPr>
          </a:p>
          <a:p>
            <a:pPr marL="171450" indent="-171450">
              <a:buFont typeface="Arial"/>
              <a:buChar char="•"/>
            </a:pPr>
            <a:r>
              <a:rPr lang="en-US" dirty="0"/>
              <a:t>Legal considerations: Adherence to legal requirements, such as data protection legislation, </a:t>
            </a:r>
            <a:r>
              <a:rPr lang="en-US" err="1"/>
              <a:t>licencing</a:t>
            </a:r>
            <a:r>
              <a:rPr lang="en-US" dirty="0"/>
              <a:t> contracts, intellectual property rights, and health and safety rules, is crucial.</a:t>
            </a:r>
            <a:endParaRPr lang="en-US" dirty="0">
              <a:cs typeface="Calibri"/>
            </a:endParaRPr>
          </a:p>
          <a:p>
            <a:pPr marL="171450" indent="-171450">
              <a:buFont typeface="Arial"/>
              <a:buChar char="•"/>
            </a:pPr>
            <a:r>
              <a:rPr lang="en-US" dirty="0"/>
              <a:t>Environmental considerations: In order to reduce its environmental impact and meet the growing demand for environmentally conscious events, the event should take sustainability measures into account, such as waste reduction, energy saving, and eco-friendly initiatives.</a:t>
            </a:r>
            <a:endParaRPr lang="en-US" dirty="0">
              <a:cs typeface="Calibri"/>
            </a:endParaRPr>
          </a:p>
          <a:p>
            <a:pPr marL="171450" indent="-171450">
              <a:buFont typeface="Arial"/>
              <a:buChar char="•"/>
            </a:pPr>
            <a:r>
              <a:rPr lang="en-US" dirty="0"/>
              <a:t>Event planners obtain a greater grasp of the external elements that could affect an event's success by </a:t>
            </a:r>
            <a:r>
              <a:rPr lang="en-US" err="1"/>
              <a:t>analysing</a:t>
            </a:r>
            <a:r>
              <a:rPr lang="en-US" dirty="0"/>
              <a:t> these PESTLE components that are unique to the selected event. They can use this information to find opportunities, make educated decisions, and potentially </a:t>
            </a:r>
            <a:r>
              <a:rPr lang="en-US" err="1"/>
              <a:t>minimise</a:t>
            </a:r>
            <a:r>
              <a:rPr lang="en-US" dirty="0"/>
              <a:t> dangers (Bowdin et al., 2018).</a:t>
            </a:r>
            <a:endParaRPr lang="en-US" dirty="0">
              <a:cs typeface="Calibri"/>
            </a:endParaRPr>
          </a:p>
        </p:txBody>
      </p:sp>
      <p:sp>
        <p:nvSpPr>
          <p:cNvPr id="4" name="Slide Number Placeholder 3"/>
          <p:cNvSpPr>
            <a:spLocks noGrp="1"/>
          </p:cNvSpPr>
          <p:nvPr>
            <p:ph type="sldNum" sz="quarter" idx="5"/>
          </p:nvPr>
        </p:nvSpPr>
        <p:spPr/>
        <p:txBody>
          <a:bodyPr/>
          <a:lstStyle/>
          <a:p>
            <a:fld id="{57DE1E6B-FF83-4B4F-ACD0-2418606F213C}" type="slidenum">
              <a:t>7</a:t>
            </a:fld>
            <a:endParaRPr lang="en-US"/>
          </a:p>
        </p:txBody>
      </p:sp>
    </p:spTree>
    <p:extLst>
      <p:ext uri="{BB962C8B-B14F-4D97-AF65-F5344CB8AC3E}">
        <p14:creationId xmlns:p14="http://schemas.microsoft.com/office/powerpoint/2010/main" val="3153352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We can now assess the chosen event's feasibility and viability as a successful event within the MICE sector based on the thorough situational analysis, SWOT analysis, and PESTLE analysis carried out for it.</a:t>
            </a:r>
          </a:p>
          <a:p>
            <a:pPr marL="171450" indent="-171450">
              <a:buFont typeface="Arial"/>
              <a:buChar char="•"/>
            </a:pPr>
            <a:r>
              <a:rPr lang="en-US" dirty="0"/>
              <a:t>A thorough grasp of the event's context, including market trends, operational issues, and financial considerations, was provided through the situational analysis (Hall &amp; Page, 2014). It brought to light the target market, demand, supply, and rivalry, enabling us to assess the event's potential market success.</a:t>
            </a:r>
            <a:endParaRPr lang="en-US" dirty="0">
              <a:cs typeface="Calibri"/>
            </a:endParaRPr>
          </a:p>
          <a:p>
            <a:pPr marL="171450" indent="-171450">
              <a:buFont typeface="Arial"/>
              <a:buChar char="•"/>
            </a:pPr>
            <a:r>
              <a:rPr lang="en-US" dirty="0"/>
              <a:t>The event's internal strengths and weaknesses, as well as external opportunities and threats, were identified through the SWOT analysis (Getz, 2012). We learned more about the event's benefits, areas for development, potential growth prospects, and potential threats by evaluating these variables.</a:t>
            </a:r>
            <a:endParaRPr lang="en-US" dirty="0">
              <a:cs typeface="Calibri"/>
            </a:endParaRPr>
          </a:p>
          <a:p>
            <a:pPr marL="171450" indent="-171450">
              <a:buFont typeface="Arial"/>
              <a:buChar char="•"/>
            </a:pPr>
            <a:r>
              <a:rPr lang="en-US" dirty="0"/>
              <a:t>The PESTLE study shed light on the external elements, such as political, economic, sociocultural, technical, legal, and environmental factors, that may have an impact on the outcome of the event (Bowdin et al., 2018). It assisted us in better comprehending the event's larger context and identifying potential problems or gains related to these elements.</a:t>
            </a:r>
            <a:endParaRPr lang="en-US" dirty="0">
              <a:cs typeface="Calibri"/>
            </a:endParaRPr>
          </a:p>
          <a:p>
            <a:pPr marL="171450" indent="-171450">
              <a:buFont typeface="Arial"/>
              <a:buChar char="•"/>
            </a:pPr>
            <a:r>
              <a:rPr lang="en-US" dirty="0"/>
              <a:t>It is clear from the results of these evaluations that the selected event has a good chance of succeeding, but it also faces some difficulties and hazards. We can </a:t>
            </a:r>
            <a:r>
              <a:rPr lang="en-US" dirty="0" err="1"/>
              <a:t>analyse</a:t>
            </a:r>
            <a:r>
              <a:rPr lang="en-US" dirty="0"/>
              <a:t> the event's viability in terms of its financial and operational elements thanks to the feasibility study, which enables us to make wise judgements.</a:t>
            </a:r>
            <a:endParaRPr lang="en-US" dirty="0">
              <a:cs typeface="Calibri"/>
            </a:endParaRPr>
          </a:p>
          <a:p>
            <a:pPr marL="171450" indent="-171450">
              <a:buFont typeface="Arial"/>
              <a:buChar char="•"/>
            </a:pPr>
            <a:r>
              <a:rPr lang="en-US" dirty="0"/>
              <a:t>This assessment of the event's viability is an essential part of the event planning process because it enables us to determine the event's likelihood of success, pinpoint any areas that need attention or improvement, and make tactical choices to ensure its overall viability (Hall &amp; Page, 2014).</a:t>
            </a:r>
            <a:endParaRPr lang="en-US" dirty="0">
              <a:cs typeface="Calibri"/>
            </a:endParaRPr>
          </a:p>
        </p:txBody>
      </p:sp>
      <p:sp>
        <p:nvSpPr>
          <p:cNvPr id="4" name="Slide Number Placeholder 3"/>
          <p:cNvSpPr>
            <a:spLocks noGrp="1"/>
          </p:cNvSpPr>
          <p:nvPr>
            <p:ph type="sldNum" sz="quarter" idx="5"/>
          </p:nvPr>
        </p:nvSpPr>
        <p:spPr/>
        <p:txBody>
          <a:bodyPr/>
          <a:lstStyle/>
          <a:p>
            <a:fld id="{57DE1E6B-FF83-4B4F-ACD0-2418606F213C}" type="slidenum">
              <a:rPr lang="en-US"/>
              <a:t>8</a:t>
            </a:fld>
            <a:endParaRPr lang="en-US"/>
          </a:p>
        </p:txBody>
      </p:sp>
    </p:spTree>
    <p:extLst>
      <p:ext uri="{BB962C8B-B14F-4D97-AF65-F5344CB8AC3E}">
        <p14:creationId xmlns:p14="http://schemas.microsoft.com/office/powerpoint/2010/main" val="3954104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Strategic planning is an essential component of event management in the MICE sector and is essential to an event's success. It entails using a methodical approach to identifying objectives, allocating resources, and creating a schedule for carrying out the event (Getz, 2012).</a:t>
            </a:r>
          </a:p>
          <a:p>
            <a:pPr marL="171450" indent="-171450">
              <a:buFont typeface="Arial"/>
              <a:buChar char="•"/>
            </a:pPr>
            <a:r>
              <a:rPr lang="en-US"/>
              <a:t>Establishing specific goals and objectives for the event, which act as guiding principles throughout the planning process, is one of the main components of strategic pre-planning. These objectives aid in coordinating the occasion with its intended objectives and desired results (Allen et al., 2019).</a:t>
            </a:r>
            <a:endParaRPr lang="en-US">
              <a:cs typeface="Calibri" panose="020F0502020204030204"/>
            </a:endParaRPr>
          </a:p>
          <a:p>
            <a:pPr marL="171450" indent="-171450">
              <a:buFont typeface="Arial"/>
              <a:buChar char="•"/>
            </a:pPr>
            <a:r>
              <a:rPr lang="en-US" dirty="0"/>
              <a:t>Another essential component of strategic pre-planning is creating a budget. It entails calculating the amount of money needed for various event-related expenses, including venue leasing, marketing, logistics, and staffing. Effective financial management and resource allocation are ensured by a well-defined budget (Shone &amp; Parry, 2010).</a:t>
            </a:r>
            <a:endParaRPr lang="en-US" dirty="0">
              <a:cs typeface="Calibri"/>
            </a:endParaRPr>
          </a:p>
          <a:p>
            <a:pPr marL="171450" indent="-171450">
              <a:buFont typeface="Arial"/>
              <a:buChar char="•"/>
            </a:pPr>
            <a:r>
              <a:rPr lang="en-US" dirty="0"/>
              <a:t>To </a:t>
            </a:r>
            <a:r>
              <a:rPr lang="en-US" dirty="0" err="1"/>
              <a:t>organise</a:t>
            </a:r>
            <a:r>
              <a:rPr lang="en-US" dirty="0"/>
              <a:t> and manage the many tasks and activities leading up to the event, a schedule or project plan must be created. A thorough timeline reduces the likelihood of delays or missed deadlines by ensuring that all relevant tasks are carried out on time (Yeoman et al., 2012).</a:t>
            </a:r>
            <a:endParaRPr lang="en-US" dirty="0">
              <a:cs typeface="Calibri"/>
            </a:endParaRPr>
          </a:p>
          <a:p>
            <a:pPr marL="171450" indent="-171450">
              <a:buFont typeface="Arial"/>
              <a:buChar char="•"/>
            </a:pPr>
            <a:r>
              <a:rPr lang="en-US" dirty="0"/>
              <a:t>Setting up efficient marketing and promotion plans is essential for drawing stakeholders, sponsors, and attendees to the event. In order to generate buzz and raise knowledge about the event, this entails designing a targeted marketing strategy, using a variety of communication channels, and leveraging digital platforms (Allen et al., 2019).</a:t>
            </a:r>
            <a:endParaRPr lang="en-US" dirty="0">
              <a:cs typeface="Calibri"/>
            </a:endParaRPr>
          </a:p>
          <a:p>
            <a:pPr marL="171450" indent="-171450">
              <a:buFont typeface="Arial"/>
              <a:buChar char="•"/>
            </a:pPr>
            <a:r>
              <a:rPr lang="en-US" dirty="0"/>
              <a:t>Event </a:t>
            </a:r>
            <a:r>
              <a:rPr lang="en-US" err="1"/>
              <a:t>organisers</a:t>
            </a:r>
            <a:r>
              <a:rPr lang="en-US" dirty="0"/>
              <a:t> can establish a strong foundation for a successful event by embracing these essential components of strategic pre-planning. It enables them to effectively market the event to the target audience, </a:t>
            </a:r>
            <a:r>
              <a:rPr lang="en-US" err="1"/>
              <a:t>optimise</a:t>
            </a:r>
            <a:r>
              <a:rPr lang="en-US" dirty="0"/>
              <a:t> resource </a:t>
            </a:r>
            <a:r>
              <a:rPr lang="en-US" err="1"/>
              <a:t>utilisation</a:t>
            </a:r>
            <a:r>
              <a:rPr lang="en-US" dirty="0"/>
              <a:t>, maintain a well-structured timeline, and match their efforts with the event's objectives (Getz, 2012).</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57DE1E6B-FF83-4B4F-ACD0-2418606F213C}" type="slidenum">
              <a:rPr lang="en-US"/>
              <a:t>9</a:t>
            </a:fld>
            <a:endParaRPr lang="en-US"/>
          </a:p>
        </p:txBody>
      </p:sp>
    </p:spTree>
    <p:extLst>
      <p:ext uri="{BB962C8B-B14F-4D97-AF65-F5344CB8AC3E}">
        <p14:creationId xmlns:p14="http://schemas.microsoft.com/office/powerpoint/2010/main" val="2299065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To ensure informed decision-making, risk reduction, and the success of the chosen event, it is essential to do feasibility and strategic pre-planning study.</a:t>
            </a:r>
          </a:p>
          <a:p>
            <a:pPr marL="171450" indent="-171450">
              <a:buFont typeface="Arial"/>
              <a:buChar char="•"/>
            </a:pPr>
            <a:r>
              <a:rPr lang="en-US"/>
              <a:t>By analyzing market elements, operational considerations, and financial aspects, feasibility study offers a comprehensive understanding of the event's viability (Hall &amp; Page, 2014). It enables event planners to evaluate the event's prospective demand, rivalry, resources, and funding sources, enabling them to make judgments about the event's viability that are well-informed (Getz, 2012).</a:t>
            </a:r>
            <a:endParaRPr lang="en-US">
              <a:cs typeface="Calibri" panose="020F0502020204030204"/>
            </a:endParaRPr>
          </a:p>
          <a:p>
            <a:pPr marL="171450" indent="-171450">
              <a:buFont typeface="Arial"/>
              <a:buChar char="•"/>
            </a:pPr>
            <a:r>
              <a:rPr lang="en-US"/>
              <a:t>Event organizers can build the foundation for a well-structured and successful event by conducting strategic pre-planning research. Event planners can match their efforts with the anticipated outcomes of the event by identifying goals and objectives, planning a budget, constructing a timeframe, and devising marketing tactics (Allen et al., 2019). This level of preparation helps ensure efficient resource allocation, prompt execution, and focused promotion, all of which ultimately improve the success of the event.</a:t>
            </a:r>
            <a:endParaRPr lang="en-US">
              <a:cs typeface="Calibri" panose="020F0502020204030204"/>
            </a:endParaRPr>
          </a:p>
          <a:p>
            <a:pPr marL="171450" indent="-171450">
              <a:buFont typeface="Arial"/>
              <a:buChar char="•"/>
            </a:pPr>
            <a:r>
              <a:rPr lang="en-US"/>
              <a:t>Event planners can identify potential risks, problems, and opportunities related with the event through feasibility and strategic pre-planning study. This proactive strategy enables planners to make well-informed decisions, reduce risks, and seize opportunities, ultimately resulting in a more successful event (Getz, 2012).</a:t>
            </a:r>
            <a:endParaRPr lang="en-US">
              <a:cs typeface="Calibri" panose="020F0502020204030204"/>
            </a:endParaRPr>
          </a:p>
          <a:p>
            <a:pPr marL="171450" indent="-171450">
              <a:buFont typeface="Arial"/>
              <a:buChar char="•"/>
            </a:pPr>
            <a:r>
              <a:rPr lang="en-US" dirty="0"/>
              <a:t>Event planners have a strong foundation to make decisions, distribute resources effectively, and reduce potential risks thanks to the combination of feasibility study and strategic pre-planning. Event organizers can increase the likelihood that their event will be successful within the MICE market by devoting time and effort to these research processes (Hall &amp; Page, 2014).</a:t>
            </a:r>
            <a:endParaRPr lang="en-US" dirty="0">
              <a:cs typeface="Calibri"/>
            </a:endParaRPr>
          </a:p>
        </p:txBody>
      </p:sp>
      <p:sp>
        <p:nvSpPr>
          <p:cNvPr id="4" name="Slide Number Placeholder 3"/>
          <p:cNvSpPr>
            <a:spLocks noGrp="1"/>
          </p:cNvSpPr>
          <p:nvPr>
            <p:ph type="sldNum" sz="quarter" idx="5"/>
          </p:nvPr>
        </p:nvSpPr>
        <p:spPr/>
        <p:txBody>
          <a:bodyPr/>
          <a:lstStyle/>
          <a:p>
            <a:fld id="{57DE1E6B-FF83-4B4F-ACD0-2418606F213C}" type="slidenum">
              <a:rPr lang="en-US"/>
              <a:t>10</a:t>
            </a:fld>
            <a:endParaRPr lang="en-US"/>
          </a:p>
        </p:txBody>
      </p:sp>
    </p:spTree>
    <p:extLst>
      <p:ext uri="{BB962C8B-B14F-4D97-AF65-F5344CB8AC3E}">
        <p14:creationId xmlns:p14="http://schemas.microsoft.com/office/powerpoint/2010/main" val="2121853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following guidelines are offered to the event planner based on the feasibility and strategic pre-planning study done:</a:t>
            </a:r>
          </a:p>
          <a:p>
            <a:pPr marL="171450" indent="-171450">
              <a:buFont typeface="Arial"/>
              <a:buChar char="•"/>
            </a:pPr>
            <a:r>
              <a:rPr lang="en-US"/>
              <a:t>Further Study: To obtain more precise and recent information on market trends, competitive analysis, and target audience preferences, think about undertaking additional research. This will help people make better decisions by giving them a deeper grasp of the changing landscape.</a:t>
            </a:r>
            <a:endParaRPr lang="en-US">
              <a:cs typeface="Calibri" panose="020F0502020204030204"/>
            </a:endParaRPr>
          </a:p>
          <a:p>
            <a:pPr marL="171450" indent="-171450">
              <a:buFont typeface="Arial"/>
              <a:buChar char="•"/>
            </a:pPr>
            <a:r>
              <a:rPr lang="en-US" dirty="0"/>
              <a:t> </a:t>
            </a:r>
            <a:r>
              <a:rPr lang="en-US"/>
              <a:t>Collaboration with Stakeholders: Develop relationships with important stakeholders, such as sponsors, suppliers, and local government agencies, to forge alliances and take advantage of their knowledge and resources. Collaboration encourages synergies, broadens networks, and improves the event's overall performance.</a:t>
            </a:r>
            <a:endParaRPr lang="en-US">
              <a:cs typeface="Calibri" panose="020F0502020204030204"/>
            </a:endParaRPr>
          </a:p>
          <a:p>
            <a:pPr marL="171450" indent="-171450">
              <a:buFont typeface="Arial"/>
              <a:buChar char="•"/>
            </a:pPr>
            <a:r>
              <a:rPr lang="en-US" dirty="0"/>
              <a:t> </a:t>
            </a:r>
            <a:r>
              <a:rPr lang="en-US"/>
              <a:t>Implementation of the Strategic Plan: Based on the results of the feasibility and pre-planning study, create a comprehensive strategic plan. The goals of the event, the intended audience, the marketing tactics, the financial allotment, and the logistical setup should all be covered in this plan. The strategic plan's implementation assures a planned and systematic approach to event execution.</a:t>
            </a:r>
            <a:endParaRPr lang="en-US">
              <a:cs typeface="Calibri" panose="020F0502020204030204"/>
            </a:endParaRPr>
          </a:p>
          <a:p>
            <a:pPr marL="171450" indent="-171450">
              <a:buFont typeface="Arial"/>
              <a:buChar char="•"/>
            </a:pPr>
            <a:r>
              <a:rPr lang="en-US" dirty="0"/>
              <a:t> </a:t>
            </a:r>
            <a:r>
              <a:rPr lang="en-US"/>
              <a:t>Develop contingency plans to reduce potential risks after identifying them and managing them. Reduce disruptions and maintain a flawless event experience by anticipating and managing issues with logistics, the weather, or unforeseen occurrences. </a:t>
            </a:r>
            <a:endParaRPr lang="en-US">
              <a:cs typeface="Calibri" panose="020F0502020204030204"/>
            </a:endParaRPr>
          </a:p>
          <a:p>
            <a:pPr marL="171450" indent="-171450">
              <a:buFont typeface="Arial"/>
              <a:buChar char="•"/>
            </a:pPr>
            <a:r>
              <a:rPr lang="en-US" dirty="0"/>
              <a:t>Evaluation and Continuous Improvement: Put in place procedures for tracking the event's development and gathering input from participants, sponsors, and other stakeholders. Regular review makes it possible to pinpoint areas that need improvement and offers knowledge about upcoming activities.</a:t>
            </a:r>
            <a:endParaRPr lang="en-US" dirty="0">
              <a:cs typeface="Calibri"/>
            </a:endParaRPr>
          </a:p>
          <a:p>
            <a:r>
              <a:rPr lang="en-US"/>
              <a:t>Next Steps:</a:t>
            </a:r>
            <a:endParaRPr lang="en-US">
              <a:cs typeface="Calibri" panose="020F0502020204030204"/>
            </a:endParaRPr>
          </a:p>
          <a:p>
            <a:pPr marL="171450" indent="-171450">
              <a:buFont typeface="Arial"/>
              <a:buChar char="•"/>
            </a:pPr>
            <a:r>
              <a:rPr lang="en-US"/>
              <a:t>Refine the strategic plan based on stakeholder feedback and further research findings.</a:t>
            </a:r>
          </a:p>
          <a:p>
            <a:pPr marL="171450" indent="-171450">
              <a:buFont typeface="Arial"/>
              <a:buChar char="•"/>
            </a:pPr>
            <a:r>
              <a:rPr lang="en-US"/>
              <a:t>Initiate collaboration and partnerships with sponsors, vendors, and other relevant stakeholders.</a:t>
            </a:r>
          </a:p>
          <a:p>
            <a:pPr marL="171450" indent="-171450">
              <a:buFont typeface="Arial"/>
              <a:buChar char="•"/>
            </a:pPr>
            <a:r>
              <a:rPr lang="en-US"/>
              <a:t>Implement the strategic plan, ensuring adherence to timelines and budgetary constraints.</a:t>
            </a:r>
          </a:p>
          <a:p>
            <a:pPr marL="171450" indent="-171450">
              <a:buFont typeface="Arial"/>
              <a:buChar char="•"/>
            </a:pPr>
            <a:r>
              <a:rPr lang="en-US" dirty="0"/>
              <a:t>Monitor the event's progress, evaluate its success against predetermined goals, and gather feedback for future improvement.</a:t>
            </a:r>
            <a:endParaRPr lang="en-US" dirty="0">
              <a:cs typeface="Calibri"/>
            </a:endParaRPr>
          </a:p>
          <a:p>
            <a:pPr marL="171450" indent="-171450">
              <a:buFont typeface="Arial"/>
              <a:buChar char="•"/>
            </a:pPr>
            <a:r>
              <a:rPr lang="en-US" dirty="0"/>
              <a:t>Continuously adapt and refine strategies to meet changing market dynamics and stakeholder expectations.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57DE1E6B-FF83-4B4F-ACD0-2418606F213C}" type="slidenum">
              <a:rPr lang="en-US"/>
              <a:t>11</a:t>
            </a:fld>
            <a:endParaRPr lang="en-US"/>
          </a:p>
        </p:txBody>
      </p:sp>
    </p:spTree>
    <p:extLst>
      <p:ext uri="{BB962C8B-B14F-4D97-AF65-F5344CB8AC3E}">
        <p14:creationId xmlns:p14="http://schemas.microsoft.com/office/powerpoint/2010/main" val="2313269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References:</a:t>
            </a:r>
          </a:p>
          <a:p>
            <a:pPr marL="171450" indent="-171450">
              <a:buFont typeface="Arial"/>
              <a:buChar char="•"/>
            </a:pPr>
            <a:r>
              <a:rPr lang="en-US"/>
              <a:t>Allen, J., O'Toole, W., Harris, R., &amp; McDonnell, I. (2019). Festival and Events Management: An International Perspective. Routledge.</a:t>
            </a:r>
          </a:p>
          <a:p>
            <a:pPr marL="171450" indent="-171450">
              <a:buFont typeface="Arial"/>
              <a:buChar char="•"/>
            </a:pPr>
            <a:r>
              <a:rPr lang="en-US" dirty="0"/>
              <a:t>Bowdin, G., McDonnell, I., Allen, J., &amp; O'Toole, W. (2018). Events Management. Routledge.</a:t>
            </a:r>
            <a:endParaRPr lang="en-US" dirty="0">
              <a:cs typeface="Calibri"/>
            </a:endParaRPr>
          </a:p>
          <a:p>
            <a:pPr marL="171450" indent="-171450">
              <a:buFont typeface="Arial"/>
              <a:buChar char="•"/>
            </a:pPr>
            <a:r>
              <a:rPr lang="en-US" dirty="0"/>
              <a:t>Ferdinand, N., Kitchin, P., &amp; Houser, C. (2014). Events Management: An International Approach. SAGE Publications Ltd.</a:t>
            </a:r>
            <a:endParaRPr lang="en-US" dirty="0">
              <a:cs typeface="Calibri"/>
            </a:endParaRPr>
          </a:p>
          <a:p>
            <a:pPr marL="171450" indent="-171450">
              <a:buFont typeface="Arial"/>
              <a:buChar char="•"/>
            </a:pPr>
            <a:r>
              <a:rPr lang="en-US" dirty="0"/>
              <a:t>Getz, D. (2012). Event Studies: Theory, Research, and Policy for Planned Events. Routledge.</a:t>
            </a:r>
            <a:endParaRPr lang="en-US" dirty="0">
              <a:cs typeface="Calibri"/>
            </a:endParaRPr>
          </a:p>
          <a:p>
            <a:pPr marL="171450" indent="-171450">
              <a:buFont typeface="Arial"/>
              <a:buChar char="•"/>
            </a:pPr>
            <a:r>
              <a:rPr lang="en-US" dirty="0"/>
              <a:t>Hall, C. M., &amp; Page, S. J. (2014). The Geography of Tourism and Recreation: Environment, Place, and Space. Routledge.</a:t>
            </a:r>
            <a:endParaRPr lang="en-US" dirty="0">
              <a:cs typeface="Calibri"/>
            </a:endParaRPr>
          </a:p>
          <a:p>
            <a:pPr marL="171450" indent="-171450">
              <a:buFont typeface="Arial"/>
              <a:buChar char="•"/>
            </a:pPr>
            <a:r>
              <a:rPr lang="en-US" dirty="0"/>
              <a:t>Shone, A., &amp; Parry, B. (2010). Successful Event Management: A Practical Handbook. Cengage Learning EMEA.</a:t>
            </a:r>
          </a:p>
          <a:p>
            <a:endParaRPr lang="en-US" dirty="0">
              <a:cs typeface="Calibri"/>
            </a:endParaRPr>
          </a:p>
        </p:txBody>
      </p:sp>
      <p:sp>
        <p:nvSpPr>
          <p:cNvPr id="4" name="Slide Number Placeholder 3"/>
          <p:cNvSpPr>
            <a:spLocks noGrp="1"/>
          </p:cNvSpPr>
          <p:nvPr>
            <p:ph type="sldNum" sz="quarter" idx="5"/>
          </p:nvPr>
        </p:nvSpPr>
        <p:spPr/>
        <p:txBody>
          <a:bodyPr/>
          <a:lstStyle/>
          <a:p>
            <a:fld id="{57DE1E6B-FF83-4B4F-ACD0-2418606F213C}" type="slidenum">
              <a:rPr lang="en-US"/>
              <a:t>12</a:t>
            </a:fld>
            <a:endParaRPr lang="en-US"/>
          </a:p>
        </p:txBody>
      </p:sp>
    </p:spTree>
    <p:extLst>
      <p:ext uri="{BB962C8B-B14F-4D97-AF65-F5344CB8AC3E}">
        <p14:creationId xmlns:p14="http://schemas.microsoft.com/office/powerpoint/2010/main" val="1845722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A2FAB-1A78-ACB1-32CD-9BDB89F89B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5BEFFF6-14E7-8604-88BF-728386EB70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EC2765-A3FE-DA74-DADD-F5CF994E4A71}"/>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5" name="Footer Placeholder 4">
            <a:extLst>
              <a:ext uri="{FF2B5EF4-FFF2-40B4-BE49-F238E27FC236}">
                <a16:creationId xmlns:a16="http://schemas.microsoft.com/office/drawing/2014/main" id="{D45C15D6-0F21-E13A-84F1-8CB784FCED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53AAFD-B5CC-762F-F4AA-EF4E7AEF6AA9}"/>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38544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60C22-35BA-A373-5CD2-99C5F4A8C7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DE719D-BBC8-59D2-D30E-BE0442CA78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1D869C-7248-CAE3-6E9D-5CEE4F8223E3}"/>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5" name="Footer Placeholder 4">
            <a:extLst>
              <a:ext uri="{FF2B5EF4-FFF2-40B4-BE49-F238E27FC236}">
                <a16:creationId xmlns:a16="http://schemas.microsoft.com/office/drawing/2014/main" id="{1403FC96-2EA3-E29C-8346-409818D671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32C639-C922-37ED-741F-0E98E69B459F}"/>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18698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B4F84-E0C4-A727-5515-19863EEE4D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D0AE14F-FAC5-FBEB-AC28-81B0A3DD69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802BC8-45E3-D147-8B21-54B959E38022}"/>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5" name="Footer Placeholder 4">
            <a:extLst>
              <a:ext uri="{FF2B5EF4-FFF2-40B4-BE49-F238E27FC236}">
                <a16:creationId xmlns:a16="http://schemas.microsoft.com/office/drawing/2014/main" id="{FA7506D5-55BE-EC01-DF52-CBE7BB7FC7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D40607-D5CE-A8A1-548E-FB58D817F97B}"/>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8753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EE53B-B65E-0BCE-C6C9-A3E33CA42F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F0D8C9-1E74-0DFC-C57E-6EEBB94824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3CB3061-9D5D-DA30-6F0D-F0C473C315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DF4A505-5804-8EB3-4E22-0D542F268A67}"/>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6" name="Footer Placeholder 5">
            <a:extLst>
              <a:ext uri="{FF2B5EF4-FFF2-40B4-BE49-F238E27FC236}">
                <a16:creationId xmlns:a16="http://schemas.microsoft.com/office/drawing/2014/main" id="{83464CA7-4921-C13D-C7ED-0E0339CEF0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A097B2-46D8-D116-3C77-0AAD00DC3ECF}"/>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44548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73FE0-0CF7-8FB7-471C-2B6BEB6D94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BB47F00-8AD3-67A4-938D-31FFCC087A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54DF7D-FAB5-BE8E-C6D7-309C6501B3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38D64E6-65F0-2B22-43AA-0CAC6A1E9F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31A499-7B33-AF99-B41E-DC5CB8BD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582528-8F22-2B59-57FE-8B3CB77DFF23}"/>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8" name="Footer Placeholder 7">
            <a:extLst>
              <a:ext uri="{FF2B5EF4-FFF2-40B4-BE49-F238E27FC236}">
                <a16:creationId xmlns:a16="http://schemas.microsoft.com/office/drawing/2014/main" id="{0044F72D-E8C2-5CA6-D2EC-1698E334DF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B506269-783E-F4F4-C274-BABACF2C7761}"/>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15648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11D02-FCD8-485F-140B-F8C4EA60F9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1ED173F-2AE5-39B8-EDAB-7A7E27EFEB67}"/>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4" name="Footer Placeholder 3">
            <a:extLst>
              <a:ext uri="{FF2B5EF4-FFF2-40B4-BE49-F238E27FC236}">
                <a16:creationId xmlns:a16="http://schemas.microsoft.com/office/drawing/2014/main" id="{8FDAB663-0D9C-7EEB-AD0D-F30576CA24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AB87466-4265-F3BA-82EC-B6DA0D031A06}"/>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46719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6B1BA3-10DD-EA10-2059-6FA85771A0F2}"/>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3" name="Footer Placeholder 2">
            <a:extLst>
              <a:ext uri="{FF2B5EF4-FFF2-40B4-BE49-F238E27FC236}">
                <a16:creationId xmlns:a16="http://schemas.microsoft.com/office/drawing/2014/main" id="{91414F7B-427F-02B0-8A52-72EF37529B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E328D83-461A-4F89-2B7A-C4AB1F09F111}"/>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09388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799A3-387F-4EDE-50D2-8C64E77267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AEDEE25-388F-747A-5830-B2910D7FE1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F701296-FA98-14DF-4B4A-EFE5D1AA32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75772D-2B10-F191-862D-CFC1D7836311}"/>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6" name="Footer Placeholder 5">
            <a:extLst>
              <a:ext uri="{FF2B5EF4-FFF2-40B4-BE49-F238E27FC236}">
                <a16:creationId xmlns:a16="http://schemas.microsoft.com/office/drawing/2014/main" id="{DF84DB35-5D46-365A-8B6B-9B962514C4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3E6166-66D8-8F5D-893E-F2E89D4C5EF8}"/>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77535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76B15-06FE-A0DA-D988-419C1A370D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71D7E97-5334-0B01-4147-FC5AF634C2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2DA43B-CC9A-D020-8FF5-BC00767D03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61352D-2230-6966-1E29-B94A46A78473}"/>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6" name="Footer Placeholder 5">
            <a:extLst>
              <a:ext uri="{FF2B5EF4-FFF2-40B4-BE49-F238E27FC236}">
                <a16:creationId xmlns:a16="http://schemas.microsoft.com/office/drawing/2014/main" id="{36376E88-122C-F23B-1C93-71AAC0218D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0CD753-1B15-4098-00F7-B62D6AE01AC3}"/>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19307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5E80C-BBC7-4A03-3131-D9086A37D6D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E10F6C7-D604-336A-9FD5-EF79C633AB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23F45-A953-DFB1-9A88-23F637112849}"/>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5" name="Footer Placeholder 4">
            <a:extLst>
              <a:ext uri="{FF2B5EF4-FFF2-40B4-BE49-F238E27FC236}">
                <a16:creationId xmlns:a16="http://schemas.microsoft.com/office/drawing/2014/main" id="{8BF1BAA2-1CBB-F8B3-E5F6-0AA52CD666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219318-0D60-E473-B3DA-699A3F2483D6}"/>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82702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17A7FF-A922-E4EB-8920-B95DDC74AF4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ACD45E8-4D04-B534-C9FC-2E574F2592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A833BF7-621D-5695-86D9-CDA27593B64A}"/>
              </a:ext>
            </a:extLst>
          </p:cNvPr>
          <p:cNvSpPr>
            <a:spLocks noGrp="1"/>
          </p:cNvSpPr>
          <p:nvPr>
            <p:ph type="dt" sz="half" idx="10"/>
          </p:nvPr>
        </p:nvSpPr>
        <p:spPr/>
        <p:txBody>
          <a:bodyPr/>
          <a:lstStyle/>
          <a:p>
            <a:fld id="{846CE7D5-CF57-46EF-B807-FDD0502418D4}" type="datetimeFigureOut">
              <a:rPr lang="en-US" smtClean="0"/>
              <a:t>10/21/23</a:t>
            </a:fld>
            <a:endParaRPr lang="en-US"/>
          </a:p>
        </p:txBody>
      </p:sp>
      <p:sp>
        <p:nvSpPr>
          <p:cNvPr id="5" name="Footer Placeholder 4">
            <a:extLst>
              <a:ext uri="{FF2B5EF4-FFF2-40B4-BE49-F238E27FC236}">
                <a16:creationId xmlns:a16="http://schemas.microsoft.com/office/drawing/2014/main" id="{B4D1BA11-3982-E86C-9DBE-E01AB275B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A2D2A0-CE58-0CC0-A614-BF1B98414A1C}"/>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05817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67000">
              <a:schemeClr val="accent6">
                <a:lumMod val="0"/>
                <a:lumOff val="100000"/>
              </a:schemeClr>
            </a:gs>
            <a:gs pos="100000">
              <a:schemeClr val="accent6">
                <a:lumMod val="100000"/>
              </a:schemeClr>
            </a:gs>
          </a:gsLst>
          <a:path path="rect">
            <a:fillToRect l="100000" t="10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A27FDD-C09C-BE72-97BE-7F3B1DDDD5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48A4E65-0497-CFE9-370D-0F294FC074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50A0F1-F4BB-5796-3BFB-90044A091B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10/21/23</a:t>
            </a:fld>
            <a:endParaRPr lang="en-US"/>
          </a:p>
        </p:txBody>
      </p:sp>
      <p:sp>
        <p:nvSpPr>
          <p:cNvPr id="5" name="Footer Placeholder 4">
            <a:extLst>
              <a:ext uri="{FF2B5EF4-FFF2-40B4-BE49-F238E27FC236}">
                <a16:creationId xmlns:a16="http://schemas.microsoft.com/office/drawing/2014/main" id="{521AD622-B033-C9D7-F618-3DF183CAC0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E577CE3-2567-3A5E-AEC9-0A0789C930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760547888"/>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C9DE5-C3A1-7742-AF73-C45D2D314BDB}"/>
              </a:ext>
            </a:extLst>
          </p:cNvPr>
          <p:cNvSpPr>
            <a:spLocks noGrp="1"/>
          </p:cNvSpPr>
          <p:nvPr>
            <p:ph type="ctrTitle"/>
          </p:nvPr>
        </p:nvSpPr>
        <p:spPr>
          <a:xfrm>
            <a:off x="1414795" y="1787703"/>
            <a:ext cx="10212513" cy="924674"/>
          </a:xfrm>
        </p:spPr>
        <p:txBody>
          <a:bodyPr>
            <a:normAutofit fontScale="90000"/>
          </a:bodyPr>
          <a:lstStyle/>
          <a:p>
            <a:r>
              <a:rPr lang="en-US" sz="3700" b="1" dirty="0"/>
              <a:t>The role and importance of quality service, hospitality, and guest services within the hotel Industry</a:t>
            </a:r>
          </a:p>
        </p:txBody>
      </p:sp>
      <p:sp>
        <p:nvSpPr>
          <p:cNvPr id="3" name="Content Placeholder 2">
            <a:extLst>
              <a:ext uri="{FF2B5EF4-FFF2-40B4-BE49-F238E27FC236}">
                <a16:creationId xmlns:a16="http://schemas.microsoft.com/office/drawing/2014/main" id="{9A78782B-C8BF-2FF0-4AA3-AF7B6D0472BD}"/>
              </a:ext>
            </a:extLst>
          </p:cNvPr>
          <p:cNvSpPr>
            <a:spLocks noGrp="1"/>
          </p:cNvSpPr>
          <p:nvPr>
            <p:ph type="subTitle" idx="1"/>
          </p:nvPr>
        </p:nvSpPr>
        <p:spPr>
          <a:xfrm>
            <a:off x="3880419" y="3668285"/>
            <a:ext cx="4990204" cy="1337967"/>
          </a:xfrm>
        </p:spPr>
        <p:txBody>
          <a:bodyPr vert="horz" lIns="91440" tIns="45720" rIns="91440" bIns="45720" rtlCol="0">
            <a:normAutofit/>
          </a:bodyPr>
          <a:lstStyle/>
          <a:p>
            <a:r>
              <a:rPr lang="en-US" b="1" dirty="0">
                <a:cs typeface="Calibri"/>
              </a:rPr>
              <a:t>STUDENT NUMBER: 2242955</a:t>
            </a:r>
          </a:p>
          <a:p>
            <a:r>
              <a:rPr lang="en-US" b="1" dirty="0">
                <a:cs typeface="Calibri"/>
              </a:rPr>
              <a:t>SUBMISSION DATE: 20-10-2023</a:t>
            </a:r>
          </a:p>
        </p:txBody>
      </p:sp>
      <p:pic>
        <p:nvPicPr>
          <p:cNvPr id="4" name="Picture 3">
            <a:extLst>
              <a:ext uri="{FF2B5EF4-FFF2-40B4-BE49-F238E27FC236}">
                <a16:creationId xmlns:a16="http://schemas.microsoft.com/office/drawing/2014/main" id="{D4FA0968-F6E2-8CDD-DB27-8AB327AF85AD}"/>
              </a:ext>
            </a:extLst>
          </p:cNvPr>
          <p:cNvPicPr>
            <a:picLocks noChangeAspect="1"/>
          </p:cNvPicPr>
          <p:nvPr/>
        </p:nvPicPr>
        <p:blipFill>
          <a:blip r:embed="rId2"/>
          <a:stretch>
            <a:fillRect/>
          </a:stretch>
        </p:blipFill>
        <p:spPr>
          <a:xfrm>
            <a:off x="308224" y="3906747"/>
            <a:ext cx="3672583" cy="2754437"/>
          </a:xfrm>
          <a:prstGeom prst="rect">
            <a:avLst/>
          </a:prstGeom>
        </p:spPr>
      </p:pic>
    </p:spTree>
    <p:extLst>
      <p:ext uri="{BB962C8B-B14F-4D97-AF65-F5344CB8AC3E}">
        <p14:creationId xmlns:p14="http://schemas.microsoft.com/office/powerpoint/2010/main" val="3941060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cs typeface="Calibri Light"/>
              </a:rPr>
              <a:t>Introduction</a:t>
            </a:r>
            <a:endParaRPr lang="en-US" dirty="0"/>
          </a:p>
        </p:txBody>
      </p:sp>
      <p:sp>
        <p:nvSpPr>
          <p:cNvPr id="3" name="Subtitle 2"/>
          <p:cNvSpPr>
            <a:spLocks noGrp="1"/>
          </p:cNvSpPr>
          <p:nvPr>
            <p:ph idx="1"/>
          </p:nvPr>
        </p:nvSpPr>
        <p:spPr>
          <a:xfrm>
            <a:off x="838200" y="2342313"/>
            <a:ext cx="6364857" cy="3750261"/>
          </a:xfrm>
        </p:spPr>
        <p:txBody>
          <a:bodyPr vert="horz" lIns="91440" tIns="45720" rIns="91440" bIns="45720" rtlCol="0" anchor="t">
            <a:noAutofit/>
          </a:bodyPr>
          <a:lstStyle/>
          <a:p>
            <a:r>
              <a:rPr lang="en-US" sz="1800" dirty="0">
                <a:cs typeface="Calibri"/>
              </a:rPr>
              <a:t>JW Marriott symbolizes opulence in hospitality.</a:t>
            </a:r>
          </a:p>
          <a:p>
            <a:r>
              <a:rPr lang="en-US" sz="1800" dirty="0">
                <a:cs typeface="Calibri"/>
              </a:rPr>
              <a:t>Known for unwavering commitment to superlative service and unparalleled hospitality.</a:t>
            </a:r>
          </a:p>
          <a:p>
            <a:r>
              <a:rPr lang="en-US" sz="1800" dirty="0">
                <a:cs typeface="Calibri"/>
              </a:rPr>
              <a:t>Part of Marriott International, catering to discerning travelers seeking a premium experience.</a:t>
            </a:r>
          </a:p>
          <a:p>
            <a:r>
              <a:rPr lang="en-US" sz="1800" dirty="0">
                <a:cs typeface="Calibri"/>
              </a:rPr>
              <a:t>Meticulously designed to offer a refined and luxurious stay.</a:t>
            </a:r>
          </a:p>
          <a:p>
            <a:r>
              <a:rPr lang="en-US" sz="1800" dirty="0">
                <a:cs typeface="Calibri"/>
              </a:rPr>
              <a:t>Rich legacy and dedication to guest satisfaction.</a:t>
            </a:r>
          </a:p>
          <a:p>
            <a:r>
              <a:rPr lang="en-US" sz="1800" dirty="0">
                <a:cs typeface="Calibri"/>
              </a:rPr>
              <a:t>Lavish accommodations, gourmet dining, and personalized service reflect commitment to excellence.</a:t>
            </a:r>
          </a:p>
          <a:p>
            <a:r>
              <a:rPr lang="en-US" sz="1800" dirty="0">
                <a:cs typeface="Calibri"/>
              </a:rPr>
              <a:t>Guests seeking refinement and sophistication choose JW Marriott for transcendent experiences.</a:t>
            </a:r>
          </a:p>
        </p:txBody>
      </p:sp>
      <p:pic>
        <p:nvPicPr>
          <p:cNvPr id="4" name="Picture 3">
            <a:extLst>
              <a:ext uri="{FF2B5EF4-FFF2-40B4-BE49-F238E27FC236}">
                <a16:creationId xmlns:a16="http://schemas.microsoft.com/office/drawing/2014/main" id="{0E506014-57A3-A0F3-1F43-2AE908542FD5}"/>
              </a:ext>
            </a:extLst>
          </p:cNvPr>
          <p:cNvPicPr>
            <a:picLocks noChangeAspect="1"/>
          </p:cNvPicPr>
          <p:nvPr/>
        </p:nvPicPr>
        <p:blipFill>
          <a:blip r:embed="rId3"/>
          <a:stretch>
            <a:fillRect/>
          </a:stretch>
        </p:blipFill>
        <p:spPr>
          <a:xfrm>
            <a:off x="8054939" y="1859622"/>
            <a:ext cx="3513762" cy="423295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18F1A-8C4B-71C1-8B39-EBDF647DBD55}"/>
              </a:ext>
            </a:extLst>
          </p:cNvPr>
          <p:cNvSpPr>
            <a:spLocks noGrp="1"/>
          </p:cNvSpPr>
          <p:nvPr>
            <p:ph type="title"/>
          </p:nvPr>
        </p:nvSpPr>
        <p:spPr>
          <a:xfrm>
            <a:off x="838199" y="365126"/>
            <a:ext cx="9980489" cy="898596"/>
          </a:xfrm>
        </p:spPr>
        <p:txBody>
          <a:bodyPr/>
          <a:lstStyle/>
          <a:p>
            <a:r>
              <a:rPr lang="en-US" dirty="0"/>
              <a:t>Main Consumers of JW Marriott</a:t>
            </a:r>
          </a:p>
        </p:txBody>
      </p:sp>
      <p:graphicFrame>
        <p:nvGraphicFramePr>
          <p:cNvPr id="7" name="Diagram 6">
            <a:extLst>
              <a:ext uri="{FF2B5EF4-FFF2-40B4-BE49-F238E27FC236}">
                <a16:creationId xmlns:a16="http://schemas.microsoft.com/office/drawing/2014/main" id="{45A746A3-E207-6CB4-0CE1-934F895EC62D}"/>
              </a:ext>
            </a:extLst>
          </p:cNvPr>
          <p:cNvGraphicFramePr/>
          <p:nvPr>
            <p:extLst>
              <p:ext uri="{D42A27DB-BD31-4B8C-83A1-F6EECF244321}">
                <p14:modId xmlns:p14="http://schemas.microsoft.com/office/powerpoint/2010/main" val="1496233754"/>
              </p:ext>
            </p:extLst>
          </p:nvPr>
        </p:nvGraphicFramePr>
        <p:xfrm>
          <a:off x="1168970" y="1715784"/>
          <a:ext cx="8755866" cy="43711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8004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F2A1A-F77B-C40E-97DA-BBE5B6300E08}"/>
              </a:ext>
            </a:extLst>
          </p:cNvPr>
          <p:cNvSpPr>
            <a:spLocks noGrp="1"/>
          </p:cNvSpPr>
          <p:nvPr>
            <p:ph type="title"/>
          </p:nvPr>
        </p:nvSpPr>
        <p:spPr>
          <a:xfrm>
            <a:off x="1366464" y="484739"/>
            <a:ext cx="9890014" cy="571229"/>
          </a:xfrm>
        </p:spPr>
        <p:txBody>
          <a:bodyPr anchor="b">
            <a:normAutofit fontScale="90000"/>
          </a:bodyPr>
          <a:lstStyle/>
          <a:p>
            <a:r>
              <a:rPr lang="en-US" sz="4000" dirty="0"/>
              <a:t>Nature, Scope, and Role of Guest Services</a:t>
            </a:r>
          </a:p>
        </p:txBody>
      </p:sp>
      <p:sp>
        <p:nvSpPr>
          <p:cNvPr id="4" name="Content Placeholder 3">
            <a:extLst>
              <a:ext uri="{FF2B5EF4-FFF2-40B4-BE49-F238E27FC236}">
                <a16:creationId xmlns:a16="http://schemas.microsoft.com/office/drawing/2014/main" id="{9472DDFF-115E-6246-93C8-905ACBB9A946}"/>
              </a:ext>
            </a:extLst>
          </p:cNvPr>
          <p:cNvSpPr>
            <a:spLocks noGrp="1"/>
          </p:cNvSpPr>
          <p:nvPr>
            <p:ph idx="1"/>
          </p:nvPr>
        </p:nvSpPr>
        <p:spPr>
          <a:xfrm>
            <a:off x="740878" y="1253331"/>
            <a:ext cx="10515600" cy="4351338"/>
          </a:xfrm>
        </p:spPr>
        <p:txBody>
          <a:bodyPr>
            <a:normAutofit/>
          </a:bodyPr>
          <a:lstStyle/>
          <a:p>
            <a:r>
              <a:rPr lang="en-US" dirty="0"/>
              <a:t>Guest services are pivotal in shaping the guest experience.</a:t>
            </a:r>
          </a:p>
          <a:p>
            <a:r>
              <a:rPr lang="en-US" dirty="0"/>
              <a:t>They comprise various interactions and amenities for guest comfort and satisfaction.</a:t>
            </a:r>
          </a:p>
          <a:p>
            <a:r>
              <a:rPr lang="en-US" dirty="0"/>
              <a:t>Luxury establishments like JW Marriott offer a wide scope of premium services.</a:t>
            </a:r>
          </a:p>
          <a:p>
            <a:r>
              <a:rPr lang="en-US" dirty="0"/>
              <a:t>Services include concierge, room service, valet parking, and personalized housekeeping.</a:t>
            </a:r>
          </a:p>
          <a:p>
            <a:r>
              <a:rPr lang="en-US" dirty="0"/>
              <a:t>Customized arrangements cater to individual guest preferences.</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186165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1666A-7D8B-C95B-37C4-DC440D902F98}"/>
              </a:ext>
            </a:extLst>
          </p:cNvPr>
          <p:cNvSpPr>
            <a:spLocks noGrp="1"/>
          </p:cNvSpPr>
          <p:nvPr>
            <p:ph type="title"/>
          </p:nvPr>
        </p:nvSpPr>
        <p:spPr>
          <a:xfrm>
            <a:off x="275423" y="415186"/>
            <a:ext cx="6877868" cy="745794"/>
          </a:xfrm>
        </p:spPr>
        <p:txBody>
          <a:bodyPr anchor="t">
            <a:normAutofit/>
          </a:bodyPr>
          <a:lstStyle/>
          <a:p>
            <a:r>
              <a:rPr lang="en-US" sz="3600" dirty="0">
                <a:cs typeface="Calibri Light"/>
              </a:rPr>
              <a:t>Facilities at JW Marriott</a:t>
            </a:r>
          </a:p>
        </p:txBody>
      </p:sp>
      <p:sp>
        <p:nvSpPr>
          <p:cNvPr id="5" name="TextBox 4">
            <a:extLst>
              <a:ext uri="{FF2B5EF4-FFF2-40B4-BE49-F238E27FC236}">
                <a16:creationId xmlns:a16="http://schemas.microsoft.com/office/drawing/2014/main" id="{19D3ACF5-E92E-3F79-CD7C-AF8B9D26F970}"/>
              </a:ext>
            </a:extLst>
          </p:cNvPr>
          <p:cNvSpPr txBox="1"/>
          <p:nvPr/>
        </p:nvSpPr>
        <p:spPr>
          <a:xfrm>
            <a:off x="513708" y="2157818"/>
            <a:ext cx="7253555" cy="2542363"/>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US" dirty="0"/>
              <a:t>Lavish facilities at JW Marriott enrich the guest experience.</a:t>
            </a:r>
          </a:p>
          <a:p>
            <a:pPr marL="285750" indent="-285750">
              <a:lnSpc>
                <a:spcPct val="150000"/>
              </a:lnSpc>
              <a:buFont typeface="Wingdings" panose="05000000000000000000" pitchFamily="2" charset="2"/>
              <a:buChar char="v"/>
            </a:pPr>
            <a:r>
              <a:rPr lang="en-US" dirty="0"/>
              <a:t>Amenities cater to both leisure and business travelers.</a:t>
            </a:r>
          </a:p>
          <a:p>
            <a:pPr marL="285750" indent="-285750">
              <a:lnSpc>
                <a:spcPct val="150000"/>
              </a:lnSpc>
              <a:buFont typeface="Wingdings" panose="05000000000000000000" pitchFamily="2" charset="2"/>
              <a:buChar char="v"/>
            </a:pPr>
            <a:r>
              <a:rPr lang="en-US" dirty="0"/>
              <a:t>Fine dining restaurants offer culinary excellence.</a:t>
            </a:r>
          </a:p>
          <a:p>
            <a:pPr marL="285750" indent="-285750">
              <a:lnSpc>
                <a:spcPct val="150000"/>
              </a:lnSpc>
              <a:buFont typeface="Wingdings" panose="05000000000000000000" pitchFamily="2" charset="2"/>
              <a:buChar char="v"/>
            </a:pPr>
            <a:r>
              <a:rPr lang="en-US" dirty="0"/>
              <a:t>Fitness centers support guest well-being and vitality.</a:t>
            </a:r>
          </a:p>
          <a:p>
            <a:pPr marL="285750" indent="-285750">
              <a:lnSpc>
                <a:spcPct val="150000"/>
              </a:lnSpc>
              <a:buFont typeface="Wingdings" panose="05000000000000000000" pitchFamily="2" charset="2"/>
              <a:buChar char="v"/>
            </a:pPr>
            <a:r>
              <a:rPr lang="en-US" dirty="0"/>
              <a:t>Serene spas provide relaxation and rejuvenation.</a:t>
            </a:r>
          </a:p>
          <a:p>
            <a:pPr marL="285750" indent="-285750">
              <a:lnSpc>
                <a:spcPct val="150000"/>
              </a:lnSpc>
              <a:buFont typeface="Wingdings" panose="05000000000000000000" pitchFamily="2" charset="2"/>
              <a:buChar char="v"/>
            </a:pPr>
            <a:r>
              <a:rPr lang="en-US" dirty="0"/>
              <a:t>State-of-the-art meeting rooms facilitate productive business gatherings.</a:t>
            </a:r>
          </a:p>
        </p:txBody>
      </p:sp>
      <p:pic>
        <p:nvPicPr>
          <p:cNvPr id="3" name="Picture 2">
            <a:extLst>
              <a:ext uri="{FF2B5EF4-FFF2-40B4-BE49-F238E27FC236}">
                <a16:creationId xmlns:a16="http://schemas.microsoft.com/office/drawing/2014/main" id="{1BE7954F-FB3D-E10B-2669-C050491704F4}"/>
              </a:ext>
            </a:extLst>
          </p:cNvPr>
          <p:cNvPicPr>
            <a:picLocks noChangeAspect="1"/>
          </p:cNvPicPr>
          <p:nvPr/>
        </p:nvPicPr>
        <p:blipFill rotWithShape="1">
          <a:blip r:embed="rId3"/>
          <a:srcRect t="16328"/>
          <a:stretch/>
        </p:blipFill>
        <p:spPr>
          <a:xfrm>
            <a:off x="7619998" y="2659775"/>
            <a:ext cx="4058294" cy="3037244"/>
          </a:xfrm>
          <a:prstGeom prst="rect">
            <a:avLst/>
          </a:prstGeom>
        </p:spPr>
      </p:pic>
    </p:spTree>
    <p:extLst>
      <p:ext uri="{BB962C8B-B14F-4D97-AF65-F5344CB8AC3E}">
        <p14:creationId xmlns:p14="http://schemas.microsoft.com/office/powerpoint/2010/main" val="3858201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06E75-D269-617C-A72E-624C8231BD9E}"/>
              </a:ext>
            </a:extLst>
          </p:cNvPr>
          <p:cNvSpPr>
            <a:spLocks noGrp="1"/>
          </p:cNvSpPr>
          <p:nvPr>
            <p:ph type="title"/>
          </p:nvPr>
        </p:nvSpPr>
        <p:spPr>
          <a:xfrm>
            <a:off x="879295" y="501761"/>
            <a:ext cx="9970213" cy="844154"/>
          </a:xfrm>
        </p:spPr>
        <p:txBody>
          <a:bodyPr>
            <a:normAutofit/>
          </a:bodyPr>
          <a:lstStyle/>
          <a:p>
            <a:r>
              <a:rPr lang="en-US" sz="5400" dirty="0">
                <a:latin typeface="+mn-lt"/>
              </a:rPr>
              <a:t>The Importance of Hospitality</a:t>
            </a:r>
          </a:p>
        </p:txBody>
      </p:sp>
      <p:graphicFrame>
        <p:nvGraphicFramePr>
          <p:cNvPr id="6" name="Diagram 5">
            <a:extLst>
              <a:ext uri="{FF2B5EF4-FFF2-40B4-BE49-F238E27FC236}">
                <a16:creationId xmlns:a16="http://schemas.microsoft.com/office/drawing/2014/main" id="{1153F029-98E4-4D82-A933-7C90D0E0992C}"/>
              </a:ext>
            </a:extLst>
          </p:cNvPr>
          <p:cNvGraphicFramePr/>
          <p:nvPr>
            <p:extLst>
              <p:ext uri="{D42A27DB-BD31-4B8C-83A1-F6EECF244321}">
                <p14:modId xmlns:p14="http://schemas.microsoft.com/office/powerpoint/2010/main" val="1404593760"/>
              </p:ext>
            </p:extLst>
          </p:nvPr>
        </p:nvGraphicFramePr>
        <p:xfrm>
          <a:off x="1484044" y="1762494"/>
          <a:ext cx="8128000" cy="4268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4413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A0138-2500-ACA2-83B5-6D8E5923DE95}"/>
              </a:ext>
            </a:extLst>
          </p:cNvPr>
          <p:cNvSpPr>
            <a:spLocks noGrp="1"/>
          </p:cNvSpPr>
          <p:nvPr>
            <p:ph type="title"/>
          </p:nvPr>
        </p:nvSpPr>
        <p:spPr/>
        <p:txBody>
          <a:bodyPr>
            <a:normAutofit/>
          </a:bodyPr>
          <a:lstStyle/>
          <a:p>
            <a:r>
              <a:rPr lang="en-US" sz="5400" dirty="0"/>
              <a:t>Exceeding Guest Expectations</a:t>
            </a:r>
          </a:p>
        </p:txBody>
      </p:sp>
      <p:sp>
        <p:nvSpPr>
          <p:cNvPr id="4" name="TextBox 3">
            <a:extLst>
              <a:ext uri="{FF2B5EF4-FFF2-40B4-BE49-F238E27FC236}">
                <a16:creationId xmlns:a16="http://schemas.microsoft.com/office/drawing/2014/main" id="{8A9DBB61-5881-6E45-7AF7-80BD77F97C2E}"/>
              </a:ext>
            </a:extLst>
          </p:cNvPr>
          <p:cNvSpPr txBox="1"/>
          <p:nvPr/>
        </p:nvSpPr>
        <p:spPr>
          <a:xfrm>
            <a:off x="838200" y="1690688"/>
            <a:ext cx="6918789" cy="3693319"/>
          </a:xfrm>
          <a:prstGeom prst="rect">
            <a:avLst/>
          </a:prstGeom>
          <a:noFill/>
        </p:spPr>
        <p:txBody>
          <a:bodyPr wrap="square" rtlCol="0">
            <a:spAutoFit/>
          </a:bodyPr>
          <a:lstStyle/>
          <a:p>
            <a:pPr marL="285750" indent="-285750">
              <a:buFont typeface="Wingdings" panose="05000000000000000000" pitchFamily="2" charset="2"/>
              <a:buChar char="Ø"/>
            </a:pPr>
            <a:r>
              <a:rPr lang="en-US" dirty="0"/>
              <a:t>JW Marriott's commitment to exceeding guest expectations through personalized services and attention to detail is remarkable.</a:t>
            </a:r>
          </a:p>
          <a:p>
            <a:pPr marL="285750" indent="-285750">
              <a:buFont typeface="Wingdings" panose="05000000000000000000" pitchFamily="2" charset="2"/>
              <a:buChar char="Ø"/>
            </a:pPr>
            <a:r>
              <a:rPr lang="en-US" dirty="0"/>
              <a:t>Their strategy aims to provide a uniquely personalized stay for each guest.</a:t>
            </a:r>
          </a:p>
          <a:p>
            <a:pPr marL="285750" indent="-285750">
              <a:buFont typeface="Wingdings" panose="05000000000000000000" pitchFamily="2" charset="2"/>
              <a:buChar char="Ø"/>
            </a:pPr>
            <a:r>
              <a:rPr lang="en-US" dirty="0"/>
              <a:t>A friendly and welcoming greeting is the starting point for making guests feel at ease.</a:t>
            </a:r>
          </a:p>
          <a:p>
            <a:pPr marL="285750" indent="-285750">
              <a:buFont typeface="Wingdings" panose="05000000000000000000" pitchFamily="2" charset="2"/>
              <a:buChar char="Ø"/>
            </a:pPr>
            <a:r>
              <a:rPr lang="en-US" dirty="0"/>
              <a:t>Attentive consideration and catering to individual wants and preferences enhance the overall experience.</a:t>
            </a:r>
          </a:p>
          <a:p>
            <a:pPr marL="285750" indent="-285750">
              <a:buFont typeface="Wingdings" panose="05000000000000000000" pitchFamily="2" charset="2"/>
              <a:buChar char="Ø"/>
            </a:pPr>
            <a:r>
              <a:rPr lang="en-US" dirty="0"/>
              <a:t>The hotel's unwavering guest-centric focus ensures that expectations are consistently exceeded.</a:t>
            </a:r>
          </a:p>
          <a:p>
            <a:pPr marL="285750" indent="-285750">
              <a:buFont typeface="Wingdings" panose="05000000000000000000" pitchFamily="2" charset="2"/>
              <a:buChar char="Ø"/>
            </a:pPr>
            <a:r>
              <a:rPr lang="en-US" dirty="0"/>
              <a:t>Specific requests, such as unique room preferences and dietary needs, are handled with care and attention.</a:t>
            </a:r>
          </a:p>
          <a:p>
            <a:endParaRPr lang="en-US" dirty="0"/>
          </a:p>
        </p:txBody>
      </p:sp>
      <p:pic>
        <p:nvPicPr>
          <p:cNvPr id="3" name="Picture 2">
            <a:extLst>
              <a:ext uri="{FF2B5EF4-FFF2-40B4-BE49-F238E27FC236}">
                <a16:creationId xmlns:a16="http://schemas.microsoft.com/office/drawing/2014/main" id="{C25DB978-E903-8720-44B7-1134605CC500}"/>
              </a:ext>
            </a:extLst>
          </p:cNvPr>
          <p:cNvPicPr>
            <a:picLocks noChangeAspect="1"/>
          </p:cNvPicPr>
          <p:nvPr/>
        </p:nvPicPr>
        <p:blipFill>
          <a:blip r:embed="rId3"/>
          <a:stretch>
            <a:fillRect/>
          </a:stretch>
        </p:blipFill>
        <p:spPr>
          <a:xfrm>
            <a:off x="8219326" y="1900720"/>
            <a:ext cx="3798012" cy="4100420"/>
          </a:xfrm>
          <a:prstGeom prst="rect">
            <a:avLst/>
          </a:prstGeom>
        </p:spPr>
      </p:pic>
    </p:spTree>
    <p:extLst>
      <p:ext uri="{BB962C8B-B14F-4D97-AF65-F5344CB8AC3E}">
        <p14:creationId xmlns:p14="http://schemas.microsoft.com/office/powerpoint/2010/main" val="1390941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4E073-B267-18A0-2720-593829E6B083}"/>
              </a:ext>
            </a:extLst>
          </p:cNvPr>
          <p:cNvSpPr>
            <a:spLocks noGrp="1"/>
          </p:cNvSpPr>
          <p:nvPr>
            <p:ph type="title"/>
          </p:nvPr>
        </p:nvSpPr>
        <p:spPr>
          <a:xfrm>
            <a:off x="838200" y="365125"/>
            <a:ext cx="10257890" cy="1325563"/>
          </a:xfrm>
        </p:spPr>
        <p:txBody>
          <a:bodyPr>
            <a:normAutofit/>
          </a:bodyPr>
          <a:lstStyle/>
          <a:p>
            <a:r>
              <a:rPr lang="en-US" dirty="0"/>
              <a:t>Personalization and Guest Preferences</a:t>
            </a:r>
          </a:p>
        </p:txBody>
      </p:sp>
      <p:sp>
        <p:nvSpPr>
          <p:cNvPr id="3" name="Content Placeholder 2">
            <a:extLst>
              <a:ext uri="{FF2B5EF4-FFF2-40B4-BE49-F238E27FC236}">
                <a16:creationId xmlns:a16="http://schemas.microsoft.com/office/drawing/2014/main" id="{7BF352C3-39FE-1D8F-7FEC-173BEB3FEC88}"/>
              </a:ext>
            </a:extLst>
          </p:cNvPr>
          <p:cNvSpPr>
            <a:spLocks noGrp="1"/>
          </p:cNvSpPr>
          <p:nvPr>
            <p:ph idx="1"/>
          </p:nvPr>
        </p:nvSpPr>
        <p:spPr>
          <a:xfrm>
            <a:off x="985463" y="2103028"/>
            <a:ext cx="5110537" cy="3290905"/>
          </a:xfrm>
        </p:spPr>
        <p:txBody>
          <a:bodyPr vert="horz" lIns="91440" tIns="45720" rIns="91440" bIns="45720" rtlCol="0" anchor="t">
            <a:noAutofit/>
          </a:bodyPr>
          <a:lstStyle/>
          <a:p>
            <a:pPr>
              <a:buFont typeface="Wingdings" panose="05000000000000000000" pitchFamily="2" charset="2"/>
              <a:buChar char="Ø"/>
            </a:pPr>
            <a:r>
              <a:rPr lang="en-US" sz="1600" dirty="0">
                <a:cs typeface="Calibri"/>
              </a:rPr>
              <a:t>Detailed guest profiles are diligently maintained, allowing the hotel to anticipate individual needs and preferences.</a:t>
            </a:r>
          </a:p>
          <a:p>
            <a:pPr>
              <a:buFont typeface="Wingdings" panose="05000000000000000000" pitchFamily="2" charset="2"/>
              <a:buChar char="Ø"/>
            </a:pPr>
            <a:r>
              <a:rPr lang="en-US" sz="1600" dirty="0">
                <a:cs typeface="Calibri"/>
              </a:rPr>
              <a:t>This approach results in tailored services that cover a wide range of guest desires, including room preferences and dietary requirements.</a:t>
            </a:r>
          </a:p>
          <a:p>
            <a:pPr>
              <a:buFont typeface="Wingdings" panose="05000000000000000000" pitchFamily="2" charset="2"/>
              <a:buChar char="Ø"/>
            </a:pPr>
            <a:r>
              <a:rPr lang="en-US" sz="1600" dirty="0">
                <a:cs typeface="Calibri"/>
              </a:rPr>
              <a:t>Meticulous guest profiling ensures that each stay is not just comfortable but uniquely aligned with the guest's preferences.</a:t>
            </a:r>
          </a:p>
          <a:p>
            <a:pPr>
              <a:buFont typeface="Wingdings" panose="05000000000000000000" pitchFamily="2" charset="2"/>
              <a:buChar char="Ø"/>
            </a:pPr>
            <a:r>
              <a:rPr lang="en-US" sz="1600" dirty="0">
                <a:cs typeface="Calibri"/>
              </a:rPr>
              <a:t>It fosters a sense of belonging and creates memorable and distinctive experiences for every guest.</a:t>
            </a:r>
          </a:p>
          <a:p>
            <a:pPr marL="0" indent="0">
              <a:buNone/>
            </a:pPr>
            <a:endParaRPr lang="en-US" sz="1600" dirty="0">
              <a:cs typeface="Calibri"/>
            </a:endParaRPr>
          </a:p>
        </p:txBody>
      </p:sp>
      <p:pic>
        <p:nvPicPr>
          <p:cNvPr id="4" name="Picture 3">
            <a:extLst>
              <a:ext uri="{FF2B5EF4-FFF2-40B4-BE49-F238E27FC236}">
                <a16:creationId xmlns:a16="http://schemas.microsoft.com/office/drawing/2014/main" id="{5A436A64-DFAA-9C75-8150-C1D221552937}"/>
              </a:ext>
            </a:extLst>
          </p:cNvPr>
          <p:cNvPicPr>
            <a:picLocks noChangeAspect="1"/>
          </p:cNvPicPr>
          <p:nvPr/>
        </p:nvPicPr>
        <p:blipFill>
          <a:blip r:embed="rId3"/>
          <a:stretch>
            <a:fillRect/>
          </a:stretch>
        </p:blipFill>
        <p:spPr>
          <a:xfrm>
            <a:off x="6801491" y="3332145"/>
            <a:ext cx="4741095" cy="3160730"/>
          </a:xfrm>
          <a:prstGeom prst="rect">
            <a:avLst/>
          </a:prstGeom>
        </p:spPr>
      </p:pic>
    </p:spTree>
    <p:extLst>
      <p:ext uri="{BB962C8B-B14F-4D97-AF65-F5344CB8AC3E}">
        <p14:creationId xmlns:p14="http://schemas.microsoft.com/office/powerpoint/2010/main" val="1364990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D2EBB-6A4E-6B8E-20DE-5AE84CF0E8F3}"/>
              </a:ext>
            </a:extLst>
          </p:cNvPr>
          <p:cNvSpPr>
            <a:spLocks noGrp="1"/>
          </p:cNvSpPr>
          <p:nvPr>
            <p:ph type="title"/>
          </p:nvPr>
        </p:nvSpPr>
        <p:spPr>
          <a:xfrm>
            <a:off x="720629" y="1104664"/>
            <a:ext cx="9194513" cy="904225"/>
          </a:xfrm>
        </p:spPr>
        <p:txBody>
          <a:bodyPr>
            <a:normAutofit/>
          </a:bodyPr>
          <a:lstStyle/>
          <a:p>
            <a:r>
              <a:rPr lang="en-US" dirty="0"/>
              <a:t>Training and Empowering Staff</a:t>
            </a:r>
          </a:p>
        </p:txBody>
      </p:sp>
      <p:sp>
        <p:nvSpPr>
          <p:cNvPr id="3" name="Content Placeholder 2">
            <a:extLst>
              <a:ext uri="{FF2B5EF4-FFF2-40B4-BE49-F238E27FC236}">
                <a16:creationId xmlns:a16="http://schemas.microsoft.com/office/drawing/2014/main" id="{553B68EA-719E-94AC-1404-7A83CC702972}"/>
              </a:ext>
            </a:extLst>
          </p:cNvPr>
          <p:cNvSpPr>
            <a:spLocks noGrp="1"/>
          </p:cNvSpPr>
          <p:nvPr>
            <p:ph idx="1"/>
          </p:nvPr>
        </p:nvSpPr>
        <p:spPr>
          <a:xfrm>
            <a:off x="582607" y="2449783"/>
            <a:ext cx="6663582" cy="3053870"/>
          </a:xfrm>
        </p:spPr>
        <p:txBody>
          <a:bodyPr vert="horz" lIns="91440" tIns="45720" rIns="91440" bIns="45720" rtlCol="0">
            <a:noAutofit/>
          </a:bodyPr>
          <a:lstStyle/>
          <a:p>
            <a:pPr>
              <a:buFont typeface="Wingdings" panose="05000000000000000000" pitchFamily="2" charset="2"/>
              <a:buChar char="ü"/>
            </a:pPr>
            <a:r>
              <a:rPr lang="en-US" sz="2000" dirty="0">
                <a:ea typeface="+mn-lt"/>
                <a:cs typeface="+mn-lt"/>
              </a:rPr>
              <a:t>Staff training is a necessity for exceptional hospitality service.</a:t>
            </a:r>
          </a:p>
          <a:p>
            <a:pPr>
              <a:buFont typeface="Wingdings" panose="05000000000000000000" pitchFamily="2" charset="2"/>
              <a:buChar char="ü"/>
            </a:pPr>
            <a:r>
              <a:rPr lang="en-US" sz="2000" dirty="0">
                <a:ea typeface="+mn-lt"/>
                <a:cs typeface="+mn-lt"/>
              </a:rPr>
              <a:t>JW Marriott is distinguished by its unwavering commitment to comprehensive staff training.</a:t>
            </a:r>
          </a:p>
          <a:p>
            <a:pPr>
              <a:buFont typeface="Wingdings" panose="05000000000000000000" pitchFamily="2" charset="2"/>
              <a:buChar char="ü"/>
            </a:pPr>
            <a:r>
              <a:rPr lang="en-US" sz="2000" dirty="0">
                <a:ea typeface="+mn-lt"/>
                <a:cs typeface="+mn-lt"/>
              </a:rPr>
              <a:t>Ongoing investments in training empower staff to exceed industry standards in customer care, fostering a culture of excellence and ensuring remarkable guest experiences.</a:t>
            </a:r>
          </a:p>
        </p:txBody>
      </p:sp>
      <p:pic>
        <p:nvPicPr>
          <p:cNvPr id="4" name="Picture 3">
            <a:extLst>
              <a:ext uri="{FF2B5EF4-FFF2-40B4-BE49-F238E27FC236}">
                <a16:creationId xmlns:a16="http://schemas.microsoft.com/office/drawing/2014/main" id="{614551FA-CECA-EE0E-64B7-3BF337F2E010}"/>
              </a:ext>
            </a:extLst>
          </p:cNvPr>
          <p:cNvPicPr>
            <a:picLocks noChangeAspect="1"/>
          </p:cNvPicPr>
          <p:nvPr/>
        </p:nvPicPr>
        <p:blipFill rotWithShape="1">
          <a:blip r:embed="rId3"/>
          <a:srcRect b="9988"/>
          <a:stretch/>
        </p:blipFill>
        <p:spPr>
          <a:xfrm>
            <a:off x="7551182" y="2640459"/>
            <a:ext cx="4192179" cy="2958957"/>
          </a:xfrm>
          <a:prstGeom prst="rect">
            <a:avLst/>
          </a:prstGeom>
        </p:spPr>
      </p:pic>
    </p:spTree>
    <p:extLst>
      <p:ext uri="{BB962C8B-B14F-4D97-AF65-F5344CB8AC3E}">
        <p14:creationId xmlns:p14="http://schemas.microsoft.com/office/powerpoint/2010/main" val="3569171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2F16D-01DC-D368-A7BC-97753DF0298B}"/>
              </a:ext>
            </a:extLst>
          </p:cNvPr>
          <p:cNvSpPr>
            <a:spLocks noGrp="1"/>
          </p:cNvSpPr>
          <p:nvPr>
            <p:ph type="title"/>
          </p:nvPr>
        </p:nvSpPr>
        <p:spPr/>
        <p:txBody>
          <a:bodyPr/>
          <a:lstStyle/>
          <a:p>
            <a:r>
              <a:rPr lang="en-US" dirty="0"/>
              <a:t>Feedback and Improvement</a:t>
            </a:r>
          </a:p>
        </p:txBody>
      </p:sp>
      <p:sp>
        <p:nvSpPr>
          <p:cNvPr id="4" name="Content Placeholder 3">
            <a:extLst>
              <a:ext uri="{FF2B5EF4-FFF2-40B4-BE49-F238E27FC236}">
                <a16:creationId xmlns:a16="http://schemas.microsoft.com/office/drawing/2014/main" id="{004B7E3B-1B94-9C95-36F7-4885DC69D0AB}"/>
              </a:ext>
            </a:extLst>
          </p:cNvPr>
          <p:cNvSpPr>
            <a:spLocks noGrp="1"/>
          </p:cNvSpPr>
          <p:nvPr>
            <p:ph idx="1"/>
          </p:nvPr>
        </p:nvSpPr>
        <p:spPr>
          <a:xfrm>
            <a:off x="838200" y="1825625"/>
            <a:ext cx="5665342" cy="3280631"/>
          </a:xfrm>
        </p:spPr>
        <p:txBody>
          <a:bodyPr>
            <a:normAutofit/>
          </a:bodyPr>
          <a:lstStyle/>
          <a:p>
            <a:r>
              <a:rPr lang="en-US" sz="1800" dirty="0"/>
              <a:t>JW Marriott values guest feedback as a cornerstone for continuous enhancement and service excellence.</a:t>
            </a:r>
          </a:p>
          <a:p>
            <a:r>
              <a:rPr lang="en-US" sz="1800" dirty="0"/>
              <a:t>A consistent feedback loop, deeply embedded in the hotel's culture, ensures adaptability to evolving guest expectations.</a:t>
            </a:r>
          </a:p>
          <a:p>
            <a:r>
              <a:rPr lang="en-US" sz="1800" dirty="0"/>
              <a:t>Proactive engagement with guest insights ensures the hotel remains relevant, showcasing a dedication to delivering unparalleled experiences.</a:t>
            </a:r>
          </a:p>
        </p:txBody>
      </p:sp>
      <p:pic>
        <p:nvPicPr>
          <p:cNvPr id="3" name="Picture 2">
            <a:extLst>
              <a:ext uri="{FF2B5EF4-FFF2-40B4-BE49-F238E27FC236}">
                <a16:creationId xmlns:a16="http://schemas.microsoft.com/office/drawing/2014/main" id="{B53B2048-50EC-E256-ABC0-0B32E8D49E7E}"/>
              </a:ext>
            </a:extLst>
          </p:cNvPr>
          <p:cNvPicPr>
            <a:picLocks noChangeAspect="1"/>
          </p:cNvPicPr>
          <p:nvPr/>
        </p:nvPicPr>
        <p:blipFill>
          <a:blip r:embed="rId3"/>
          <a:stretch>
            <a:fillRect/>
          </a:stretch>
        </p:blipFill>
        <p:spPr>
          <a:xfrm>
            <a:off x="7561780" y="133564"/>
            <a:ext cx="4630220" cy="6637105"/>
          </a:xfrm>
          <a:prstGeom prst="rect">
            <a:avLst/>
          </a:prstGeom>
        </p:spPr>
      </p:pic>
    </p:spTree>
    <p:extLst>
      <p:ext uri="{BB962C8B-B14F-4D97-AF65-F5344CB8AC3E}">
        <p14:creationId xmlns:p14="http://schemas.microsoft.com/office/powerpoint/2010/main" val="2261039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72932-9AF8-4546-D869-5C59B71F18BD}"/>
              </a:ext>
            </a:extLst>
          </p:cNvPr>
          <p:cNvSpPr>
            <a:spLocks noGrp="1"/>
          </p:cNvSpPr>
          <p:nvPr>
            <p:ph type="title"/>
          </p:nvPr>
        </p:nvSpPr>
        <p:spPr>
          <a:xfrm>
            <a:off x="5928161" y="909710"/>
            <a:ext cx="4840010" cy="919389"/>
          </a:xfrm>
        </p:spPr>
        <p:txBody>
          <a:bodyPr>
            <a:normAutofit/>
          </a:bodyPr>
          <a:lstStyle/>
          <a:p>
            <a:r>
              <a:rPr lang="en-US" dirty="0"/>
              <a:t>Conclusion </a:t>
            </a:r>
          </a:p>
        </p:txBody>
      </p:sp>
      <p:sp>
        <p:nvSpPr>
          <p:cNvPr id="3" name="Content Placeholder 2">
            <a:extLst>
              <a:ext uri="{FF2B5EF4-FFF2-40B4-BE49-F238E27FC236}">
                <a16:creationId xmlns:a16="http://schemas.microsoft.com/office/drawing/2014/main" id="{6BFCEB95-66FF-0E1D-923B-76D38A6B2923}"/>
              </a:ext>
            </a:extLst>
          </p:cNvPr>
          <p:cNvSpPr>
            <a:spLocks noGrp="1"/>
          </p:cNvSpPr>
          <p:nvPr>
            <p:ph idx="1"/>
          </p:nvPr>
        </p:nvSpPr>
        <p:spPr>
          <a:xfrm>
            <a:off x="4387923" y="2024307"/>
            <a:ext cx="7303439" cy="3850281"/>
          </a:xfrm>
        </p:spPr>
        <p:txBody>
          <a:bodyPr vert="horz" lIns="91440" tIns="45720" rIns="91440" bIns="45720" rtlCol="0">
            <a:noAutofit/>
          </a:bodyPr>
          <a:lstStyle/>
          <a:p>
            <a:pPr>
              <a:buFont typeface="Wingdings" panose="05000000000000000000" pitchFamily="2" charset="2"/>
              <a:buChar char="q"/>
            </a:pPr>
            <a:r>
              <a:rPr lang="en-US" sz="1600" dirty="0">
                <a:cs typeface="Calibri"/>
              </a:rPr>
              <a:t>JW Marriott's unwavering commitment to top-tier service, genuine hospitality, and exceeding guest expectations sets it apart in the hotel industry.</a:t>
            </a:r>
          </a:p>
          <a:p>
            <a:pPr>
              <a:buFont typeface="Wingdings" panose="05000000000000000000" pitchFamily="2" charset="2"/>
              <a:buChar char="q"/>
            </a:pPr>
            <a:r>
              <a:rPr lang="en-US" sz="1600" dirty="0">
                <a:cs typeface="Calibri"/>
              </a:rPr>
              <a:t>This commitment is not just a motto but a core part of JW Marriott's identity.</a:t>
            </a:r>
          </a:p>
          <a:p>
            <a:pPr>
              <a:buFont typeface="Wingdings" panose="05000000000000000000" pitchFamily="2" charset="2"/>
              <a:buChar char="q"/>
            </a:pPr>
            <a:r>
              <a:rPr lang="en-US" sz="1600" dirty="0">
                <a:cs typeface="Calibri"/>
              </a:rPr>
              <a:t>Luxury travelers are consistently drawn to the brand's dedication to providing an experience that goes above and beyond their expectations.</a:t>
            </a:r>
          </a:p>
          <a:p>
            <a:pPr>
              <a:buFont typeface="Wingdings" panose="05000000000000000000" pitchFamily="2" charset="2"/>
              <a:buChar char="q"/>
            </a:pPr>
            <a:r>
              <a:rPr lang="en-US" sz="1600" dirty="0">
                <a:cs typeface="Calibri"/>
              </a:rPr>
              <a:t>Whether it's personalized service, opulent accommodations, or meticulous attention to detail, JW Marriott is synonymous with luxury.</a:t>
            </a:r>
          </a:p>
          <a:p>
            <a:pPr>
              <a:buFont typeface="Wingdings" panose="05000000000000000000" pitchFamily="2" charset="2"/>
              <a:buChar char="q"/>
            </a:pPr>
            <a:r>
              <a:rPr lang="en-US" sz="1600" dirty="0">
                <a:cs typeface="Calibri"/>
              </a:rPr>
              <a:t>The brand's dedication to enhancing the guest experience establishes it as a perennial favorite, an icon of sophistication, and a sanctuary for those seeking a transcendent stay.</a:t>
            </a:r>
          </a:p>
          <a:p>
            <a:pPr marL="0" indent="0">
              <a:buNone/>
            </a:pPr>
            <a:endParaRPr lang="en-US" sz="1600" dirty="0">
              <a:cs typeface="Calibri"/>
            </a:endParaRPr>
          </a:p>
          <a:p>
            <a:pPr marL="0" indent="0">
              <a:buNone/>
            </a:pPr>
            <a:endParaRPr lang="en-US" sz="1600" dirty="0">
              <a:cs typeface="Calibri"/>
            </a:endParaRPr>
          </a:p>
          <a:p>
            <a:pPr marL="0" indent="0">
              <a:buNone/>
            </a:pPr>
            <a:endParaRPr lang="en-US" sz="1600" dirty="0">
              <a:cs typeface="Calibri"/>
            </a:endParaRPr>
          </a:p>
          <a:p>
            <a:pPr marL="0" indent="0">
              <a:buNone/>
            </a:pPr>
            <a:endParaRPr lang="en-US" sz="1600" dirty="0">
              <a:cs typeface="Calibri"/>
            </a:endParaRPr>
          </a:p>
        </p:txBody>
      </p:sp>
      <p:pic>
        <p:nvPicPr>
          <p:cNvPr id="5" name="Picture 4" descr="White bulbs with a yellow one standing out">
            <a:extLst>
              <a:ext uri="{FF2B5EF4-FFF2-40B4-BE49-F238E27FC236}">
                <a16:creationId xmlns:a16="http://schemas.microsoft.com/office/drawing/2014/main" id="{17840E93-345F-DBAA-9578-DBAA6AFD0A8A}"/>
              </a:ext>
            </a:extLst>
          </p:cNvPr>
          <p:cNvPicPr>
            <a:picLocks noChangeAspect="1"/>
          </p:cNvPicPr>
          <p:nvPr/>
        </p:nvPicPr>
        <p:blipFill rotWithShape="1">
          <a:blip r:embed="rId3"/>
          <a:srcRect l="30232" r="10321" b="-3"/>
          <a:stretch/>
        </p:blipFill>
        <p:spPr>
          <a:xfrm>
            <a:off x="21" y="10"/>
            <a:ext cx="3924707"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2683519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E647-2913-CEDF-EDBE-D713929C6A35}"/>
              </a:ext>
            </a:extLst>
          </p:cNvPr>
          <p:cNvSpPr>
            <a:spLocks noGrp="1"/>
          </p:cNvSpPr>
          <p:nvPr>
            <p:ph type="title"/>
          </p:nvPr>
        </p:nvSpPr>
        <p:spPr/>
        <p:txBody>
          <a:bodyPr>
            <a:normAutofit/>
          </a:bodyPr>
          <a:lstStyle/>
          <a:p>
            <a:r>
              <a:rPr lang="en-US">
                <a:cs typeface="Calibri Light"/>
              </a:rPr>
              <a:t>References </a:t>
            </a:r>
            <a:endParaRPr lang="en-US"/>
          </a:p>
        </p:txBody>
      </p:sp>
      <p:sp>
        <p:nvSpPr>
          <p:cNvPr id="3" name="Content Placeholder 2">
            <a:extLst>
              <a:ext uri="{FF2B5EF4-FFF2-40B4-BE49-F238E27FC236}">
                <a16:creationId xmlns:a16="http://schemas.microsoft.com/office/drawing/2014/main" id="{1B17FED0-9D71-21C4-F78A-CE6E833417DC}"/>
              </a:ext>
            </a:extLst>
          </p:cNvPr>
          <p:cNvSpPr>
            <a:spLocks noGrp="1"/>
          </p:cNvSpPr>
          <p:nvPr>
            <p:ph idx="1"/>
          </p:nvPr>
        </p:nvSpPr>
        <p:spPr>
          <a:xfrm>
            <a:off x="838201" y="1595755"/>
            <a:ext cx="10763075" cy="4897119"/>
          </a:xfrm>
        </p:spPr>
        <p:txBody>
          <a:bodyPr vert="horz" lIns="91440" tIns="45720" rIns="91440" bIns="45720" rtlCol="0" anchor="t">
            <a:noAutofit/>
          </a:bodyPr>
          <a:lstStyle/>
          <a:p>
            <a:pPr marL="0" indent="0">
              <a:buNone/>
            </a:pPr>
            <a:r>
              <a:rPr lang="en-US" sz="1200" dirty="0">
                <a:cs typeface="Calibri"/>
              </a:rPr>
              <a:t> </a:t>
            </a:r>
            <a:r>
              <a:rPr lang="en-US" sz="1200" dirty="0" err="1">
                <a:cs typeface="Calibri"/>
              </a:rPr>
              <a:t>Cheraghali</a:t>
            </a:r>
            <a:r>
              <a:rPr lang="en-US" sz="1200" dirty="0">
                <a:cs typeface="Calibri"/>
              </a:rPr>
              <a:t>, H., </a:t>
            </a:r>
            <a:r>
              <a:rPr lang="en-US" sz="1200" dirty="0" err="1">
                <a:cs typeface="Calibri"/>
              </a:rPr>
              <a:t>Høydal</a:t>
            </a:r>
            <a:r>
              <a:rPr lang="en-US" sz="1200" dirty="0">
                <a:cs typeface="Calibri"/>
              </a:rPr>
              <a:t>, H., </a:t>
            </a:r>
            <a:r>
              <a:rPr lang="en-US" sz="1200" dirty="0" err="1">
                <a:cs typeface="Calibri"/>
              </a:rPr>
              <a:t>Lysebo</a:t>
            </a:r>
            <a:r>
              <a:rPr lang="en-US" sz="1200" dirty="0">
                <a:cs typeface="Calibri"/>
              </a:rPr>
              <a:t>, C. and Molnár, P., 2023. Consumer attention and company performance: Evidence from luxury companies. Finance Research Letters, 58, p.104280.</a:t>
            </a:r>
          </a:p>
          <a:p>
            <a:pPr marL="0" indent="0">
              <a:buNone/>
            </a:pPr>
            <a:r>
              <a:rPr lang="en-US" sz="1200" dirty="0" err="1">
                <a:cs typeface="Calibri"/>
              </a:rPr>
              <a:t>Gursoy</a:t>
            </a:r>
            <a:r>
              <a:rPr lang="en-US" sz="1200" dirty="0">
                <a:cs typeface="Calibri"/>
              </a:rPr>
              <a:t>, D., </a:t>
            </a:r>
            <a:r>
              <a:rPr lang="en-US" sz="1200" dirty="0" err="1">
                <a:cs typeface="Calibri"/>
              </a:rPr>
              <a:t>Malodia</a:t>
            </a:r>
            <a:r>
              <a:rPr lang="en-US" sz="1200" dirty="0">
                <a:cs typeface="Calibri"/>
              </a:rPr>
              <a:t>, S. and Dhir, A., 2022. The metaverse in the hospitality and tourism industry: An overview of current trends and future research directions. Journal of Hospitality Marketing &amp; Management, 31(5), pp.527-534.</a:t>
            </a:r>
          </a:p>
          <a:p>
            <a:pPr marL="0" indent="0">
              <a:buNone/>
            </a:pPr>
            <a:r>
              <a:rPr lang="en-US" sz="1200" dirty="0">
                <a:cs typeface="Calibri"/>
              </a:rPr>
              <a:t>Hien, N.T., 2023. Evaluation of Customer Satisfaction for Food Service at French Grill restaurant of JW Marriott Hanoi hotel.</a:t>
            </a:r>
          </a:p>
          <a:p>
            <a:pPr marL="0" indent="0">
              <a:buNone/>
            </a:pPr>
            <a:r>
              <a:rPr lang="en-US" sz="1200" dirty="0" err="1">
                <a:cs typeface="Calibri"/>
              </a:rPr>
              <a:t>Piramanayagam</a:t>
            </a:r>
            <a:r>
              <a:rPr lang="en-US" sz="1200" dirty="0">
                <a:cs typeface="Calibri"/>
              </a:rPr>
              <a:t>, S. and Seal, P.P., 2022. The Language of Luxury: Decoding the Luxury Hotel Brand's Marketing Communication. In The Emerald Handbook of Luxury Management for Hospitality and Tourism (pp. 221-242). Emerald Publishing Limited.</a:t>
            </a:r>
          </a:p>
          <a:p>
            <a:pPr marL="0" indent="0">
              <a:buNone/>
            </a:pPr>
            <a:r>
              <a:rPr lang="en-US" sz="1200" dirty="0">
                <a:cs typeface="Calibri"/>
              </a:rPr>
              <a:t>Putra, K.D.P., </a:t>
            </a:r>
            <a:r>
              <a:rPr lang="en-US" sz="1200" dirty="0" err="1">
                <a:cs typeface="Calibri"/>
              </a:rPr>
              <a:t>Sutarma</a:t>
            </a:r>
            <a:r>
              <a:rPr lang="en-US" sz="1200" dirty="0">
                <a:cs typeface="Calibri"/>
              </a:rPr>
              <a:t>, I.G.P., </a:t>
            </a:r>
            <a:r>
              <a:rPr lang="en-US" sz="1200" dirty="0" err="1">
                <a:cs typeface="Calibri"/>
              </a:rPr>
              <a:t>Bagiastuti</a:t>
            </a:r>
            <a:r>
              <a:rPr lang="en-US" sz="1200" dirty="0">
                <a:cs typeface="Calibri"/>
              </a:rPr>
              <a:t>, N.K., </a:t>
            </a:r>
            <a:r>
              <a:rPr lang="en-US" sz="1200" dirty="0" err="1">
                <a:cs typeface="Calibri"/>
              </a:rPr>
              <a:t>Sudiarta</a:t>
            </a:r>
            <a:r>
              <a:rPr lang="en-US" sz="1200" dirty="0">
                <a:cs typeface="Calibri"/>
              </a:rPr>
              <a:t>, M. and </a:t>
            </a:r>
            <a:r>
              <a:rPr lang="en-US" sz="1200" dirty="0" err="1">
                <a:cs typeface="Calibri"/>
              </a:rPr>
              <a:t>Sukmawati</a:t>
            </a:r>
            <a:r>
              <a:rPr lang="en-US" sz="1200" dirty="0">
                <a:cs typeface="Calibri"/>
              </a:rPr>
              <a:t>, N.M.R., 2023. Increasing Customer Satisfaction through Membership Program at Aloft Bali </a:t>
            </a:r>
            <a:r>
              <a:rPr lang="en-US" sz="1200" dirty="0" err="1">
                <a:cs typeface="Calibri"/>
              </a:rPr>
              <a:t>Seminyak</a:t>
            </a:r>
            <a:r>
              <a:rPr lang="en-US" sz="1200" dirty="0">
                <a:cs typeface="Calibri"/>
              </a:rPr>
              <a:t>. International Journal of </a:t>
            </a:r>
            <a:r>
              <a:rPr lang="en-US" sz="1200" dirty="0" err="1">
                <a:cs typeface="Calibri"/>
              </a:rPr>
              <a:t>Glocal</a:t>
            </a:r>
            <a:r>
              <a:rPr lang="en-US" sz="1200" dirty="0">
                <a:cs typeface="Calibri"/>
              </a:rPr>
              <a:t> Tourism, 4(3), pp.193-207.</a:t>
            </a:r>
          </a:p>
          <a:p>
            <a:pPr marL="0" indent="0">
              <a:buNone/>
            </a:pPr>
            <a:r>
              <a:rPr lang="en-US" sz="1200" dirty="0">
                <a:cs typeface="Calibri"/>
              </a:rPr>
              <a:t>Rawal, Y.S., Soni, H., Dani, R. and Bagchi, P., 2022, July. A review on service delivery in tourism and hospitality industry through artificial intelligence. In Proceedings of Third International Conference on Computing, Communications, and Cyber-Security: IC4S 2021 (pp. 427-436). Singapore: Springer Nature Singapore.</a:t>
            </a:r>
          </a:p>
          <a:p>
            <a:pPr marL="0" indent="0">
              <a:buNone/>
            </a:pPr>
            <a:r>
              <a:rPr lang="en-US" sz="1200" dirty="0">
                <a:cs typeface="Calibri"/>
              </a:rPr>
              <a:t>Rosa, M.N., 2023. Empowerment and sustainability for a dynamic, thoughtful and inventive community: a case study from </a:t>
            </a:r>
            <a:r>
              <a:rPr lang="en-US" sz="1200" dirty="0" err="1">
                <a:cs typeface="Calibri"/>
              </a:rPr>
              <a:t>casablanca</a:t>
            </a:r>
            <a:r>
              <a:rPr lang="en-US" sz="1200" dirty="0">
                <a:cs typeface="Calibri"/>
              </a:rPr>
              <a:t> Marriott Hotel (Doctoral dissertation).</a:t>
            </a:r>
          </a:p>
          <a:p>
            <a:pPr marL="0" indent="0">
              <a:buNone/>
            </a:pPr>
            <a:r>
              <a:rPr lang="en-US" sz="1200" dirty="0" err="1">
                <a:cs typeface="Calibri"/>
              </a:rPr>
              <a:t>Sposato</a:t>
            </a:r>
            <a:r>
              <a:rPr lang="en-US" sz="1200" dirty="0">
                <a:cs typeface="Calibri"/>
              </a:rPr>
              <a:t>, E. and Kline, S., 2023. Hotels vs. Guest Satisfaction. International Journal of Gaming, Hospitality and Tourism, 3(1).</a:t>
            </a:r>
          </a:p>
          <a:p>
            <a:pPr marL="0" indent="0">
              <a:buNone/>
            </a:pPr>
            <a:r>
              <a:rPr lang="en-US" sz="1200" dirty="0" err="1">
                <a:cs typeface="Calibri"/>
              </a:rPr>
              <a:t>Tezcan</a:t>
            </a:r>
            <a:r>
              <a:rPr lang="en-US" sz="1200" dirty="0">
                <a:cs typeface="Calibri"/>
              </a:rPr>
              <a:t>, E. and </a:t>
            </a:r>
            <a:r>
              <a:rPr lang="en-US" sz="1200" dirty="0" err="1">
                <a:cs typeface="Calibri"/>
              </a:rPr>
              <a:t>Polupan</a:t>
            </a:r>
            <a:r>
              <a:rPr lang="en-US" sz="1200" dirty="0">
                <a:cs typeface="Calibri"/>
              </a:rPr>
              <a:t>, V., 2022. </a:t>
            </a:r>
            <a:r>
              <a:rPr lang="az-Cyrl-AZ" sz="1200" dirty="0">
                <a:cs typeface="Calibri"/>
              </a:rPr>
              <a:t>Т</a:t>
            </a:r>
            <a:r>
              <a:rPr lang="en-US" sz="1200" dirty="0">
                <a:cs typeface="Calibri"/>
              </a:rPr>
              <a:t>rends in the global hotel business of the luxury segment.</a:t>
            </a:r>
          </a:p>
          <a:p>
            <a:pPr marL="0" indent="0">
              <a:buNone/>
            </a:pPr>
            <a:r>
              <a:rPr lang="en-US" sz="1200" dirty="0" err="1">
                <a:cs typeface="Calibri"/>
              </a:rPr>
              <a:t>Wibawa</a:t>
            </a:r>
            <a:r>
              <a:rPr lang="en-US" sz="1200" dirty="0">
                <a:cs typeface="Calibri"/>
              </a:rPr>
              <a:t>, I.K. and Mathilda, K., 2023, June. </a:t>
            </a:r>
            <a:r>
              <a:rPr lang="en-US" sz="1200" dirty="0" err="1">
                <a:cs typeface="Calibri"/>
              </a:rPr>
              <a:t>Squences</a:t>
            </a:r>
            <a:r>
              <a:rPr lang="en-US" sz="1200" dirty="0">
                <a:cs typeface="Calibri"/>
              </a:rPr>
              <a:t> Of Service Implementation In Improving The Service Quality At Lobby Lounge Bar And Restaurant JW Marriot Hotel Surabaya. In Journey: Journal of </a:t>
            </a:r>
            <a:r>
              <a:rPr lang="en-US" sz="1200" dirty="0" err="1">
                <a:cs typeface="Calibri"/>
              </a:rPr>
              <a:t>Tourismpreneurship</a:t>
            </a:r>
            <a:r>
              <a:rPr lang="en-US" sz="1200" dirty="0">
                <a:cs typeface="Calibri"/>
              </a:rPr>
              <a:t>, Culinary, Hospitality, Convention and Event Management (Vol. 6, No. 1, pp. 107-126).</a:t>
            </a: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a:p>
            <a:pPr marL="0" indent="0">
              <a:buNone/>
            </a:pPr>
            <a:endParaRPr lang="en-US" sz="1200" dirty="0">
              <a:cs typeface="Calibri"/>
            </a:endParaRPr>
          </a:p>
        </p:txBody>
      </p:sp>
    </p:spTree>
    <p:extLst>
      <p:ext uri="{BB962C8B-B14F-4D97-AF65-F5344CB8AC3E}">
        <p14:creationId xmlns:p14="http://schemas.microsoft.com/office/powerpoint/2010/main" val="6562205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444</TotalTime>
  <Words>3623</Words>
  <Application>Microsoft Macintosh PowerPoint</Application>
  <PresentationFormat>Widescreen</PresentationFormat>
  <Paragraphs>160</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The role and importance of quality service, hospitality, and guest services within the hotel Industry</vt:lpstr>
      <vt:lpstr>Introduction</vt:lpstr>
      <vt:lpstr>Main Consumers of JW Marriott</vt:lpstr>
      <vt:lpstr>Nature, Scope, and Role of Guest Services</vt:lpstr>
      <vt:lpstr>Facilities at JW Marriott</vt:lpstr>
      <vt:lpstr>The Importance of Hospitality</vt:lpstr>
      <vt:lpstr>Exceeding Guest Expectations</vt:lpstr>
      <vt:lpstr>Personalization and Guest Preferences</vt:lpstr>
      <vt:lpstr>Training and Empowering Staff</vt:lpstr>
      <vt:lpstr>Feedback and Improvement</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Mannan</dc:creator>
  <cp:lastModifiedBy>SG Farhan</cp:lastModifiedBy>
  <cp:revision>158</cp:revision>
  <dcterms:created xsi:type="dcterms:W3CDTF">2023-05-19T08:39:09Z</dcterms:created>
  <dcterms:modified xsi:type="dcterms:W3CDTF">2023-10-21T11:32:42Z</dcterms:modified>
</cp:coreProperties>
</file>