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istyna Ferencova (2514994)" userId="4be8974f-0b15-4b7a-a561-c9656dc6c0c7" providerId="ADAL" clId="{AEF219CF-4B9F-4723-B43A-B03959C133BB}"/>
    <pc:docChg chg="modSld">
      <pc:chgData name="Kristyna Ferencova (2514994)" userId="4be8974f-0b15-4b7a-a561-c9656dc6c0c7" providerId="ADAL" clId="{AEF219CF-4B9F-4723-B43A-B03959C133BB}" dt="2026-03-13T12:22:54.358" v="6" actId="20577"/>
      <pc:docMkLst>
        <pc:docMk/>
      </pc:docMkLst>
      <pc:sldChg chg="modSp mod">
        <pc:chgData name="Kristyna Ferencova (2514994)" userId="4be8974f-0b15-4b7a-a561-c9656dc6c0c7" providerId="ADAL" clId="{AEF219CF-4B9F-4723-B43A-B03959C133BB}" dt="2026-03-13T12:22:54.358" v="6" actId="20577"/>
        <pc:sldMkLst>
          <pc:docMk/>
          <pc:sldMk cId="4199411632" sldId="256"/>
        </pc:sldMkLst>
        <pc:spChg chg="mod">
          <ac:chgData name="Kristyna Ferencova (2514994)" userId="4be8974f-0b15-4b7a-a561-c9656dc6c0c7" providerId="ADAL" clId="{AEF219CF-4B9F-4723-B43A-B03959C133BB}" dt="2026-03-13T12:22:54.358" v="6" actId="20577"/>
          <ac:spMkLst>
            <pc:docMk/>
            <pc:sldMk cId="4199411632" sldId="256"/>
            <ac:spMk id="2" creationId="{C588FCCF-A133-D15F-3CE9-A8CB6909F51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3/13/26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54887430"/>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3/13/26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376673522"/>
      </p:ext>
    </p:extLst>
  </p:cSld>
  <p:clrMap bg1="lt1" tx1="dk1" bg2="lt2" tx2="dk2" accent1="accent1" accent2="accent2" accent3="accent3" accent4="accent4" accent5="accent5" accent6="accent6" hlink="hlink" folHlink="folHlink"/>
  <p:sldLayoutIdLst>
    <p:sldLayoutId id="2147483688" r:id="rId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32057F-F015-B1B2-4E3E-2307F8EFC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88FCCF-A133-D15F-3CE9-A8CB6909F51F}"/>
              </a:ext>
            </a:extLst>
          </p:cNvPr>
          <p:cNvSpPr>
            <a:spLocks noGrp="1"/>
          </p:cNvSpPr>
          <p:nvPr>
            <p:ph type="ctrTitle"/>
          </p:nvPr>
        </p:nvSpPr>
        <p:spPr>
          <a:xfrm>
            <a:off x="7168896" y="1129554"/>
            <a:ext cx="4361688" cy="3475236"/>
          </a:xfrm>
        </p:spPr>
        <p:txBody>
          <a:bodyPr>
            <a:normAutofit fontScale="90000"/>
          </a:bodyPr>
          <a:lstStyle/>
          <a:p>
            <a:r>
              <a:rPr lang="en-GB" sz="2800" b="0" i="0" dirty="0">
                <a:effectLst/>
                <a:latin typeface="Helvetica" pitchFamily="2" charset="0"/>
              </a:rPr>
              <a:t>Reflective Presentation</a:t>
            </a:r>
            <a:br>
              <a:rPr lang="en-GB" sz="2800" dirty="0">
                <a:effectLst/>
                <a:latin typeface="Helvetica" pitchFamily="2" charset="0"/>
              </a:rPr>
            </a:br>
            <a:r>
              <a:rPr lang="en-GB" sz="2800" b="0" i="0" dirty="0">
                <a:effectLst/>
                <a:latin typeface="Helvetica" pitchFamily="2" charset="0"/>
              </a:rPr>
              <a:t>Digital Skills for Personal Development and Business</a:t>
            </a:r>
            <a:br>
              <a:rPr lang="en-GB" sz="2800" dirty="0">
                <a:effectLst/>
                <a:latin typeface="Helvetica" pitchFamily="2" charset="0"/>
              </a:rPr>
            </a:br>
            <a:r>
              <a:rPr lang="en-GB" sz="2800" b="0" i="0" dirty="0">
                <a:effectLst/>
                <a:latin typeface="Helvetica" pitchFamily="2" charset="0"/>
              </a:rPr>
              <a:t>Growth</a:t>
            </a:r>
            <a:br>
              <a:rPr lang="en-GB" sz="2800" dirty="0">
                <a:effectLst/>
                <a:latin typeface="Helvetica" pitchFamily="2" charset="0"/>
              </a:rPr>
            </a:br>
            <a:r>
              <a:rPr lang="en-GB" sz="2800" b="0" i="0" dirty="0">
                <a:effectLst/>
                <a:latin typeface="Helvetica" pitchFamily="2" charset="0"/>
              </a:rPr>
              <a:t>Digital Skills for Personal Development and Business</a:t>
            </a:r>
            <a:br>
              <a:rPr lang="en-GB" sz="2800" dirty="0">
                <a:effectLst/>
                <a:latin typeface="Helvetica" pitchFamily="2" charset="0"/>
              </a:rPr>
            </a:br>
            <a:r>
              <a:rPr lang="en-GB" sz="2800" b="0" i="0" dirty="0">
                <a:effectLst/>
                <a:latin typeface="Helvetica" pitchFamily="2" charset="0"/>
              </a:rPr>
              <a:t>Growth</a:t>
            </a:r>
            <a:br>
              <a:rPr lang="en-GB" sz="2800" dirty="0">
                <a:effectLst/>
                <a:latin typeface="Helvetica" pitchFamily="2" charset="0"/>
              </a:rPr>
            </a:br>
            <a:r>
              <a:rPr lang="en-GB" sz="2800" b="0" i="0" dirty="0">
                <a:effectLst/>
                <a:latin typeface="Helvetica" pitchFamily="2" charset="0"/>
              </a:rPr>
              <a:t>Kristyna </a:t>
            </a:r>
            <a:r>
              <a:rPr lang="en-GB" sz="2800" b="0" i="0" dirty="0" err="1">
                <a:effectLst/>
                <a:latin typeface="Helvetica" pitchFamily="2" charset="0"/>
              </a:rPr>
              <a:t>Ferencova</a:t>
            </a:r>
            <a:br>
              <a:rPr lang="en-GB" sz="2800" dirty="0">
                <a:effectLst/>
                <a:latin typeface="Helvetica" pitchFamily="2" charset="0"/>
              </a:rPr>
            </a:br>
            <a:r>
              <a:rPr lang="en-GB" sz="2800" b="0" i="0" dirty="0">
                <a:effectLst/>
                <a:latin typeface="Helvetica" pitchFamily="2" charset="0"/>
              </a:rPr>
              <a:t>Module: BMSW4008</a:t>
            </a:r>
            <a:br>
              <a:rPr lang="en-GB" sz="2800" dirty="0">
                <a:effectLst/>
                <a:latin typeface="Helvetica" pitchFamily="2" charset="0"/>
              </a:rPr>
            </a:br>
            <a:r>
              <a:rPr lang="en-GB" sz="2800" b="0" i="0" dirty="0">
                <a:effectLst/>
                <a:latin typeface="Helvetica" pitchFamily="2" charset="0"/>
              </a:rPr>
              <a:t>Lecturer: Scott James</a:t>
            </a:r>
            <a:br>
              <a:rPr lang="en-GB" sz="2800" dirty="0">
                <a:effectLst/>
                <a:latin typeface="Helvetica" pitchFamily="2" charset="0"/>
              </a:rPr>
            </a:br>
            <a:endParaRPr lang="en-US" sz="5400" dirty="0"/>
          </a:p>
        </p:txBody>
      </p:sp>
      <p:sp>
        <p:nvSpPr>
          <p:cNvPr id="3" name="Subtitle 2">
            <a:extLst>
              <a:ext uri="{FF2B5EF4-FFF2-40B4-BE49-F238E27FC236}">
                <a16:creationId xmlns:a16="http://schemas.microsoft.com/office/drawing/2014/main" id="{E5A2D2AE-6BB9-2988-AB0E-B697C59D0056}"/>
              </a:ext>
            </a:extLst>
          </p:cNvPr>
          <p:cNvSpPr>
            <a:spLocks noGrp="1"/>
          </p:cNvSpPr>
          <p:nvPr>
            <p:ph type="subTitle" idx="1"/>
          </p:nvPr>
        </p:nvSpPr>
        <p:spPr>
          <a:xfrm>
            <a:off x="7168896" y="4731337"/>
            <a:ext cx="4206240" cy="1184584"/>
          </a:xfrm>
        </p:spPr>
        <p:txBody>
          <a:bodyPr>
            <a:normAutofit/>
          </a:bodyPr>
          <a:lstStyle/>
          <a:p>
            <a:pPr algn="l"/>
            <a:endParaRPr lang="en-US"/>
          </a:p>
        </p:txBody>
      </p:sp>
      <p:pic>
        <p:nvPicPr>
          <p:cNvPr id="4" name="Picture 3">
            <a:extLst>
              <a:ext uri="{FF2B5EF4-FFF2-40B4-BE49-F238E27FC236}">
                <a16:creationId xmlns:a16="http://schemas.microsoft.com/office/drawing/2014/main" id="{340B4C39-2096-4CCA-8D4D-07BA6AE0F756}"/>
              </a:ext>
            </a:extLst>
          </p:cNvPr>
          <p:cNvPicPr>
            <a:picLocks noChangeAspect="1"/>
          </p:cNvPicPr>
          <p:nvPr/>
        </p:nvPicPr>
        <p:blipFill>
          <a:blip r:embed="rId2"/>
          <a:srcRect l="4118"/>
          <a:stretch>
            <a:fillRect/>
          </a:stretch>
        </p:blipFill>
        <p:spPr>
          <a:xfrm>
            <a:off x="20" y="1"/>
            <a:ext cx="6575591" cy="6858000"/>
          </a:xfrm>
          <a:prstGeom prst="rect">
            <a:avLst/>
          </a:prstGeom>
        </p:spPr>
      </p:pic>
    </p:spTree>
    <p:extLst>
      <p:ext uri="{BB962C8B-B14F-4D97-AF65-F5344CB8AC3E}">
        <p14:creationId xmlns:p14="http://schemas.microsoft.com/office/powerpoint/2010/main" val="4199411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5A14613-C96C-F5FD-0593-24D7C0DA4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741A5B-C628-6559-6B30-D63B38F6F338}"/>
              </a:ext>
            </a:extLst>
          </p:cNvPr>
          <p:cNvSpPr>
            <a:spLocks noGrp="1"/>
          </p:cNvSpPr>
          <p:nvPr>
            <p:ph type="ctrTitle"/>
          </p:nvPr>
        </p:nvSpPr>
        <p:spPr>
          <a:xfrm>
            <a:off x="619759" y="603504"/>
            <a:ext cx="5237576" cy="1527048"/>
          </a:xfrm>
        </p:spPr>
        <p:txBody>
          <a:bodyPr vert="horz" lIns="91440" tIns="45720" rIns="91440" bIns="45720" rtlCol="0" anchor="b">
            <a:normAutofit/>
          </a:bodyPr>
          <a:lstStyle/>
          <a:p>
            <a:pPr algn="l"/>
            <a:r>
              <a:rPr lang="en-US" sz="3600" b="1" i="0" kern="1200">
                <a:solidFill>
                  <a:schemeClr val="tx1"/>
                </a:solidFill>
                <a:effectLst/>
                <a:latin typeface="+mj-lt"/>
                <a:ea typeface="+mj-ea"/>
                <a:cs typeface="+mj-cs"/>
              </a:rPr>
              <a:t>Introduction</a:t>
            </a:r>
            <a:br>
              <a:rPr lang="en-US" sz="3600" b="1" kern="1200">
                <a:solidFill>
                  <a:schemeClr val="tx1"/>
                </a:solidFill>
                <a:effectLst/>
                <a:latin typeface="+mj-lt"/>
                <a:ea typeface="+mj-ea"/>
                <a:cs typeface="+mj-cs"/>
              </a:rPr>
            </a:br>
            <a:endParaRPr lang="en-US" sz="3600" b="1" kern="1200">
              <a:solidFill>
                <a:schemeClr val="tx1"/>
              </a:solidFill>
              <a:latin typeface="+mj-lt"/>
              <a:ea typeface="+mj-ea"/>
              <a:cs typeface="+mj-cs"/>
            </a:endParaRPr>
          </a:p>
        </p:txBody>
      </p:sp>
      <p:sp>
        <p:nvSpPr>
          <p:cNvPr id="3" name="Subtitle 2">
            <a:extLst>
              <a:ext uri="{FF2B5EF4-FFF2-40B4-BE49-F238E27FC236}">
                <a16:creationId xmlns:a16="http://schemas.microsoft.com/office/drawing/2014/main" id="{16202D34-F8D5-10D7-DEDF-D7F0461718E5}"/>
              </a:ext>
            </a:extLst>
          </p:cNvPr>
          <p:cNvSpPr>
            <a:spLocks noGrp="1"/>
          </p:cNvSpPr>
          <p:nvPr>
            <p:ph type="subTitle" idx="1"/>
          </p:nvPr>
        </p:nvSpPr>
        <p:spPr>
          <a:xfrm>
            <a:off x="619758" y="2212848"/>
            <a:ext cx="5237577" cy="4096512"/>
          </a:xfrm>
        </p:spPr>
        <p:txBody>
          <a:bodyPr vert="horz" lIns="91440" tIns="45720" rIns="91440" bIns="45720" rtlCol="0">
            <a:normAutofit/>
          </a:bodyPr>
          <a:lstStyle/>
          <a:p>
            <a:pPr indent="-228600" algn="l">
              <a:lnSpc>
                <a:spcPct val="110000"/>
              </a:lnSpc>
              <a:buFont typeface="Arial" panose="020B0604020202020204" pitchFamily="34" charset="0"/>
              <a:buChar char="•"/>
            </a:pPr>
            <a:r>
              <a:rPr lang="en-US" sz="1500" b="0" i="0">
                <a:effectLst/>
              </a:rPr>
              <a:t>This presentation reflects on what I have learned during the Digital Skills for Personal Development and Business Growth module. I will explain how my digital skills have developed, how I have used them during my studies, and how I plan to apply them in the future. The reflection will link to Task 1, Task 2 and Task 3 from my portfolio.</a:t>
            </a:r>
            <a:endParaRPr lang="en-US" sz="1500">
              <a:effectLst/>
            </a:endParaRPr>
          </a:p>
          <a:p>
            <a:pPr indent="-228600" algn="l">
              <a:lnSpc>
                <a:spcPct val="110000"/>
              </a:lnSpc>
              <a:buFont typeface="Arial" panose="020B0604020202020204" pitchFamily="34" charset="0"/>
              <a:buChar char="•"/>
            </a:pPr>
            <a:r>
              <a:rPr lang="en-US" sz="1500" b="0" i="0">
                <a:effectLst/>
              </a:rPr>
              <a:t>• JISC Digital</a:t>
            </a:r>
            <a:endParaRPr lang="en-US" sz="1500">
              <a:effectLst/>
            </a:endParaRPr>
          </a:p>
          <a:p>
            <a:pPr indent="-228600" algn="l">
              <a:lnSpc>
                <a:spcPct val="110000"/>
              </a:lnSpc>
              <a:buFont typeface="Arial" panose="020B0604020202020204" pitchFamily="34" charset="0"/>
              <a:buChar char="•"/>
            </a:pPr>
            <a:r>
              <a:rPr lang="en-US" sz="1500" b="0" i="0">
                <a:effectLst/>
              </a:rPr>
              <a:t>Capability assessment</a:t>
            </a:r>
            <a:endParaRPr lang="en-US" sz="1500">
              <a:effectLst/>
            </a:endParaRPr>
          </a:p>
          <a:p>
            <a:pPr indent="-228600" algn="l">
              <a:lnSpc>
                <a:spcPct val="110000"/>
              </a:lnSpc>
              <a:buFont typeface="Arial" panose="020B0604020202020204" pitchFamily="34" charset="0"/>
              <a:buChar char="•"/>
            </a:pPr>
            <a:r>
              <a:rPr lang="en-US" sz="1500" b="0" i="0">
                <a:effectLst/>
              </a:rPr>
              <a:t>﻿﻿Identified strengths and weaknesses</a:t>
            </a:r>
            <a:endParaRPr lang="en-US" sz="1500">
              <a:effectLst/>
            </a:endParaRPr>
          </a:p>
          <a:p>
            <a:pPr indent="-228600" algn="l">
              <a:lnSpc>
                <a:spcPct val="110000"/>
              </a:lnSpc>
              <a:buFont typeface="Arial" panose="020B0604020202020204" pitchFamily="34" charset="0"/>
              <a:buChar char="•"/>
            </a:pPr>
            <a:r>
              <a:rPr lang="en-US" sz="1500" b="0" i="0">
                <a:effectLst/>
              </a:rPr>
              <a:t>﻿﻿Importance of digital skills</a:t>
            </a:r>
            <a:endParaRPr lang="en-US" sz="1500">
              <a:effectLst/>
            </a:endParaRPr>
          </a:p>
          <a:p>
            <a:pPr indent="-228600" algn="l">
              <a:lnSpc>
                <a:spcPct val="110000"/>
              </a:lnSpc>
              <a:buFont typeface="Arial" panose="020B0604020202020204" pitchFamily="34" charset="0"/>
              <a:buChar char="•"/>
            </a:pPr>
            <a:r>
              <a:rPr lang="en-US" sz="1500" b="0" i="0">
                <a:effectLst/>
              </a:rPr>
              <a:t>Digital</a:t>
            </a:r>
            <a:endParaRPr lang="en-US" sz="1500">
              <a:effectLst/>
            </a:endParaRPr>
          </a:p>
          <a:p>
            <a:pPr indent="-228600" algn="l">
              <a:lnSpc>
                <a:spcPct val="110000"/>
              </a:lnSpc>
              <a:buFont typeface="Arial" panose="020B0604020202020204" pitchFamily="34" charset="0"/>
              <a:buChar char="•"/>
            </a:pPr>
            <a:endParaRPr lang="en-US" sz="1500"/>
          </a:p>
        </p:txBody>
      </p:sp>
      <p:pic>
        <p:nvPicPr>
          <p:cNvPr id="4" name="Picture 3" descr="Purple Background Images | Free iPhone &amp; Zoom HD Wallpapers &amp; Vectors ...">
            <a:extLst>
              <a:ext uri="{FF2B5EF4-FFF2-40B4-BE49-F238E27FC236}">
                <a16:creationId xmlns:a16="http://schemas.microsoft.com/office/drawing/2014/main" id="{5556E224-75CF-2769-DBCC-5E7D4EA53A06}"/>
              </a:ext>
            </a:extLst>
          </p:cNvPr>
          <p:cNvPicPr>
            <a:picLocks noChangeAspect="1"/>
          </p:cNvPicPr>
          <p:nvPr/>
        </p:nvPicPr>
        <p:blipFill>
          <a:blip r:embed="rId2">
            <a:extLst>
              <a:ext uri="{28A0092B-C50C-407E-A947-70E740481C1C}">
                <a14:useLocalDpi xmlns:a14="http://schemas.microsoft.com/office/drawing/2010/main" val="0"/>
              </a:ext>
            </a:extLst>
          </a:blip>
          <a:srcRect l="8903" t="23391" r="188"/>
          <a:stretch>
            <a:fillRect/>
          </a:stretch>
        </p:blipFill>
        <p:spPr>
          <a:xfrm>
            <a:off x="6834858" y="547084"/>
            <a:ext cx="4919650" cy="2767318"/>
          </a:xfrm>
          <a:prstGeom prst="rect">
            <a:avLst/>
          </a:prstGeom>
        </p:spPr>
      </p:pic>
      <p:pic>
        <p:nvPicPr>
          <p:cNvPr id="5" name="Picture 4" descr="A Principal's Reflections: Reflective Learning as the New Normal">
            <a:extLst>
              <a:ext uri="{FF2B5EF4-FFF2-40B4-BE49-F238E27FC236}">
                <a16:creationId xmlns:a16="http://schemas.microsoft.com/office/drawing/2014/main" id="{7923C31B-6F03-D7F8-78CB-7EAF3FA09A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4858" y="3542235"/>
            <a:ext cx="3861871" cy="2896404"/>
          </a:xfrm>
          <a:prstGeom prst="rect">
            <a:avLst/>
          </a:prstGeom>
        </p:spPr>
      </p:pic>
    </p:spTree>
    <p:extLst>
      <p:ext uri="{BB962C8B-B14F-4D97-AF65-F5344CB8AC3E}">
        <p14:creationId xmlns:p14="http://schemas.microsoft.com/office/powerpoint/2010/main" val="4073324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Purple Background Images | Free iPhone &amp; Zoom HD Wallpapers &amp; Vectors ...">
            <a:extLst>
              <a:ext uri="{FF2B5EF4-FFF2-40B4-BE49-F238E27FC236}">
                <a16:creationId xmlns:a16="http://schemas.microsoft.com/office/drawing/2014/main" id="{2072CD1B-8CB0-79CA-D07F-A3ED557D166E}"/>
              </a:ext>
            </a:extLst>
          </p:cNvPr>
          <p:cNvPicPr>
            <a:picLocks noChangeAspect="1"/>
          </p:cNvPicPr>
          <p:nvPr/>
        </p:nvPicPr>
        <p:blipFill>
          <a:blip r:embed="rId2">
            <a:extLst>
              <a:ext uri="{28A0092B-C50C-407E-A947-70E740481C1C}">
                <a14:useLocalDpi xmlns:a14="http://schemas.microsoft.com/office/drawing/2010/main" val="0"/>
              </a:ext>
            </a:extLst>
          </a:blip>
          <a:srcRect l="9091" t="23281" b="111"/>
          <a:stretch>
            <a:fillRect/>
          </a:stretch>
        </p:blipFill>
        <p:spPr>
          <a:xfrm>
            <a:off x="21" y="10"/>
            <a:ext cx="12191979" cy="6857990"/>
          </a:xfrm>
          <a:prstGeom prst="rect">
            <a:avLst/>
          </a:prstGeom>
        </p:spPr>
      </p:pic>
      <p:sp>
        <p:nvSpPr>
          <p:cNvPr id="14" name="Rectangle 13">
            <a:extLst>
              <a:ext uri="{FF2B5EF4-FFF2-40B4-BE49-F238E27FC236}">
                <a16:creationId xmlns:a16="http://schemas.microsoft.com/office/drawing/2014/main" id="{0CCA9273-E74E-A306-1F74-BEF9EDA30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462170"/>
          </a:xfrm>
          <a:prstGeom prst="rect">
            <a:avLst/>
          </a:prstGeom>
          <a:gradFill>
            <a:gsLst>
              <a:gs pos="0">
                <a:schemeClr val="bg1">
                  <a:alpha val="0"/>
                </a:schemeClr>
              </a:gs>
              <a:gs pos="60000">
                <a:schemeClr val="bg1">
                  <a:alpha val="3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4ABBBA77-E125-FCF7-042B-640BCB65A5D6}"/>
              </a:ext>
            </a:extLst>
          </p:cNvPr>
          <p:cNvSpPr>
            <a:spLocks noGrp="1"/>
          </p:cNvSpPr>
          <p:nvPr>
            <p:ph type="ctrTitle"/>
          </p:nvPr>
        </p:nvSpPr>
        <p:spPr>
          <a:xfrm>
            <a:off x="562388" y="735891"/>
            <a:ext cx="4125339" cy="5680682"/>
          </a:xfrm>
        </p:spPr>
        <p:txBody>
          <a:bodyPr anchor="t">
            <a:normAutofit/>
          </a:bodyPr>
          <a:lstStyle/>
          <a:p>
            <a:r>
              <a:rPr lang="en-GB" sz="2000" b="0" i="0" u="sng" dirty="0">
                <a:effectLst/>
                <a:latin typeface="Helvetica" pitchFamily="2" charset="0"/>
              </a:rPr>
              <a:t>Digital Skills Development</a:t>
            </a:r>
            <a:br>
              <a:rPr lang="en-GB" sz="2000" dirty="0">
                <a:effectLst/>
                <a:latin typeface="Helvetica" pitchFamily="2" charset="0"/>
              </a:rPr>
            </a:br>
            <a:r>
              <a:rPr lang="en-GB" sz="2000" b="0" i="0" dirty="0">
                <a:effectLst/>
                <a:latin typeface="Helvetica" pitchFamily="2" charset="0"/>
              </a:rPr>
              <a:t>In Task 1, I completed the JISC Digital Capability assessment. This helped me understand my current digital strengths and areas that require improvement.</a:t>
            </a:r>
            <a:br>
              <a:rPr lang="en-GB" sz="2000" dirty="0">
                <a:effectLst/>
                <a:latin typeface="Helvetica" pitchFamily="2" charset="0"/>
              </a:rPr>
            </a:br>
            <a:r>
              <a:rPr lang="en-GB" sz="2000" b="0" i="0" dirty="0">
                <a:effectLst/>
                <a:latin typeface="Helvetica" pitchFamily="2" charset="0"/>
              </a:rPr>
              <a:t>The results showed that I have strong skills in digital identity management and digital skills for work. This means I understand how to manage my online presence and use digital tools in a professional way.</a:t>
            </a:r>
            <a:br>
              <a:rPr lang="en-GB" sz="2000" dirty="0">
                <a:effectLst/>
                <a:latin typeface="Helvetica" pitchFamily="2" charset="0"/>
              </a:rPr>
            </a:br>
            <a:r>
              <a:rPr lang="en-GB" sz="2000" b="0" i="0" dirty="0">
                <a:effectLst/>
                <a:latin typeface="Helvetica" pitchFamily="2" charset="0"/>
              </a:rPr>
              <a:t>These skills are important because many university activities now take place online, including communication, research and submitting assignments.</a:t>
            </a:r>
            <a:br>
              <a:rPr lang="en-GB" sz="2000" dirty="0">
                <a:effectLst/>
                <a:latin typeface="Helvetica" pitchFamily="2" charset="0"/>
              </a:rPr>
            </a:br>
            <a:endParaRPr lang="en-US" sz="4400" dirty="0"/>
          </a:p>
        </p:txBody>
      </p:sp>
      <p:sp>
        <p:nvSpPr>
          <p:cNvPr id="3" name="Subtitle 2">
            <a:extLst>
              <a:ext uri="{FF2B5EF4-FFF2-40B4-BE49-F238E27FC236}">
                <a16:creationId xmlns:a16="http://schemas.microsoft.com/office/drawing/2014/main" id="{AA57005E-C291-47F4-76C1-72E7F64FC8AF}"/>
              </a:ext>
            </a:extLst>
          </p:cNvPr>
          <p:cNvSpPr>
            <a:spLocks noGrp="1"/>
          </p:cNvSpPr>
          <p:nvPr>
            <p:ph type="subTitle" idx="1"/>
          </p:nvPr>
        </p:nvSpPr>
        <p:spPr>
          <a:xfrm>
            <a:off x="8458199" y="255831"/>
            <a:ext cx="3538728" cy="960120"/>
          </a:xfrm>
        </p:spPr>
        <p:txBody>
          <a:bodyPr anchor="t">
            <a:noAutofit/>
          </a:bodyPr>
          <a:lstStyle/>
          <a:p>
            <a:r>
              <a:rPr lang="en-GB" sz="2600" b="0" i="0" dirty="0">
                <a:effectLst/>
                <a:latin typeface="Helvetica" pitchFamily="2" charset="0"/>
              </a:rPr>
              <a:t>JISC Digital</a:t>
            </a:r>
            <a:endParaRPr lang="en-GB" sz="2600" dirty="0">
              <a:effectLst/>
              <a:latin typeface="Helvetica" pitchFamily="2" charset="0"/>
            </a:endParaRPr>
          </a:p>
          <a:p>
            <a:r>
              <a:rPr lang="en-GB" sz="2600" b="0" i="0" dirty="0">
                <a:effectLst/>
                <a:latin typeface="Helvetica" pitchFamily="2" charset="0"/>
              </a:rPr>
              <a:t>Capability assessment</a:t>
            </a:r>
            <a:endParaRPr lang="en-GB" sz="2600" dirty="0">
              <a:effectLst/>
              <a:latin typeface="Helvetica" pitchFamily="2" charset="0"/>
            </a:endParaRPr>
          </a:p>
          <a:p>
            <a:r>
              <a:rPr lang="en-GB" sz="2600" b="0" i="0" dirty="0">
                <a:effectLst/>
                <a:latin typeface="Helvetica" pitchFamily="2" charset="0"/>
              </a:rPr>
              <a:t>﻿﻿Identified strengths and weaknesses</a:t>
            </a:r>
            <a:endParaRPr lang="en-GB" sz="2600" dirty="0">
              <a:effectLst/>
              <a:latin typeface="Helvetica" pitchFamily="2" charset="0"/>
            </a:endParaRPr>
          </a:p>
          <a:p>
            <a:r>
              <a:rPr lang="en-GB" sz="2600" b="0" i="0" dirty="0">
                <a:effectLst/>
                <a:latin typeface="Helvetica" pitchFamily="2" charset="0"/>
              </a:rPr>
              <a:t>﻿﻿Importance of digital skills</a:t>
            </a:r>
            <a:endParaRPr lang="en-GB" sz="2600" dirty="0">
              <a:effectLst/>
              <a:latin typeface="Helvetica" pitchFamily="2" charset="0"/>
            </a:endParaRPr>
          </a:p>
          <a:p>
            <a:pPr algn="r"/>
            <a:endParaRPr lang="en-US" sz="2600" dirty="0"/>
          </a:p>
        </p:txBody>
      </p:sp>
      <p:sp>
        <p:nvSpPr>
          <p:cNvPr id="5" name="Arrow: Left-right 4">
            <a:extLst>
              <a:ext uri="{FF2B5EF4-FFF2-40B4-BE49-F238E27FC236}">
                <a16:creationId xmlns:a16="http://schemas.microsoft.com/office/drawing/2014/main" id="{A7B057D5-6135-66B1-DE4D-385A6BF7ED83}"/>
              </a:ext>
            </a:extLst>
          </p:cNvPr>
          <p:cNvSpPr/>
          <p:nvPr/>
        </p:nvSpPr>
        <p:spPr>
          <a:xfrm>
            <a:off x="4882800" y="2291647"/>
            <a:ext cx="4125339" cy="960120"/>
          </a:xfrm>
          <a:prstGeom prst="leftRightArrow">
            <a:avLst>
              <a:gd name="adj1" fmla="val 43906"/>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650EE44-EC5F-EB41-4A59-942040C2EA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99526" y="3537866"/>
            <a:ext cx="3545761" cy="3153833"/>
          </a:xfrm>
          <a:prstGeom prst="rect">
            <a:avLst/>
          </a:prstGeom>
        </p:spPr>
      </p:pic>
    </p:spTree>
    <p:extLst>
      <p:ext uri="{BB962C8B-B14F-4D97-AF65-F5344CB8AC3E}">
        <p14:creationId xmlns:p14="http://schemas.microsoft.com/office/powerpoint/2010/main" val="368657230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B4472A-332B-71E5-8009-33841E7C3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3B1C84-FA6D-D83B-F7DF-0CC639201AD2}"/>
              </a:ext>
            </a:extLst>
          </p:cNvPr>
          <p:cNvSpPr>
            <a:spLocks noGrp="1"/>
          </p:cNvSpPr>
          <p:nvPr>
            <p:ph type="ctrTitle"/>
          </p:nvPr>
        </p:nvSpPr>
        <p:spPr>
          <a:xfrm>
            <a:off x="510074" y="1635260"/>
            <a:ext cx="3348297" cy="2913112"/>
          </a:xfrm>
        </p:spPr>
        <p:txBody>
          <a:bodyPr>
            <a:noAutofit/>
          </a:bodyPr>
          <a:lstStyle/>
          <a:p>
            <a:r>
              <a:rPr lang="en-GB" sz="1500" b="0" i="0" u="sng" dirty="0">
                <a:effectLst/>
                <a:latin typeface="Helvetica" pitchFamily="2" charset="0"/>
              </a:rPr>
              <a:t>Action plan</a:t>
            </a:r>
            <a:br>
              <a:rPr lang="en-GB" sz="1500" dirty="0">
                <a:effectLst/>
                <a:latin typeface="Helvetica" pitchFamily="2" charset="0"/>
              </a:rPr>
            </a:br>
            <a:r>
              <a:rPr lang="en-GB" sz="1500" b="0" i="0" dirty="0">
                <a:effectLst/>
                <a:latin typeface="Helvetica" pitchFamily="2" charset="0"/>
              </a:rPr>
              <a:t>SMART action plan</a:t>
            </a:r>
            <a:br>
              <a:rPr lang="en-GB" sz="1500" dirty="0">
                <a:effectLst/>
                <a:latin typeface="Helvetica" pitchFamily="2" charset="0"/>
              </a:rPr>
            </a:br>
            <a:r>
              <a:rPr lang="en-GB" sz="1500" b="0" i="0" dirty="0">
                <a:effectLst/>
                <a:latin typeface="Helvetica" pitchFamily="2" charset="0"/>
              </a:rPr>
              <a:t>﻿﻿Improve data literacy</a:t>
            </a:r>
            <a:br>
              <a:rPr lang="en-GB" sz="1500" dirty="0">
                <a:effectLst/>
                <a:latin typeface="Helvetica" pitchFamily="2" charset="0"/>
              </a:rPr>
            </a:br>
            <a:r>
              <a:rPr lang="en-GB" sz="1500" b="0" i="0" dirty="0">
                <a:effectLst/>
                <a:latin typeface="Helvetica" pitchFamily="2" charset="0"/>
              </a:rPr>
              <a:t>﻿﻿Improve digital collaboration</a:t>
            </a:r>
            <a:br>
              <a:rPr lang="en-GB" sz="1500" dirty="0">
                <a:effectLst/>
                <a:latin typeface="Helvetica" pitchFamily="2" charset="0"/>
              </a:rPr>
            </a:br>
            <a:r>
              <a:rPr lang="en-GB" sz="1500" b="0" i="0" dirty="0">
                <a:effectLst/>
                <a:latin typeface="Helvetica" pitchFamily="2" charset="0"/>
              </a:rPr>
              <a:t>﻿﻿The assessment also showed areas that need improvement, particularly data literacy and digital collaboration.</a:t>
            </a:r>
            <a:br>
              <a:rPr lang="en-GB" sz="1500" b="0" i="0" dirty="0">
                <a:effectLst/>
                <a:latin typeface="Helvetica" pitchFamily="2" charset="0"/>
              </a:rPr>
            </a:br>
            <a:br>
              <a:rPr lang="en-GB" sz="1500" dirty="0">
                <a:effectLst/>
                <a:latin typeface="Helvetica" pitchFamily="2" charset="0"/>
              </a:rPr>
            </a:br>
            <a:r>
              <a:rPr lang="en-GB" sz="1500" b="0" i="0" dirty="0">
                <a:effectLst/>
                <a:latin typeface="Helvetica" pitchFamily="2" charset="0"/>
              </a:rPr>
              <a:t>To improve these skills, I created a SMART action plan. One goal is to practise using Microsoft Excel every week in order to improve my ability to work with data. Another goal is to participate more actively in online group work. These actions will help improve my confidence when using digital tools and working with others.</a:t>
            </a:r>
            <a:br>
              <a:rPr lang="en-GB" sz="1500" dirty="0">
                <a:effectLst/>
                <a:latin typeface="Helvetica" pitchFamily="2" charset="0"/>
              </a:rPr>
            </a:br>
            <a:r>
              <a:rPr lang="en-GB" sz="1500" b="0" i="0" dirty="0">
                <a:effectLst/>
                <a:latin typeface="Helvetica" pitchFamily="2" charset="0"/>
              </a:rPr>
              <a:t>Slide 4 - Linkedin Learning</a:t>
            </a:r>
            <a:br>
              <a:rPr lang="en-GB" sz="1500" dirty="0">
                <a:effectLst/>
                <a:latin typeface="Helvetica" pitchFamily="2" charset="0"/>
              </a:rPr>
            </a:br>
            <a:endParaRPr lang="en-US" sz="1500" dirty="0"/>
          </a:p>
        </p:txBody>
      </p:sp>
      <p:pic>
        <p:nvPicPr>
          <p:cNvPr id="4" name="Picture 3" descr="Premium Royalty Free Image - ID: 27906">
            <a:extLst>
              <a:ext uri="{FF2B5EF4-FFF2-40B4-BE49-F238E27FC236}">
                <a16:creationId xmlns:a16="http://schemas.microsoft.com/office/drawing/2014/main" id="{C694B6B5-D3B7-2353-0C77-FAA1BA5242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27950" y="394504"/>
            <a:ext cx="7023105" cy="6061934"/>
          </a:xfrm>
          <a:prstGeom prst="rect">
            <a:avLst/>
          </a:prstGeom>
        </p:spPr>
      </p:pic>
    </p:spTree>
    <p:extLst>
      <p:ext uri="{BB962C8B-B14F-4D97-AF65-F5344CB8AC3E}">
        <p14:creationId xmlns:p14="http://schemas.microsoft.com/office/powerpoint/2010/main" val="695962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802FD18-541E-DB3D-29D0-1D620C334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26205A-AD72-CB13-7DF2-4A4461D697E3}"/>
              </a:ext>
            </a:extLst>
          </p:cNvPr>
          <p:cNvSpPr>
            <a:spLocks noGrp="1"/>
          </p:cNvSpPr>
          <p:nvPr>
            <p:ph type="ctrTitle"/>
          </p:nvPr>
        </p:nvSpPr>
        <p:spPr>
          <a:xfrm>
            <a:off x="965038" y="-649768"/>
            <a:ext cx="3350873" cy="3240633"/>
          </a:xfrm>
        </p:spPr>
        <p:txBody>
          <a:bodyPr>
            <a:normAutofit/>
          </a:bodyPr>
          <a:lstStyle/>
          <a:p>
            <a:r>
              <a:rPr lang="en-GB" sz="1600" b="0" i="0" u="sng" dirty="0">
                <a:effectLst/>
                <a:latin typeface="Helvetica" pitchFamily="2" charset="0"/>
              </a:rPr>
              <a:t>Linkedin Learning</a:t>
            </a:r>
            <a:br>
              <a:rPr lang="en-GB" sz="1600" b="0" dirty="0">
                <a:effectLst/>
                <a:latin typeface="Helvetica" pitchFamily="2" charset="0"/>
              </a:rPr>
            </a:br>
            <a:r>
              <a:rPr lang="en-GB" sz="1600" b="0" dirty="0">
                <a:effectLst/>
                <a:latin typeface="Helvetica" pitchFamily="2" charset="0"/>
              </a:rPr>
              <a:t>office 365</a:t>
            </a:r>
            <a:r>
              <a:rPr lang="en-GB" sz="1600" b="0" dirty="0">
                <a:latin typeface="Helvetica" pitchFamily="2" charset="0"/>
              </a:rPr>
              <a:t> </a:t>
            </a:r>
            <a:r>
              <a:rPr lang="en-GB" sz="1600" b="0" i="0" dirty="0">
                <a:effectLst/>
                <a:latin typeface="Helvetica" pitchFamily="2" charset="0"/>
              </a:rPr>
              <a:t>courses completed </a:t>
            </a:r>
            <a:br>
              <a:rPr lang="en-GB" sz="1600" b="0" dirty="0">
                <a:effectLst/>
                <a:latin typeface="Helvetica" pitchFamily="2" charset="0"/>
              </a:rPr>
            </a:br>
            <a:r>
              <a:rPr lang="en-GB" sz="1600" b="0" i="0" dirty="0">
                <a:effectLst/>
                <a:latin typeface="Helvetica" pitchFamily="2" charset="0"/>
              </a:rPr>
              <a:t>• Word, Excel, PowerPoint, Outlook</a:t>
            </a:r>
            <a:br>
              <a:rPr lang="en-GB" sz="1600" b="0" dirty="0">
                <a:effectLst/>
                <a:latin typeface="Helvetica" pitchFamily="2" charset="0"/>
              </a:rPr>
            </a:br>
            <a:r>
              <a:rPr lang="en-GB" sz="1600" b="0" i="0" dirty="0">
                <a:effectLst/>
                <a:latin typeface="Helvetica" pitchFamily="2" charset="0"/>
              </a:rPr>
              <a:t>• Practical digital skills</a:t>
            </a:r>
            <a:br>
              <a:rPr lang="en-GB" sz="1600" b="0" dirty="0">
                <a:effectLst/>
                <a:latin typeface="Helvetica" pitchFamily="2" charset="0"/>
              </a:rPr>
            </a:br>
            <a:endParaRPr lang="en-US" sz="3600" b="0" dirty="0"/>
          </a:p>
        </p:txBody>
      </p:sp>
      <p:sp>
        <p:nvSpPr>
          <p:cNvPr id="3" name="Subtitle 2">
            <a:extLst>
              <a:ext uri="{FF2B5EF4-FFF2-40B4-BE49-F238E27FC236}">
                <a16:creationId xmlns:a16="http://schemas.microsoft.com/office/drawing/2014/main" id="{CB0B1BB2-26CD-100D-6813-C3FDD70A620B}"/>
              </a:ext>
            </a:extLst>
          </p:cNvPr>
          <p:cNvSpPr>
            <a:spLocks noGrp="1"/>
          </p:cNvSpPr>
          <p:nvPr>
            <p:ph type="subTitle" idx="1"/>
          </p:nvPr>
        </p:nvSpPr>
        <p:spPr>
          <a:xfrm>
            <a:off x="663282" y="2274186"/>
            <a:ext cx="3652630" cy="1713023"/>
          </a:xfrm>
        </p:spPr>
        <p:txBody>
          <a:bodyPr>
            <a:normAutofit fontScale="25000" lnSpcReduction="20000"/>
          </a:bodyPr>
          <a:lstStyle/>
          <a:p>
            <a:pPr marL="285750" indent="-285750" algn="l">
              <a:buFont typeface="Arial" panose="020B0604020202020204" pitchFamily="34" charset="0"/>
              <a:buChar char="•"/>
            </a:pPr>
            <a:r>
              <a:rPr lang="en-GB" sz="6800" b="0" i="0" dirty="0">
                <a:effectLst/>
                <a:latin typeface="Helvetica" pitchFamily="2" charset="0"/>
              </a:rPr>
              <a:t>In Task 2, I completed several courses on LinkedIn Learning related to Microsoft Office 365. These included Microsoft Word, Excel, PowerPoint and Outlook. These courses helped develop practical digital skills that are used in both university and the workplace. For example, Microsoft Word is useful for writing assignments and reports, while PowerPoint helps create presentations. Outlook is used for communication and managing emails. These courses has helped me improved my confidence when using professional digital tools</a:t>
            </a:r>
          </a:p>
          <a:p>
            <a:pPr marL="285750" indent="-285750" algn="l">
              <a:buFont typeface="Arial" panose="020B0604020202020204" pitchFamily="34" charset="0"/>
              <a:buChar char="•"/>
            </a:pPr>
            <a:endParaRPr lang="en-GB" dirty="0">
              <a:effectLst/>
              <a:latin typeface="Helvetica" pitchFamily="2" charset="0"/>
            </a:endParaRPr>
          </a:p>
          <a:p>
            <a:pPr marL="285750" indent="-285750" algn="l">
              <a:buFont typeface="Arial" panose="020B0604020202020204" pitchFamily="34" charset="0"/>
              <a:buChar char="•"/>
            </a:pPr>
            <a:endParaRPr lang="en-US" dirty="0"/>
          </a:p>
        </p:txBody>
      </p:sp>
      <p:pic>
        <p:nvPicPr>
          <p:cNvPr id="4" name="Picture 3">
            <a:extLst>
              <a:ext uri="{FF2B5EF4-FFF2-40B4-BE49-F238E27FC236}">
                <a16:creationId xmlns:a16="http://schemas.microsoft.com/office/drawing/2014/main" id="{9CB0BBB9-6492-C911-E0AF-C817047375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98493" y="1215432"/>
            <a:ext cx="2858295" cy="2129430"/>
          </a:xfrm>
          <a:prstGeom prst="rect">
            <a:avLst/>
          </a:prstGeom>
        </p:spPr>
      </p:pic>
      <p:pic>
        <p:nvPicPr>
          <p:cNvPr id="6" name="Picture 5">
            <a:extLst>
              <a:ext uri="{FF2B5EF4-FFF2-40B4-BE49-F238E27FC236}">
                <a16:creationId xmlns:a16="http://schemas.microsoft.com/office/drawing/2014/main" id="{689BA6A1-9524-A981-DA69-143D3A3D98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88616" y="1215432"/>
            <a:ext cx="2678528" cy="2129430"/>
          </a:xfrm>
          <a:prstGeom prst="rect">
            <a:avLst/>
          </a:prstGeom>
        </p:spPr>
      </p:pic>
      <p:pic>
        <p:nvPicPr>
          <p:cNvPr id="5" name="Picture 4">
            <a:extLst>
              <a:ext uri="{FF2B5EF4-FFF2-40B4-BE49-F238E27FC236}">
                <a16:creationId xmlns:a16="http://schemas.microsoft.com/office/drawing/2014/main" id="{A5FA68FF-369B-91FB-5156-03F7A93705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60699" y="3512657"/>
            <a:ext cx="2696089" cy="2129910"/>
          </a:xfrm>
          <a:prstGeom prst="rect">
            <a:avLst/>
          </a:prstGeom>
        </p:spPr>
      </p:pic>
      <p:pic>
        <p:nvPicPr>
          <p:cNvPr id="7" name="Picture 6">
            <a:extLst>
              <a:ext uri="{FF2B5EF4-FFF2-40B4-BE49-F238E27FC236}">
                <a16:creationId xmlns:a16="http://schemas.microsoft.com/office/drawing/2014/main" id="{6CA3F6ED-3960-D3F7-AD3C-0C85BA0413E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88615" y="3512657"/>
            <a:ext cx="2645850" cy="2129909"/>
          </a:xfrm>
          <a:prstGeom prst="rect">
            <a:avLst/>
          </a:prstGeom>
        </p:spPr>
      </p:pic>
    </p:spTree>
    <p:extLst>
      <p:ext uri="{BB962C8B-B14F-4D97-AF65-F5344CB8AC3E}">
        <p14:creationId xmlns:p14="http://schemas.microsoft.com/office/powerpoint/2010/main" val="388503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F775E-CFF7-F8B5-88E2-621A192FC6E3}"/>
              </a:ext>
            </a:extLst>
          </p:cNvPr>
          <p:cNvSpPr>
            <a:spLocks noGrp="1"/>
          </p:cNvSpPr>
          <p:nvPr>
            <p:ph type="ctrTitle"/>
          </p:nvPr>
        </p:nvSpPr>
        <p:spPr>
          <a:xfrm>
            <a:off x="503943" y="2354619"/>
            <a:ext cx="4900942" cy="4298446"/>
          </a:xfrm>
        </p:spPr>
        <p:txBody>
          <a:bodyPr>
            <a:noAutofit/>
          </a:bodyPr>
          <a:lstStyle/>
          <a:p>
            <a:r>
              <a:rPr lang="en-GB" sz="2300" b="0" i="0" dirty="0">
                <a:effectLst/>
                <a:latin typeface="Helvetica" pitchFamily="2" charset="0"/>
              </a:rPr>
              <a:t>Understanding spreadsheets</a:t>
            </a:r>
            <a:br>
              <a:rPr lang="en-GB" sz="2300" dirty="0">
                <a:effectLst/>
                <a:latin typeface="Helvetica" pitchFamily="2" charset="0"/>
              </a:rPr>
            </a:br>
            <a:r>
              <a:rPr lang="en-GB" sz="2300" b="0" i="0" dirty="0">
                <a:effectLst/>
                <a:latin typeface="Helvetica" pitchFamily="2" charset="0"/>
              </a:rPr>
              <a:t>﻿﻿• Using formulas and charts</a:t>
            </a:r>
            <a:br>
              <a:rPr lang="en-GB" sz="2300" dirty="0">
                <a:effectLst/>
                <a:latin typeface="Helvetica" pitchFamily="2" charset="0"/>
              </a:rPr>
            </a:br>
            <a:r>
              <a:rPr lang="en-GB" sz="2300" b="0" i="0" dirty="0">
                <a:effectLst/>
                <a:latin typeface="Helvetica" pitchFamily="2" charset="0"/>
              </a:rPr>
              <a:t>﻿﻿• Data analysis skills</a:t>
            </a:r>
            <a:br>
              <a:rPr lang="en-GB" sz="2300" dirty="0">
                <a:effectLst/>
                <a:latin typeface="Helvetica" pitchFamily="2" charset="0"/>
              </a:rPr>
            </a:br>
            <a:r>
              <a:rPr lang="en-GB" sz="2300" b="0" i="0" dirty="0">
                <a:effectLst/>
                <a:latin typeface="Helvetica" pitchFamily="2" charset="0"/>
              </a:rPr>
              <a:t>﻿﻿In Task 3, I focused on Microsoft Excel and its</a:t>
            </a:r>
            <a:br>
              <a:rPr lang="en-GB" sz="2300" dirty="0">
                <a:effectLst/>
                <a:latin typeface="Helvetica" pitchFamily="2" charset="0"/>
              </a:rPr>
            </a:br>
            <a:r>
              <a:rPr lang="en-GB" sz="2300" b="0" i="0" dirty="0">
                <a:effectLst/>
                <a:latin typeface="Helvetica" pitchFamily="2" charset="0"/>
              </a:rPr>
              <a:t>importance as a digital tool. excel is widely used in business and education for organising data, performing calculations and creating charts. Through this task, I learned how spreadsheets can help analyse information and present data clearly. Excel can be used for budgeting, reporting and decision making.</a:t>
            </a:r>
            <a:br>
              <a:rPr lang="en-GB" sz="2300" dirty="0">
                <a:effectLst/>
                <a:latin typeface="Helvetica" pitchFamily="2" charset="0"/>
              </a:rPr>
            </a:br>
            <a:r>
              <a:rPr lang="en-GB" sz="2300" b="0" i="0" dirty="0">
                <a:effectLst/>
                <a:latin typeface="Helvetica" pitchFamily="2" charset="0"/>
              </a:rPr>
              <a:t>These skills are valuable because many jobs require the ability to work with data.</a:t>
            </a:r>
            <a:br>
              <a:rPr lang="en-GB" sz="2300" dirty="0">
                <a:effectLst/>
                <a:latin typeface="Helvetica" pitchFamily="2" charset="0"/>
              </a:rPr>
            </a:br>
            <a:r>
              <a:rPr lang="en-GB" sz="2300" b="0" i="0" dirty="0">
                <a:effectLst/>
                <a:latin typeface="Helvetica" pitchFamily="2" charset="0"/>
              </a:rPr>
              <a:t>Reflection and Future</a:t>
            </a:r>
            <a:br>
              <a:rPr lang="en-GB" sz="2300" dirty="0">
                <a:effectLst/>
                <a:latin typeface="Helvetica" pitchFamily="2" charset="0"/>
              </a:rPr>
            </a:br>
            <a:endParaRPr lang="en-US" sz="2300" dirty="0"/>
          </a:p>
        </p:txBody>
      </p:sp>
      <p:sp>
        <p:nvSpPr>
          <p:cNvPr id="3" name="Subtitle 2">
            <a:extLst>
              <a:ext uri="{FF2B5EF4-FFF2-40B4-BE49-F238E27FC236}">
                <a16:creationId xmlns:a16="http://schemas.microsoft.com/office/drawing/2014/main" id="{CA0842CB-D079-629C-1515-34DF7DD5B55B}"/>
              </a:ext>
            </a:extLst>
          </p:cNvPr>
          <p:cNvSpPr>
            <a:spLocks noGrp="1"/>
          </p:cNvSpPr>
          <p:nvPr>
            <p:ph type="subTitle" idx="1"/>
          </p:nvPr>
        </p:nvSpPr>
        <p:spPr>
          <a:xfrm>
            <a:off x="-236279" y="0"/>
            <a:ext cx="7588155" cy="1414091"/>
          </a:xfrm>
        </p:spPr>
        <p:txBody>
          <a:bodyPr/>
          <a:lstStyle/>
          <a:p>
            <a:r>
              <a:rPr lang="en-GB" b="0" i="0" u="sng" dirty="0">
                <a:effectLst/>
                <a:latin typeface="Helvetica" pitchFamily="2" charset="0"/>
              </a:rPr>
              <a:t>Microsoft Excel Skills</a:t>
            </a:r>
            <a:endParaRPr lang="en-GB" u="sng" dirty="0">
              <a:effectLst/>
              <a:latin typeface="Helvetica" pitchFamily="2" charset="0"/>
            </a:endParaRPr>
          </a:p>
          <a:p>
            <a:endParaRPr lang="en-US" dirty="0"/>
          </a:p>
        </p:txBody>
      </p:sp>
      <p:pic>
        <p:nvPicPr>
          <p:cNvPr id="5" name="Picture 4" descr="Young focused woman writing in planner while using laptop · Free Stock ...">
            <a:extLst>
              <a:ext uri="{FF2B5EF4-FFF2-40B4-BE49-F238E27FC236}">
                <a16:creationId xmlns:a16="http://schemas.microsoft.com/office/drawing/2014/main" id="{0BD64F6E-AE34-2743-1DDD-2301E5BE67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8920" y="29080"/>
            <a:ext cx="6986772" cy="4651078"/>
          </a:xfrm>
          <a:prstGeom prst="rect">
            <a:avLst/>
          </a:prstGeom>
        </p:spPr>
      </p:pic>
    </p:spTree>
    <p:extLst>
      <p:ext uri="{BB962C8B-B14F-4D97-AF65-F5344CB8AC3E}">
        <p14:creationId xmlns:p14="http://schemas.microsoft.com/office/powerpoint/2010/main" val="11762608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32057F-F015-B1B2-4E3E-2307F8EFC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6AFB38-7BEC-50F8-0600-0A85429069D5}"/>
              </a:ext>
            </a:extLst>
          </p:cNvPr>
          <p:cNvSpPr>
            <a:spLocks noGrp="1"/>
          </p:cNvSpPr>
          <p:nvPr>
            <p:ph type="ctrTitle"/>
          </p:nvPr>
        </p:nvSpPr>
        <p:spPr>
          <a:xfrm>
            <a:off x="7154855" y="-488291"/>
            <a:ext cx="4361688" cy="3475236"/>
          </a:xfrm>
        </p:spPr>
        <p:txBody>
          <a:bodyPr>
            <a:normAutofit/>
          </a:bodyPr>
          <a:lstStyle/>
          <a:p>
            <a:pPr algn="l"/>
            <a:r>
              <a:rPr lang="en-GB" sz="5400" b="0" i="0" dirty="0">
                <a:effectLst/>
                <a:latin typeface="Helvetica" pitchFamily="2" charset="0"/>
              </a:rPr>
              <a:t>Reflection and Future</a:t>
            </a:r>
            <a:br>
              <a:rPr lang="en-GB" sz="5400" dirty="0">
                <a:effectLst/>
                <a:latin typeface="Helvetica" pitchFamily="2" charset="0"/>
              </a:rPr>
            </a:br>
            <a:r>
              <a:rPr lang="en-GB" sz="5400" b="0" i="0" dirty="0">
                <a:effectLst/>
                <a:latin typeface="Helvetica" pitchFamily="2" charset="0"/>
              </a:rPr>
              <a:t>Application</a:t>
            </a:r>
            <a:br>
              <a:rPr lang="en-GB" sz="5400" dirty="0">
                <a:effectLst/>
                <a:latin typeface="Helvetica" pitchFamily="2" charset="0"/>
              </a:rPr>
            </a:br>
            <a:endParaRPr lang="en-US" sz="5400" dirty="0"/>
          </a:p>
        </p:txBody>
      </p:sp>
      <p:sp>
        <p:nvSpPr>
          <p:cNvPr id="3" name="Subtitle 2">
            <a:extLst>
              <a:ext uri="{FF2B5EF4-FFF2-40B4-BE49-F238E27FC236}">
                <a16:creationId xmlns:a16="http://schemas.microsoft.com/office/drawing/2014/main" id="{AC8E3F69-6FDC-F2A8-82F6-F0E36FB64A7D}"/>
              </a:ext>
            </a:extLst>
          </p:cNvPr>
          <p:cNvSpPr>
            <a:spLocks noGrp="1"/>
          </p:cNvSpPr>
          <p:nvPr>
            <p:ph type="subTitle" idx="1"/>
          </p:nvPr>
        </p:nvSpPr>
        <p:spPr>
          <a:xfrm>
            <a:off x="4614221" y="2676829"/>
            <a:ext cx="7790430" cy="310116"/>
          </a:xfrm>
        </p:spPr>
        <p:txBody>
          <a:bodyPr>
            <a:noAutofit/>
          </a:bodyPr>
          <a:lstStyle/>
          <a:p>
            <a:pPr marL="285750" indent="-285750">
              <a:buFont typeface="Arial" panose="020B0604020202020204" pitchFamily="34" charset="0"/>
              <a:buChar char="•"/>
            </a:pPr>
            <a:r>
              <a:rPr lang="en-GB" dirty="0"/>
              <a:t>The JISC Digital Capability Tool helped me understand my current digital skills.</a:t>
            </a:r>
          </a:p>
          <a:p>
            <a:pPr marL="285750" indent="-285750">
              <a:buFont typeface="Arial" panose="020B0604020202020204" pitchFamily="34" charset="0"/>
              <a:buChar char="•"/>
            </a:pPr>
            <a:r>
              <a:rPr lang="en-GB" dirty="0"/>
              <a:t>It showed both my strengths and the areas that I need to improve.</a:t>
            </a:r>
          </a:p>
          <a:p>
            <a:pPr marL="285750" indent="-285750">
              <a:buFont typeface="Arial" panose="020B0604020202020204" pitchFamily="34" charset="0"/>
              <a:buChar char="•"/>
            </a:pPr>
            <a:r>
              <a:rPr lang="en-GB" dirty="0"/>
              <a:t>My main strengths were digital identity management and digital skills for work.</a:t>
            </a:r>
          </a:p>
          <a:p>
            <a:pPr marL="285750" indent="-285750">
              <a:buFont typeface="Arial" panose="020B0604020202020204" pitchFamily="34" charset="0"/>
              <a:buChar char="•"/>
            </a:pPr>
            <a:r>
              <a:rPr lang="en-GB" dirty="0"/>
              <a:t>However, I need to improve data literacy and digital collaboration.</a:t>
            </a:r>
          </a:p>
          <a:p>
            <a:pPr marL="285750" indent="-285750">
              <a:buFont typeface="Arial" panose="020B0604020202020204" pitchFamily="34" charset="0"/>
              <a:buChar char="•"/>
            </a:pPr>
            <a:r>
              <a:rPr lang="en-GB" dirty="0"/>
              <a:t>Reflecting on these results helped me understand how important digital skills are for university and future careers.</a:t>
            </a:r>
          </a:p>
          <a:p>
            <a:pPr marL="285750" indent="-285750">
              <a:buFont typeface="Arial" panose="020B0604020202020204" pitchFamily="34" charset="0"/>
              <a:buChar char="•"/>
            </a:pPr>
            <a:r>
              <a:rPr lang="en-GB" dirty="0"/>
              <a:t>Reflection is important because it helps students learn from their experiences and improve their skills (Dynamic Training, 2024).</a:t>
            </a:r>
          </a:p>
          <a:p>
            <a:pPr marL="285750" indent="-285750" algn="l">
              <a:buFont typeface="Arial" panose="020B0604020202020204" pitchFamily="34" charset="0"/>
              <a:buChar char="•"/>
            </a:pPr>
            <a:endParaRPr lang="en-US" dirty="0"/>
          </a:p>
        </p:txBody>
      </p:sp>
      <p:pic>
        <p:nvPicPr>
          <p:cNvPr id="4" name="Picture 3" descr="Clipart - Thumbs up smiley">
            <a:extLst>
              <a:ext uri="{FF2B5EF4-FFF2-40B4-BE49-F238E27FC236}">
                <a16:creationId xmlns:a16="http://schemas.microsoft.com/office/drawing/2014/main" id="{F8B77F1C-2EA8-910B-B062-9DFF6BBDD9AE}"/>
              </a:ext>
            </a:extLst>
          </p:cNvPr>
          <p:cNvPicPr>
            <a:picLocks noChangeAspect="1"/>
          </p:cNvPicPr>
          <p:nvPr/>
        </p:nvPicPr>
        <p:blipFill>
          <a:blip r:embed="rId2">
            <a:extLst>
              <a:ext uri="{28A0092B-C50C-407E-A947-70E740481C1C}">
                <a14:useLocalDpi xmlns:a14="http://schemas.microsoft.com/office/drawing/2010/main" val="0"/>
              </a:ext>
            </a:extLst>
          </a:blip>
          <a:srcRect l="3393"/>
          <a:stretch>
            <a:fillRect/>
          </a:stretch>
        </p:blipFill>
        <p:spPr>
          <a:xfrm>
            <a:off x="0" y="0"/>
            <a:ext cx="4577887" cy="4774498"/>
          </a:xfrm>
          <a:prstGeom prst="rect">
            <a:avLst/>
          </a:prstGeom>
        </p:spPr>
      </p:pic>
    </p:spTree>
    <p:extLst>
      <p:ext uri="{BB962C8B-B14F-4D97-AF65-F5344CB8AC3E}">
        <p14:creationId xmlns:p14="http://schemas.microsoft.com/office/powerpoint/2010/main" val="2012494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D1369-3CF0-B414-4E9B-549FDF9B554B}"/>
              </a:ext>
            </a:extLst>
          </p:cNvPr>
          <p:cNvSpPr>
            <a:spLocks noGrp="1"/>
          </p:cNvSpPr>
          <p:nvPr>
            <p:ph type="ctrTitle"/>
          </p:nvPr>
        </p:nvSpPr>
        <p:spPr/>
        <p:txBody>
          <a:bodyPr/>
          <a:lstStyle/>
          <a:p>
            <a:r>
              <a:rPr lang="en-GB" dirty="0"/>
              <a:t>References list</a:t>
            </a:r>
            <a:endParaRPr lang="en-US" dirty="0"/>
          </a:p>
        </p:txBody>
      </p:sp>
      <p:sp>
        <p:nvSpPr>
          <p:cNvPr id="3" name="Subtitle 2">
            <a:extLst>
              <a:ext uri="{FF2B5EF4-FFF2-40B4-BE49-F238E27FC236}">
                <a16:creationId xmlns:a16="http://schemas.microsoft.com/office/drawing/2014/main" id="{E80ECF46-7CA0-30D2-045F-8325217110A4}"/>
              </a:ext>
            </a:extLst>
          </p:cNvPr>
          <p:cNvSpPr>
            <a:spLocks noGrp="1"/>
          </p:cNvSpPr>
          <p:nvPr>
            <p:ph type="subTitle" idx="1"/>
          </p:nvPr>
        </p:nvSpPr>
        <p:spPr/>
        <p:txBody>
          <a:bodyPr>
            <a:normAutofit fontScale="25000" lnSpcReduction="20000"/>
          </a:bodyPr>
          <a:lstStyle/>
          <a:p>
            <a:r>
              <a:rPr lang="en-GB" b="0" i="0" dirty="0">
                <a:effectLst/>
                <a:latin typeface="UICTFontTextStyleBody"/>
              </a:rPr>
              <a:t>1. Microsoft Office Courses (2023) Why is PowerPoint an important skill for many careers? Available at: https://microsoft-office-courses.co.uk/why-is-powerpoint-an-important-skill-for-many-careers/ </a:t>
            </a:r>
            <a:endParaRPr lang="en-GB" dirty="0">
              <a:effectLst/>
              <a:latin typeface=".AppleSystemUIFont"/>
            </a:endParaRPr>
          </a:p>
          <a:p>
            <a:r>
              <a:rPr lang="en-GB" b="0" i="0" dirty="0">
                <a:effectLst/>
                <a:latin typeface="UICTFontTextStyleBody"/>
              </a:rPr>
              <a:t>2.The Knowledge Academy (2024) What is Microsoft Word? Definition, uses and features. Available at: https://www.theknowledgeacademy.com/blog/what-is-</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0" i="0" u="sng" dirty="0">
                <a:effectLst/>
                <a:latin typeface="UICTFontTextStyleBody"/>
              </a:rPr>
              <a:t>3 .</a:t>
            </a:r>
            <a:r>
              <a:rPr lang="en-GB" b="0" i="0" u="sng" dirty="0" err="1">
                <a:effectLst/>
                <a:latin typeface="UICTFontTextStyleBody"/>
              </a:rPr>
              <a:t>Roffey</a:t>
            </a:r>
            <a:r>
              <a:rPr lang="en-GB" b="0" i="0" u="sng" dirty="0">
                <a:effectLst/>
                <a:latin typeface="UICTFontTextStyleBody"/>
              </a:rPr>
              <a:t> Park Institute</a:t>
            </a:r>
            <a:r>
              <a:rPr lang="en-GB" b="0" i="0" dirty="0">
                <a:effectLst/>
                <a:latin typeface="UICTFontTextStyleBody"/>
              </a:rPr>
              <a:t> (2021) Why reflection matters. Available at: https://</a:t>
            </a:r>
            <a:r>
              <a:rPr lang="en-GB" b="0" i="0" dirty="0" err="1">
                <a:effectLst/>
                <a:latin typeface="UICTFontTextStyleBody"/>
              </a:rPr>
              <a:t>www.roffeypark.com</a:t>
            </a:r>
            <a:r>
              <a:rPr lang="en-GB" b="0" i="0" dirty="0">
                <a:effectLst/>
                <a:latin typeface="UICTFontTextStyleBody"/>
              </a:rPr>
              <a:t>/articles/why-reflection-matters/ </a:t>
            </a:r>
            <a:endParaRPr lang="en-GB" dirty="0">
              <a:effectLst/>
              <a:latin typeface=".AppleSystemUIFont"/>
            </a:endParaRPr>
          </a:p>
          <a:p>
            <a:r>
              <a:rPr lang="en-GB" b="0" i="0" dirty="0" err="1">
                <a:effectLst/>
                <a:latin typeface="UICTFontTextStyleBody"/>
              </a:rPr>
              <a:t>Verywell</a:t>
            </a:r>
            <a:r>
              <a:rPr lang="en-GB" b="0" i="0" dirty="0">
                <a:effectLst/>
                <a:latin typeface="UICTFontTextStyleBody"/>
              </a:rPr>
              <a:t> Mind.</a:t>
            </a:r>
            <a:endParaRPr lang="en-GB" dirty="0">
              <a:effectLst/>
              <a:latin typeface=".AppleSystemUIFont"/>
            </a:endParaRPr>
          </a:p>
          <a:p>
            <a:r>
              <a:rPr lang="en-GB" b="0" i="0" dirty="0">
                <a:effectLst/>
                <a:latin typeface="UICTFontTextStyleBody"/>
              </a:rPr>
              <a:t>4. (2023) Does practice really make perfect? Available at: https://</a:t>
            </a:r>
            <a:r>
              <a:rPr lang="en-GB" b="0" i="0" dirty="0" err="1">
                <a:effectLst/>
                <a:latin typeface="UICTFontTextStyleBody"/>
              </a:rPr>
              <a:t>www.verywellmind.com</a:t>
            </a:r>
            <a:r>
              <a:rPr lang="en-GB" b="0" i="0" dirty="0">
                <a:effectLst/>
                <a:latin typeface="UICTFontTextStyleBody"/>
              </a:rPr>
              <a:t>/does-practice-really-make-perfect-2795158 .</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0" i="0" dirty="0">
                <a:effectLst/>
                <a:latin typeface="UICTFontTextStyleBody"/>
              </a:rPr>
              <a:t>5. The Business Professor (2025) Why business is essential in everyday life. Available at: https://www.linkedin.com/pulse/why-business-essential-everyday-life-the-business-professor-fx2be </a:t>
            </a:r>
            <a:endParaRPr lang="en-GB" dirty="0">
              <a:effectLst/>
              <a:latin typeface=".AppleSystemUIFont"/>
            </a:endParaRPr>
          </a:p>
          <a:p>
            <a:endParaRPr lang="en-US" dirty="0"/>
          </a:p>
        </p:txBody>
      </p:sp>
    </p:spTree>
    <p:extLst>
      <p:ext uri="{BB962C8B-B14F-4D97-AF65-F5344CB8AC3E}">
        <p14:creationId xmlns:p14="http://schemas.microsoft.com/office/powerpoint/2010/main" val="2910530422"/>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VanillaVTI</vt:lpstr>
      <vt:lpstr>Reflective Presentation Digital Skills for Personal Development and Business Growth Digital Skills for Personal Development and Business Growth Kristyna Ferencova Module: BMSW4008 Lecturer: Scott James </vt:lpstr>
      <vt:lpstr>Introduction </vt:lpstr>
      <vt:lpstr>Digital Skills Development In Task 1, I completed the JISC Digital Capability assessment. This helped me understand my current digital strengths and areas that require improvement. The results showed that I have strong skills in digital identity management and digital skills for work. This means I understand how to manage my online presence and use digital tools in a professional way. These skills are important because many university activities now take place online, including communication, research and submitting assignments. </vt:lpstr>
      <vt:lpstr>Action plan SMART action plan ﻿﻿Improve data literacy ﻿﻿Improve digital collaboration ﻿﻿The assessment also showed areas that need improvement, particularly data literacy and digital collaboration.  To improve these skills, I created a SMART action plan. One goal is to practise using Microsoft Excel every week in order to improve my ability to work with data. Another goal is to participate more actively in online group work. These actions will help improve my confidence when using digital tools and working with others. Slide 4 - Linkedin Learning </vt:lpstr>
      <vt:lpstr>Linkedin Learning office 365 courses completed  • Word, Excel, PowerPoint, Outlook • Practical digital skills </vt:lpstr>
      <vt:lpstr>Understanding spreadsheets ﻿﻿• Using formulas and charts ﻿﻿• Data analysis skills ﻿﻿In Task 3, I focused on Microsoft Excel and its importance as a digital tool. excel is widely used in business and education for organising data, performing calculations and creating charts. Through this task, I learned how spreadsheets can help analyse information and present data clearly. Excel can be used for budgeting, reporting and decision making. These skills are valuable because many jobs require the ability to work with data. Reflection and Future </vt:lpstr>
      <vt:lpstr>Reflection and Future Application </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Minute Reflective Presentation Digital Skills for Personal Development and Business Growth Digital Skills for Personal Development and Business Growth Kristyna Ferencova Module: BMSW4008 Lecturer: Scott James </dc:title>
  <dc:creator>Kristyna Ferencova (2514994)</dc:creator>
  <cp:lastModifiedBy>Kristyna Ferencova (2514994)</cp:lastModifiedBy>
  <cp:revision>2</cp:revision>
  <dcterms:created xsi:type="dcterms:W3CDTF">2026-03-13T11:40:38Z</dcterms:created>
  <dcterms:modified xsi:type="dcterms:W3CDTF">2026-03-13T12:23:03Z</dcterms:modified>
</cp:coreProperties>
</file>