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showGuides="1">
      <p:cViewPr varScale="1">
        <p:scale>
          <a:sx n="59" d="100"/>
          <a:sy n="59" d="100"/>
        </p:scale>
        <p:origin x="964" y="1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6/19/2026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30990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6/19/2026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25559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6/19/2026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106671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6/19/2026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64112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6/19/2026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680772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6/19/2026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06927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6/19/2026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85157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6/19/2026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400291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6/19/2026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10355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6/19/2026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30076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6/19/2026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07347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6/19/2026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1503165"/>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316495B-A71E-A1C0-7D14-08CC6F96A476}"/>
              </a:ext>
            </a:extLst>
          </p:cNvPr>
          <p:cNvSpPr txBox="1"/>
          <p:nvPr/>
        </p:nvSpPr>
        <p:spPr>
          <a:xfrm>
            <a:off x="-1" y="106837"/>
            <a:ext cx="9711159" cy="1307592"/>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2200" i="0" dirty="0">
                <a:ln w="0">
                  <a:solidFill>
                    <a:srgbClr val="00B0F0"/>
                  </a:solidFill>
                </a:ln>
                <a:gradFill>
                  <a:gsLst>
                    <a:gs pos="0">
                      <a:schemeClr val="accent5">
                        <a:lumMod val="50000"/>
                      </a:schemeClr>
                    </a:gs>
                    <a:gs pos="50000">
                      <a:schemeClr val="accent5"/>
                    </a:gs>
                    <a:gs pos="100000">
                      <a:schemeClr val="accent5">
                        <a:lumMod val="60000"/>
                        <a:lumOff val="40000"/>
                      </a:schemeClr>
                    </a:gs>
                  </a:gsLst>
                  <a:lin ang="5400000"/>
                </a:gradFill>
                <a:effectLst>
                  <a:reflection blurRad="6350" stA="55000" endA="300" endPos="45500" dir="5400000" sy="-100000" algn="bl" rotWithShape="0"/>
                </a:effectLst>
                <a:latin typeface="+mj-lt"/>
                <a:ea typeface="+mj-ea"/>
                <a:cs typeface="+mj-cs"/>
              </a:rPr>
              <a:t>Integrating Sustainability into Fast </a:t>
            </a:r>
            <a:r>
              <a:rPr lang="en-US" sz="2200" dirty="0">
                <a:ln w="0">
                  <a:solidFill>
                    <a:srgbClr val="00B0F0"/>
                  </a:solidFill>
                </a:ln>
                <a:gradFill>
                  <a:gsLst>
                    <a:gs pos="0">
                      <a:schemeClr val="accent5">
                        <a:lumMod val="50000"/>
                      </a:schemeClr>
                    </a:gs>
                    <a:gs pos="50000">
                      <a:schemeClr val="accent5"/>
                    </a:gs>
                    <a:gs pos="100000">
                      <a:schemeClr val="accent5">
                        <a:lumMod val="60000"/>
                        <a:lumOff val="40000"/>
                      </a:schemeClr>
                    </a:gs>
                  </a:gsLst>
                  <a:lin ang="5400000"/>
                </a:gradFill>
                <a:effectLst>
                  <a:reflection blurRad="6350" stA="55000" endA="300" endPos="45500" dir="5400000" sy="-100000" algn="bl" rotWithShape="0"/>
                </a:effectLst>
                <a:latin typeface="+mj-lt"/>
                <a:ea typeface="+mj-ea"/>
                <a:cs typeface="+mj-cs"/>
              </a:rPr>
              <a:t>Fashion</a:t>
            </a:r>
            <a:r>
              <a:rPr lang="en-US" sz="2200" i="0" dirty="0">
                <a:ln w="0">
                  <a:solidFill>
                    <a:srgbClr val="00B0F0"/>
                  </a:solidFill>
                </a:ln>
                <a:gradFill>
                  <a:gsLst>
                    <a:gs pos="0">
                      <a:schemeClr val="accent5">
                        <a:lumMod val="50000"/>
                      </a:schemeClr>
                    </a:gs>
                    <a:gs pos="50000">
                      <a:schemeClr val="accent5"/>
                    </a:gs>
                    <a:gs pos="100000">
                      <a:schemeClr val="accent5">
                        <a:lumMod val="60000"/>
                        <a:lumOff val="40000"/>
                      </a:schemeClr>
                    </a:gs>
                  </a:gsLst>
                  <a:lin ang="5400000"/>
                </a:gradFill>
                <a:effectLst>
                  <a:reflection blurRad="6350" stA="55000" endA="300" endPos="45500" dir="5400000" sy="-100000" algn="bl" rotWithShape="0"/>
                </a:effectLst>
                <a:latin typeface="+mj-lt"/>
                <a:ea typeface="+mj-ea"/>
                <a:cs typeface="+mj-cs"/>
              </a:rPr>
              <a:t>: Strategic Analysis and Recommendations for Zara’s Business Model and Supply Chain</a:t>
            </a:r>
            <a:endParaRPr lang="en-US" sz="2200" dirty="0">
              <a:ln w="0">
                <a:solidFill>
                  <a:srgbClr val="00B0F0"/>
                </a:solidFill>
              </a:ln>
              <a:gradFill>
                <a:gsLst>
                  <a:gs pos="0">
                    <a:schemeClr val="accent5">
                      <a:lumMod val="50000"/>
                    </a:schemeClr>
                  </a:gs>
                  <a:gs pos="50000">
                    <a:schemeClr val="accent5"/>
                  </a:gs>
                  <a:gs pos="100000">
                    <a:schemeClr val="accent5">
                      <a:lumMod val="60000"/>
                      <a:lumOff val="40000"/>
                    </a:schemeClr>
                  </a:gs>
                </a:gsLst>
                <a:lin ang="5400000"/>
              </a:gradFill>
              <a:effectLst>
                <a:reflection blurRad="6350" stA="55000" endA="300" endPos="45500" dir="5400000" sy="-100000" algn="bl" rotWithShape="0"/>
              </a:effectLst>
              <a:latin typeface="+mj-lt"/>
              <a:ea typeface="+mj-ea"/>
              <a:cs typeface="+mj-cs"/>
            </a:endParaRPr>
          </a:p>
        </p:txBody>
      </p:sp>
      <p:cxnSp>
        <p:nvCxnSpPr>
          <p:cNvPr id="26" name="Straight Connector 2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8368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E9A503C-B99F-813F-E446-DE408EF2E8D9}"/>
              </a:ext>
            </a:extLst>
          </p:cNvPr>
          <p:cNvSpPr txBox="1"/>
          <p:nvPr/>
        </p:nvSpPr>
        <p:spPr>
          <a:xfrm>
            <a:off x="3278669" y="936234"/>
            <a:ext cx="3153817" cy="1978030"/>
          </a:xfrm>
          <a:prstGeom prst="rect">
            <a:avLst/>
          </a:prstGeo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1000" b="1" i="0" dirty="0">
                <a:effectLst/>
                <a:latin typeface="Arial" panose="020B0604020202020204" pitchFamily="34" charset="0"/>
                <a:cs typeface="Arial" panose="020B0604020202020204" pitchFamily="34" charset="0"/>
              </a:rPr>
              <a:t>🎯 Research Objective</a:t>
            </a:r>
          </a:p>
          <a:p>
            <a:pPr indent="-228600">
              <a:lnSpc>
                <a:spcPct val="110000"/>
              </a:lnSpc>
              <a:spcAft>
                <a:spcPts val="600"/>
              </a:spcAft>
              <a:buFont typeface="Arial" panose="020B0604020202020204" pitchFamily="34" charset="0"/>
              <a:buChar char="•"/>
            </a:pPr>
            <a:r>
              <a:rPr lang="en-US" sz="1000" b="1" i="0" dirty="0">
                <a:effectLst/>
                <a:latin typeface="Arial" panose="020B0604020202020204" pitchFamily="34" charset="0"/>
                <a:cs typeface="Arial" panose="020B0604020202020204" pitchFamily="34" charset="0"/>
              </a:rPr>
              <a:t> </a:t>
            </a:r>
            <a:r>
              <a:rPr lang="en-US" sz="1000" b="0" i="0" dirty="0">
                <a:effectLst/>
                <a:latin typeface="Arial" panose="020B0604020202020204" pitchFamily="34" charset="0"/>
                <a:cs typeface="Arial" panose="020B0604020202020204" pitchFamily="34" charset="0"/>
              </a:rPr>
              <a:t>To investigate the influence of sustainability challenges on Zara's business success and to pinpoint strategic adjustments and actionable solutions that enable the brand to enhance its environmental and social performance while preserving the speed, efficiency, and competitive edge of its fast-fashion model.</a:t>
            </a:r>
            <a:endParaRPr lang="en-US" sz="1000" dirty="0">
              <a:latin typeface="Arial" panose="020B0604020202020204" pitchFamily="34" charset="0"/>
              <a:cs typeface="Arial" panose="020B0604020202020204" pitchFamily="34" charset="0"/>
            </a:endParaRPr>
          </a:p>
        </p:txBody>
      </p:sp>
      <p:cxnSp>
        <p:nvCxnSpPr>
          <p:cNvPr id="28" name="Straight Connector 27">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4768"/>
            <a:ext cx="658368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DB27146D-6C1B-F56C-23D2-95DDC00685D7}"/>
              </a:ext>
            </a:extLst>
          </p:cNvPr>
          <p:cNvSpPr txBox="1"/>
          <p:nvPr/>
        </p:nvSpPr>
        <p:spPr>
          <a:xfrm>
            <a:off x="0" y="1157422"/>
            <a:ext cx="3374023" cy="2208618"/>
          </a:xfrm>
          <a:prstGeom prst="rect">
            <a:avLst/>
          </a:prstGeom>
          <a:noFill/>
        </p:spPr>
        <p:txBody>
          <a:bodyPr wrap="square">
            <a:spAutoFit/>
          </a:bodyPr>
          <a:lstStyle/>
          <a:p>
            <a:pPr algn="l">
              <a:lnSpc>
                <a:spcPts val="2100"/>
              </a:lnSpc>
              <a:spcAft>
                <a:spcPts val="600"/>
              </a:spcAft>
              <a:buNone/>
            </a:pPr>
            <a:r>
              <a:rPr lang="en-GB" sz="1000" b="1" i="0" dirty="0">
                <a:solidFill>
                  <a:srgbClr val="000000"/>
                </a:solidFill>
                <a:effectLst/>
                <a:latin typeface="Arial" panose="020B0604020202020204" pitchFamily="34" charset="0"/>
                <a:cs typeface="Arial" panose="020B0604020202020204" pitchFamily="34" charset="0"/>
              </a:rPr>
              <a:t>🔍 Methodology Research Design: Systematic </a:t>
            </a:r>
            <a:r>
              <a:rPr lang="en-GB" sz="1000" b="0" i="0" dirty="0">
                <a:solidFill>
                  <a:srgbClr val="000000"/>
                </a:solidFill>
                <a:effectLst/>
                <a:latin typeface="Arial" panose="020B0604020202020204" pitchFamily="34" charset="0"/>
                <a:cs typeface="Arial" panose="020B0604020202020204" pitchFamily="34" charset="0"/>
              </a:rPr>
              <a:t>Literature Review (SLR) In accordance with the framework established by Tranfield et al. (2003), a systematic, clear, and reproducible review was performed to collect and evaluate existing knowledge. This approach was selected to guarantee that the study is grounded in a thorough, impartial, and evidence-based foundation.</a:t>
            </a:r>
          </a:p>
        </p:txBody>
      </p:sp>
      <p:sp>
        <p:nvSpPr>
          <p:cNvPr id="13" name="TextBox 12">
            <a:extLst>
              <a:ext uri="{FF2B5EF4-FFF2-40B4-BE49-F238E27FC236}">
                <a16:creationId xmlns:a16="http://schemas.microsoft.com/office/drawing/2014/main" id="{C3267EBA-33D6-1FDA-F3AB-66DA577E2F62}"/>
              </a:ext>
            </a:extLst>
          </p:cNvPr>
          <p:cNvSpPr txBox="1"/>
          <p:nvPr/>
        </p:nvSpPr>
        <p:spPr>
          <a:xfrm>
            <a:off x="4125334" y="3025764"/>
            <a:ext cx="2966256" cy="2910733"/>
          </a:xfrm>
          <a:prstGeom prst="rect">
            <a:avLst/>
          </a:prstGeom>
          <a:noFill/>
        </p:spPr>
        <p:txBody>
          <a:bodyPr wrap="square">
            <a:spAutoFit/>
          </a:bodyPr>
          <a:lstStyle/>
          <a:p>
            <a:pPr algn="l">
              <a:lnSpc>
                <a:spcPts val="1800"/>
              </a:lnSpc>
              <a:spcAft>
                <a:spcPts val="600"/>
              </a:spcAft>
              <a:buNone/>
            </a:pPr>
            <a:r>
              <a:rPr lang="en-GB" sz="1000" b="1" dirty="0">
                <a:solidFill>
                  <a:srgbClr val="000000"/>
                </a:solidFill>
                <a:effectLst/>
                <a:latin typeface="Arial" panose="020B0604020202020204" pitchFamily="34" charset="0"/>
                <a:cs typeface="Arial" panose="020B0604020202020204" pitchFamily="34" charset="0"/>
              </a:rPr>
              <a:t>Theoretical Framework</a:t>
            </a:r>
            <a:endParaRPr lang="en-GB" sz="1000" b="0" dirty="0">
              <a:solidFill>
                <a:srgbClr val="000000"/>
              </a:solidFill>
              <a:effectLst/>
              <a:latin typeface="Arial" panose="020B0604020202020204" pitchFamily="34" charset="0"/>
              <a:cs typeface="Arial" panose="020B0604020202020204" pitchFamily="34" charset="0"/>
            </a:endParaRPr>
          </a:p>
          <a:p>
            <a:pPr algn="l">
              <a:lnSpc>
                <a:spcPts val="1800"/>
              </a:lnSpc>
              <a:spcAft>
                <a:spcPts val="600"/>
              </a:spcAft>
              <a:buNone/>
            </a:pPr>
            <a:r>
              <a:rPr lang="en-GB" sz="1000" b="0" dirty="0">
                <a:solidFill>
                  <a:srgbClr val="000000"/>
                </a:solidFill>
                <a:effectLst/>
                <a:latin typeface="Arial" panose="020B0604020202020204" pitchFamily="34" charset="0"/>
                <a:cs typeface="Arial" panose="020B0604020202020204" pitchFamily="34" charset="0"/>
              </a:rPr>
              <a:t>Analysis was guided by three core theories:</a:t>
            </a:r>
          </a:p>
          <a:p>
            <a:pPr algn="l">
              <a:lnSpc>
                <a:spcPts val="1800"/>
              </a:lnSpc>
              <a:spcAft>
                <a:spcPts val="600"/>
              </a:spcAft>
              <a:buFont typeface="Arial" panose="020B0604020202020204" pitchFamily="34" charset="0"/>
              <a:buChar char="•"/>
            </a:pPr>
            <a:r>
              <a:rPr lang="en-GB" sz="1000" b="1" dirty="0">
                <a:solidFill>
                  <a:srgbClr val="000000"/>
                </a:solidFill>
                <a:effectLst/>
                <a:latin typeface="Arial" panose="020B0604020202020204" pitchFamily="34" charset="0"/>
                <a:cs typeface="Arial" panose="020B0604020202020204" pitchFamily="34" charset="0"/>
              </a:rPr>
              <a:t>Resource‑Based View (Barney, 1991):</a:t>
            </a:r>
            <a:r>
              <a:rPr lang="en-GB" sz="1000" b="0" dirty="0">
                <a:solidFill>
                  <a:srgbClr val="000000"/>
                </a:solidFill>
                <a:effectLst/>
                <a:latin typeface="Arial" panose="020B0604020202020204" pitchFamily="34" charset="0"/>
                <a:cs typeface="Arial" panose="020B0604020202020204" pitchFamily="34" charset="0"/>
              </a:rPr>
              <a:t> Evaluates sustainability as a potential strategic capability or liability.</a:t>
            </a:r>
          </a:p>
          <a:p>
            <a:pPr algn="l">
              <a:lnSpc>
                <a:spcPts val="1800"/>
              </a:lnSpc>
              <a:spcAft>
                <a:spcPts val="600"/>
              </a:spcAft>
              <a:buFont typeface="Arial" panose="020B0604020202020204" pitchFamily="34" charset="0"/>
              <a:buChar char="•"/>
            </a:pPr>
            <a:r>
              <a:rPr lang="en-GB" sz="1000" b="1" dirty="0">
                <a:solidFill>
                  <a:srgbClr val="000000"/>
                </a:solidFill>
                <a:effectLst/>
                <a:latin typeface="Arial" panose="020B0604020202020204" pitchFamily="34" charset="0"/>
                <a:cs typeface="Arial" panose="020B0604020202020204" pitchFamily="34" charset="0"/>
              </a:rPr>
              <a:t>Stakeholder Theory (Freeman, 1984):</a:t>
            </a:r>
            <a:r>
              <a:rPr lang="en-GB" sz="1000" b="0" dirty="0">
                <a:solidFill>
                  <a:srgbClr val="000000"/>
                </a:solidFill>
                <a:effectLst/>
                <a:latin typeface="Arial" panose="020B0604020202020204" pitchFamily="34" charset="0"/>
                <a:cs typeface="Arial" panose="020B0604020202020204" pitchFamily="34" charset="0"/>
              </a:rPr>
              <a:t> Assesses pressures from consumers, regulators, and society.</a:t>
            </a:r>
          </a:p>
          <a:p>
            <a:pPr algn="l">
              <a:lnSpc>
                <a:spcPts val="1800"/>
              </a:lnSpc>
              <a:spcAft>
                <a:spcPts val="600"/>
              </a:spcAft>
              <a:buFont typeface="Arial" panose="020B0604020202020204" pitchFamily="34" charset="0"/>
              <a:buChar char="•"/>
            </a:pPr>
            <a:r>
              <a:rPr lang="en-GB" sz="1000" b="1" dirty="0">
                <a:solidFill>
                  <a:srgbClr val="000000"/>
                </a:solidFill>
                <a:effectLst/>
                <a:latin typeface="Arial" panose="020B0604020202020204" pitchFamily="34" charset="0"/>
                <a:cs typeface="Arial" panose="020B0604020202020204" pitchFamily="34" charset="0"/>
              </a:rPr>
              <a:t>Lewin’s Change Management Model (1947):</a:t>
            </a:r>
            <a:r>
              <a:rPr lang="en-GB" sz="1000" b="0" dirty="0">
                <a:solidFill>
                  <a:srgbClr val="000000"/>
                </a:solidFill>
                <a:effectLst/>
                <a:latin typeface="Arial" panose="020B0604020202020204" pitchFamily="34" charset="0"/>
                <a:cs typeface="Arial" panose="020B0604020202020204" pitchFamily="34" charset="0"/>
              </a:rPr>
              <a:t> Explores how organisational adaptation can be achieved.</a:t>
            </a:r>
          </a:p>
        </p:txBody>
      </p:sp>
      <p:sp>
        <p:nvSpPr>
          <p:cNvPr id="15" name="TextBox 14">
            <a:extLst>
              <a:ext uri="{FF2B5EF4-FFF2-40B4-BE49-F238E27FC236}">
                <a16:creationId xmlns:a16="http://schemas.microsoft.com/office/drawing/2014/main" id="{D93C4411-7347-0C37-564E-B56CF8F2F31C}"/>
              </a:ext>
            </a:extLst>
          </p:cNvPr>
          <p:cNvSpPr txBox="1"/>
          <p:nvPr/>
        </p:nvSpPr>
        <p:spPr>
          <a:xfrm>
            <a:off x="150471" y="3631991"/>
            <a:ext cx="3223552" cy="2295180"/>
          </a:xfrm>
          <a:prstGeom prst="rect">
            <a:avLst/>
          </a:prstGeom>
          <a:noFill/>
        </p:spPr>
        <p:txBody>
          <a:bodyPr wrap="square">
            <a:spAutoFit/>
          </a:bodyPr>
          <a:lstStyle/>
          <a:p>
            <a:pPr algn="l">
              <a:lnSpc>
                <a:spcPts val="1800"/>
              </a:lnSpc>
              <a:spcAft>
                <a:spcPts val="600"/>
              </a:spcAft>
              <a:buNone/>
            </a:pPr>
            <a:r>
              <a:rPr lang="en-GB" sz="1000" b="1" dirty="0">
                <a:solidFill>
                  <a:srgbClr val="000000"/>
                </a:solidFill>
                <a:effectLst/>
                <a:latin typeface="Arial" panose="020B0604020202020204" pitchFamily="34" charset="0"/>
                <a:cs typeface="Arial" panose="020B0604020202020204" pitchFamily="34" charset="0"/>
              </a:rPr>
              <a:t>📊 Research Findings &amp; Outputs</a:t>
            </a:r>
          </a:p>
          <a:p>
            <a:pPr algn="l">
              <a:lnSpc>
                <a:spcPts val="1800"/>
              </a:lnSpc>
              <a:spcAft>
                <a:spcPts val="600"/>
              </a:spcAft>
              <a:buNone/>
            </a:pPr>
            <a:r>
              <a:rPr lang="en-GB" sz="1000" b="1" dirty="0">
                <a:solidFill>
                  <a:srgbClr val="000000"/>
                </a:solidFill>
                <a:effectLst/>
                <a:latin typeface="Arial" panose="020B0604020202020204" pitchFamily="34" charset="0"/>
                <a:cs typeface="Arial" panose="020B0604020202020204" pitchFamily="34" charset="0"/>
              </a:rPr>
              <a:t>Key Findings</a:t>
            </a:r>
          </a:p>
          <a:p>
            <a:pPr algn="l">
              <a:lnSpc>
                <a:spcPts val="1800"/>
              </a:lnSpc>
              <a:spcAft>
                <a:spcPts val="600"/>
              </a:spcAft>
              <a:buFont typeface="+mj-lt"/>
              <a:buAutoNum type="arabicPeriod"/>
            </a:pPr>
            <a:r>
              <a:rPr lang="en-GB" sz="1000" b="1" dirty="0">
                <a:solidFill>
                  <a:srgbClr val="000000"/>
                </a:solidFill>
                <a:effectLst/>
                <a:latin typeface="Arial" panose="020B0604020202020204" pitchFamily="34" charset="0"/>
                <a:cs typeface="Arial" panose="020B0604020202020204" pitchFamily="34" charset="0"/>
              </a:rPr>
              <a:t>Core Conflict:</a:t>
            </a:r>
            <a:r>
              <a:rPr lang="en-GB" sz="1000" b="0" dirty="0">
                <a:solidFill>
                  <a:srgbClr val="000000"/>
                </a:solidFill>
                <a:effectLst/>
                <a:latin typeface="Arial" panose="020B0604020202020204" pitchFamily="34" charset="0"/>
                <a:cs typeface="Arial" panose="020B0604020202020204" pitchFamily="34" charset="0"/>
              </a:rPr>
              <a:t> Zara’s competitive advantages — vertical integration, rapid production cycles (2–3 weeks), and high volume — are the direct causes of its greatest challenges: high resource consumption, textile waste, and complex ethical risks across the supply chain. The model creates a paradox: what drives success also creates sustainability risks.</a:t>
            </a:r>
          </a:p>
        </p:txBody>
      </p:sp>
      <p:sp>
        <p:nvSpPr>
          <p:cNvPr id="21" name="TextBox 20">
            <a:extLst>
              <a:ext uri="{FF2B5EF4-FFF2-40B4-BE49-F238E27FC236}">
                <a16:creationId xmlns:a16="http://schemas.microsoft.com/office/drawing/2014/main" id="{985ACA60-388C-62E4-0CF4-5359CC4CC41B}"/>
              </a:ext>
            </a:extLst>
          </p:cNvPr>
          <p:cNvSpPr txBox="1"/>
          <p:nvPr/>
        </p:nvSpPr>
        <p:spPr>
          <a:xfrm>
            <a:off x="9524135" y="426180"/>
            <a:ext cx="2348380" cy="4218784"/>
          </a:xfrm>
          <a:prstGeom prst="rect">
            <a:avLst/>
          </a:prstGeom>
          <a:noFill/>
        </p:spPr>
        <p:txBody>
          <a:bodyPr wrap="square">
            <a:spAutoFit/>
          </a:bodyPr>
          <a:lstStyle/>
          <a:p>
            <a:pPr algn="l">
              <a:lnSpc>
                <a:spcPts val="1800"/>
              </a:lnSpc>
              <a:buNone/>
            </a:pPr>
            <a:r>
              <a:rPr lang="en-GB" sz="1000" b="1" dirty="0">
                <a:solidFill>
                  <a:srgbClr val="000000"/>
                </a:solidFill>
                <a:effectLst/>
                <a:latin typeface="Arial" panose="020B0604020202020204" pitchFamily="34" charset="0"/>
                <a:cs typeface="Arial" panose="020B0604020202020204" pitchFamily="34" charset="0"/>
              </a:rPr>
              <a:t>Recommendations</a:t>
            </a:r>
          </a:p>
          <a:p>
            <a:pPr algn="l">
              <a:lnSpc>
                <a:spcPts val="1800"/>
              </a:lnSpc>
              <a:buFont typeface="+mj-lt"/>
              <a:buAutoNum type="arabicPeriod"/>
            </a:pPr>
            <a:r>
              <a:rPr lang="en-GB" sz="1000" b="1" dirty="0">
                <a:solidFill>
                  <a:srgbClr val="000000"/>
                </a:solidFill>
                <a:effectLst/>
                <a:latin typeface="Arial" panose="020B0604020202020204" pitchFamily="34" charset="0"/>
                <a:cs typeface="Arial" panose="020B0604020202020204" pitchFamily="34" charset="0"/>
              </a:rPr>
              <a:t>Operations:</a:t>
            </a:r>
            <a:r>
              <a:rPr lang="en-GB" sz="1000" b="0" dirty="0">
                <a:solidFill>
                  <a:srgbClr val="000000"/>
                </a:solidFill>
                <a:effectLst/>
                <a:latin typeface="Arial" panose="020B0604020202020204" pitchFamily="34" charset="0"/>
                <a:cs typeface="Arial" panose="020B0604020202020204" pitchFamily="34" charset="0"/>
              </a:rPr>
              <a:t> Use real‑time data to match production to demand and cut waste; scale sustainable materials; use blockchain for full traceability and transparency.</a:t>
            </a:r>
          </a:p>
          <a:p>
            <a:pPr algn="l">
              <a:lnSpc>
                <a:spcPts val="1800"/>
              </a:lnSpc>
              <a:buFont typeface="+mj-lt"/>
              <a:buAutoNum type="arabicPeriod"/>
            </a:pPr>
            <a:r>
              <a:rPr lang="en-GB" sz="1000" b="1" dirty="0">
                <a:solidFill>
                  <a:srgbClr val="000000"/>
                </a:solidFill>
                <a:effectLst/>
                <a:latin typeface="Arial" panose="020B0604020202020204" pitchFamily="34" charset="0"/>
                <a:cs typeface="Arial" panose="020B0604020202020204" pitchFamily="34" charset="0"/>
              </a:rPr>
              <a:t>Business Model:</a:t>
            </a:r>
            <a:r>
              <a:rPr lang="en-GB" sz="1000" b="0" dirty="0">
                <a:solidFill>
                  <a:srgbClr val="000000"/>
                </a:solidFill>
                <a:effectLst/>
                <a:latin typeface="Arial" panose="020B0604020202020204" pitchFamily="34" charset="0"/>
                <a:cs typeface="Arial" panose="020B0604020202020204" pitchFamily="34" charset="0"/>
              </a:rPr>
              <a:t> Introduce tiered ranges — fast‑trend lines alongside durable, long‑life collections; expand repair, resale and rental via existing stores.</a:t>
            </a:r>
          </a:p>
          <a:p>
            <a:pPr algn="l">
              <a:lnSpc>
                <a:spcPts val="1800"/>
              </a:lnSpc>
              <a:buFont typeface="+mj-lt"/>
              <a:buAutoNum type="arabicPeriod"/>
            </a:pPr>
            <a:r>
              <a:rPr lang="en-GB" sz="1000" b="1" dirty="0">
                <a:solidFill>
                  <a:srgbClr val="000000"/>
                </a:solidFill>
                <a:effectLst/>
                <a:latin typeface="Arial" panose="020B0604020202020204" pitchFamily="34" charset="0"/>
                <a:cs typeface="Arial" panose="020B0604020202020204" pitchFamily="34" charset="0"/>
              </a:rPr>
              <a:t>Organisation:</a:t>
            </a:r>
            <a:r>
              <a:rPr lang="en-GB" sz="1000" b="0" dirty="0">
                <a:solidFill>
                  <a:srgbClr val="000000"/>
                </a:solidFill>
                <a:effectLst/>
                <a:latin typeface="Arial" panose="020B0604020202020204" pitchFamily="34" charset="0"/>
                <a:cs typeface="Arial" panose="020B0604020202020204" pitchFamily="34" charset="0"/>
              </a:rPr>
              <a:t> Include sustainability KPIs alongside speed and cost targets; align culture and incentives.</a:t>
            </a:r>
          </a:p>
          <a:p>
            <a:pPr algn="l">
              <a:lnSpc>
                <a:spcPts val="1800"/>
              </a:lnSpc>
              <a:buFont typeface="+mj-lt"/>
              <a:buAutoNum type="arabicPeriod"/>
            </a:pPr>
            <a:r>
              <a:rPr lang="en-GB" sz="1000" b="1" dirty="0">
                <a:solidFill>
                  <a:srgbClr val="000000"/>
                </a:solidFill>
                <a:effectLst/>
                <a:latin typeface="Arial" panose="020B0604020202020204" pitchFamily="34" charset="0"/>
                <a:cs typeface="Arial" panose="020B0604020202020204" pitchFamily="34" charset="0"/>
              </a:rPr>
              <a:t>Communication:</a:t>
            </a:r>
            <a:r>
              <a:rPr lang="en-GB" sz="1000" b="0" dirty="0">
                <a:solidFill>
                  <a:srgbClr val="000000"/>
                </a:solidFill>
                <a:effectLst/>
                <a:latin typeface="Arial" panose="020B0604020202020204" pitchFamily="34" charset="0"/>
                <a:cs typeface="Arial" panose="020B0604020202020204" pitchFamily="34" charset="0"/>
              </a:rPr>
              <a:t> Use clear, evidence‑based messaging to build trust and help customers make responsible choices.</a:t>
            </a:r>
          </a:p>
        </p:txBody>
      </p:sp>
      <p:sp>
        <p:nvSpPr>
          <p:cNvPr id="25" name="TextBox 24">
            <a:extLst>
              <a:ext uri="{FF2B5EF4-FFF2-40B4-BE49-F238E27FC236}">
                <a16:creationId xmlns:a16="http://schemas.microsoft.com/office/drawing/2014/main" id="{07A0F808-60BF-CFE6-ADB3-003ED2D5B4B6}"/>
              </a:ext>
            </a:extLst>
          </p:cNvPr>
          <p:cNvSpPr txBox="1"/>
          <p:nvPr/>
        </p:nvSpPr>
        <p:spPr>
          <a:xfrm>
            <a:off x="7383780" y="4330568"/>
            <a:ext cx="3153817" cy="1679627"/>
          </a:xfrm>
          <a:prstGeom prst="rect">
            <a:avLst/>
          </a:prstGeom>
          <a:noFill/>
        </p:spPr>
        <p:txBody>
          <a:bodyPr wrap="square">
            <a:spAutoFit/>
          </a:bodyPr>
          <a:lstStyle/>
          <a:p>
            <a:pPr algn="l">
              <a:lnSpc>
                <a:spcPts val="1800"/>
              </a:lnSpc>
              <a:buNone/>
            </a:pPr>
            <a:r>
              <a:rPr lang="en-GB" sz="1000" b="1" dirty="0">
                <a:solidFill>
                  <a:srgbClr val="000000"/>
                </a:solidFill>
                <a:effectLst/>
                <a:latin typeface="Arial" panose="020B0604020202020204" pitchFamily="34" charset="0"/>
                <a:cs typeface="Arial" panose="020B0604020202020204" pitchFamily="34" charset="0"/>
              </a:rPr>
              <a:t>Conclusion</a:t>
            </a:r>
          </a:p>
          <a:p>
            <a:pPr algn="l">
              <a:lnSpc>
                <a:spcPts val="1800"/>
              </a:lnSpc>
              <a:buNone/>
            </a:pPr>
            <a:r>
              <a:rPr lang="en-GB" sz="1000" b="0" dirty="0">
                <a:solidFill>
                  <a:srgbClr val="000000"/>
                </a:solidFill>
                <a:effectLst/>
                <a:latin typeface="Arial" panose="020B0604020202020204" pitchFamily="34" charset="0"/>
                <a:cs typeface="Arial" panose="020B0604020202020204" pitchFamily="34" charset="0"/>
              </a:rPr>
              <a:t>Sustainability does not require abandoning fast fashion — it requires re‑engineering it. By making sustainability a core capability, Zara can resolve the tension between speed and responsibility, protecting its market position and securing long‑term advantage.</a:t>
            </a:r>
          </a:p>
        </p:txBody>
      </p:sp>
      <p:sp>
        <p:nvSpPr>
          <p:cNvPr id="29" name="TextBox 28">
            <a:extLst>
              <a:ext uri="{FF2B5EF4-FFF2-40B4-BE49-F238E27FC236}">
                <a16:creationId xmlns:a16="http://schemas.microsoft.com/office/drawing/2014/main" id="{5B7A54C3-6B96-354E-34A2-AA4A6A24F8D3}"/>
              </a:ext>
            </a:extLst>
          </p:cNvPr>
          <p:cNvSpPr txBox="1"/>
          <p:nvPr/>
        </p:nvSpPr>
        <p:spPr>
          <a:xfrm>
            <a:off x="150471" y="6351053"/>
            <a:ext cx="6094070" cy="400110"/>
          </a:xfrm>
          <a:prstGeom prst="rect">
            <a:avLst/>
          </a:prstGeom>
          <a:noFill/>
        </p:spPr>
        <p:txBody>
          <a:bodyPr wrap="square">
            <a:spAutoFit/>
          </a:bodyPr>
          <a:lstStyle/>
          <a:p>
            <a:r>
              <a:rPr lang="en-GB" sz="1000" b="1" i="0" dirty="0">
                <a:solidFill>
                  <a:srgbClr val="000000"/>
                </a:solidFill>
                <a:effectLst/>
                <a:latin typeface="Arial" panose="020B0604020202020204" pitchFamily="34" charset="0"/>
                <a:cs typeface="Arial" panose="020B0604020202020204" pitchFamily="34" charset="0"/>
              </a:rPr>
              <a:t>References: </a:t>
            </a:r>
            <a:r>
              <a:rPr lang="en-GB" sz="1000" b="0" i="0" dirty="0">
                <a:solidFill>
                  <a:srgbClr val="000000"/>
                </a:solidFill>
                <a:effectLst/>
                <a:latin typeface="Arial" panose="020B0604020202020204" pitchFamily="34" charset="0"/>
                <a:cs typeface="Arial" panose="020B0604020202020204" pitchFamily="34" charset="0"/>
              </a:rPr>
              <a:t>Barney, J. (1991); Freeman, R.E. (1984); Lewin, K. (1947); Tranfield, D. et al. (2003); Inditex (2025); Niinimäki, K. et al. (2020).</a:t>
            </a:r>
            <a:endParaRPr lang="en-GB" sz="1000" dirty="0">
              <a:latin typeface="Arial" panose="020B0604020202020204" pitchFamily="34" charset="0"/>
              <a:cs typeface="Arial" panose="020B0604020202020204" pitchFamily="34" charset="0"/>
            </a:endParaRPr>
          </a:p>
        </p:txBody>
      </p:sp>
      <p:pic>
        <p:nvPicPr>
          <p:cNvPr id="31" name="Picture 30" descr="A white tag on a black shirt&#10;&#10;AI-generated content may be incorrect.">
            <a:extLst>
              <a:ext uri="{FF2B5EF4-FFF2-40B4-BE49-F238E27FC236}">
                <a16:creationId xmlns:a16="http://schemas.microsoft.com/office/drawing/2014/main" id="{72B622AB-B0D4-43A5-0F11-70C9B12FDAC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36351" y="1687618"/>
            <a:ext cx="1946038" cy="1459529"/>
          </a:xfrm>
          <a:prstGeom prst="rect">
            <a:avLst/>
          </a:prstGeom>
        </p:spPr>
      </p:pic>
      <p:pic>
        <p:nvPicPr>
          <p:cNvPr id="33" name="Picture 32">
            <a:extLst>
              <a:ext uri="{FF2B5EF4-FFF2-40B4-BE49-F238E27FC236}">
                <a16:creationId xmlns:a16="http://schemas.microsoft.com/office/drawing/2014/main" id="{04E78C64-E7C3-5450-7846-87417E13C5BC}"/>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97310" y="3018399"/>
            <a:ext cx="1290161" cy="1307591"/>
          </a:xfrm>
          <a:prstGeom prst="rect">
            <a:avLst/>
          </a:prstGeom>
        </p:spPr>
      </p:pic>
    </p:spTree>
    <p:extLst>
      <p:ext uri="{BB962C8B-B14F-4D97-AF65-F5344CB8AC3E}">
        <p14:creationId xmlns:p14="http://schemas.microsoft.com/office/powerpoint/2010/main" val="3644094896"/>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
  <TotalTime>41</TotalTime>
  <Words>443</Words>
  <Application>Microsoft Office PowerPoint</Application>
  <PresentationFormat>Widescreen</PresentationFormat>
  <Paragraphs>20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Calisto MT</vt:lpstr>
      <vt:lpstr>Univers Condensed</vt:lpstr>
      <vt:lpstr>ChronicleVTI</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nikky loppez</dc:creator>
  <cp:lastModifiedBy>nikky loppez</cp:lastModifiedBy>
  <cp:revision>1</cp:revision>
  <dcterms:created xsi:type="dcterms:W3CDTF">2026-06-19T15:15:59Z</dcterms:created>
  <dcterms:modified xsi:type="dcterms:W3CDTF">2026-06-19T15:57:09Z</dcterms:modified>
</cp:coreProperties>
</file>