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58" r:id="rId4"/>
    <p:sldId id="259" r:id="rId5"/>
    <p:sldId id="260" r:id="rId6"/>
    <p:sldId id="261" r:id="rId7"/>
    <p:sldId id="262" r:id="rId8"/>
    <p:sldId id="264" r:id="rId9"/>
    <p:sldId id="265" r:id="rId10"/>
    <p:sldId id="263" r:id="rId11"/>
    <p:sldId id="266" r:id="rId12"/>
    <p:sldId id="267" r:id="rId13"/>
    <p:sldId id="268" r:id="rId14"/>
    <p:sldId id="269" r:id="rId15"/>
    <p:sldId id="271"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110" d="100"/>
          <a:sy n="110" d="100"/>
        </p:scale>
        <p:origin x="-852" y="4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B8C6B03-D531-4E89-BE69-667FC0A361A4}" type="datetimeFigureOut">
              <a:rPr lang="en-GB" smtClean="0"/>
              <a:t>13/03/2017</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C3105D0-A974-428D-BF27-6B7A346F141D}" type="slidenum">
              <a:rPr lang="en-GB" smtClean="0"/>
              <a:t>‹#›</a:t>
            </a:fld>
            <a:endParaRPr lang="en-GB"/>
          </a:p>
        </p:txBody>
      </p:sp>
    </p:spTree>
    <p:extLst>
      <p:ext uri="{BB962C8B-B14F-4D97-AF65-F5344CB8AC3E}">
        <p14:creationId xmlns:p14="http://schemas.microsoft.com/office/powerpoint/2010/main" val="1518968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0728A0-3CE7-4CF1-94F3-BE275E1157DC}" type="datetimeFigureOut">
              <a:rPr lang="en-GB" smtClean="0"/>
              <a:pPr/>
              <a:t>13/03/2017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4FDFFF-67AC-490C-B287-23F1BB3CEBC4}" type="slidenum">
              <a:rPr lang="en-GB" smtClean="0"/>
              <a:pPr/>
              <a:t>‹#›</a:t>
            </a:fld>
            <a:endParaRPr lang="en-GB"/>
          </a:p>
        </p:txBody>
      </p:sp>
    </p:spTree>
    <p:extLst>
      <p:ext uri="{BB962C8B-B14F-4D97-AF65-F5344CB8AC3E}">
        <p14:creationId xmlns:p14="http://schemas.microsoft.com/office/powerpoint/2010/main" val="2263144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14FDFFF-67AC-490C-B287-23F1BB3CEBC4}" type="slidenum">
              <a:rPr lang="en-GB" smtClean="0"/>
              <a:pPr/>
              <a:t>3</a:t>
            </a:fld>
            <a:endParaRPr lang="en-GB"/>
          </a:p>
        </p:txBody>
      </p:sp>
    </p:spTree>
    <p:extLst>
      <p:ext uri="{BB962C8B-B14F-4D97-AF65-F5344CB8AC3E}">
        <p14:creationId xmlns:p14="http://schemas.microsoft.com/office/powerpoint/2010/main" val="1437688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E5AFCDA-42CD-4D75-A1BD-3EF0112074CB}" type="datetime1">
              <a:rPr lang="en-GB" smtClean="0"/>
              <a:t>13/03/2017</a:t>
            </a:fld>
            <a:endParaRPr lang="en-GB"/>
          </a:p>
        </p:txBody>
      </p:sp>
      <p:sp>
        <p:nvSpPr>
          <p:cNvPr id="5" name="Footer Placeholder 4"/>
          <p:cNvSpPr>
            <a:spLocks noGrp="1"/>
          </p:cNvSpPr>
          <p:nvPr>
            <p:ph type="ftr" sz="quarter" idx="11"/>
          </p:nvPr>
        </p:nvSpPr>
        <p:spPr/>
        <p:txBody>
          <a:bodyPr/>
          <a:lstStyle/>
          <a:p>
            <a:r>
              <a:rPr lang="en-GB" smtClean="0"/>
              <a:t>Integrators &amp; Differentiators 2016-17</a:t>
            </a:r>
            <a:endParaRPr lang="en-GB"/>
          </a:p>
        </p:txBody>
      </p:sp>
      <p:sp>
        <p:nvSpPr>
          <p:cNvPr id="6" name="Slide Number Placeholder 5"/>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632941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FD91E9F-D690-424A-915F-D6AD94E71E70}" type="datetime1">
              <a:rPr lang="en-GB" smtClean="0"/>
              <a:t>13/03/2017</a:t>
            </a:fld>
            <a:endParaRPr lang="en-GB"/>
          </a:p>
        </p:txBody>
      </p:sp>
      <p:sp>
        <p:nvSpPr>
          <p:cNvPr id="5" name="Footer Placeholder 4"/>
          <p:cNvSpPr>
            <a:spLocks noGrp="1"/>
          </p:cNvSpPr>
          <p:nvPr>
            <p:ph type="ftr" sz="quarter" idx="11"/>
          </p:nvPr>
        </p:nvSpPr>
        <p:spPr/>
        <p:txBody>
          <a:bodyPr/>
          <a:lstStyle/>
          <a:p>
            <a:r>
              <a:rPr lang="en-GB" smtClean="0"/>
              <a:t>Integrators &amp; Differentiators 2016-17</a:t>
            </a:r>
            <a:endParaRPr lang="en-GB"/>
          </a:p>
        </p:txBody>
      </p:sp>
      <p:sp>
        <p:nvSpPr>
          <p:cNvPr id="6" name="Slide Number Placeholder 5"/>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408652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2825C4-0CE4-4B89-A8C8-B5C58490000D}" type="datetime1">
              <a:rPr lang="en-GB" smtClean="0"/>
              <a:t>13/03/2017</a:t>
            </a:fld>
            <a:endParaRPr lang="en-GB"/>
          </a:p>
        </p:txBody>
      </p:sp>
      <p:sp>
        <p:nvSpPr>
          <p:cNvPr id="5" name="Footer Placeholder 4"/>
          <p:cNvSpPr>
            <a:spLocks noGrp="1"/>
          </p:cNvSpPr>
          <p:nvPr>
            <p:ph type="ftr" sz="quarter" idx="11"/>
          </p:nvPr>
        </p:nvSpPr>
        <p:spPr/>
        <p:txBody>
          <a:bodyPr/>
          <a:lstStyle/>
          <a:p>
            <a:r>
              <a:rPr lang="en-GB" smtClean="0"/>
              <a:t>Integrators &amp; Differentiators 2016-17</a:t>
            </a:r>
            <a:endParaRPr lang="en-GB"/>
          </a:p>
        </p:txBody>
      </p:sp>
      <p:sp>
        <p:nvSpPr>
          <p:cNvPr id="6" name="Slide Number Placeholder 5"/>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1841513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E2A0AAB-7EA5-480E-A14F-8C4CEF33FD57}" type="datetime1">
              <a:rPr lang="en-GB" smtClean="0"/>
              <a:t>13/03/2017</a:t>
            </a:fld>
            <a:endParaRPr lang="en-GB"/>
          </a:p>
        </p:txBody>
      </p:sp>
      <p:sp>
        <p:nvSpPr>
          <p:cNvPr id="6" name="Footer Placeholder 5"/>
          <p:cNvSpPr>
            <a:spLocks noGrp="1"/>
          </p:cNvSpPr>
          <p:nvPr>
            <p:ph type="ftr" sz="quarter" idx="11"/>
          </p:nvPr>
        </p:nvSpPr>
        <p:spPr/>
        <p:txBody>
          <a:bodyPr/>
          <a:lstStyle/>
          <a:p>
            <a:r>
              <a:rPr lang="en-GB" smtClean="0"/>
              <a:t>Integrators &amp; Differentiators 2016-17</a:t>
            </a:r>
            <a:endParaRPr lang="en-GB"/>
          </a:p>
        </p:txBody>
      </p:sp>
      <p:sp>
        <p:nvSpPr>
          <p:cNvPr id="7" name="Slide Number Placeholder 6"/>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97267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9EBEA2C-B780-4456-BFA8-24A8FB5AEE4E}" type="datetime1">
              <a:rPr lang="en-GB" smtClean="0"/>
              <a:t>13/03/2017</a:t>
            </a:fld>
            <a:endParaRPr lang="en-GB"/>
          </a:p>
        </p:txBody>
      </p:sp>
      <p:sp>
        <p:nvSpPr>
          <p:cNvPr id="8" name="Footer Placeholder 7"/>
          <p:cNvSpPr>
            <a:spLocks noGrp="1"/>
          </p:cNvSpPr>
          <p:nvPr>
            <p:ph type="ftr" sz="quarter" idx="11"/>
          </p:nvPr>
        </p:nvSpPr>
        <p:spPr/>
        <p:txBody>
          <a:bodyPr/>
          <a:lstStyle/>
          <a:p>
            <a:r>
              <a:rPr lang="en-GB" smtClean="0"/>
              <a:t>Integrators &amp; Differentiators 2016-17</a:t>
            </a:r>
            <a:endParaRPr lang="en-GB"/>
          </a:p>
        </p:txBody>
      </p:sp>
      <p:sp>
        <p:nvSpPr>
          <p:cNvPr id="9" name="Slide Number Placeholder 8"/>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2142474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EFF0040-0C1E-468C-B687-0250DF369639}" type="datetime1">
              <a:rPr lang="en-GB" smtClean="0"/>
              <a:t>13/03/2017</a:t>
            </a:fld>
            <a:endParaRPr lang="en-GB"/>
          </a:p>
        </p:txBody>
      </p:sp>
      <p:sp>
        <p:nvSpPr>
          <p:cNvPr id="4" name="Footer Placeholder 3"/>
          <p:cNvSpPr>
            <a:spLocks noGrp="1"/>
          </p:cNvSpPr>
          <p:nvPr>
            <p:ph type="ftr" sz="quarter" idx="11"/>
          </p:nvPr>
        </p:nvSpPr>
        <p:spPr/>
        <p:txBody>
          <a:bodyPr/>
          <a:lstStyle/>
          <a:p>
            <a:r>
              <a:rPr lang="en-GB" smtClean="0"/>
              <a:t>Integrators &amp; Differentiators 2016-17</a:t>
            </a:r>
            <a:endParaRPr lang="en-GB"/>
          </a:p>
        </p:txBody>
      </p:sp>
      <p:sp>
        <p:nvSpPr>
          <p:cNvPr id="5" name="Slide Number Placeholder 4"/>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2864117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E4C71A-C2DB-486B-B881-5C554A2B094B}" type="datetime1">
              <a:rPr lang="en-GB" smtClean="0"/>
              <a:t>13/03/2017</a:t>
            </a:fld>
            <a:endParaRPr lang="en-GB"/>
          </a:p>
        </p:txBody>
      </p:sp>
      <p:sp>
        <p:nvSpPr>
          <p:cNvPr id="3" name="Footer Placeholder 2"/>
          <p:cNvSpPr>
            <a:spLocks noGrp="1"/>
          </p:cNvSpPr>
          <p:nvPr>
            <p:ph type="ftr" sz="quarter" idx="11"/>
          </p:nvPr>
        </p:nvSpPr>
        <p:spPr/>
        <p:txBody>
          <a:bodyPr/>
          <a:lstStyle/>
          <a:p>
            <a:r>
              <a:rPr lang="en-GB" smtClean="0"/>
              <a:t>Integrators &amp; Differentiators 2016-17</a:t>
            </a:r>
            <a:endParaRPr lang="en-GB"/>
          </a:p>
        </p:txBody>
      </p:sp>
      <p:sp>
        <p:nvSpPr>
          <p:cNvPr id="4" name="Slide Number Placeholder 3"/>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2799149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51C308-F9CA-4049-83E2-E55787C1BC7C}" type="datetime1">
              <a:rPr lang="en-GB" smtClean="0"/>
              <a:t>13/03/2017</a:t>
            </a:fld>
            <a:endParaRPr lang="en-GB"/>
          </a:p>
        </p:txBody>
      </p:sp>
      <p:sp>
        <p:nvSpPr>
          <p:cNvPr id="6" name="Footer Placeholder 5"/>
          <p:cNvSpPr>
            <a:spLocks noGrp="1"/>
          </p:cNvSpPr>
          <p:nvPr>
            <p:ph type="ftr" sz="quarter" idx="11"/>
          </p:nvPr>
        </p:nvSpPr>
        <p:spPr/>
        <p:txBody>
          <a:bodyPr/>
          <a:lstStyle/>
          <a:p>
            <a:r>
              <a:rPr lang="en-GB" smtClean="0"/>
              <a:t>Integrators &amp; Differentiators 2016-17</a:t>
            </a:r>
            <a:endParaRPr lang="en-GB"/>
          </a:p>
        </p:txBody>
      </p:sp>
      <p:sp>
        <p:nvSpPr>
          <p:cNvPr id="7" name="Slide Number Placeholder 6"/>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486620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565173-EE21-45B5-8269-30738D5C488A}" type="datetime1">
              <a:rPr lang="en-GB" smtClean="0"/>
              <a:t>13/03/2017</a:t>
            </a:fld>
            <a:endParaRPr lang="en-GB"/>
          </a:p>
        </p:txBody>
      </p:sp>
      <p:sp>
        <p:nvSpPr>
          <p:cNvPr id="6" name="Footer Placeholder 5"/>
          <p:cNvSpPr>
            <a:spLocks noGrp="1"/>
          </p:cNvSpPr>
          <p:nvPr>
            <p:ph type="ftr" sz="quarter" idx="11"/>
          </p:nvPr>
        </p:nvSpPr>
        <p:spPr/>
        <p:txBody>
          <a:bodyPr/>
          <a:lstStyle/>
          <a:p>
            <a:r>
              <a:rPr lang="en-GB" smtClean="0"/>
              <a:t>Integrators &amp; Differentiators 2016-17</a:t>
            </a:r>
            <a:endParaRPr lang="en-GB"/>
          </a:p>
        </p:txBody>
      </p:sp>
      <p:sp>
        <p:nvSpPr>
          <p:cNvPr id="7" name="Slide Number Placeholder 6"/>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372381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471945-6E28-4A1E-B4C0-CDFB01F543A1}" type="datetime1">
              <a:rPr lang="en-GB" smtClean="0"/>
              <a:t>13/03/2017</a:t>
            </a:fld>
            <a:endParaRPr lang="en-GB"/>
          </a:p>
        </p:txBody>
      </p:sp>
      <p:sp>
        <p:nvSpPr>
          <p:cNvPr id="5" name="Footer Placeholder 4"/>
          <p:cNvSpPr>
            <a:spLocks noGrp="1"/>
          </p:cNvSpPr>
          <p:nvPr>
            <p:ph type="ftr" sz="quarter" idx="11"/>
          </p:nvPr>
        </p:nvSpPr>
        <p:spPr/>
        <p:txBody>
          <a:bodyPr/>
          <a:lstStyle/>
          <a:p>
            <a:r>
              <a:rPr lang="en-GB" smtClean="0"/>
              <a:t>Integrators &amp; Differentiators 2016-17</a:t>
            </a:r>
            <a:endParaRPr lang="en-GB"/>
          </a:p>
        </p:txBody>
      </p:sp>
      <p:sp>
        <p:nvSpPr>
          <p:cNvPr id="6" name="Slide Number Placeholder 5"/>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2789970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3CA726-0EC1-46EB-B931-1B018DF0F99C}" type="datetime1">
              <a:rPr lang="en-GB" smtClean="0"/>
              <a:t>13/03/2017</a:t>
            </a:fld>
            <a:endParaRPr lang="en-GB"/>
          </a:p>
        </p:txBody>
      </p:sp>
      <p:sp>
        <p:nvSpPr>
          <p:cNvPr id="5" name="Footer Placeholder 4"/>
          <p:cNvSpPr>
            <a:spLocks noGrp="1"/>
          </p:cNvSpPr>
          <p:nvPr>
            <p:ph type="ftr" sz="quarter" idx="11"/>
          </p:nvPr>
        </p:nvSpPr>
        <p:spPr/>
        <p:txBody>
          <a:bodyPr/>
          <a:lstStyle/>
          <a:p>
            <a:r>
              <a:rPr lang="en-GB" smtClean="0"/>
              <a:t>Integrators &amp; Differentiators 2016-17</a:t>
            </a:r>
            <a:endParaRPr lang="en-GB"/>
          </a:p>
        </p:txBody>
      </p:sp>
      <p:sp>
        <p:nvSpPr>
          <p:cNvPr id="6" name="Slide Number Placeholder 5"/>
          <p:cNvSpPr>
            <a:spLocks noGrp="1"/>
          </p:cNvSpPr>
          <p:nvPr>
            <p:ph type="sldNum" sz="quarter" idx="12"/>
          </p:nvPr>
        </p:nvSpPr>
        <p:spPr/>
        <p:txBody>
          <a:bodyPr/>
          <a:lstStyle/>
          <a:p>
            <a:fld id="{0B90CF20-6E29-4112-BB2B-86BD4A072B0D}" type="slidenum">
              <a:rPr lang="en-GB" smtClean="0"/>
              <a:pPr/>
              <a:t>‹#›</a:t>
            </a:fld>
            <a:endParaRPr lang="en-GB"/>
          </a:p>
        </p:txBody>
      </p:sp>
    </p:spTree>
    <p:extLst>
      <p:ext uri="{BB962C8B-B14F-4D97-AF65-F5344CB8AC3E}">
        <p14:creationId xmlns:p14="http://schemas.microsoft.com/office/powerpoint/2010/main" val="3458076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547D0E-D6E8-4A6E-8160-B0F860E0D28D}" type="datetime1">
              <a:rPr lang="en-GB" smtClean="0"/>
              <a:t>13/03/2017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Integrators &amp; Differentiators 2016-17</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90CF20-6E29-4112-BB2B-86BD4A072B0D}" type="slidenum">
              <a:rPr lang="en-GB" smtClean="0"/>
              <a:pPr/>
              <a:t>‹#›</a:t>
            </a:fld>
            <a:endParaRPr lang="en-GB"/>
          </a:p>
        </p:txBody>
      </p:sp>
    </p:spTree>
    <p:extLst>
      <p:ext uri="{BB962C8B-B14F-4D97-AF65-F5344CB8AC3E}">
        <p14:creationId xmlns:p14="http://schemas.microsoft.com/office/powerpoint/2010/main" val="4070392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9.w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oleObject" Target="../embeddings/oleObject2.bin"/><Relationship Id="rId7" Type="http://schemas.openxmlformats.org/officeDocument/2006/relationships/image" Target="../media/image15.png"/><Relationship Id="rId12" Type="http://schemas.openxmlformats.org/officeDocument/2006/relationships/image" Target="../media/image12.wmf"/><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14.png"/><Relationship Id="rId11" Type="http://schemas.openxmlformats.org/officeDocument/2006/relationships/oleObject" Target="../embeddings/oleObject5.bin"/><Relationship Id="rId5" Type="http://schemas.openxmlformats.org/officeDocument/2006/relationships/image" Target="../media/image13.png"/><Relationship Id="rId10" Type="http://schemas.openxmlformats.org/officeDocument/2006/relationships/image" Target="../media/image11.wmf"/><Relationship Id="rId4" Type="http://schemas.openxmlformats.org/officeDocument/2006/relationships/image" Target="../media/image10.wmf"/><Relationship Id="rId9"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6.bin"/><Relationship Id="rId7"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7.wmf"/><Relationship Id="rId5" Type="http://schemas.openxmlformats.org/officeDocument/2006/relationships/oleObject" Target="../embeddings/oleObject7.bin"/><Relationship Id="rId4" Type="http://schemas.openxmlformats.org/officeDocument/2006/relationships/image" Target="../media/image16.wmf"/></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Integrators &amp; Differentiators</a:t>
            </a:r>
          </a:p>
        </p:txBody>
      </p:sp>
      <p:sp>
        <p:nvSpPr>
          <p:cNvPr id="3" name="Subtitle 2"/>
          <p:cNvSpPr>
            <a:spLocks noGrp="1"/>
          </p:cNvSpPr>
          <p:nvPr>
            <p:ph type="subTitle" idx="1"/>
          </p:nvPr>
        </p:nvSpPr>
        <p:spPr/>
        <p:txBody>
          <a:bodyPr/>
          <a:lstStyle/>
          <a:p>
            <a:endParaRPr lang="en-GB" dirty="0"/>
          </a:p>
        </p:txBody>
      </p:sp>
      <p:sp>
        <p:nvSpPr>
          <p:cNvPr id="4" name="Footer Placeholder 3"/>
          <p:cNvSpPr>
            <a:spLocks noGrp="1"/>
          </p:cNvSpPr>
          <p:nvPr>
            <p:ph type="ftr" sz="quarter" idx="11"/>
          </p:nvPr>
        </p:nvSpPr>
        <p:spPr/>
        <p:txBody>
          <a:bodyPr/>
          <a:lstStyle/>
          <a:p>
            <a:r>
              <a:rPr lang="en-GB" smtClean="0"/>
              <a:t>Integrators &amp; Differentiators 2016-17</a:t>
            </a:r>
            <a:endParaRPr lang="en-GB"/>
          </a:p>
        </p:txBody>
      </p:sp>
    </p:spTree>
    <p:extLst>
      <p:ext uri="{BB962C8B-B14F-4D97-AF65-F5344CB8AC3E}">
        <p14:creationId xmlns:p14="http://schemas.microsoft.com/office/powerpoint/2010/main" val="29157331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Integrators</a:t>
            </a:r>
          </a:p>
        </p:txBody>
      </p:sp>
      <p:sp>
        <p:nvSpPr>
          <p:cNvPr id="3" name="Content Placeholder 2"/>
          <p:cNvSpPr>
            <a:spLocks noGrp="1"/>
          </p:cNvSpPr>
          <p:nvPr>
            <p:ph sz="half" idx="1"/>
          </p:nvPr>
        </p:nvSpPr>
        <p:spPr/>
        <p:txBody>
          <a:bodyPr>
            <a:normAutofit/>
          </a:bodyPr>
          <a:lstStyle/>
          <a:p>
            <a:r>
              <a:rPr lang="en-GB" sz="1800" dirty="0"/>
              <a:t>An Integrator is an RC circuit that mathematically integrates its input to produce an integrated output.</a:t>
            </a:r>
          </a:p>
          <a:p>
            <a:r>
              <a:rPr lang="en-GB" sz="1800" dirty="0"/>
              <a:t>An RC integrator circuit looks like a passive low pass filter, as shown opposite.</a:t>
            </a:r>
          </a:p>
          <a:p>
            <a:r>
              <a:rPr lang="en-GB" sz="1800" dirty="0"/>
              <a:t>Whereas a filter’s performance is assessed  in the frequency domain, an integrator’s performance is assessed in the time domain.</a:t>
            </a:r>
          </a:p>
          <a:p>
            <a:r>
              <a:rPr lang="en-GB" sz="1800" dirty="0"/>
              <a:t>i.e. the same circuit can be used for low pass filtering or integrating depending on the domain we use to assess it.</a:t>
            </a:r>
          </a:p>
        </p:txBody>
      </p:sp>
      <p:sp>
        <p:nvSpPr>
          <p:cNvPr id="8" name="TextBox 7"/>
          <p:cNvSpPr txBox="1"/>
          <p:nvPr/>
        </p:nvSpPr>
        <p:spPr>
          <a:xfrm>
            <a:off x="4860032" y="5159097"/>
            <a:ext cx="1908212" cy="276999"/>
          </a:xfrm>
          <a:prstGeom prst="rect">
            <a:avLst/>
          </a:prstGeom>
          <a:noFill/>
        </p:spPr>
        <p:txBody>
          <a:bodyPr wrap="square" rtlCol="0">
            <a:spAutoFit/>
          </a:bodyPr>
          <a:lstStyle/>
          <a:p>
            <a:r>
              <a:rPr lang="en-GB" sz="1200" dirty="0"/>
              <a:t>          Frequency domain</a:t>
            </a:r>
          </a:p>
        </p:txBody>
      </p:sp>
      <p:sp>
        <p:nvSpPr>
          <p:cNvPr id="9" name="TextBox 8"/>
          <p:cNvSpPr txBox="1"/>
          <p:nvPr/>
        </p:nvSpPr>
        <p:spPr>
          <a:xfrm>
            <a:off x="7164288" y="5146137"/>
            <a:ext cx="1656184" cy="276999"/>
          </a:xfrm>
          <a:prstGeom prst="rect">
            <a:avLst/>
          </a:prstGeom>
          <a:noFill/>
        </p:spPr>
        <p:txBody>
          <a:bodyPr wrap="square" rtlCol="0">
            <a:spAutoFit/>
          </a:bodyPr>
          <a:lstStyle/>
          <a:p>
            <a:r>
              <a:rPr lang="en-GB" sz="1200" dirty="0"/>
              <a:t>              Time domain</a:t>
            </a:r>
          </a:p>
        </p:txBody>
      </p:sp>
      <p:sp>
        <p:nvSpPr>
          <p:cNvPr id="10" name="Footer Placeholder 9"/>
          <p:cNvSpPr>
            <a:spLocks noGrp="1"/>
          </p:cNvSpPr>
          <p:nvPr>
            <p:ph type="ftr" sz="quarter" idx="11"/>
          </p:nvPr>
        </p:nvSpPr>
        <p:spPr/>
        <p:txBody>
          <a:bodyPr/>
          <a:lstStyle/>
          <a:p>
            <a:r>
              <a:rPr lang="en-GB" smtClean="0"/>
              <a:t>Integrators &amp; Differentiators 2016-17</a:t>
            </a:r>
            <a:endParaRPr lang="en-GB"/>
          </a:p>
        </p:txBody>
      </p:sp>
      <p:sp>
        <p:nvSpPr>
          <p:cNvPr id="12" name="Rectangle 11"/>
          <p:cNvSpPr/>
          <p:nvPr/>
        </p:nvSpPr>
        <p:spPr>
          <a:xfrm>
            <a:off x="4427984" y="3140968"/>
            <a:ext cx="252028"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Picture 3"/>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553998" y="1484784"/>
            <a:ext cx="4482498" cy="4285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mc:AlternateContent xmlns:mc="http://schemas.openxmlformats.org/markup-compatibility/2006" xmlns:a14="http://schemas.microsoft.com/office/drawing/2010/main">
        <mc:Choice Requires="a14">
          <p:sp>
            <p:nvSpPr>
              <p:cNvPr id="5" name="TextBox 4"/>
              <p:cNvSpPr txBox="1"/>
              <p:nvPr/>
            </p:nvSpPr>
            <p:spPr>
              <a:xfrm>
                <a:off x="6008536" y="2132856"/>
                <a:ext cx="2088232" cy="596317"/>
              </a:xfrm>
              <a:prstGeom prst="rect">
                <a:avLst/>
              </a:prstGeom>
              <a:solidFill>
                <a:schemeClr val="bg1"/>
              </a:solidFill>
            </p:spPr>
            <p:txBody>
              <a:bodyPr wrap="square" rtlCol="0">
                <a:spAutoFit/>
              </a:bodyPr>
              <a:lstStyle/>
              <a:p>
                <a:r>
                  <a:rPr lang="en-GB" sz="800" dirty="0" smtClean="0"/>
                  <a:t>LPF : Frequency ≤ </a:t>
                </a:r>
                <a14:m>
                  <m:oMath xmlns:m="http://schemas.openxmlformats.org/officeDocument/2006/math">
                    <m:f>
                      <m:fPr>
                        <m:ctrlPr>
                          <a:rPr lang="en-GB" sz="800" i="1" smtClean="0">
                            <a:latin typeface="Cambria Math"/>
                          </a:rPr>
                        </m:ctrlPr>
                      </m:fPr>
                      <m:num>
                        <m:r>
                          <a:rPr lang="en-GB" sz="800" b="0" i="1" smtClean="0">
                            <a:latin typeface="Cambria Math"/>
                          </a:rPr>
                          <m:t>1</m:t>
                        </m:r>
                      </m:num>
                      <m:den>
                        <m:r>
                          <a:rPr lang="en-GB" sz="800" b="0" i="1" smtClean="0">
                            <a:latin typeface="Cambria Math"/>
                          </a:rPr>
                          <m:t>(2</m:t>
                        </m:r>
                        <m:r>
                          <a:rPr lang="en-GB" sz="800" b="0" i="1" smtClean="0">
                            <a:latin typeface="Cambria Math"/>
                          </a:rPr>
                          <m:t>𝑥</m:t>
                        </m:r>
                        <m:r>
                          <a:rPr lang="en-GB" sz="800" b="0" i="1" smtClean="0">
                            <a:latin typeface="Cambria Math"/>
                            <a:ea typeface="Cambria Math"/>
                          </a:rPr>
                          <m:t>𝜋</m:t>
                        </m:r>
                        <m:r>
                          <a:rPr lang="en-GB" sz="800" b="0" i="1" smtClean="0">
                            <a:latin typeface="Cambria Math"/>
                            <a:ea typeface="Cambria Math"/>
                          </a:rPr>
                          <m:t>.</m:t>
                        </m:r>
                        <m:r>
                          <a:rPr lang="en-GB" sz="800" b="0" i="1" smtClean="0">
                            <a:latin typeface="Cambria Math"/>
                            <a:ea typeface="Cambria Math"/>
                          </a:rPr>
                          <m:t>𝑅</m:t>
                        </m:r>
                        <m:r>
                          <a:rPr lang="en-GB" sz="800" b="0" i="1" smtClean="0">
                            <a:latin typeface="Cambria Math"/>
                            <a:ea typeface="Cambria Math"/>
                          </a:rPr>
                          <m:t>.</m:t>
                        </m:r>
                        <m:r>
                          <a:rPr lang="en-GB" sz="800" b="0" i="1" smtClean="0">
                            <a:latin typeface="Cambria Math"/>
                            <a:ea typeface="Cambria Math"/>
                          </a:rPr>
                          <m:t>𝐶</m:t>
                        </m:r>
                        <m:r>
                          <a:rPr lang="en-GB" sz="800" b="0" i="1" smtClean="0">
                            <a:latin typeface="Cambria Math"/>
                            <a:ea typeface="Cambria Math"/>
                          </a:rPr>
                          <m:t>)</m:t>
                        </m:r>
                      </m:den>
                    </m:f>
                    <m:r>
                      <a:rPr lang="en-GB" sz="800" b="0" i="1" smtClean="0">
                        <a:latin typeface="Cambria Math"/>
                      </a:rPr>
                      <m:t>    </m:t>
                    </m:r>
                  </m:oMath>
                </a14:m>
                <a:endParaRPr lang="en-GB" sz="800" b="0" dirty="0" smtClean="0"/>
              </a:p>
              <a:p>
                <a:endParaRPr lang="en-GB" sz="800" dirty="0" smtClean="0"/>
              </a:p>
              <a:p>
                <a:r>
                  <a:rPr lang="en-GB" sz="800" dirty="0" smtClean="0"/>
                  <a:t>Integrator : Frequency &gt;&gt; </a:t>
                </a:r>
                <a14:m>
                  <m:oMath xmlns:m="http://schemas.openxmlformats.org/officeDocument/2006/math">
                    <m:f>
                      <m:fPr>
                        <m:ctrlPr>
                          <a:rPr lang="en-GB" sz="800" i="1">
                            <a:latin typeface="Cambria Math"/>
                          </a:rPr>
                        </m:ctrlPr>
                      </m:fPr>
                      <m:num>
                        <m:r>
                          <a:rPr lang="en-GB" sz="800" i="1">
                            <a:latin typeface="Cambria Math"/>
                          </a:rPr>
                          <m:t>1</m:t>
                        </m:r>
                      </m:num>
                      <m:den>
                        <m:r>
                          <a:rPr lang="en-GB" sz="800" i="1">
                            <a:latin typeface="Cambria Math"/>
                          </a:rPr>
                          <m:t>(2</m:t>
                        </m:r>
                        <m:r>
                          <a:rPr lang="en-GB" sz="800" i="1">
                            <a:latin typeface="Cambria Math"/>
                          </a:rPr>
                          <m:t>𝑥</m:t>
                        </m:r>
                        <m:r>
                          <a:rPr lang="en-GB" sz="800" i="1">
                            <a:latin typeface="Cambria Math"/>
                            <a:ea typeface="Cambria Math"/>
                          </a:rPr>
                          <m:t>𝜋</m:t>
                        </m:r>
                        <m:r>
                          <a:rPr lang="en-GB" sz="800" i="1">
                            <a:latin typeface="Cambria Math"/>
                            <a:ea typeface="Cambria Math"/>
                          </a:rPr>
                          <m:t>.</m:t>
                        </m:r>
                        <m:r>
                          <a:rPr lang="en-GB" sz="800" i="1">
                            <a:latin typeface="Cambria Math"/>
                            <a:ea typeface="Cambria Math"/>
                          </a:rPr>
                          <m:t>𝑅</m:t>
                        </m:r>
                        <m:r>
                          <a:rPr lang="en-GB" sz="800" i="1">
                            <a:latin typeface="Cambria Math"/>
                            <a:ea typeface="Cambria Math"/>
                          </a:rPr>
                          <m:t>.</m:t>
                        </m:r>
                        <m:r>
                          <a:rPr lang="en-GB" sz="800" i="1">
                            <a:latin typeface="Cambria Math"/>
                            <a:ea typeface="Cambria Math"/>
                          </a:rPr>
                          <m:t>𝐶</m:t>
                        </m:r>
                        <m:r>
                          <a:rPr lang="en-GB" sz="800" i="1">
                            <a:latin typeface="Cambria Math"/>
                            <a:ea typeface="Cambria Math"/>
                          </a:rPr>
                          <m:t>)</m:t>
                        </m:r>
                      </m:den>
                    </m:f>
                  </m:oMath>
                </a14:m>
                <a:endParaRPr lang="en-GB" sz="800" dirty="0"/>
              </a:p>
            </p:txBody>
          </p:sp>
        </mc:Choice>
        <mc:Fallback xmlns="">
          <p:sp>
            <p:nvSpPr>
              <p:cNvPr id="5" name="TextBox 4"/>
              <p:cNvSpPr txBox="1">
                <a:spLocks noRot="1" noChangeAspect="1" noMove="1" noResize="1" noEditPoints="1" noAdjustHandles="1" noChangeArrowheads="1" noChangeShapeType="1" noTextEdit="1"/>
              </p:cNvSpPr>
              <p:nvPr/>
            </p:nvSpPr>
            <p:spPr>
              <a:xfrm>
                <a:off x="6008536" y="2132856"/>
                <a:ext cx="2088232" cy="596317"/>
              </a:xfrm>
              <a:prstGeom prst="rect">
                <a:avLst/>
              </a:prstGeom>
              <a:blipFill rotWithShape="1">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42459258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chemeClr val="tx2">
                    <a:lumMod val="60000"/>
                    <a:lumOff val="40000"/>
                  </a:schemeClr>
                </a:solidFill>
              </a:rPr>
              <a:t>Effect of an integrator on a pulse train.</a:t>
            </a:r>
          </a:p>
        </p:txBody>
      </p:sp>
      <p:sp>
        <p:nvSpPr>
          <p:cNvPr id="3" name="Content Placeholder 2"/>
          <p:cNvSpPr>
            <a:spLocks noGrp="1"/>
          </p:cNvSpPr>
          <p:nvPr>
            <p:ph sz="half" idx="1"/>
          </p:nvPr>
        </p:nvSpPr>
        <p:spPr/>
        <p:txBody>
          <a:bodyPr>
            <a:normAutofit fontScale="92500" lnSpcReduction="20000"/>
          </a:bodyPr>
          <a:lstStyle/>
          <a:p>
            <a:r>
              <a:rPr lang="en-GB" sz="1800" dirty="0"/>
              <a:t>Assume we inject a 50/50 pulse train into the integrator. Assuming the duration of the pulse is “t” seconds.</a:t>
            </a:r>
          </a:p>
          <a:p>
            <a:r>
              <a:rPr lang="en-GB" sz="1800" dirty="0"/>
              <a:t>The duration of  the pulse (t) relative to the time-constant (</a:t>
            </a:r>
            <a:r>
              <a:rPr lang="el-GR" sz="1800" dirty="0"/>
              <a:t>τ</a:t>
            </a:r>
            <a:r>
              <a:rPr lang="en-GB" sz="1800" dirty="0"/>
              <a:t>) determines the impact  of the integrator, as follows:</a:t>
            </a:r>
          </a:p>
          <a:p>
            <a:endParaRPr lang="en-GB" sz="1800" dirty="0"/>
          </a:p>
          <a:p>
            <a:pPr>
              <a:buNone/>
            </a:pPr>
            <a:endParaRPr lang="en-GB" sz="1800" dirty="0"/>
          </a:p>
          <a:p>
            <a:pPr marL="0" indent="0">
              <a:buNone/>
            </a:pPr>
            <a:endParaRPr lang="en-GB" sz="1800" dirty="0"/>
          </a:p>
          <a:p>
            <a:r>
              <a:rPr lang="en-GB" dirty="0"/>
              <a:t>If  (t) &lt;&lt; 5.</a:t>
            </a:r>
            <a:r>
              <a:rPr lang="el-GR" dirty="0"/>
              <a:t> τ</a:t>
            </a:r>
            <a:r>
              <a:rPr lang="en-GB" dirty="0"/>
              <a:t> </a:t>
            </a:r>
            <a:r>
              <a:rPr lang="en-GB" sz="1200" dirty="0"/>
              <a:t>the integrator output is:</a:t>
            </a:r>
          </a:p>
          <a:p>
            <a:endParaRPr lang="en-GB" sz="1200" dirty="0"/>
          </a:p>
          <a:p>
            <a:pPr marL="0" indent="0">
              <a:buNone/>
            </a:pPr>
            <a:endParaRPr lang="en-GB" sz="1200" dirty="0"/>
          </a:p>
          <a:p>
            <a:r>
              <a:rPr lang="en-GB" dirty="0"/>
              <a:t>If  (t) = 5.</a:t>
            </a:r>
            <a:r>
              <a:rPr lang="el-GR" dirty="0"/>
              <a:t> τ</a:t>
            </a:r>
            <a:r>
              <a:rPr lang="en-GB" dirty="0"/>
              <a:t>   </a:t>
            </a:r>
            <a:r>
              <a:rPr lang="en-GB" sz="1200" dirty="0"/>
              <a:t>the integrator output is: </a:t>
            </a:r>
          </a:p>
          <a:p>
            <a:endParaRPr lang="en-GB" sz="1200" dirty="0"/>
          </a:p>
          <a:p>
            <a:endParaRPr lang="en-GB" sz="1200" dirty="0"/>
          </a:p>
          <a:p>
            <a:pPr marL="0" indent="0">
              <a:buNone/>
            </a:pPr>
            <a:endParaRPr lang="en-GB" sz="1200" dirty="0"/>
          </a:p>
          <a:p>
            <a:r>
              <a:rPr lang="en-GB" dirty="0"/>
              <a:t>If  (t) &gt;&gt; 5.</a:t>
            </a:r>
            <a:r>
              <a:rPr lang="el-GR" dirty="0"/>
              <a:t> τ</a:t>
            </a:r>
            <a:r>
              <a:rPr lang="en-GB" dirty="0"/>
              <a:t> </a:t>
            </a:r>
            <a:r>
              <a:rPr lang="en-GB" sz="1200" dirty="0"/>
              <a:t>the integrator output is:</a:t>
            </a:r>
          </a:p>
          <a:p>
            <a:pPr marL="0" indent="0">
              <a:buNone/>
            </a:pPr>
            <a:endParaRPr lang="en-GB" sz="1200" dirty="0"/>
          </a:p>
          <a:p>
            <a:pPr marL="0" indent="0">
              <a:buNone/>
            </a:pPr>
            <a:endParaRPr lang="en-GB" dirty="0"/>
          </a:p>
        </p:txBody>
      </p:sp>
      <p:pic>
        <p:nvPicPr>
          <p:cNvPr id="2052" name="Picture 4"/>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292080" y="1772816"/>
            <a:ext cx="293370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65531" y="3284984"/>
            <a:ext cx="1357865" cy="792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65531" y="4213484"/>
            <a:ext cx="1442302" cy="799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65532" y="5157193"/>
            <a:ext cx="1495262" cy="864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9" name="Straight Arrow Connector 8"/>
          <p:cNvCxnSpPr/>
          <p:nvPr/>
        </p:nvCxnSpPr>
        <p:spPr>
          <a:xfrm flipV="1">
            <a:off x="4283968" y="3681028"/>
            <a:ext cx="1681563" cy="2520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4211960" y="4365104"/>
            <a:ext cx="1872208"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4139952" y="5445224"/>
            <a:ext cx="2088232"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Footer Placeholder 13"/>
          <p:cNvSpPr>
            <a:spLocks noGrp="1"/>
          </p:cNvSpPr>
          <p:nvPr>
            <p:ph type="ftr" sz="quarter" idx="11"/>
          </p:nvPr>
        </p:nvSpPr>
        <p:spPr/>
        <p:txBody>
          <a:bodyPr/>
          <a:lstStyle/>
          <a:p>
            <a:r>
              <a:rPr lang="en-GB" smtClean="0"/>
              <a:t>Integrators &amp; Differentiators 2016-17</a:t>
            </a:r>
            <a:endParaRPr lang="en-GB"/>
          </a:p>
        </p:txBody>
      </p:sp>
      <p:cxnSp>
        <p:nvCxnSpPr>
          <p:cNvPr id="18" name="Straight Arrow Connector 17"/>
          <p:cNvCxnSpPr/>
          <p:nvPr/>
        </p:nvCxnSpPr>
        <p:spPr>
          <a:xfrm>
            <a:off x="5496228" y="2852936"/>
            <a:ext cx="229879"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2" name="Elbow Connector 21"/>
          <p:cNvCxnSpPr/>
          <p:nvPr/>
        </p:nvCxnSpPr>
        <p:spPr>
          <a:xfrm rot="5400000">
            <a:off x="5389208" y="2852936"/>
            <a:ext cx="216024" cy="216024"/>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076056" y="2996952"/>
            <a:ext cx="720080" cy="338554"/>
          </a:xfrm>
          <a:prstGeom prst="rect">
            <a:avLst/>
          </a:prstGeom>
          <a:noFill/>
        </p:spPr>
        <p:txBody>
          <a:bodyPr wrap="square" rtlCol="0">
            <a:spAutoFit/>
          </a:bodyPr>
          <a:lstStyle/>
          <a:p>
            <a:r>
              <a:rPr lang="en-GB" sz="800" dirty="0"/>
              <a:t>Pulse width = t </a:t>
            </a:r>
            <a:r>
              <a:rPr lang="en-GB" sz="800" dirty="0" err="1"/>
              <a:t>secs</a:t>
            </a:r>
            <a:endParaRPr lang="en-GB" sz="800" dirty="0"/>
          </a:p>
        </p:txBody>
      </p:sp>
    </p:spTree>
    <p:extLst>
      <p:ext uri="{BB962C8B-B14F-4D97-AF65-F5344CB8AC3E}">
        <p14:creationId xmlns:p14="http://schemas.microsoft.com/office/powerpoint/2010/main" val="3742956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67544" y="692696"/>
            <a:ext cx="8291264" cy="4525963"/>
          </a:xfrm>
        </p:spPr>
        <p:txBody>
          <a:bodyPr>
            <a:normAutofit fontScale="77500" lnSpcReduction="20000"/>
          </a:bodyPr>
          <a:lstStyle/>
          <a:p>
            <a:r>
              <a:rPr lang="en-GB" dirty="0"/>
              <a:t>In the above diagrams the red traces represent the input pulse train , the blue traces indicate the corresponding outputs.</a:t>
            </a:r>
          </a:p>
          <a:p>
            <a:r>
              <a:rPr lang="en-GB" dirty="0"/>
              <a:t>Mathematically, the integral (∫) of a square function is a triangular function, therefore when (t) &lt;&lt; 5.</a:t>
            </a:r>
            <a:r>
              <a:rPr lang="el-GR" dirty="0"/>
              <a:t>τ</a:t>
            </a:r>
            <a:r>
              <a:rPr lang="en-GB" dirty="0"/>
              <a:t> the RC network is correctly integrating its input.</a:t>
            </a:r>
          </a:p>
          <a:p>
            <a:r>
              <a:rPr lang="en-GB" dirty="0"/>
              <a:t>It is therefore possible, with correct design, to use an integrator to convert a square-wave into a triangle wave. This </a:t>
            </a:r>
            <a:r>
              <a:rPr lang="en-GB" dirty="0" err="1"/>
              <a:t>is,in</a:t>
            </a:r>
            <a:r>
              <a:rPr lang="en-GB" dirty="0"/>
              <a:t> fact, a simple and common way to achieve triangle or saw-tooth waveforms.</a:t>
            </a:r>
          </a:p>
          <a:p>
            <a:r>
              <a:rPr lang="en-GB" dirty="0"/>
              <a:t>The diagram below shows how a </a:t>
            </a:r>
            <a:r>
              <a:rPr lang="en-GB" b="1" dirty="0">
                <a:solidFill>
                  <a:srgbClr val="FF0000"/>
                </a:solidFill>
              </a:rPr>
              <a:t>saw-tooth</a:t>
            </a:r>
            <a:r>
              <a:rPr lang="en-GB" dirty="0"/>
              <a:t> wave is achieved if the pulse train does not have a 50% Duty Cycle i.e. T1 &gt; or &lt; 50% of T2.</a:t>
            </a:r>
          </a:p>
          <a:p>
            <a:r>
              <a:rPr lang="en-GB" dirty="0"/>
              <a:t>In the example shown T1 &lt; 50% of T2.</a:t>
            </a:r>
          </a:p>
          <a:p>
            <a:pPr marL="0" indent="0">
              <a:buNone/>
            </a:pPr>
            <a:r>
              <a:rPr lang="en-GB" dirty="0"/>
              <a:t>     </a:t>
            </a:r>
          </a:p>
          <a:p>
            <a:endParaRPr lang="en-GB" dirty="0"/>
          </a:p>
          <a:p>
            <a:pPr marL="0" indent="0">
              <a:buNone/>
            </a:pPr>
            <a:r>
              <a:rPr lang="en-GB" dirty="0"/>
              <a:t> </a:t>
            </a:r>
          </a:p>
        </p:txBody>
      </p:sp>
      <p:sp>
        <p:nvSpPr>
          <p:cNvPr id="5" name="Footer Placeholder 4"/>
          <p:cNvSpPr>
            <a:spLocks noGrp="1"/>
          </p:cNvSpPr>
          <p:nvPr>
            <p:ph type="ftr" sz="quarter" idx="11"/>
          </p:nvPr>
        </p:nvSpPr>
        <p:spPr/>
        <p:txBody>
          <a:bodyPr/>
          <a:lstStyle/>
          <a:p>
            <a:r>
              <a:rPr lang="en-GB" smtClean="0"/>
              <a:t>Integrators &amp; Differentiators 2016-17</a:t>
            </a:r>
            <a:endParaRPr lang="en-GB"/>
          </a:p>
        </p:txBody>
      </p:sp>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4149080"/>
            <a:ext cx="3657600"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15882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chemeClr val="tx2">
                    <a:lumMod val="60000"/>
                    <a:lumOff val="40000"/>
                  </a:schemeClr>
                </a:solidFill>
              </a:rPr>
              <a:t>Initial charging sequence of the RC circuit.</a:t>
            </a:r>
          </a:p>
        </p:txBody>
      </p:sp>
      <p:sp>
        <p:nvSpPr>
          <p:cNvPr id="3" name="Content Placeholder 2"/>
          <p:cNvSpPr>
            <a:spLocks noGrp="1"/>
          </p:cNvSpPr>
          <p:nvPr>
            <p:ph sz="half" idx="1"/>
          </p:nvPr>
        </p:nvSpPr>
        <p:spPr/>
        <p:txBody>
          <a:bodyPr>
            <a:normAutofit fontScale="92500" lnSpcReduction="10000"/>
          </a:bodyPr>
          <a:lstStyle/>
          <a:p>
            <a:r>
              <a:rPr lang="en-GB" sz="1800" dirty="0"/>
              <a:t>Note: from the diagram opposite it is clear that the triangle wave takes time to establish itself and stabilise.</a:t>
            </a:r>
          </a:p>
          <a:p>
            <a:r>
              <a:rPr lang="en-GB" sz="1800" dirty="0"/>
              <a:t>It should also be clear there is a charging curve associated with establishing the triangle wave.</a:t>
            </a:r>
          </a:p>
          <a:p>
            <a:r>
              <a:rPr lang="en-GB" sz="1800" dirty="0"/>
              <a:t>It actually takes 5.</a:t>
            </a:r>
            <a:r>
              <a:rPr lang="el-GR" sz="1800" dirty="0"/>
              <a:t> τ</a:t>
            </a:r>
            <a:r>
              <a:rPr lang="en-GB" sz="1800" dirty="0"/>
              <a:t> seconds to establish itself. </a:t>
            </a:r>
          </a:p>
          <a:p>
            <a:r>
              <a:rPr lang="en-GB" sz="1800" dirty="0"/>
              <a:t>The reason for this is that the square-wave has an average value of 0.5 times its amplitude over the whole period. In fact the integrator is effectively  charging up as a result of the dc content of the waveform and is simultaneously integrating the ac  content. The vertical dotted line indicates a period of 5 time constants.</a:t>
            </a:r>
          </a:p>
        </p:txBody>
      </p:sp>
      <p:sp>
        <p:nvSpPr>
          <p:cNvPr id="5" name="Footer Placeholder 4"/>
          <p:cNvSpPr>
            <a:spLocks noGrp="1"/>
          </p:cNvSpPr>
          <p:nvPr>
            <p:ph type="ftr" sz="quarter" idx="11"/>
          </p:nvPr>
        </p:nvSpPr>
        <p:spPr/>
        <p:txBody>
          <a:bodyPr/>
          <a:lstStyle/>
          <a:p>
            <a:r>
              <a:rPr lang="en-GB" smtClean="0"/>
              <a:t>Integrators &amp; Differentiators 2016-17</a:t>
            </a:r>
            <a:endParaRPr lang="en-GB"/>
          </a:p>
        </p:txBody>
      </p:sp>
      <p:pic>
        <p:nvPicPr>
          <p:cNvPr id="4098" name="Picture 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880190" y="2132856"/>
            <a:ext cx="3440933" cy="24018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Straight Arrow Connector 6"/>
          <p:cNvCxnSpPr/>
          <p:nvPr/>
        </p:nvCxnSpPr>
        <p:spPr>
          <a:xfrm>
            <a:off x="5004048" y="4221088"/>
            <a:ext cx="936104"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5472100" y="4221088"/>
            <a:ext cx="108012" cy="720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5580112" y="4797152"/>
            <a:ext cx="2736304" cy="1200329"/>
          </a:xfrm>
          <a:prstGeom prst="rect">
            <a:avLst/>
          </a:prstGeom>
          <a:noFill/>
        </p:spPr>
        <p:txBody>
          <a:bodyPr wrap="square" rtlCol="0">
            <a:spAutoFit/>
          </a:bodyPr>
          <a:lstStyle/>
          <a:p>
            <a:r>
              <a:rPr lang="en-GB" dirty="0"/>
              <a:t>5 time constants (</a:t>
            </a:r>
            <a:r>
              <a:rPr lang="en-GB" dirty="0" smtClean="0"/>
              <a:t>5.</a:t>
            </a:r>
            <a:r>
              <a:rPr lang="el-GR" dirty="0" smtClean="0"/>
              <a:t>τ</a:t>
            </a:r>
            <a:r>
              <a:rPr lang="en-GB" dirty="0" smtClean="0"/>
              <a:t>)</a:t>
            </a:r>
          </a:p>
          <a:p>
            <a:r>
              <a:rPr lang="en-GB" dirty="0" smtClean="0"/>
              <a:t>The dc average of the </a:t>
            </a:r>
            <a:r>
              <a:rPr lang="en-GB" dirty="0" err="1" smtClean="0"/>
              <a:t>squarewave</a:t>
            </a:r>
            <a:r>
              <a:rPr lang="en-GB" dirty="0" smtClean="0"/>
              <a:t> is V/2 and it takes 5</a:t>
            </a:r>
            <a:r>
              <a:rPr lang="el-GR" dirty="0" smtClean="0"/>
              <a:t>τ</a:t>
            </a:r>
            <a:r>
              <a:rPr lang="en-GB" dirty="0" smtClean="0"/>
              <a:t> to charge to V/2</a:t>
            </a:r>
            <a:endParaRPr lang="en-GB" dirty="0"/>
          </a:p>
        </p:txBody>
      </p:sp>
      <p:sp>
        <p:nvSpPr>
          <p:cNvPr id="4" name="TextBox 3"/>
          <p:cNvSpPr txBox="1"/>
          <p:nvPr/>
        </p:nvSpPr>
        <p:spPr>
          <a:xfrm>
            <a:off x="4644008" y="2072474"/>
            <a:ext cx="504056" cy="369332"/>
          </a:xfrm>
          <a:prstGeom prst="rect">
            <a:avLst/>
          </a:prstGeom>
          <a:noFill/>
        </p:spPr>
        <p:txBody>
          <a:bodyPr wrap="square" rtlCol="0">
            <a:spAutoFit/>
          </a:bodyPr>
          <a:lstStyle/>
          <a:p>
            <a:r>
              <a:rPr lang="en-GB" dirty="0" smtClean="0"/>
              <a:t>V..</a:t>
            </a:r>
            <a:endParaRPr lang="en-GB" dirty="0"/>
          </a:p>
        </p:txBody>
      </p:sp>
    </p:spTree>
    <p:extLst>
      <p:ext uri="{BB962C8B-B14F-4D97-AF65-F5344CB8AC3E}">
        <p14:creationId xmlns:p14="http://schemas.microsoft.com/office/powerpoint/2010/main" val="39124226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chemeClr val="tx2">
                    <a:lumMod val="60000"/>
                    <a:lumOff val="40000"/>
                  </a:schemeClr>
                </a:solidFill>
              </a:rPr>
              <a:t>Mathematics for the Integrator Circuit</a:t>
            </a:r>
          </a:p>
        </p:txBody>
      </p:sp>
      <p:sp>
        <p:nvSpPr>
          <p:cNvPr id="3" name="Footer Placeholder 2"/>
          <p:cNvSpPr>
            <a:spLocks noGrp="1"/>
          </p:cNvSpPr>
          <p:nvPr>
            <p:ph type="ftr" sz="quarter" idx="11"/>
          </p:nvPr>
        </p:nvSpPr>
        <p:spPr/>
        <p:txBody>
          <a:bodyPr/>
          <a:lstStyle/>
          <a:p>
            <a:r>
              <a:rPr lang="en-GB" smtClean="0"/>
              <a:t>Integrators &amp; Differentiators 2016-17</a:t>
            </a:r>
            <a:endParaRPr lang="en-GB"/>
          </a:p>
        </p:txBody>
      </p:sp>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1412775"/>
            <a:ext cx="293370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5868144" y="1412776"/>
            <a:ext cx="504056" cy="369332"/>
          </a:xfrm>
          <a:prstGeom prst="rect">
            <a:avLst/>
          </a:prstGeom>
          <a:noFill/>
        </p:spPr>
        <p:txBody>
          <a:bodyPr wrap="square" rtlCol="0">
            <a:spAutoFit/>
          </a:bodyPr>
          <a:lstStyle/>
          <a:p>
            <a:r>
              <a:rPr lang="en-GB" i="1" dirty="0"/>
              <a:t>v</a:t>
            </a:r>
            <a:r>
              <a:rPr lang="en-GB" i="1" baseline="-25000" dirty="0"/>
              <a:t>i</a:t>
            </a:r>
          </a:p>
        </p:txBody>
      </p:sp>
      <p:sp>
        <p:nvSpPr>
          <p:cNvPr id="8" name="TextBox 7"/>
          <p:cNvSpPr txBox="1"/>
          <p:nvPr/>
        </p:nvSpPr>
        <p:spPr>
          <a:xfrm>
            <a:off x="683568" y="1412776"/>
            <a:ext cx="4824536" cy="4524315"/>
          </a:xfrm>
          <a:prstGeom prst="rect">
            <a:avLst/>
          </a:prstGeom>
          <a:noFill/>
        </p:spPr>
        <p:txBody>
          <a:bodyPr wrap="square" rtlCol="0">
            <a:spAutoFit/>
          </a:bodyPr>
          <a:lstStyle/>
          <a:p>
            <a:r>
              <a:rPr lang="en-GB" dirty="0"/>
              <a:t>The applied voltage, </a:t>
            </a:r>
            <a:r>
              <a:rPr lang="en-GB" i="1" dirty="0"/>
              <a:t>V</a:t>
            </a:r>
            <a:r>
              <a:rPr lang="en-GB" i="1" baseline="-25000" dirty="0"/>
              <a:t>in , </a:t>
            </a:r>
            <a:r>
              <a:rPr lang="en-GB" dirty="0"/>
              <a:t>drives a current </a:t>
            </a:r>
            <a:r>
              <a:rPr lang="en-GB" i="1" dirty="0"/>
              <a:t>(</a:t>
            </a:r>
            <a:r>
              <a:rPr lang="en-GB" i="1" dirty="0" err="1"/>
              <a:t>i</a:t>
            </a:r>
            <a:r>
              <a:rPr lang="en-GB" i="1" dirty="0"/>
              <a:t>) </a:t>
            </a:r>
            <a:r>
              <a:rPr lang="en-GB" dirty="0"/>
              <a:t>through the circuit where </a:t>
            </a:r>
          </a:p>
          <a:p>
            <a:r>
              <a:rPr lang="en-GB" i="1" dirty="0" err="1"/>
              <a:t>i</a:t>
            </a:r>
            <a:r>
              <a:rPr lang="en-GB" i="1" dirty="0"/>
              <a:t> = (V</a:t>
            </a:r>
            <a:r>
              <a:rPr lang="en-GB" i="1" baseline="-25000" dirty="0"/>
              <a:t>i</a:t>
            </a:r>
            <a:r>
              <a:rPr lang="en-GB" i="1" dirty="0"/>
              <a:t> – V</a:t>
            </a:r>
            <a:r>
              <a:rPr lang="en-GB" i="1" baseline="-25000" dirty="0"/>
              <a:t>out</a:t>
            </a:r>
            <a:r>
              <a:rPr lang="en-GB" i="1" dirty="0"/>
              <a:t> )/R . </a:t>
            </a:r>
          </a:p>
          <a:p>
            <a:endParaRPr lang="en-GB" i="1" dirty="0"/>
          </a:p>
          <a:p>
            <a:r>
              <a:rPr lang="en-GB" i="1" dirty="0"/>
              <a:t>Now, </a:t>
            </a:r>
            <a:r>
              <a:rPr lang="en-GB" dirty="0"/>
              <a:t>if the pulse width is sufficiently narrow so that “t” &lt;&lt; 5.</a:t>
            </a:r>
            <a:r>
              <a:rPr lang="en-GB" dirty="0">
                <a:sym typeface="Symbol"/>
              </a:rPr>
              <a:t> then </a:t>
            </a:r>
            <a:r>
              <a:rPr lang="en-GB" i="1" dirty="0"/>
              <a:t> V</a:t>
            </a:r>
            <a:r>
              <a:rPr lang="en-GB" i="1" baseline="-25000" dirty="0"/>
              <a:t>out</a:t>
            </a:r>
            <a:r>
              <a:rPr lang="en-GB" i="1" dirty="0"/>
              <a:t> &lt;&lt; V</a:t>
            </a:r>
            <a:r>
              <a:rPr lang="en-GB" i="1" baseline="-25000" dirty="0"/>
              <a:t>i</a:t>
            </a:r>
            <a:r>
              <a:rPr lang="en-GB" i="1" baseline="-25000" dirty="0">
                <a:solidFill>
                  <a:srgbClr val="FF0000"/>
                </a:solidFill>
              </a:rPr>
              <a:t>n</a:t>
            </a:r>
            <a:r>
              <a:rPr lang="en-GB" i="1" baseline="-25000" dirty="0"/>
              <a:t> </a:t>
            </a:r>
            <a:r>
              <a:rPr lang="en-GB" i="1" dirty="0"/>
              <a:t> and </a:t>
            </a:r>
            <a:r>
              <a:rPr lang="en-GB" i="1" dirty="0" err="1">
                <a:solidFill>
                  <a:srgbClr val="FF0000"/>
                </a:solidFill>
              </a:rPr>
              <a:t>i</a:t>
            </a:r>
            <a:r>
              <a:rPr lang="en-GB" i="1" dirty="0">
                <a:solidFill>
                  <a:srgbClr val="FF0000"/>
                </a:solidFill>
              </a:rPr>
              <a:t> = V</a:t>
            </a:r>
            <a:r>
              <a:rPr lang="en-GB" i="1" baseline="-25000" dirty="0">
                <a:solidFill>
                  <a:srgbClr val="FF0000"/>
                </a:solidFill>
              </a:rPr>
              <a:t>i</a:t>
            </a:r>
            <a:r>
              <a:rPr lang="en-GB" i="1" dirty="0">
                <a:solidFill>
                  <a:srgbClr val="FF0000"/>
                </a:solidFill>
              </a:rPr>
              <a:t> / R approximately</a:t>
            </a:r>
            <a:r>
              <a:rPr lang="en-GB" i="1" dirty="0"/>
              <a:t>.</a:t>
            </a:r>
          </a:p>
          <a:p>
            <a:endParaRPr lang="en-GB" i="1" dirty="0"/>
          </a:p>
          <a:p>
            <a:r>
              <a:rPr lang="en-GB" i="1" dirty="0"/>
              <a:t>Also, the current in a capacitor is given by</a:t>
            </a:r>
          </a:p>
          <a:p>
            <a:r>
              <a:rPr lang="en-GB" i="1" dirty="0"/>
              <a:t> </a:t>
            </a:r>
            <a:r>
              <a:rPr lang="en-GB" i="1" dirty="0" err="1"/>
              <a:t>i</a:t>
            </a:r>
            <a:r>
              <a:rPr lang="en-GB" i="1" dirty="0"/>
              <a:t> = C. </a:t>
            </a:r>
            <a:r>
              <a:rPr lang="en-GB" i="1" dirty="0" err="1"/>
              <a:t>dV</a:t>
            </a:r>
            <a:r>
              <a:rPr lang="en-GB" i="1" dirty="0"/>
              <a:t>/</a:t>
            </a:r>
            <a:r>
              <a:rPr lang="en-GB" i="1" dirty="0" err="1"/>
              <a:t>dt</a:t>
            </a:r>
            <a:endParaRPr lang="en-GB" i="1" dirty="0"/>
          </a:p>
          <a:p>
            <a:endParaRPr lang="en-GB" i="1" dirty="0"/>
          </a:p>
          <a:p>
            <a:r>
              <a:rPr lang="en-GB" i="1" dirty="0"/>
              <a:t>Therefore </a:t>
            </a:r>
            <a:r>
              <a:rPr lang="en-GB" i="1" dirty="0">
                <a:solidFill>
                  <a:srgbClr val="FF0000"/>
                </a:solidFill>
              </a:rPr>
              <a:t> C. </a:t>
            </a:r>
            <a:r>
              <a:rPr lang="en-GB" i="1" dirty="0" err="1">
                <a:solidFill>
                  <a:srgbClr val="FF0000"/>
                </a:solidFill>
              </a:rPr>
              <a:t>dV</a:t>
            </a:r>
            <a:r>
              <a:rPr lang="en-GB" i="1" baseline="-25000" dirty="0" err="1">
                <a:solidFill>
                  <a:srgbClr val="FF0000"/>
                </a:solidFill>
              </a:rPr>
              <a:t>out</a:t>
            </a:r>
            <a:r>
              <a:rPr lang="en-GB" i="1" dirty="0">
                <a:solidFill>
                  <a:srgbClr val="FF0000"/>
                </a:solidFill>
              </a:rPr>
              <a:t>/</a:t>
            </a:r>
            <a:r>
              <a:rPr lang="en-GB" i="1" dirty="0" err="1">
                <a:solidFill>
                  <a:srgbClr val="FF0000"/>
                </a:solidFill>
              </a:rPr>
              <a:t>dt</a:t>
            </a:r>
            <a:r>
              <a:rPr lang="en-GB" i="1" dirty="0">
                <a:solidFill>
                  <a:srgbClr val="FF0000"/>
                </a:solidFill>
              </a:rPr>
              <a:t> = V</a:t>
            </a:r>
            <a:r>
              <a:rPr lang="en-GB" i="1" baseline="-25000" dirty="0">
                <a:solidFill>
                  <a:srgbClr val="FF0000"/>
                </a:solidFill>
              </a:rPr>
              <a:t>i</a:t>
            </a:r>
            <a:r>
              <a:rPr lang="en-GB" i="1" dirty="0">
                <a:solidFill>
                  <a:srgbClr val="FF0000"/>
                </a:solidFill>
              </a:rPr>
              <a:t> / R </a:t>
            </a:r>
          </a:p>
          <a:p>
            <a:endParaRPr lang="en-GB" i="1" dirty="0">
              <a:solidFill>
                <a:srgbClr val="FF0000"/>
              </a:solidFill>
            </a:endParaRPr>
          </a:p>
          <a:p>
            <a:r>
              <a:rPr lang="en-GB" i="1" dirty="0"/>
              <a:t>Hence </a:t>
            </a:r>
            <a:r>
              <a:rPr lang="en-GB" i="1" dirty="0" err="1"/>
              <a:t>dV</a:t>
            </a:r>
            <a:r>
              <a:rPr lang="en-GB" i="1" baseline="-25000" dirty="0" err="1"/>
              <a:t>out</a:t>
            </a:r>
            <a:r>
              <a:rPr lang="en-GB" i="1" dirty="0"/>
              <a:t>/</a:t>
            </a:r>
            <a:r>
              <a:rPr lang="en-GB" i="1" dirty="0" err="1"/>
              <a:t>dt</a:t>
            </a:r>
            <a:r>
              <a:rPr lang="en-GB" i="1" dirty="0"/>
              <a:t> = V</a:t>
            </a:r>
            <a:r>
              <a:rPr lang="en-GB" i="1" baseline="-25000" dirty="0"/>
              <a:t>i</a:t>
            </a:r>
            <a:r>
              <a:rPr lang="en-GB" i="1" dirty="0"/>
              <a:t> / (R.C) if we integrate both sides with respect to t we get:</a:t>
            </a:r>
            <a:endParaRPr lang="en-GB" dirty="0"/>
          </a:p>
          <a:p>
            <a:endParaRPr lang="en-GB" i="1" dirty="0"/>
          </a:p>
        </p:txBody>
      </p:sp>
      <p:graphicFrame>
        <p:nvGraphicFramePr>
          <p:cNvPr id="2050" name="Object 2"/>
          <p:cNvGraphicFramePr>
            <a:graphicFrameLocks noChangeAspect="1"/>
          </p:cNvGraphicFramePr>
          <p:nvPr>
            <p:extLst>
              <p:ext uri="{D42A27DB-BD31-4B8C-83A1-F6EECF244321}">
                <p14:modId xmlns:p14="http://schemas.microsoft.com/office/powerpoint/2010/main" val="2309839304"/>
              </p:ext>
            </p:extLst>
          </p:nvPr>
        </p:nvGraphicFramePr>
        <p:xfrm>
          <a:off x="3381375" y="5435600"/>
          <a:ext cx="2470150" cy="1219200"/>
        </p:xfrm>
        <a:graphic>
          <a:graphicData uri="http://schemas.openxmlformats.org/presentationml/2006/ole">
            <mc:AlternateContent xmlns:mc="http://schemas.openxmlformats.org/markup-compatibility/2006">
              <mc:Choice xmlns:v="urn:schemas-microsoft-com:vml" Requires="v">
                <p:oleObj spid="_x0000_s2087" name="Equation" r:id="rId4" imgW="1117440" imgH="711000" progId="Equation.3">
                  <p:embed/>
                </p:oleObj>
              </mc:Choice>
              <mc:Fallback>
                <p:oleObj name="Equation" r:id="rId4" imgW="1117440" imgH="711000" progId="Equation.3">
                  <p:embed/>
                  <p:pic>
                    <p:nvPicPr>
                      <p:cNvPr id="0" name="Picture 19"/>
                      <p:cNvPicPr>
                        <a:picLocks noChangeAspect="1" noChangeArrowheads="1"/>
                      </p:cNvPicPr>
                      <p:nvPr/>
                    </p:nvPicPr>
                    <p:blipFill>
                      <a:blip r:embed="rId5"/>
                      <a:srcRect/>
                      <a:stretch>
                        <a:fillRect/>
                      </a:stretch>
                    </p:blipFill>
                    <p:spPr bwMode="auto">
                      <a:xfrm>
                        <a:off x="3381375" y="5435600"/>
                        <a:ext cx="2470150" cy="1219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6" name="Straight Arrow Connector 5"/>
          <p:cNvCxnSpPr/>
          <p:nvPr/>
        </p:nvCxnSpPr>
        <p:spPr>
          <a:xfrm>
            <a:off x="7164288" y="1756230"/>
            <a:ext cx="216024" cy="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9" name="TextBox 8"/>
          <p:cNvSpPr txBox="1"/>
          <p:nvPr/>
        </p:nvSpPr>
        <p:spPr>
          <a:xfrm>
            <a:off x="7092280" y="1484784"/>
            <a:ext cx="504056" cy="276999"/>
          </a:xfrm>
          <a:prstGeom prst="rect">
            <a:avLst/>
          </a:prstGeom>
          <a:noFill/>
        </p:spPr>
        <p:txBody>
          <a:bodyPr wrap="square" rtlCol="0">
            <a:spAutoFit/>
          </a:bodyPr>
          <a:lstStyle/>
          <a:p>
            <a:r>
              <a:rPr lang="en-GB" sz="1200" b="1" i="1" dirty="0" err="1" smtClean="0">
                <a:latin typeface="+mj-lt"/>
                <a:cs typeface="Times New Roman" panose="02020603050405020304" pitchFamily="18" charset="0"/>
              </a:rPr>
              <a:t>i</a:t>
            </a:r>
            <a:endParaRPr lang="en-GB" sz="1200" b="1" i="1" dirty="0">
              <a:latin typeface="+mj-lt"/>
              <a:cs typeface="Times New Roman" panose="02020603050405020304" pitchFamily="18" charset="0"/>
            </a:endParaRPr>
          </a:p>
        </p:txBody>
      </p:sp>
      <p:cxnSp>
        <p:nvCxnSpPr>
          <p:cNvPr id="11" name="Straight Arrow Connector 10"/>
          <p:cNvCxnSpPr/>
          <p:nvPr/>
        </p:nvCxnSpPr>
        <p:spPr>
          <a:xfrm>
            <a:off x="7432068" y="2305750"/>
            <a:ext cx="0" cy="28803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GB" smtClean="0"/>
              <a:t>Integrators &amp; Differentiators 2016-17</a:t>
            </a:r>
            <a:endParaRPr lang="en-GB"/>
          </a:p>
        </p:txBody>
      </p:sp>
      <p:graphicFrame>
        <p:nvGraphicFramePr>
          <p:cNvPr id="7" name="Object 6"/>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180" name="Equation" r:id="rId3" imgW="114151" imgH="215619" progId="Equation.3">
                  <p:embed/>
                </p:oleObj>
              </mc:Choice>
              <mc:Fallback>
                <p:oleObj name="Equation" r:id="rId3" imgW="114151" imgH="215619" progId="Equation.3">
                  <p:embed/>
                  <p:pic>
                    <p:nvPicPr>
                      <p:cNvPr id="0" name="Picture 7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p:cNvSpPr txBox="1"/>
          <p:nvPr/>
        </p:nvSpPr>
        <p:spPr>
          <a:xfrm>
            <a:off x="1259632" y="908720"/>
            <a:ext cx="6552728" cy="646331"/>
          </a:xfrm>
          <a:prstGeom prst="rect">
            <a:avLst/>
          </a:prstGeom>
          <a:noFill/>
        </p:spPr>
        <p:txBody>
          <a:bodyPr wrap="square" rtlCol="0">
            <a:spAutoFit/>
          </a:bodyPr>
          <a:lstStyle/>
          <a:p>
            <a:pPr algn="ctr"/>
            <a:r>
              <a:rPr lang="en-GB" sz="3600" dirty="0">
                <a:solidFill>
                  <a:schemeClr val="accent1">
                    <a:lumMod val="75000"/>
                  </a:schemeClr>
                </a:solidFill>
              </a:rPr>
              <a:t>Operational Amplifier Integrator</a:t>
            </a:r>
          </a:p>
        </p:txBody>
      </p:sp>
      <p:pic>
        <p:nvPicPr>
          <p:cNvPr id="1030" name="Picture 6"/>
          <p:cNvPicPr>
            <a:picLocks noChangeAspect="1" noChangeArrowheads="1"/>
          </p:cNvPicPr>
          <p:nvPr/>
        </p:nvPicPr>
        <p:blipFill>
          <a:blip r:embed="rId5" cstate="print"/>
          <a:srcRect/>
          <a:stretch>
            <a:fillRect/>
          </a:stretch>
        </p:blipFill>
        <p:spPr bwMode="auto">
          <a:xfrm>
            <a:off x="1763688" y="1772816"/>
            <a:ext cx="4705350" cy="2095500"/>
          </a:xfrm>
          <a:prstGeom prst="rect">
            <a:avLst/>
          </a:prstGeom>
          <a:noFill/>
          <a:ln w="9525">
            <a:noFill/>
            <a:miter lim="800000"/>
            <a:headEnd/>
            <a:tailEnd/>
          </a:ln>
        </p:spPr>
      </p:pic>
      <p:pic>
        <p:nvPicPr>
          <p:cNvPr id="1031" name="Picture 7"/>
          <p:cNvPicPr>
            <a:picLocks noChangeAspect="1" noChangeArrowheads="1"/>
          </p:cNvPicPr>
          <p:nvPr/>
        </p:nvPicPr>
        <p:blipFill>
          <a:blip r:embed="rId6" cstate="print"/>
          <a:srcRect/>
          <a:stretch>
            <a:fillRect/>
          </a:stretch>
        </p:blipFill>
        <p:spPr bwMode="auto">
          <a:xfrm>
            <a:off x="1043608" y="3861048"/>
            <a:ext cx="2381250" cy="752475"/>
          </a:xfrm>
          <a:prstGeom prst="rect">
            <a:avLst/>
          </a:prstGeom>
          <a:noFill/>
          <a:ln w="9525">
            <a:noFill/>
            <a:miter lim="800000"/>
            <a:headEnd/>
            <a:tailEnd/>
          </a:ln>
        </p:spPr>
      </p:pic>
      <p:pic>
        <p:nvPicPr>
          <p:cNvPr id="1032" name="Picture 8"/>
          <p:cNvPicPr>
            <a:picLocks noChangeAspect="1" noChangeArrowheads="1"/>
          </p:cNvPicPr>
          <p:nvPr/>
        </p:nvPicPr>
        <p:blipFill>
          <a:blip r:embed="rId7" cstate="print"/>
          <a:srcRect/>
          <a:stretch>
            <a:fillRect/>
          </a:stretch>
        </p:blipFill>
        <p:spPr bwMode="auto">
          <a:xfrm>
            <a:off x="4716016" y="3861048"/>
            <a:ext cx="1400175" cy="723900"/>
          </a:xfrm>
          <a:prstGeom prst="rect">
            <a:avLst/>
          </a:prstGeom>
          <a:noFill/>
          <a:ln w="9525">
            <a:noFill/>
            <a:miter lim="800000"/>
            <a:headEnd/>
            <a:tailEnd/>
          </a:ln>
        </p:spPr>
      </p:pic>
      <p:sp>
        <p:nvSpPr>
          <p:cNvPr id="13" name="TextBox 12"/>
          <p:cNvSpPr txBox="1"/>
          <p:nvPr/>
        </p:nvSpPr>
        <p:spPr>
          <a:xfrm>
            <a:off x="3347864" y="4005064"/>
            <a:ext cx="1440160" cy="369332"/>
          </a:xfrm>
          <a:prstGeom prst="rect">
            <a:avLst/>
          </a:prstGeom>
          <a:noFill/>
        </p:spPr>
        <p:txBody>
          <a:bodyPr wrap="square" rtlCol="0">
            <a:spAutoFit/>
          </a:bodyPr>
          <a:lstStyle/>
          <a:p>
            <a:r>
              <a:rPr lang="en-GB" dirty="0"/>
              <a:t>Also</a:t>
            </a:r>
          </a:p>
        </p:txBody>
      </p:sp>
      <p:sp>
        <p:nvSpPr>
          <p:cNvPr id="14" name="TextBox 13"/>
          <p:cNvSpPr txBox="1"/>
          <p:nvPr/>
        </p:nvSpPr>
        <p:spPr>
          <a:xfrm>
            <a:off x="1259632" y="4725144"/>
            <a:ext cx="6192688" cy="1200329"/>
          </a:xfrm>
          <a:prstGeom prst="rect">
            <a:avLst/>
          </a:prstGeom>
          <a:noFill/>
        </p:spPr>
        <p:txBody>
          <a:bodyPr wrap="square" rtlCol="0">
            <a:spAutoFit/>
          </a:bodyPr>
          <a:lstStyle/>
          <a:p>
            <a:r>
              <a:rPr lang="en-GB" dirty="0">
                <a:latin typeface="Times New Roman" pitchFamily="18" charset="0"/>
                <a:cs typeface="Times New Roman" pitchFamily="18" charset="0"/>
              </a:rPr>
              <a:t>Since </a:t>
            </a:r>
            <a:r>
              <a:rPr lang="en-GB" dirty="0" err="1">
                <a:latin typeface="Times New Roman" pitchFamily="18" charset="0"/>
                <a:cs typeface="Times New Roman" pitchFamily="18" charset="0"/>
              </a:rPr>
              <a:t>I</a:t>
            </a:r>
            <a:r>
              <a:rPr lang="en-GB" baseline="-25000" dirty="0" err="1">
                <a:latin typeface="Times New Roman" pitchFamily="18" charset="0"/>
                <a:cs typeface="Times New Roman" pitchFamily="18" charset="0"/>
              </a:rPr>
              <a:t>in</a:t>
            </a:r>
            <a:r>
              <a:rPr lang="en-GB" baseline="-25000" dirty="0">
                <a:latin typeface="Times New Roman" pitchFamily="18" charset="0"/>
                <a:cs typeface="Times New Roman" pitchFamily="18" charset="0"/>
              </a:rPr>
              <a:t> </a:t>
            </a:r>
            <a:r>
              <a:rPr lang="en-GB" dirty="0">
                <a:latin typeface="Times New Roman" pitchFamily="18" charset="0"/>
                <a:cs typeface="Times New Roman" pitchFamily="18" charset="0"/>
              </a:rPr>
              <a:t> = I</a:t>
            </a:r>
            <a:r>
              <a:rPr lang="en-GB" baseline="-25000" dirty="0">
                <a:latin typeface="Times New Roman" pitchFamily="18" charset="0"/>
                <a:cs typeface="Times New Roman" pitchFamily="18" charset="0"/>
              </a:rPr>
              <a:t>f     </a:t>
            </a:r>
            <a:r>
              <a:rPr lang="en-GB" dirty="0">
                <a:latin typeface="Times New Roman" pitchFamily="18" charset="0"/>
                <a:cs typeface="Times New Roman" pitchFamily="18" charset="0"/>
              </a:rPr>
              <a:t> then                        and hence:</a:t>
            </a:r>
          </a:p>
          <a:p>
            <a:endParaRPr lang="en-GB" dirty="0">
              <a:latin typeface="Times New Roman" pitchFamily="18" charset="0"/>
              <a:cs typeface="Times New Roman" pitchFamily="18" charset="0"/>
            </a:endParaRPr>
          </a:p>
          <a:p>
            <a:endParaRPr lang="en-GB" dirty="0">
              <a:latin typeface="Times New Roman" pitchFamily="18" charset="0"/>
              <a:cs typeface="Times New Roman" pitchFamily="18" charset="0"/>
            </a:endParaRPr>
          </a:p>
          <a:p>
            <a:r>
              <a:rPr lang="en-GB" dirty="0">
                <a:latin typeface="Times New Roman" pitchFamily="18" charset="0"/>
                <a:cs typeface="Times New Roman" pitchFamily="18" charset="0"/>
              </a:rPr>
              <a:t> </a:t>
            </a:r>
          </a:p>
        </p:txBody>
      </p:sp>
      <p:sp>
        <p:nvSpPr>
          <p:cNvPr id="16" name="TextBox 15"/>
          <p:cNvSpPr txBox="1"/>
          <p:nvPr/>
        </p:nvSpPr>
        <p:spPr>
          <a:xfrm>
            <a:off x="5037215" y="4009983"/>
            <a:ext cx="288032" cy="400110"/>
          </a:xfrm>
          <a:prstGeom prst="rect">
            <a:avLst/>
          </a:prstGeom>
          <a:solidFill>
            <a:schemeClr val="bg1"/>
          </a:solidFill>
        </p:spPr>
        <p:txBody>
          <a:bodyPr wrap="square" lIns="0" rIns="0" rtlCol="0">
            <a:spAutoFit/>
          </a:bodyPr>
          <a:lstStyle/>
          <a:p>
            <a:r>
              <a:rPr lang="en-GB" sz="1600" dirty="0">
                <a:solidFill>
                  <a:schemeClr val="accent1">
                    <a:lumMod val="75000"/>
                  </a:schemeClr>
                </a:solidFill>
              </a:rPr>
              <a:t>= </a:t>
            </a:r>
            <a:r>
              <a:rPr lang="en-GB" sz="2000" dirty="0">
                <a:solidFill>
                  <a:schemeClr val="accent1">
                    <a:lumMod val="75000"/>
                  </a:schemeClr>
                </a:solidFill>
              </a:rPr>
              <a:t>-</a:t>
            </a:r>
          </a:p>
        </p:txBody>
      </p:sp>
      <p:graphicFrame>
        <p:nvGraphicFramePr>
          <p:cNvPr id="17" name="Object 16"/>
          <p:cNvGraphicFramePr>
            <a:graphicFrameLocks noChangeAspect="1"/>
          </p:cNvGraphicFramePr>
          <p:nvPr/>
        </p:nvGraphicFramePr>
        <p:xfrm>
          <a:off x="4114800" y="3321050"/>
          <a:ext cx="914400" cy="215900"/>
        </p:xfrm>
        <a:graphic>
          <a:graphicData uri="http://schemas.openxmlformats.org/presentationml/2006/ole">
            <mc:AlternateContent xmlns:mc="http://schemas.openxmlformats.org/markup-compatibility/2006">
              <mc:Choice xmlns:v="urn:schemas-microsoft-com:vml" Requires="v">
                <p:oleObj spid="_x0000_s1181" name="Equation" r:id="rId8" imgW="114151" imgH="215619" progId="Equation.3">
                  <p:embed/>
                </p:oleObj>
              </mc:Choice>
              <mc:Fallback>
                <p:oleObj name="Equation" r:id="rId8" imgW="114151" imgH="215619" progId="Equation.3">
                  <p:embed/>
                  <p:pic>
                    <p:nvPicPr>
                      <p:cNvPr id="0" name="Picture 7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3321050"/>
                        <a:ext cx="9144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 name="Object 17"/>
          <p:cNvGraphicFramePr>
            <a:graphicFrameLocks noChangeAspect="1"/>
          </p:cNvGraphicFramePr>
          <p:nvPr/>
        </p:nvGraphicFramePr>
        <p:xfrm>
          <a:off x="3290888" y="4724400"/>
          <a:ext cx="1172918" cy="504800"/>
        </p:xfrm>
        <a:graphic>
          <a:graphicData uri="http://schemas.openxmlformats.org/presentationml/2006/ole">
            <mc:AlternateContent xmlns:mc="http://schemas.openxmlformats.org/markup-compatibility/2006">
              <mc:Choice xmlns:v="urn:schemas-microsoft-com:vml" Requires="v">
                <p:oleObj spid="_x0000_s1182" name="Equation" r:id="rId9" imgW="1002865" imgH="431613" progId="Equation.3">
                  <p:embed/>
                </p:oleObj>
              </mc:Choice>
              <mc:Fallback>
                <p:oleObj name="Equation" r:id="rId9" imgW="1002865" imgH="431613" progId="Equation.3">
                  <p:embed/>
                  <p:pic>
                    <p:nvPicPr>
                      <p:cNvPr id="0" name="Picture 7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90888" y="4724400"/>
                        <a:ext cx="1172918" cy="5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5" name="Object 11"/>
          <p:cNvGraphicFramePr>
            <a:graphicFrameLocks noChangeAspect="1"/>
          </p:cNvGraphicFramePr>
          <p:nvPr>
            <p:extLst>
              <p:ext uri="{D42A27DB-BD31-4B8C-83A1-F6EECF244321}">
                <p14:modId xmlns:p14="http://schemas.microsoft.com/office/powerpoint/2010/main" val="3711107466"/>
              </p:ext>
            </p:extLst>
          </p:nvPr>
        </p:nvGraphicFramePr>
        <p:xfrm>
          <a:off x="3044825" y="5435600"/>
          <a:ext cx="2217738" cy="927100"/>
        </p:xfrm>
        <a:graphic>
          <a:graphicData uri="http://schemas.openxmlformats.org/presentationml/2006/ole">
            <mc:AlternateContent xmlns:mc="http://schemas.openxmlformats.org/markup-compatibility/2006">
              <mc:Choice xmlns:v="urn:schemas-microsoft-com:vml" Requires="v">
                <p:oleObj spid="_x0000_s1183" name="Equation" r:id="rId11" imgW="1320480" imgH="711000" progId="Equation.3">
                  <p:embed/>
                </p:oleObj>
              </mc:Choice>
              <mc:Fallback>
                <p:oleObj name="Equation" r:id="rId11" imgW="1320480" imgH="711000" progId="Equation.3">
                  <p:embed/>
                  <p:pic>
                    <p:nvPicPr>
                      <p:cNvPr id="0" name="Picture 79"/>
                      <p:cNvPicPr>
                        <a:picLocks noChangeAspect="1" noChangeArrowheads="1"/>
                      </p:cNvPicPr>
                      <p:nvPr/>
                    </p:nvPicPr>
                    <p:blipFill>
                      <a:blip r:embed="rId12"/>
                      <a:srcRect/>
                      <a:stretch>
                        <a:fillRect/>
                      </a:stretch>
                    </p:blipFill>
                    <p:spPr bwMode="auto">
                      <a:xfrm>
                        <a:off x="3044825" y="5435600"/>
                        <a:ext cx="2217738" cy="927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extBox 1"/>
          <p:cNvSpPr txBox="1"/>
          <p:nvPr/>
        </p:nvSpPr>
        <p:spPr>
          <a:xfrm>
            <a:off x="5416103" y="5445224"/>
            <a:ext cx="2324249" cy="646331"/>
          </a:xfrm>
          <a:prstGeom prst="rect">
            <a:avLst/>
          </a:prstGeom>
          <a:noFill/>
        </p:spPr>
        <p:txBody>
          <a:bodyPr wrap="square" rtlCol="0">
            <a:spAutoFit/>
          </a:bodyPr>
          <a:lstStyle/>
          <a:p>
            <a:r>
              <a:rPr lang="en-GB" sz="1200" b="1" dirty="0" smtClean="0">
                <a:solidFill>
                  <a:srgbClr val="FF0000"/>
                </a:solidFill>
              </a:rPr>
              <a:t>Note: </a:t>
            </a:r>
            <a:r>
              <a:rPr lang="en-GB" sz="1200" b="1" dirty="0" err="1" smtClean="0">
                <a:solidFill>
                  <a:srgbClr val="FF0000"/>
                </a:solidFill>
              </a:rPr>
              <a:t>Vout</a:t>
            </a:r>
            <a:r>
              <a:rPr lang="en-GB" sz="1200" b="1" dirty="0" smtClean="0">
                <a:solidFill>
                  <a:srgbClr val="FF0000"/>
                </a:solidFill>
              </a:rPr>
              <a:t> is inverted with respect to Vin, hence the negative sign.</a:t>
            </a:r>
            <a:endParaRPr lang="en-GB" sz="1200" b="1" dirty="0">
              <a:solidFill>
                <a:srgbClr val="FF00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smtClean="0"/>
              <a:t>Integrators &amp; Differentiators 2016-17</a:t>
            </a:r>
            <a:endParaRPr lang="en-GB"/>
          </a:p>
        </p:txBody>
      </p:sp>
      <p:sp>
        <p:nvSpPr>
          <p:cNvPr id="3" name="TextBox 2"/>
          <p:cNvSpPr txBox="1"/>
          <p:nvPr/>
        </p:nvSpPr>
        <p:spPr>
          <a:xfrm>
            <a:off x="1475656" y="1628800"/>
            <a:ext cx="6192688" cy="2646878"/>
          </a:xfrm>
          <a:prstGeom prst="rect">
            <a:avLst/>
          </a:prstGeom>
          <a:noFill/>
        </p:spPr>
        <p:txBody>
          <a:bodyPr wrap="square" rtlCol="0">
            <a:spAutoFit/>
          </a:bodyPr>
          <a:lstStyle/>
          <a:p>
            <a:r>
              <a:rPr lang="en-GB" dirty="0"/>
              <a:t>Example:</a:t>
            </a:r>
          </a:p>
          <a:p>
            <a:endParaRPr lang="en-GB" dirty="0"/>
          </a:p>
          <a:p>
            <a:r>
              <a:rPr lang="en-GB" dirty="0"/>
              <a:t>Suppose Vin is a constant value of say 5V, </a:t>
            </a:r>
            <a:r>
              <a:rPr lang="en-GB" dirty="0" err="1"/>
              <a:t>R</a:t>
            </a:r>
            <a:r>
              <a:rPr lang="en-GB" baseline="-25000" dirty="0" err="1"/>
              <a:t>in</a:t>
            </a:r>
            <a:r>
              <a:rPr lang="en-GB" baseline="-25000" dirty="0"/>
              <a:t> </a:t>
            </a:r>
            <a:r>
              <a:rPr lang="en-GB" dirty="0"/>
              <a:t>= 1M</a:t>
            </a:r>
            <a:r>
              <a:rPr lang="el-GR" dirty="0">
                <a:latin typeface="Times New Roman"/>
                <a:cs typeface="Times New Roman"/>
              </a:rPr>
              <a:t>Ω</a:t>
            </a:r>
            <a:r>
              <a:rPr lang="en-GB" dirty="0">
                <a:latin typeface="Times New Roman"/>
                <a:cs typeface="Times New Roman"/>
              </a:rPr>
              <a:t> and C = 1</a:t>
            </a:r>
            <a:r>
              <a:rPr lang="el-GR" dirty="0">
                <a:latin typeface="Times New Roman"/>
                <a:cs typeface="Times New Roman"/>
              </a:rPr>
              <a:t>μ</a:t>
            </a:r>
            <a:r>
              <a:rPr lang="en-GB" dirty="0">
                <a:latin typeface="Times New Roman"/>
                <a:cs typeface="Times New Roman"/>
              </a:rPr>
              <a:t>F.</a:t>
            </a:r>
          </a:p>
          <a:p>
            <a:endParaRPr lang="en-GB" baseline="-25000" dirty="0">
              <a:latin typeface="Times New Roman"/>
              <a:cs typeface="Times New Roman"/>
            </a:endParaRPr>
          </a:p>
          <a:p>
            <a:r>
              <a:rPr lang="en-GB" dirty="0">
                <a:latin typeface="Times New Roman"/>
                <a:cs typeface="Times New Roman"/>
              </a:rPr>
              <a:t>Hence                                            ,     since  </a:t>
            </a:r>
            <a:r>
              <a:rPr lang="en-GB" sz="1200" i="1" dirty="0">
                <a:latin typeface="Times New Roman"/>
                <a:cs typeface="Times New Roman"/>
              </a:rPr>
              <a:t>V</a:t>
            </a:r>
            <a:r>
              <a:rPr lang="en-GB" sz="1200" i="1" baseline="-25000" dirty="0">
                <a:latin typeface="Times New Roman"/>
                <a:cs typeface="Times New Roman"/>
              </a:rPr>
              <a:t>in </a:t>
            </a:r>
            <a:r>
              <a:rPr lang="en-GB" sz="1200" i="1" dirty="0">
                <a:latin typeface="Times New Roman"/>
                <a:cs typeface="Times New Roman"/>
              </a:rPr>
              <a:t>= a constant </a:t>
            </a:r>
          </a:p>
          <a:p>
            <a:endParaRPr lang="en-GB" sz="1200" i="1" baseline="-25000" dirty="0">
              <a:latin typeface="Times New Roman"/>
              <a:cs typeface="Times New Roman"/>
            </a:endParaRPr>
          </a:p>
          <a:p>
            <a:endParaRPr lang="en-GB" sz="1200" i="1" baseline="-25000" dirty="0">
              <a:latin typeface="Times New Roman"/>
              <a:cs typeface="Times New Roman"/>
            </a:endParaRPr>
          </a:p>
          <a:p>
            <a:endParaRPr lang="en-GB" sz="1200" i="1" dirty="0">
              <a:latin typeface="Times New Roman"/>
              <a:cs typeface="Times New Roman"/>
            </a:endParaRPr>
          </a:p>
          <a:p>
            <a:endParaRPr lang="en-GB" baseline="-25000" dirty="0">
              <a:latin typeface="Times New Roman"/>
              <a:cs typeface="Times New Roman"/>
            </a:endParaRPr>
          </a:p>
          <a:p>
            <a:endParaRPr lang="en-GB" baseline="-25000" dirty="0">
              <a:latin typeface="Times New Roman"/>
              <a:cs typeface="Times New Roman"/>
            </a:endParaRPr>
          </a:p>
          <a:p>
            <a:endParaRPr lang="en-GB" baseline="-25000" dirty="0"/>
          </a:p>
        </p:txBody>
      </p:sp>
      <p:graphicFrame>
        <p:nvGraphicFramePr>
          <p:cNvPr id="3074" name="Object 2"/>
          <p:cNvGraphicFramePr>
            <a:graphicFrameLocks noChangeAspect="1"/>
          </p:cNvGraphicFramePr>
          <p:nvPr>
            <p:extLst>
              <p:ext uri="{D42A27DB-BD31-4B8C-83A1-F6EECF244321}">
                <p14:modId xmlns:p14="http://schemas.microsoft.com/office/powerpoint/2010/main" val="2315863638"/>
              </p:ext>
            </p:extLst>
          </p:nvPr>
        </p:nvGraphicFramePr>
        <p:xfrm>
          <a:off x="2312988" y="2708275"/>
          <a:ext cx="2351087" cy="1081088"/>
        </p:xfrm>
        <a:graphic>
          <a:graphicData uri="http://schemas.openxmlformats.org/presentationml/2006/ole">
            <mc:AlternateContent xmlns:mc="http://schemas.openxmlformats.org/markup-compatibility/2006">
              <mc:Choice xmlns:v="urn:schemas-microsoft-com:vml" Requires="v">
                <p:oleObj spid="_x0000_s3185" name="Equation" r:id="rId3" imgW="1206360" imgH="711000" progId="Equation.3">
                  <p:embed/>
                </p:oleObj>
              </mc:Choice>
              <mc:Fallback>
                <p:oleObj name="Equation" r:id="rId3" imgW="1206360" imgH="711000" progId="Equation.3">
                  <p:embed/>
                  <p:pic>
                    <p:nvPicPr>
                      <p:cNvPr id="0" name="Picture 53"/>
                      <p:cNvPicPr>
                        <a:picLocks noChangeAspect="1" noChangeArrowheads="1"/>
                      </p:cNvPicPr>
                      <p:nvPr/>
                    </p:nvPicPr>
                    <p:blipFill>
                      <a:blip r:embed="rId4"/>
                      <a:srcRect/>
                      <a:stretch>
                        <a:fillRect/>
                      </a:stretch>
                    </p:blipFill>
                    <p:spPr bwMode="auto">
                      <a:xfrm>
                        <a:off x="2312988" y="2708275"/>
                        <a:ext cx="2351087" cy="10810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5" name="Object 3"/>
          <p:cNvGraphicFramePr>
            <a:graphicFrameLocks noChangeAspect="1"/>
          </p:cNvGraphicFramePr>
          <p:nvPr>
            <p:extLst>
              <p:ext uri="{D42A27DB-BD31-4B8C-83A1-F6EECF244321}">
                <p14:modId xmlns:p14="http://schemas.microsoft.com/office/powerpoint/2010/main" val="2330246454"/>
              </p:ext>
            </p:extLst>
          </p:nvPr>
        </p:nvGraphicFramePr>
        <p:xfrm>
          <a:off x="2203450" y="3705225"/>
          <a:ext cx="2930525" cy="930275"/>
        </p:xfrm>
        <a:graphic>
          <a:graphicData uri="http://schemas.openxmlformats.org/presentationml/2006/ole">
            <mc:AlternateContent xmlns:mc="http://schemas.openxmlformats.org/markup-compatibility/2006">
              <mc:Choice xmlns:v="urn:schemas-microsoft-com:vml" Requires="v">
                <p:oleObj spid="_x0000_s3186" name="Equation" r:id="rId5" imgW="1244520" imgH="660240" progId="Equation.3">
                  <p:embed/>
                </p:oleObj>
              </mc:Choice>
              <mc:Fallback>
                <p:oleObj name="Equation" r:id="rId5" imgW="1244520" imgH="660240" progId="Equation.3">
                  <p:embed/>
                  <p:pic>
                    <p:nvPicPr>
                      <p:cNvPr id="0" name="Picture 54"/>
                      <p:cNvPicPr>
                        <a:picLocks noChangeAspect="1" noChangeArrowheads="1"/>
                      </p:cNvPicPr>
                      <p:nvPr/>
                    </p:nvPicPr>
                    <p:blipFill>
                      <a:blip r:embed="rId6"/>
                      <a:srcRect/>
                      <a:stretch>
                        <a:fillRect/>
                      </a:stretch>
                    </p:blipFill>
                    <p:spPr bwMode="auto">
                      <a:xfrm>
                        <a:off x="2203450" y="3705225"/>
                        <a:ext cx="2930525" cy="930275"/>
                      </a:xfrm>
                      <a:prstGeom prst="rect">
                        <a:avLst/>
                      </a:prstGeom>
                      <a:noFill/>
                      <a:extLst/>
                    </p:spPr>
                  </p:pic>
                </p:oleObj>
              </mc:Fallback>
            </mc:AlternateContent>
          </a:graphicData>
        </a:graphic>
      </p:graphicFrame>
      <p:graphicFrame>
        <p:nvGraphicFramePr>
          <p:cNvPr id="3076" name="Object 4"/>
          <p:cNvGraphicFramePr>
            <a:graphicFrameLocks noChangeAspect="1"/>
          </p:cNvGraphicFramePr>
          <p:nvPr/>
        </p:nvGraphicFramePr>
        <p:xfrm>
          <a:off x="2339752" y="4869160"/>
          <a:ext cx="2041525" cy="658813"/>
        </p:xfrm>
        <a:graphic>
          <a:graphicData uri="http://schemas.openxmlformats.org/presentationml/2006/ole">
            <mc:AlternateContent xmlns:mc="http://schemas.openxmlformats.org/markup-compatibility/2006">
              <mc:Choice xmlns:v="urn:schemas-microsoft-com:vml" Requires="v">
                <p:oleObj spid="_x0000_s3187" name="Equation" r:id="rId7" imgW="1536033" imgH="634725" progId="Equation.3">
                  <p:embed/>
                </p:oleObj>
              </mc:Choice>
              <mc:Fallback>
                <p:oleObj name="Equation" r:id="rId7" imgW="1536033" imgH="634725" progId="Equation.3">
                  <p:embed/>
                  <p:pic>
                    <p:nvPicPr>
                      <p:cNvPr id="0" name="Picture 5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39752" y="4869160"/>
                        <a:ext cx="2041525" cy="6588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6"/>
          <p:cNvSpPr txBox="1"/>
          <p:nvPr/>
        </p:nvSpPr>
        <p:spPr>
          <a:xfrm>
            <a:off x="1475656" y="4869160"/>
            <a:ext cx="5184576" cy="1477328"/>
          </a:xfrm>
          <a:prstGeom prst="rect">
            <a:avLst/>
          </a:prstGeom>
          <a:noFill/>
        </p:spPr>
        <p:txBody>
          <a:bodyPr wrap="square" rtlCol="0">
            <a:spAutoFit/>
          </a:bodyPr>
          <a:lstStyle/>
          <a:p>
            <a:r>
              <a:rPr lang="en-GB" dirty="0"/>
              <a:t>Hence         </a:t>
            </a:r>
            <a:r>
              <a:rPr lang="en-GB" dirty="0" smtClean="0"/>
              <a:t>                                         </a:t>
            </a:r>
            <a:r>
              <a:rPr lang="en-GB" dirty="0"/>
              <a:t>=  </a:t>
            </a:r>
            <a:r>
              <a:rPr lang="en-GB" b="1" dirty="0">
                <a:solidFill>
                  <a:srgbClr val="FF0000"/>
                </a:solidFill>
              </a:rPr>
              <a:t>-5 V/sec</a:t>
            </a:r>
          </a:p>
          <a:p>
            <a:endParaRPr lang="en-GB" b="1" dirty="0">
              <a:solidFill>
                <a:srgbClr val="FF0000"/>
              </a:solidFill>
            </a:endParaRPr>
          </a:p>
          <a:p>
            <a:r>
              <a:rPr lang="en-GB" dirty="0"/>
              <a:t>The output voltage will therefore ramp downwards at a rate of 5V every second as long as the input remains constant at 5V.  </a:t>
            </a:r>
          </a:p>
        </p:txBody>
      </p:sp>
      <p:sp>
        <p:nvSpPr>
          <p:cNvPr id="4" name="TextBox 3"/>
          <p:cNvSpPr txBox="1"/>
          <p:nvPr/>
        </p:nvSpPr>
        <p:spPr>
          <a:xfrm>
            <a:off x="3059832" y="4684494"/>
            <a:ext cx="360040" cy="369332"/>
          </a:xfrm>
          <a:prstGeom prst="rect">
            <a:avLst/>
          </a:prstGeom>
          <a:noFill/>
        </p:spPr>
        <p:txBody>
          <a:bodyPr wrap="square" rtlCol="0">
            <a:spAutoFit/>
          </a:bodyPr>
          <a:lstStyle/>
          <a:p>
            <a:r>
              <a:rPr lang="en-GB" dirty="0"/>
              <a:t>_</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smtClean="0"/>
              <a:t>Integrators &amp; Differentiators 2016-17</a:t>
            </a:r>
            <a:endParaRPr lang="en-GB"/>
          </a:p>
        </p:txBody>
      </p:sp>
      <p:sp>
        <p:nvSpPr>
          <p:cNvPr id="3" name="TextBox 2"/>
          <p:cNvSpPr txBox="1"/>
          <p:nvPr/>
        </p:nvSpPr>
        <p:spPr>
          <a:xfrm>
            <a:off x="1547664" y="692696"/>
            <a:ext cx="5976664" cy="4801314"/>
          </a:xfrm>
          <a:prstGeom prst="rect">
            <a:avLst/>
          </a:prstGeom>
          <a:noFill/>
        </p:spPr>
        <p:txBody>
          <a:bodyPr wrap="square" rtlCol="0">
            <a:spAutoFit/>
          </a:bodyPr>
          <a:lstStyle/>
          <a:p>
            <a:r>
              <a:rPr lang="en-GB" dirty="0"/>
              <a:t>Note: Although the output ramps downwards it will eventually hit the negative rail and saturate at that level.</a:t>
            </a:r>
          </a:p>
          <a:p>
            <a:endParaRPr lang="en-GB" dirty="0"/>
          </a:p>
          <a:p>
            <a:endParaRPr lang="en-GB" dirty="0"/>
          </a:p>
          <a:p>
            <a:endParaRPr lang="en-GB" dirty="0">
              <a:solidFill>
                <a:srgbClr val="FF0000"/>
              </a:solidFill>
            </a:endParaRP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If V</a:t>
            </a:r>
            <a:r>
              <a:rPr lang="en-GB" baseline="-25000" dirty="0"/>
              <a:t>in</a:t>
            </a:r>
            <a:r>
              <a:rPr lang="en-GB" dirty="0"/>
              <a:t> is a square-wave then V</a:t>
            </a:r>
            <a:r>
              <a:rPr lang="en-GB" baseline="-25000" dirty="0"/>
              <a:t>out</a:t>
            </a:r>
            <a:r>
              <a:rPr lang="en-GB" dirty="0"/>
              <a:t> will repeatedly ramp down and then up in sympathy with the input; as seen on slide 3.</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1364555"/>
            <a:ext cx="3371850" cy="3552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004048" y="4293096"/>
            <a:ext cx="2952328" cy="307777"/>
          </a:xfrm>
          <a:prstGeom prst="rect">
            <a:avLst/>
          </a:prstGeom>
          <a:noFill/>
        </p:spPr>
        <p:txBody>
          <a:bodyPr wrap="square" rtlCol="0">
            <a:spAutoFit/>
          </a:bodyPr>
          <a:lstStyle/>
          <a:p>
            <a:r>
              <a:rPr lang="en-GB" sz="1400" dirty="0" smtClean="0"/>
              <a:t>Limited eventually by power rails</a:t>
            </a:r>
            <a:endParaRPr lang="en-GB"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60000"/>
                    <a:lumOff val="40000"/>
                  </a:schemeClr>
                </a:solidFill>
              </a:rPr>
              <a:t>Differentiators</a:t>
            </a:r>
          </a:p>
        </p:txBody>
      </p:sp>
      <p:sp>
        <p:nvSpPr>
          <p:cNvPr id="4" name="Footer Placeholder 3"/>
          <p:cNvSpPr>
            <a:spLocks noGrp="1"/>
          </p:cNvSpPr>
          <p:nvPr>
            <p:ph type="ftr" sz="quarter" idx="11"/>
          </p:nvPr>
        </p:nvSpPr>
        <p:spPr/>
        <p:txBody>
          <a:bodyPr/>
          <a:lstStyle/>
          <a:p>
            <a:r>
              <a:rPr lang="en-GB" smtClean="0"/>
              <a:t>Integrators &amp; Differentiators 2016-17</a:t>
            </a:r>
            <a:endParaRPr lang="en-GB"/>
          </a:p>
        </p:txBody>
      </p:sp>
      <p:sp>
        <p:nvSpPr>
          <p:cNvPr id="6" name="Content Placeholder 5"/>
          <p:cNvSpPr>
            <a:spLocks noGrp="1"/>
          </p:cNvSpPr>
          <p:nvPr>
            <p:ph idx="1"/>
          </p:nvPr>
        </p:nvSpPr>
        <p:spPr/>
        <p:txBody>
          <a:bodyPr>
            <a:normAutofit/>
          </a:bodyPr>
          <a:lstStyle/>
          <a:p>
            <a:r>
              <a:rPr lang="en-GB" sz="2000" dirty="0"/>
              <a:t>As you know Low-Pass and High Pass passive filters have different responses in the frequency domain,  therefore it is not surprising this is so in the time domain as well. </a:t>
            </a:r>
          </a:p>
          <a:p>
            <a:pPr marL="0" indent="0">
              <a:buNone/>
            </a:pPr>
            <a:endParaRPr lang="en-GB" sz="2000" dirty="0"/>
          </a:p>
          <a:p>
            <a:r>
              <a:rPr lang="en-GB" sz="2000" dirty="0"/>
              <a:t>A Low-Pass filter can change the shape of a waveform in the time domain (i.e. it can Integrate)</a:t>
            </a:r>
          </a:p>
          <a:p>
            <a:endParaRPr lang="en-GB" sz="2000" dirty="0"/>
          </a:p>
          <a:p>
            <a:r>
              <a:rPr lang="en-GB" sz="2000" dirty="0"/>
              <a:t>A High Pass filter can change the shape of a waveform in the time domain(i.e. it can Differentiate)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dirty="0"/>
              <a:t>Integrators &amp; Differentiators </a:t>
            </a:r>
            <a:r>
              <a:rPr lang="en-GB" dirty="0" smtClean="0"/>
              <a:t>2016-17</a:t>
            </a:r>
            <a:endParaRPr lang="en-GB"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2190348"/>
            <a:ext cx="4774158" cy="3164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115616" y="620688"/>
            <a:ext cx="7128792" cy="5262979"/>
          </a:xfrm>
          <a:prstGeom prst="rect">
            <a:avLst/>
          </a:prstGeom>
          <a:noFill/>
        </p:spPr>
        <p:txBody>
          <a:bodyPr wrap="square" rtlCol="0">
            <a:spAutoFit/>
          </a:bodyPr>
          <a:lstStyle/>
          <a:p>
            <a:r>
              <a:rPr lang="en-GB" sz="2400" dirty="0"/>
              <a:t>A typical set of time-domain responses are shown below: The width of the input  pulses, relative to the  charging time of the capacitor, will determine the shape of the output of the  Differentiator (High Pass filter) circuit.</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r>
              <a:rPr lang="en-GB" sz="2400" dirty="0"/>
              <a:t>      </a:t>
            </a:r>
          </a:p>
          <a:p>
            <a:r>
              <a:rPr lang="en-GB" sz="2400" dirty="0"/>
              <a:t>                     t&gt;&gt;5.</a:t>
            </a:r>
            <a:r>
              <a:rPr lang="el-GR" sz="2400" dirty="0"/>
              <a:t>τ</a:t>
            </a:r>
            <a:r>
              <a:rPr lang="en-GB" sz="2400" dirty="0"/>
              <a:t>           t = 5.</a:t>
            </a:r>
            <a:r>
              <a:rPr lang="el-GR" sz="2400" dirty="0"/>
              <a:t>τ</a:t>
            </a:r>
            <a:r>
              <a:rPr lang="en-GB" sz="2400" dirty="0"/>
              <a:t>            t &lt;&lt; 5.</a:t>
            </a:r>
            <a:r>
              <a:rPr lang="el-GR" sz="2400" dirty="0"/>
              <a:t>τ</a:t>
            </a:r>
            <a:r>
              <a:rPr lang="en-GB" sz="2400" dirty="0"/>
              <a:t>                         </a:t>
            </a:r>
          </a:p>
        </p:txBody>
      </p:sp>
      <p:sp>
        <p:nvSpPr>
          <p:cNvPr id="4" name="TextBox 3"/>
          <p:cNvSpPr txBox="1"/>
          <p:nvPr/>
        </p:nvSpPr>
        <p:spPr>
          <a:xfrm>
            <a:off x="971600" y="4149080"/>
            <a:ext cx="1368152" cy="523220"/>
          </a:xfrm>
          <a:prstGeom prst="rect">
            <a:avLst/>
          </a:prstGeom>
          <a:noFill/>
        </p:spPr>
        <p:txBody>
          <a:bodyPr wrap="square" rtlCol="0">
            <a:spAutoFit/>
          </a:bodyPr>
          <a:lstStyle/>
          <a:p>
            <a:r>
              <a:rPr lang="en-GB" sz="1400" dirty="0" smtClean="0"/>
              <a:t>Typical output responses</a:t>
            </a:r>
            <a:endParaRPr lang="en-GB" sz="1400" dirty="0"/>
          </a:p>
        </p:txBody>
      </p:sp>
    </p:spTree>
    <p:extLst>
      <p:ext uri="{BB962C8B-B14F-4D97-AF65-F5344CB8AC3E}">
        <p14:creationId xmlns:p14="http://schemas.microsoft.com/office/powerpoint/2010/main" val="759363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dirty="0"/>
              <a:t>Integrators &amp; Differentiators </a:t>
            </a:r>
            <a:r>
              <a:rPr lang="en-GB" dirty="0" smtClean="0"/>
              <a:t>2016-17</a:t>
            </a:r>
            <a:endParaRPr lang="en-GB" dirty="0"/>
          </a:p>
        </p:txBody>
      </p:sp>
      <p:sp>
        <p:nvSpPr>
          <p:cNvPr id="3" name="TextBox 2"/>
          <p:cNvSpPr txBox="1"/>
          <p:nvPr/>
        </p:nvSpPr>
        <p:spPr>
          <a:xfrm>
            <a:off x="1115616" y="692696"/>
            <a:ext cx="7128792" cy="4247317"/>
          </a:xfrm>
          <a:prstGeom prst="rect">
            <a:avLst/>
          </a:prstGeom>
          <a:noFill/>
        </p:spPr>
        <p:txBody>
          <a:bodyPr wrap="square" rtlCol="0">
            <a:spAutoFit/>
          </a:bodyPr>
          <a:lstStyle/>
          <a:p>
            <a:r>
              <a:rPr lang="en-GB" dirty="0"/>
              <a:t>It is important to understand that it </a:t>
            </a:r>
            <a:r>
              <a:rPr lang="en-GB" b="1" dirty="0">
                <a:solidFill>
                  <a:srgbClr val="FF0000"/>
                </a:solidFill>
              </a:rPr>
              <a:t>is not possible to change the voltage across  a capacitor instantaneously; to do so would require infinite current, which is not practical.</a:t>
            </a:r>
          </a:p>
          <a:p>
            <a:endParaRPr lang="en-GB" dirty="0"/>
          </a:p>
          <a:p>
            <a:r>
              <a:rPr lang="en-GB" dirty="0"/>
              <a:t>Therefore if we apply a step input to one side of a capacitor, as shown  below, the  voltage on the other side will have to change in exactly </a:t>
            </a:r>
            <a:r>
              <a:rPr lang="en-GB" b="1" dirty="0">
                <a:solidFill>
                  <a:srgbClr val="FF0000"/>
                </a:solidFill>
              </a:rPr>
              <a:t>t</a:t>
            </a:r>
            <a:r>
              <a:rPr lang="en-GB" dirty="0"/>
              <a:t>he same way so that there is no sudden change in voltage across the capacitor.</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688" y="3133542"/>
            <a:ext cx="5375123" cy="2095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3549030" y="2816354"/>
            <a:ext cx="0" cy="2772886"/>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pic>
        <p:nvPicPr>
          <p:cNvPr id="614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2120" y="2455837"/>
            <a:ext cx="12700" cy="2773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Connector 9"/>
          <p:cNvCxnSpPr/>
          <p:nvPr/>
        </p:nvCxnSpPr>
        <p:spPr>
          <a:xfrm>
            <a:off x="4269110" y="2968754"/>
            <a:ext cx="0" cy="2772886"/>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953306" y="3016275"/>
            <a:ext cx="0" cy="2772886"/>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664820" y="5445224"/>
            <a:ext cx="2219548" cy="369332"/>
          </a:xfrm>
          <a:prstGeom prst="rect">
            <a:avLst/>
          </a:prstGeom>
          <a:noFill/>
        </p:spPr>
        <p:txBody>
          <a:bodyPr wrap="square" rtlCol="0">
            <a:spAutoFit/>
          </a:bodyPr>
          <a:lstStyle/>
          <a:p>
            <a:r>
              <a:rPr lang="en-GB" dirty="0"/>
              <a:t>t = 5.</a:t>
            </a:r>
            <a:r>
              <a:rPr lang="el-GR" dirty="0"/>
              <a:t>τ</a:t>
            </a:r>
            <a:endParaRPr lang="en-GB" dirty="0"/>
          </a:p>
        </p:txBody>
      </p:sp>
      <p:cxnSp>
        <p:nvCxnSpPr>
          <p:cNvPr id="13" name="Straight Connector 12"/>
          <p:cNvCxnSpPr/>
          <p:nvPr/>
        </p:nvCxnSpPr>
        <p:spPr>
          <a:xfrm>
            <a:off x="2862858" y="2968754"/>
            <a:ext cx="0" cy="2772886"/>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051720" y="2968754"/>
            <a:ext cx="720080" cy="369332"/>
          </a:xfrm>
          <a:prstGeom prst="rect">
            <a:avLst/>
          </a:prstGeom>
          <a:noFill/>
        </p:spPr>
        <p:txBody>
          <a:bodyPr wrap="square" rtlCol="0">
            <a:spAutoFit/>
          </a:bodyPr>
          <a:lstStyle/>
          <a:p>
            <a:r>
              <a:rPr lang="en-GB" dirty="0"/>
              <a:t>5V</a:t>
            </a:r>
          </a:p>
        </p:txBody>
      </p:sp>
      <p:sp>
        <p:nvSpPr>
          <p:cNvPr id="8" name="TextBox 7"/>
          <p:cNvSpPr txBox="1"/>
          <p:nvPr/>
        </p:nvSpPr>
        <p:spPr>
          <a:xfrm>
            <a:off x="7020272" y="3428206"/>
            <a:ext cx="648072" cy="369332"/>
          </a:xfrm>
          <a:prstGeom prst="rect">
            <a:avLst/>
          </a:prstGeom>
          <a:noFill/>
        </p:spPr>
        <p:txBody>
          <a:bodyPr wrap="square" rtlCol="0">
            <a:spAutoFit/>
          </a:bodyPr>
          <a:lstStyle/>
          <a:p>
            <a:r>
              <a:rPr lang="en-GB" dirty="0"/>
              <a:t>O V</a:t>
            </a:r>
          </a:p>
        </p:txBody>
      </p:sp>
      <p:sp>
        <p:nvSpPr>
          <p:cNvPr id="9" name="TextBox 8"/>
          <p:cNvSpPr txBox="1"/>
          <p:nvPr/>
        </p:nvSpPr>
        <p:spPr>
          <a:xfrm>
            <a:off x="2051720" y="3797538"/>
            <a:ext cx="720080" cy="369332"/>
          </a:xfrm>
          <a:prstGeom prst="rect">
            <a:avLst/>
          </a:prstGeom>
          <a:noFill/>
        </p:spPr>
        <p:txBody>
          <a:bodyPr wrap="square" rtlCol="0">
            <a:spAutoFit/>
          </a:bodyPr>
          <a:lstStyle/>
          <a:p>
            <a:r>
              <a:rPr lang="en-GB" dirty="0"/>
              <a:t>5V</a:t>
            </a:r>
          </a:p>
        </p:txBody>
      </p:sp>
      <p:cxnSp>
        <p:nvCxnSpPr>
          <p:cNvPr id="14" name="Straight Connector 13"/>
          <p:cNvCxnSpPr/>
          <p:nvPr/>
        </p:nvCxnSpPr>
        <p:spPr>
          <a:xfrm>
            <a:off x="2051720" y="4509120"/>
            <a:ext cx="4968552"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138811" y="4355197"/>
            <a:ext cx="817565" cy="369332"/>
          </a:xfrm>
          <a:prstGeom prst="rect">
            <a:avLst/>
          </a:prstGeom>
          <a:noFill/>
        </p:spPr>
        <p:txBody>
          <a:bodyPr wrap="square" rtlCol="0">
            <a:spAutoFit/>
          </a:bodyPr>
          <a:lstStyle/>
          <a:p>
            <a:r>
              <a:rPr lang="en-GB" dirty="0"/>
              <a:t>O V</a:t>
            </a:r>
          </a:p>
        </p:txBody>
      </p:sp>
      <p:cxnSp>
        <p:nvCxnSpPr>
          <p:cNvPr id="18" name="Straight Connector 17"/>
          <p:cNvCxnSpPr/>
          <p:nvPr/>
        </p:nvCxnSpPr>
        <p:spPr>
          <a:xfrm>
            <a:off x="2862858" y="5157192"/>
            <a:ext cx="4157414"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995191" y="4869160"/>
            <a:ext cx="576064" cy="369332"/>
          </a:xfrm>
          <a:prstGeom prst="rect">
            <a:avLst/>
          </a:prstGeom>
          <a:noFill/>
        </p:spPr>
        <p:txBody>
          <a:bodyPr wrap="square" rtlCol="0">
            <a:spAutoFit/>
          </a:bodyPr>
          <a:lstStyle/>
          <a:p>
            <a:r>
              <a:rPr lang="en-GB" dirty="0"/>
              <a:t>-5V</a:t>
            </a:r>
          </a:p>
        </p:txBody>
      </p:sp>
      <p:sp>
        <p:nvSpPr>
          <p:cNvPr id="21" name="TextBox 20"/>
          <p:cNvSpPr txBox="1"/>
          <p:nvPr/>
        </p:nvSpPr>
        <p:spPr>
          <a:xfrm>
            <a:off x="2699792" y="5229200"/>
            <a:ext cx="4439019" cy="369332"/>
          </a:xfrm>
          <a:prstGeom prst="rect">
            <a:avLst/>
          </a:prstGeom>
          <a:noFill/>
        </p:spPr>
        <p:txBody>
          <a:bodyPr wrap="square" rtlCol="0">
            <a:spAutoFit/>
          </a:bodyPr>
          <a:lstStyle/>
          <a:p>
            <a:r>
              <a:rPr lang="en-GB" dirty="0"/>
              <a:t> t</a:t>
            </a:r>
            <a:r>
              <a:rPr lang="en-GB" baseline="-25000" dirty="0"/>
              <a:t>0</a:t>
            </a:r>
            <a:r>
              <a:rPr lang="en-GB" dirty="0"/>
              <a:t>         t</a:t>
            </a:r>
            <a:r>
              <a:rPr lang="en-GB" baseline="-25000" dirty="0"/>
              <a:t>1                 </a:t>
            </a:r>
            <a:r>
              <a:rPr lang="en-GB" dirty="0"/>
              <a:t>t</a:t>
            </a:r>
            <a:r>
              <a:rPr lang="en-GB" baseline="-25000" dirty="0"/>
              <a:t>2</a:t>
            </a:r>
          </a:p>
        </p:txBody>
      </p:sp>
      <p:sp>
        <p:nvSpPr>
          <p:cNvPr id="4" name="TextBox 3"/>
          <p:cNvSpPr txBox="1"/>
          <p:nvPr/>
        </p:nvSpPr>
        <p:spPr>
          <a:xfrm>
            <a:off x="3079063" y="2869035"/>
            <a:ext cx="432048" cy="246221"/>
          </a:xfrm>
          <a:prstGeom prst="rect">
            <a:avLst/>
          </a:prstGeom>
          <a:noFill/>
        </p:spPr>
        <p:txBody>
          <a:bodyPr wrap="square" rtlCol="0">
            <a:spAutoFit/>
          </a:bodyPr>
          <a:lstStyle/>
          <a:p>
            <a:r>
              <a:rPr lang="en-GB" sz="1000" dirty="0"/>
              <a:t>t</a:t>
            </a:r>
          </a:p>
        </p:txBody>
      </p:sp>
      <p:cxnSp>
        <p:nvCxnSpPr>
          <p:cNvPr id="16" name="Straight Arrow Connector 15"/>
          <p:cNvCxnSpPr/>
          <p:nvPr/>
        </p:nvCxnSpPr>
        <p:spPr>
          <a:xfrm>
            <a:off x="2862858" y="3115256"/>
            <a:ext cx="686172"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093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smtClean="0"/>
              <a:t>Integrators &amp; Differentiators 2016-17</a:t>
            </a:r>
            <a:endParaRPr lang="en-GB"/>
          </a:p>
        </p:txBody>
      </p:sp>
      <p:sp>
        <p:nvSpPr>
          <p:cNvPr id="3" name="TextBox 2"/>
          <p:cNvSpPr txBox="1"/>
          <p:nvPr/>
        </p:nvSpPr>
        <p:spPr>
          <a:xfrm>
            <a:off x="1115616" y="908720"/>
            <a:ext cx="7056784" cy="4801314"/>
          </a:xfrm>
          <a:prstGeom prst="rect">
            <a:avLst/>
          </a:prstGeom>
          <a:noFill/>
        </p:spPr>
        <p:txBody>
          <a:bodyPr wrap="square" rtlCol="0">
            <a:spAutoFit/>
          </a:bodyPr>
          <a:lstStyle/>
          <a:p>
            <a:r>
              <a:rPr lang="en-GB" dirty="0"/>
              <a:t>As the input signal rises suddenly we can see that the output, on the other side of the capacitor , follows it.</a:t>
            </a:r>
          </a:p>
          <a:p>
            <a:endParaRPr lang="en-GB" dirty="0"/>
          </a:p>
          <a:p>
            <a:r>
              <a:rPr lang="en-GB" dirty="0"/>
              <a:t>Depending on the pulse width “t” relative to 5.RC  or 5.</a:t>
            </a:r>
            <a:r>
              <a:rPr lang="el-GR" dirty="0"/>
              <a:t>τ</a:t>
            </a:r>
            <a:r>
              <a:rPr lang="en-GB" dirty="0"/>
              <a:t>  the response we get will be different. The example shown is for  t = 5</a:t>
            </a:r>
            <a:r>
              <a:rPr lang="el-GR" dirty="0"/>
              <a:t>τ</a:t>
            </a:r>
            <a:r>
              <a:rPr lang="en-GB" dirty="0"/>
              <a:t>.</a:t>
            </a:r>
            <a:r>
              <a:rPr lang="el-GR" dirty="0"/>
              <a:t> </a:t>
            </a:r>
            <a:endParaRPr lang="en-GB" dirty="0"/>
          </a:p>
          <a:p>
            <a:endParaRPr lang="en-GB" dirty="0"/>
          </a:p>
          <a:p>
            <a:r>
              <a:rPr lang="en-GB" dirty="0"/>
              <a:t>Here we see that after the initial step (t</a:t>
            </a:r>
            <a:r>
              <a:rPr lang="en-GB" baseline="-25000" dirty="0"/>
              <a:t>0</a:t>
            </a:r>
            <a:r>
              <a:rPr lang="en-GB" dirty="0"/>
              <a:t>), the capacitor charges up over a period of 5.</a:t>
            </a:r>
            <a:r>
              <a:rPr lang="el-GR" dirty="0"/>
              <a:t>τ</a:t>
            </a:r>
            <a:r>
              <a:rPr lang="en-GB" dirty="0"/>
              <a:t>. The charging process requires  the right hand plate to move towards zero since the left hand plate is fixed at  5V, for example.</a:t>
            </a:r>
          </a:p>
          <a:p>
            <a:endParaRPr lang="en-GB" dirty="0"/>
          </a:p>
          <a:p>
            <a:r>
              <a:rPr lang="en-GB" dirty="0"/>
              <a:t>When the input pulse goes negative, at t</a:t>
            </a:r>
            <a:r>
              <a:rPr lang="en-GB" baseline="-25000" dirty="0"/>
              <a:t>1</a:t>
            </a:r>
            <a:r>
              <a:rPr lang="en-GB" dirty="0"/>
              <a:t> the output has just reached zero when there is the sudden 5V change in the negative direction of the input to the capacitor, consequently the right hand plate of the capacitor must also move in a negative direction to -5V in because there cannot be any sudden voltage change across the capacitor.  </a:t>
            </a:r>
          </a:p>
          <a:p>
            <a:endParaRPr lang="en-GB" dirty="0"/>
          </a:p>
          <a:p>
            <a:endParaRPr lang="en-GB" dirty="0"/>
          </a:p>
        </p:txBody>
      </p:sp>
    </p:spTree>
    <p:extLst>
      <p:ext uri="{BB962C8B-B14F-4D97-AF65-F5344CB8AC3E}">
        <p14:creationId xmlns:p14="http://schemas.microsoft.com/office/powerpoint/2010/main" val="376080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2">
                    <a:lumMod val="60000"/>
                    <a:lumOff val="40000"/>
                  </a:schemeClr>
                </a:solidFill>
              </a:rPr>
              <a:t>Mathematics for the </a:t>
            </a:r>
            <a:r>
              <a:rPr lang="en-GB" sz="4000" dirty="0">
                <a:solidFill>
                  <a:schemeClr val="tx2">
                    <a:lumMod val="60000"/>
                    <a:lumOff val="40000"/>
                  </a:schemeClr>
                </a:solidFill>
              </a:rPr>
              <a:t>Differentiator</a:t>
            </a:r>
          </a:p>
        </p:txBody>
      </p:sp>
      <p:sp>
        <p:nvSpPr>
          <p:cNvPr id="3" name="Footer Placeholder 2"/>
          <p:cNvSpPr>
            <a:spLocks noGrp="1"/>
          </p:cNvSpPr>
          <p:nvPr>
            <p:ph type="ftr" sz="quarter" idx="11"/>
          </p:nvPr>
        </p:nvSpPr>
        <p:spPr/>
        <p:txBody>
          <a:bodyPr/>
          <a:lstStyle/>
          <a:p>
            <a:r>
              <a:rPr lang="en-GB" smtClean="0"/>
              <a:t>Integrators &amp; Differentiators 2016-17</a:t>
            </a:r>
            <a:endParaRPr lang="en-GB"/>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1520118"/>
            <a:ext cx="4867275" cy="1228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755576" y="3140968"/>
            <a:ext cx="7416824" cy="3231654"/>
          </a:xfrm>
          <a:prstGeom prst="rect">
            <a:avLst/>
          </a:prstGeom>
          <a:noFill/>
        </p:spPr>
        <p:txBody>
          <a:bodyPr wrap="square" rtlCol="0">
            <a:spAutoFit/>
          </a:bodyPr>
          <a:lstStyle/>
          <a:p>
            <a:r>
              <a:rPr lang="en-GB" dirty="0"/>
              <a:t>Current in a capacitor is related to the capacitor by the equation:</a:t>
            </a:r>
          </a:p>
          <a:p>
            <a:r>
              <a:rPr lang="en-GB" i="1" dirty="0"/>
              <a:t>I = C. </a:t>
            </a:r>
            <a:r>
              <a:rPr lang="en-GB" i="1" dirty="0" err="1"/>
              <a:t>dV</a:t>
            </a:r>
            <a:r>
              <a:rPr lang="en-GB" i="1" dirty="0"/>
              <a:t>/</a:t>
            </a:r>
            <a:r>
              <a:rPr lang="en-GB" i="1" dirty="0" err="1"/>
              <a:t>dt</a:t>
            </a:r>
            <a:r>
              <a:rPr lang="en-GB" i="1" dirty="0"/>
              <a:t>, </a:t>
            </a:r>
            <a:r>
              <a:rPr lang="en-GB" dirty="0"/>
              <a:t>but this is also the resistor current which is given by V/R.</a:t>
            </a:r>
          </a:p>
          <a:p>
            <a:r>
              <a:rPr lang="en-GB" dirty="0"/>
              <a:t>Applying these general equations to the circuit above we can say:</a:t>
            </a:r>
          </a:p>
          <a:p>
            <a:endParaRPr lang="en-GB" dirty="0"/>
          </a:p>
          <a:p>
            <a:r>
              <a:rPr lang="en-GB" i="1" dirty="0"/>
              <a:t>V</a:t>
            </a:r>
            <a:r>
              <a:rPr lang="en-GB" i="1" baseline="-25000" dirty="0"/>
              <a:t>o</a:t>
            </a:r>
            <a:r>
              <a:rPr lang="en-GB" i="1" dirty="0"/>
              <a:t> / R  =  C. </a:t>
            </a:r>
            <a:r>
              <a:rPr lang="en-GB" i="1" dirty="0" err="1"/>
              <a:t>dV</a:t>
            </a:r>
            <a:r>
              <a:rPr lang="en-GB" i="1" baseline="-25000" dirty="0" err="1"/>
              <a:t>i</a:t>
            </a:r>
            <a:r>
              <a:rPr lang="en-GB" i="1" dirty="0"/>
              <a:t> /</a:t>
            </a:r>
            <a:r>
              <a:rPr lang="en-GB" i="1" dirty="0" err="1"/>
              <a:t>dt</a:t>
            </a:r>
            <a:r>
              <a:rPr lang="en-GB" i="1" dirty="0"/>
              <a:t> </a:t>
            </a:r>
          </a:p>
          <a:p>
            <a:endParaRPr lang="en-GB" baseline="-25000" dirty="0"/>
          </a:p>
          <a:p>
            <a:r>
              <a:rPr lang="en-GB" i="1" dirty="0"/>
              <a:t>Hence </a:t>
            </a:r>
            <a:r>
              <a:rPr lang="en-GB" b="1" i="1" dirty="0">
                <a:solidFill>
                  <a:srgbClr val="FF0000"/>
                </a:solidFill>
              </a:rPr>
              <a:t>V</a:t>
            </a:r>
            <a:r>
              <a:rPr lang="en-GB" b="1" i="1" baseline="-25000" dirty="0">
                <a:solidFill>
                  <a:srgbClr val="FF0000"/>
                </a:solidFill>
              </a:rPr>
              <a:t>o </a:t>
            </a:r>
            <a:r>
              <a:rPr lang="en-GB" b="1" i="1" dirty="0">
                <a:solidFill>
                  <a:srgbClr val="FF0000"/>
                </a:solidFill>
              </a:rPr>
              <a:t> = R.C. </a:t>
            </a:r>
            <a:r>
              <a:rPr lang="en-GB" b="1" i="1" dirty="0" err="1">
                <a:solidFill>
                  <a:srgbClr val="FF0000"/>
                </a:solidFill>
              </a:rPr>
              <a:t>dV</a:t>
            </a:r>
            <a:r>
              <a:rPr lang="en-GB" b="1" i="1" baseline="-25000" dirty="0" err="1">
                <a:solidFill>
                  <a:srgbClr val="FF0000"/>
                </a:solidFill>
              </a:rPr>
              <a:t>i</a:t>
            </a:r>
            <a:r>
              <a:rPr lang="en-GB" b="1" i="1" baseline="-25000" dirty="0">
                <a:solidFill>
                  <a:srgbClr val="FF0000"/>
                </a:solidFill>
              </a:rPr>
              <a:t> </a:t>
            </a:r>
            <a:r>
              <a:rPr lang="en-GB" b="1" i="1" dirty="0">
                <a:solidFill>
                  <a:srgbClr val="FF0000"/>
                </a:solidFill>
              </a:rPr>
              <a:t>/</a:t>
            </a:r>
            <a:r>
              <a:rPr lang="en-GB" b="1" i="1" dirty="0" err="1">
                <a:solidFill>
                  <a:srgbClr val="FF0000"/>
                </a:solidFill>
              </a:rPr>
              <a:t>dt</a:t>
            </a:r>
            <a:endParaRPr lang="en-GB" b="1" i="1" dirty="0">
              <a:solidFill>
                <a:srgbClr val="FF0000"/>
              </a:solidFill>
            </a:endParaRPr>
          </a:p>
          <a:p>
            <a:endParaRPr lang="en-GB" b="1" i="1" baseline="-25000" dirty="0">
              <a:solidFill>
                <a:srgbClr val="FF0000"/>
              </a:solidFill>
            </a:endParaRPr>
          </a:p>
          <a:p>
            <a:r>
              <a:rPr lang="en-GB" dirty="0"/>
              <a:t>This equation tells us that the output voltage of the differentiator is proportional (R.C) to the rate of change of its input (</a:t>
            </a:r>
            <a:r>
              <a:rPr lang="en-GB" dirty="0" err="1"/>
              <a:t>dV</a:t>
            </a:r>
            <a:r>
              <a:rPr lang="en-GB" baseline="-25000" dirty="0" err="1"/>
              <a:t>i</a:t>
            </a:r>
            <a:r>
              <a:rPr lang="en-GB" dirty="0"/>
              <a:t> /</a:t>
            </a:r>
            <a:r>
              <a:rPr lang="en-GB" dirty="0" err="1"/>
              <a:t>dt</a:t>
            </a:r>
            <a:r>
              <a:rPr lang="en-GB" dirty="0"/>
              <a:t>). Therefore for dc or slowly changing inputs the output is low but for fast changing inputs the output is large.</a:t>
            </a:r>
            <a:endParaRPr lang="en-GB" baseline="-25000" dirty="0"/>
          </a:p>
        </p:txBody>
      </p:sp>
    </p:spTree>
    <p:extLst>
      <p:ext uri="{BB962C8B-B14F-4D97-AF65-F5344CB8AC3E}">
        <p14:creationId xmlns:p14="http://schemas.microsoft.com/office/powerpoint/2010/main" val="3311896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solidFill>
                  <a:schemeClr val="tx2">
                    <a:lumMod val="60000"/>
                    <a:lumOff val="40000"/>
                  </a:schemeClr>
                </a:solidFill>
              </a:rPr>
              <a:t>Operational Amplifier Differentiator</a:t>
            </a:r>
          </a:p>
        </p:txBody>
      </p:sp>
      <p:sp>
        <p:nvSpPr>
          <p:cNvPr id="3" name="Footer Placeholder 2"/>
          <p:cNvSpPr>
            <a:spLocks noGrp="1"/>
          </p:cNvSpPr>
          <p:nvPr>
            <p:ph type="ftr" sz="quarter" idx="11"/>
          </p:nvPr>
        </p:nvSpPr>
        <p:spPr/>
        <p:txBody>
          <a:bodyPr/>
          <a:lstStyle/>
          <a:p>
            <a:r>
              <a:rPr lang="en-GB" smtClean="0"/>
              <a:t>Integrators &amp; Differentiators 2016-17</a:t>
            </a:r>
            <a:endParaRPr lang="en-GB"/>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556792"/>
            <a:ext cx="4057650" cy="2228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1331640" y="4149080"/>
            <a:ext cx="5197320" cy="1569660"/>
          </a:xfrm>
          <a:prstGeom prst="rect">
            <a:avLst/>
          </a:prstGeom>
        </p:spPr>
        <p:txBody>
          <a:bodyPr wrap="none">
            <a:spAutoFit/>
          </a:bodyPr>
          <a:lstStyle/>
          <a:p>
            <a:r>
              <a:rPr lang="en-GB" dirty="0" err="1">
                <a:latin typeface="Times New Roman" pitchFamily="18" charset="0"/>
                <a:cs typeface="Times New Roman" pitchFamily="18" charset="0"/>
              </a:rPr>
              <a:t>I</a:t>
            </a:r>
            <a:r>
              <a:rPr lang="en-GB" baseline="-25000" dirty="0" err="1">
                <a:latin typeface="Times New Roman" pitchFamily="18" charset="0"/>
                <a:cs typeface="Times New Roman" pitchFamily="18" charset="0"/>
              </a:rPr>
              <a:t>in</a:t>
            </a:r>
            <a:r>
              <a:rPr lang="en-GB" dirty="0">
                <a:latin typeface="Times New Roman" pitchFamily="18" charset="0"/>
                <a:cs typeface="Times New Roman" pitchFamily="18" charset="0"/>
              </a:rPr>
              <a:t> = C. </a:t>
            </a:r>
            <a:r>
              <a:rPr lang="en-GB" dirty="0" err="1">
                <a:latin typeface="Times New Roman" pitchFamily="18" charset="0"/>
                <a:cs typeface="Times New Roman" pitchFamily="18" charset="0"/>
              </a:rPr>
              <a:t>dVin</a:t>
            </a:r>
            <a:r>
              <a:rPr lang="en-GB" dirty="0">
                <a:latin typeface="Times New Roman" pitchFamily="18" charset="0"/>
                <a:cs typeface="Times New Roman" pitchFamily="18" charset="0"/>
              </a:rPr>
              <a:t> / </a:t>
            </a:r>
            <a:r>
              <a:rPr lang="en-GB" dirty="0" err="1">
                <a:latin typeface="Times New Roman" pitchFamily="18" charset="0"/>
                <a:cs typeface="Times New Roman" pitchFamily="18" charset="0"/>
              </a:rPr>
              <a:t>dt</a:t>
            </a:r>
            <a:r>
              <a:rPr lang="en-GB" dirty="0">
                <a:latin typeface="Times New Roman" pitchFamily="18" charset="0"/>
                <a:cs typeface="Times New Roman" pitchFamily="18" charset="0"/>
              </a:rPr>
              <a:t>  and I</a:t>
            </a:r>
            <a:r>
              <a:rPr lang="en-GB" baseline="-25000" dirty="0">
                <a:latin typeface="Times New Roman" pitchFamily="18" charset="0"/>
                <a:cs typeface="Times New Roman" pitchFamily="18" charset="0"/>
              </a:rPr>
              <a:t>f </a:t>
            </a:r>
            <a:r>
              <a:rPr lang="en-GB" dirty="0">
                <a:latin typeface="Times New Roman" pitchFamily="18" charset="0"/>
                <a:cs typeface="Times New Roman" pitchFamily="18" charset="0"/>
              </a:rPr>
              <a:t>  = (0 – Vout) / R   = - Vout / R</a:t>
            </a:r>
          </a:p>
          <a:p>
            <a:endParaRPr lang="en-GB" baseline="-25000" dirty="0">
              <a:latin typeface="Times New Roman" pitchFamily="18" charset="0"/>
              <a:cs typeface="Times New Roman" pitchFamily="18" charset="0"/>
            </a:endParaRPr>
          </a:p>
          <a:p>
            <a:endParaRPr lang="en-GB" baseline="-25000" dirty="0">
              <a:latin typeface="Times New Roman" pitchFamily="18" charset="0"/>
              <a:cs typeface="Times New Roman" pitchFamily="18" charset="0"/>
            </a:endParaRPr>
          </a:p>
          <a:p>
            <a:r>
              <a:rPr lang="en-GB" dirty="0">
                <a:latin typeface="Times New Roman" pitchFamily="18" charset="0"/>
                <a:cs typeface="Times New Roman" pitchFamily="18" charset="0"/>
              </a:rPr>
              <a:t>Hence - Vout/R  =  C. </a:t>
            </a:r>
            <a:r>
              <a:rPr lang="en-GB" dirty="0" err="1">
                <a:latin typeface="Times New Roman" pitchFamily="18" charset="0"/>
                <a:cs typeface="Times New Roman" pitchFamily="18" charset="0"/>
              </a:rPr>
              <a:t>dVin</a:t>
            </a:r>
            <a:r>
              <a:rPr lang="en-GB" dirty="0">
                <a:latin typeface="Times New Roman" pitchFamily="18" charset="0"/>
                <a:cs typeface="Times New Roman" pitchFamily="18" charset="0"/>
              </a:rPr>
              <a:t> / </a:t>
            </a:r>
            <a:r>
              <a:rPr lang="en-GB" dirty="0" err="1">
                <a:latin typeface="Times New Roman" pitchFamily="18" charset="0"/>
                <a:cs typeface="Times New Roman" pitchFamily="18" charset="0"/>
              </a:rPr>
              <a:t>dt</a:t>
            </a:r>
            <a:endParaRPr lang="en-GB" dirty="0">
              <a:latin typeface="Times New Roman" pitchFamily="18" charset="0"/>
              <a:cs typeface="Times New Roman" pitchFamily="18" charset="0"/>
            </a:endParaRPr>
          </a:p>
          <a:p>
            <a:endParaRPr lang="en-GB" dirty="0">
              <a:latin typeface="Times New Roman" pitchFamily="18" charset="0"/>
              <a:cs typeface="Times New Roman" pitchFamily="18" charset="0"/>
            </a:endParaRPr>
          </a:p>
          <a:p>
            <a:r>
              <a:rPr lang="en-GB" dirty="0">
                <a:latin typeface="Times New Roman" pitchFamily="18" charset="0"/>
                <a:cs typeface="Times New Roman" pitchFamily="18" charset="0"/>
              </a:rPr>
              <a:t>Therefore  Vout = - C.R . </a:t>
            </a:r>
            <a:r>
              <a:rPr lang="en-GB" dirty="0" err="1">
                <a:latin typeface="Times New Roman" pitchFamily="18" charset="0"/>
                <a:cs typeface="Times New Roman" pitchFamily="18" charset="0"/>
              </a:rPr>
              <a:t>dVin</a:t>
            </a:r>
            <a:r>
              <a:rPr lang="en-GB" dirty="0">
                <a:latin typeface="Times New Roman" pitchFamily="18" charset="0"/>
                <a:cs typeface="Times New Roman" pitchFamily="18" charset="0"/>
              </a:rPr>
              <a:t> / </a:t>
            </a:r>
            <a:r>
              <a:rPr lang="en-GB" dirty="0" err="1">
                <a:latin typeface="Times New Roman" pitchFamily="18" charset="0"/>
                <a:cs typeface="Times New Roman" pitchFamily="18" charset="0"/>
              </a:rPr>
              <a:t>dt</a:t>
            </a: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4162095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smtClean="0"/>
              <a:t>Integrators &amp; Differentiators 2016-17</a:t>
            </a:r>
            <a:endParaRPr lang="en-GB"/>
          </a:p>
        </p:txBody>
      </p:sp>
      <p:pic>
        <p:nvPicPr>
          <p:cNvPr id="23554" name="Picture 2"/>
          <p:cNvPicPr>
            <a:picLocks noChangeAspect="1" noChangeArrowheads="1"/>
          </p:cNvPicPr>
          <p:nvPr/>
        </p:nvPicPr>
        <p:blipFill>
          <a:blip r:embed="rId2" cstate="print"/>
          <a:srcRect/>
          <a:stretch>
            <a:fillRect/>
          </a:stretch>
        </p:blipFill>
        <p:spPr bwMode="auto">
          <a:xfrm>
            <a:off x="2752725" y="1988840"/>
            <a:ext cx="3638550" cy="2038350"/>
          </a:xfrm>
          <a:prstGeom prst="rect">
            <a:avLst/>
          </a:prstGeom>
          <a:noFill/>
          <a:ln w="9525">
            <a:noFill/>
            <a:miter lim="800000"/>
            <a:headEnd/>
            <a:tailEnd/>
          </a:ln>
        </p:spPr>
      </p:pic>
      <p:sp>
        <p:nvSpPr>
          <p:cNvPr id="3" name="TextBox 2"/>
          <p:cNvSpPr txBox="1"/>
          <p:nvPr/>
        </p:nvSpPr>
        <p:spPr>
          <a:xfrm>
            <a:off x="1619672" y="836712"/>
            <a:ext cx="5904656" cy="646331"/>
          </a:xfrm>
          <a:prstGeom prst="rect">
            <a:avLst/>
          </a:prstGeom>
          <a:noFill/>
        </p:spPr>
        <p:txBody>
          <a:bodyPr wrap="square" rtlCol="0">
            <a:spAutoFit/>
          </a:bodyPr>
          <a:lstStyle/>
          <a:p>
            <a:pPr algn="ctr"/>
            <a:r>
              <a:rPr lang="en-GB" dirty="0"/>
              <a:t>Input and Output Waveforms for an Operational Amplifier Differentiator Circuit.</a:t>
            </a:r>
          </a:p>
        </p:txBody>
      </p:sp>
      <p:sp>
        <p:nvSpPr>
          <p:cNvPr id="4" name="TextBox 3"/>
          <p:cNvSpPr txBox="1"/>
          <p:nvPr/>
        </p:nvSpPr>
        <p:spPr>
          <a:xfrm>
            <a:off x="1115616" y="1988840"/>
            <a:ext cx="1728192" cy="1754326"/>
          </a:xfrm>
          <a:prstGeom prst="rect">
            <a:avLst/>
          </a:prstGeom>
          <a:noFill/>
        </p:spPr>
        <p:txBody>
          <a:bodyPr wrap="square" rtlCol="0">
            <a:spAutoFit/>
          </a:bodyPr>
          <a:lstStyle/>
          <a:p>
            <a:r>
              <a:rPr lang="en-GB" dirty="0"/>
              <a:t>Input </a:t>
            </a:r>
            <a:r>
              <a:rPr lang="en-GB" dirty="0" err="1"/>
              <a:t>squarewave</a:t>
            </a:r>
            <a:endParaRPr lang="en-GB" dirty="0"/>
          </a:p>
          <a:p>
            <a:endParaRPr lang="en-GB" dirty="0"/>
          </a:p>
          <a:p>
            <a:endParaRPr lang="en-GB" dirty="0"/>
          </a:p>
          <a:p>
            <a:r>
              <a:rPr lang="en-GB" dirty="0"/>
              <a:t>Differentiated output</a:t>
            </a:r>
          </a:p>
        </p:txBody>
      </p:sp>
      <p:cxnSp>
        <p:nvCxnSpPr>
          <p:cNvPr id="6" name="Straight Arrow Connector 5"/>
          <p:cNvCxnSpPr/>
          <p:nvPr/>
        </p:nvCxnSpPr>
        <p:spPr>
          <a:xfrm>
            <a:off x="2483768" y="2492896"/>
            <a:ext cx="50405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cstate="print"/>
          <a:stretch>
            <a:fillRect/>
          </a:stretch>
        </p:blipFill>
        <p:spPr>
          <a:xfrm>
            <a:off x="2483768" y="3419712"/>
            <a:ext cx="585267" cy="158510"/>
          </a:xfrm>
          <a:prstGeom prst="rect">
            <a:avLst/>
          </a:prstGeom>
        </p:spPr>
      </p:pic>
      <p:sp>
        <p:nvSpPr>
          <p:cNvPr id="8" name="TextBox 7"/>
          <p:cNvSpPr txBox="1"/>
          <p:nvPr/>
        </p:nvSpPr>
        <p:spPr>
          <a:xfrm>
            <a:off x="827584" y="4365104"/>
            <a:ext cx="7560840" cy="923330"/>
          </a:xfrm>
          <a:prstGeom prst="rect">
            <a:avLst/>
          </a:prstGeom>
          <a:noFill/>
        </p:spPr>
        <p:txBody>
          <a:bodyPr wrap="square" rtlCol="0">
            <a:spAutoFit/>
          </a:bodyPr>
          <a:lstStyle/>
          <a:p>
            <a:r>
              <a:rPr lang="en-GB" dirty="0"/>
              <a:t>It </a:t>
            </a:r>
            <a:r>
              <a:rPr lang="en-GB"/>
              <a:t>is important </a:t>
            </a:r>
            <a:r>
              <a:rPr lang="en-GB" dirty="0"/>
              <a:t>to note that although square-waves have been used for the input waveforms for both Integrator and Differentiator circuits above, the input can be </a:t>
            </a:r>
            <a:r>
              <a:rPr lang="en-GB" b="1" dirty="0">
                <a:solidFill>
                  <a:srgbClr val="FF0000"/>
                </a:solidFill>
              </a:rPr>
              <a:t>any waveform</a:t>
            </a:r>
            <a:r>
              <a:rPr lang="en-GB" dirty="0"/>
              <a:t>, not just square-wave.</a:t>
            </a:r>
          </a:p>
        </p:txBody>
      </p:sp>
    </p:spTree>
    <p:extLst>
      <p:ext uri="{BB962C8B-B14F-4D97-AF65-F5344CB8AC3E}">
        <p14:creationId xmlns:p14="http://schemas.microsoft.com/office/powerpoint/2010/main" val="374414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521</TotalTime>
  <Words>1413</Words>
  <Application>Microsoft Office PowerPoint</Application>
  <PresentationFormat>On-screen Show (4:3)</PresentationFormat>
  <Paragraphs>173</Paragraphs>
  <Slides>16</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16</vt:i4>
      </vt:variant>
    </vt:vector>
  </HeadingPairs>
  <TitlesOfParts>
    <vt:vector size="19" baseType="lpstr">
      <vt:lpstr>Office Theme</vt:lpstr>
      <vt:lpstr>Equation</vt:lpstr>
      <vt:lpstr>Microsoft Equation 3.0</vt:lpstr>
      <vt:lpstr>Integrators &amp; Differentiators</vt:lpstr>
      <vt:lpstr>Integrators</vt:lpstr>
      <vt:lpstr>Effect of an integrator on a pulse train.</vt:lpstr>
      <vt:lpstr>PowerPoint Presentation</vt:lpstr>
      <vt:lpstr>Initial charging sequence of the RC circuit.</vt:lpstr>
      <vt:lpstr>Mathematics for the Integrator Circuit</vt:lpstr>
      <vt:lpstr>PowerPoint Presentation</vt:lpstr>
      <vt:lpstr>PowerPoint Presentation</vt:lpstr>
      <vt:lpstr>PowerPoint Presentation</vt:lpstr>
      <vt:lpstr>Differentiators</vt:lpstr>
      <vt:lpstr>PowerPoint Presentation</vt:lpstr>
      <vt:lpstr>PowerPoint Presentation</vt:lpstr>
      <vt:lpstr>PowerPoint Presentation</vt:lpstr>
      <vt:lpstr>Mathematics for the Differentiator</vt:lpstr>
      <vt:lpstr>Operational Amplifier Differentiator</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Integrators &amp; Differentiators</dc:title>
  <dc:creator>Mike V</dc:creator>
  <cp:lastModifiedBy>Mike Vanstone</cp:lastModifiedBy>
  <cp:revision>77</cp:revision>
  <dcterms:created xsi:type="dcterms:W3CDTF">2016-03-07T09:42:01Z</dcterms:created>
  <dcterms:modified xsi:type="dcterms:W3CDTF">2017-03-13T10:28:47Z</dcterms:modified>
</cp:coreProperties>
</file>