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7" r:id="rId2"/>
    <p:sldId id="259" r:id="rId3"/>
    <p:sldId id="260" r:id="rId4"/>
    <p:sldId id="262" r:id="rId5"/>
    <p:sldId id="263" r:id="rId6"/>
    <p:sldId id="264" r:id="rId7"/>
    <p:sldId id="261" r:id="rId8"/>
    <p:sldId id="265" r:id="rId9"/>
    <p:sldId id="266" r:id="rId10"/>
    <p:sldId id="267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>
    <p:restoredLeft sz="6828" autoAdjust="0"/>
    <p:restoredTop sz="96412" autoAdjust="0"/>
  </p:normalViewPr>
  <p:slideViewPr>
    <p:cSldViewPr snapToGrid="0">
      <p:cViewPr>
        <p:scale>
          <a:sx n="90" d="100"/>
          <a:sy n="90" d="100"/>
        </p:scale>
        <p:origin x="2136" y="5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16FF19-A0F8-4308-8F94-D0957FE87DBD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69D7BD-A1DF-4981-83A5-30955DB449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11528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D20446-8C1E-4A9F-89ED-EBC5FC07251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236266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69D7BD-A1DF-4981-83A5-30955DB449A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77780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56414-05DA-47AF-B794-4F5EF850BFA3}" type="datetime1">
              <a:rPr lang="en-GB" smtClean="0"/>
              <a:t>23/02/2022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- adapted from Averil Coxhead 2000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24B3C-3E88-4C9F-8674-A762DAB68C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46315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C70084-BA39-467E-9471-16611137BE0C}" type="datetime1">
              <a:rPr lang="en-GB" smtClean="0"/>
              <a:t>23/02/2022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- adapted from Averil Coxhead 2000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24B3C-3E88-4C9F-8674-A762DAB68C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74886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1184C-F07F-438B-8B71-DD4E29ABE001}" type="datetime1">
              <a:rPr lang="en-GB" smtClean="0"/>
              <a:t>23/02/2022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- adapted from Averil Coxhead 2000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24B3C-3E88-4C9F-8674-A762DAB68C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13781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282367-D76F-4354-A2CA-39608F4BE983}" type="datetime1">
              <a:rPr lang="en-GB" smtClean="0"/>
              <a:t>23/02/2022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- adapted from Averil Coxhead 2000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24B3C-3E88-4C9F-8674-A762DAB68C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13224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9714AD-D3FD-429A-9437-26AD5A82FE5A}" type="datetime1">
              <a:rPr lang="en-GB" smtClean="0"/>
              <a:t>23/02/2022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- adapted from Averil Coxhead 2000</a:t>
            </a: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24B3C-3E88-4C9F-8674-A762DAB68C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81391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3256D-F399-409C-A5E4-1661D3391B20}" type="datetime1">
              <a:rPr lang="en-GB" smtClean="0"/>
              <a:t>23/02/2022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- adapted from Averil Coxhead 2000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24B3C-3E88-4C9F-8674-A762DAB68C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20075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A51D4-B0A6-4742-8701-5B817FB2C6ED}" type="datetime1">
              <a:rPr lang="en-GB" smtClean="0"/>
              <a:t>23/02/2022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- adapted from Averil Coxhead 2000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24B3C-3E88-4C9F-8674-A762DAB68C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52023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0BFA5C-D32D-4E0F-8AB5-F77F8DF93F3A}" type="datetime1">
              <a:rPr lang="en-GB" smtClean="0"/>
              <a:t>23/02/2022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- adapted from Averil Coxhead 2000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24B3C-3E88-4C9F-8674-A762DAB68C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68727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1FDD2E-EC21-4903-BA33-02D1DB3B8C25}" type="datetime1">
              <a:rPr lang="en-GB" smtClean="0"/>
              <a:t>23/02/2022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- adapted from Averil Coxhead 2000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24B3C-3E88-4C9F-8674-A762DAB68C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04508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893C60-C5B9-4C87-83FC-5B35704E3F67}" type="datetime1">
              <a:rPr lang="en-GB" smtClean="0"/>
              <a:t>23/02/2022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- adapted from Averil Coxhead 2000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24B3C-3E88-4C9F-8674-A762DAB68C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80879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EB43FB-857C-4BB6-A076-76A5FD7159E1}" type="datetime1">
              <a:rPr lang="en-GB" smtClean="0"/>
              <a:t>23/02/2022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- adapted from Averil Coxhead 2000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24B3C-3E88-4C9F-8674-A762DAB68C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07696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C1BCB1-15A0-4615-A564-8BA9359F650A}" type="datetime1">
              <a:rPr lang="en-GB" smtClean="0"/>
              <a:t>23/02/2022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 smtClean="0"/>
              <a:t>- adapted from Averil Coxhead 2000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F24B3C-3E88-4C9F-8674-A762DAB68C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04612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621381"/>
            <a:ext cx="9144000" cy="235354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2215978"/>
            <a:ext cx="9144000" cy="3041822"/>
          </a:xfrm>
        </p:spPr>
        <p:txBody>
          <a:bodyPr>
            <a:normAutofit/>
          </a:bodyPr>
          <a:lstStyle/>
          <a:p>
            <a:endParaRPr lang="en-GB" dirty="0" smtClean="0"/>
          </a:p>
          <a:p>
            <a:r>
              <a:rPr lang="en-GB" sz="3600" dirty="0" smtClean="0"/>
              <a:t>Tenses Part (1): </a:t>
            </a:r>
            <a:r>
              <a:rPr lang="en-GB" sz="3200" b="1" dirty="0" smtClean="0"/>
              <a:t>Past &amp; present perfect tenses </a:t>
            </a:r>
          </a:p>
          <a:p>
            <a:r>
              <a:rPr lang="en-GB" dirty="0" smtClean="0"/>
              <a:t>by David C. Williams </a:t>
            </a:r>
            <a:r>
              <a:rPr lang="en-GB" sz="2000" dirty="0" smtClean="0"/>
              <a:t>MA (TEFL) RSA Dip. (TEFL)</a:t>
            </a:r>
          </a:p>
          <a:p>
            <a:r>
              <a:rPr lang="en-GB" dirty="0" smtClean="0"/>
              <a:t>Lecturer English for Academic Purposes (EAP) </a:t>
            </a:r>
          </a:p>
          <a:p>
            <a:r>
              <a:rPr lang="en-GB" dirty="0" smtClean="0"/>
              <a:t>UWTSD Swansea campus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F81A9B-40D1-48DE-9F55-896B8958FC5F}" type="slidenum">
              <a:rPr lang="en-GB" smtClean="0"/>
              <a:t>1</a:t>
            </a:fld>
            <a:endParaRPr lang="en-GB"/>
          </a:p>
        </p:txBody>
      </p:sp>
      <p:pic>
        <p:nvPicPr>
          <p:cNvPr id="5" name="Picture 4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246" y="621381"/>
            <a:ext cx="3205403" cy="140512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083384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Structure of presentation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1800" dirty="0" smtClean="0"/>
              <a:t>The past simple tense</a:t>
            </a:r>
          </a:p>
          <a:p>
            <a:pPr lvl="1"/>
            <a:r>
              <a:rPr lang="en-GB" sz="1800" dirty="0" smtClean="0"/>
              <a:t>The most common form</a:t>
            </a:r>
          </a:p>
          <a:p>
            <a:pPr lvl="1"/>
            <a:r>
              <a:rPr lang="en-GB" sz="1800" dirty="0" smtClean="0"/>
              <a:t>Meaning</a:t>
            </a:r>
          </a:p>
          <a:p>
            <a:pPr lvl="1"/>
            <a:r>
              <a:rPr lang="en-GB" sz="1800" dirty="0" smtClean="0"/>
              <a:t>In questions (affirmative and negative)</a:t>
            </a:r>
          </a:p>
          <a:p>
            <a:pPr lvl="1"/>
            <a:r>
              <a:rPr lang="en-GB" sz="1800" dirty="0" smtClean="0"/>
              <a:t>In statements (affirmative and negative)</a:t>
            </a:r>
          </a:p>
          <a:p>
            <a:pPr lvl="1"/>
            <a:r>
              <a:rPr lang="en-GB" sz="1800" dirty="0" smtClean="0"/>
              <a:t>Time-lines</a:t>
            </a:r>
          </a:p>
          <a:p>
            <a:pPr lvl="1"/>
            <a:r>
              <a:rPr lang="en-GB" sz="1800" dirty="0" smtClean="0"/>
              <a:t>Common mistakes</a:t>
            </a:r>
          </a:p>
          <a:p>
            <a:r>
              <a:rPr lang="en-GB" sz="1800" dirty="0" smtClean="0"/>
              <a:t>The present perfect tense</a:t>
            </a:r>
          </a:p>
          <a:p>
            <a:pPr lvl="1"/>
            <a:r>
              <a:rPr lang="en-GB" sz="1800" dirty="0" smtClean="0"/>
              <a:t>The most common form</a:t>
            </a:r>
          </a:p>
          <a:p>
            <a:pPr lvl="1"/>
            <a:r>
              <a:rPr lang="en-GB" sz="1800" dirty="0" smtClean="0"/>
              <a:t>Meaning</a:t>
            </a:r>
          </a:p>
          <a:p>
            <a:pPr lvl="1"/>
            <a:r>
              <a:rPr lang="en-GB" sz="1800" dirty="0" smtClean="0"/>
              <a:t>In questions (affirmative and negative)</a:t>
            </a:r>
          </a:p>
          <a:p>
            <a:pPr lvl="1"/>
            <a:r>
              <a:rPr lang="en-GB" sz="1800" dirty="0" smtClean="0"/>
              <a:t>In statements (affirmative and negative)</a:t>
            </a:r>
          </a:p>
          <a:p>
            <a:pPr lvl="1"/>
            <a:r>
              <a:rPr lang="en-GB" sz="1800" dirty="0" smtClean="0"/>
              <a:t>Time-lines</a:t>
            </a:r>
          </a:p>
          <a:p>
            <a:pPr lvl="1"/>
            <a:r>
              <a:rPr lang="en-GB" sz="1800" smtClean="0"/>
              <a:t>Common mistakes</a:t>
            </a:r>
            <a:endParaRPr lang="en-GB" sz="1800" dirty="0" smtClean="0"/>
          </a:p>
          <a:p>
            <a:pPr lvl="1"/>
            <a:endParaRPr lang="en-GB" dirty="0"/>
          </a:p>
          <a:p>
            <a:pPr lvl="1"/>
            <a:endParaRPr lang="en-GB" dirty="0" smtClean="0"/>
          </a:p>
          <a:p>
            <a:pPr lvl="1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24B3C-3E88-4C9F-8674-A762DAB68C4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94754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past simple tense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Most common form</a:t>
            </a:r>
          </a:p>
          <a:p>
            <a:pPr lvl="1"/>
            <a:r>
              <a:rPr lang="en-GB" dirty="0" smtClean="0"/>
              <a:t>Subject + past simple verb form + object </a:t>
            </a:r>
          </a:p>
          <a:p>
            <a:pPr lvl="2"/>
            <a:r>
              <a:rPr lang="en-GB" dirty="0" smtClean="0"/>
              <a:t>John SENT the email</a:t>
            </a:r>
          </a:p>
          <a:p>
            <a:pPr lvl="2"/>
            <a:r>
              <a:rPr lang="en-GB" dirty="0" smtClean="0"/>
              <a:t>We FLEW to the UK</a:t>
            </a:r>
          </a:p>
          <a:p>
            <a:pPr lvl="2"/>
            <a:r>
              <a:rPr lang="en-GB" dirty="0" smtClean="0"/>
              <a:t>They ARRIVED in Swansea </a:t>
            </a:r>
          </a:p>
          <a:p>
            <a:r>
              <a:rPr lang="en-GB" dirty="0" smtClean="0"/>
              <a:t>Meaning</a:t>
            </a:r>
          </a:p>
          <a:p>
            <a:pPr lvl="1"/>
            <a:r>
              <a:rPr lang="en-GB" dirty="0" smtClean="0"/>
              <a:t>Describing an event that began and ended in the past</a:t>
            </a:r>
          </a:p>
          <a:p>
            <a:r>
              <a:rPr lang="en-GB" dirty="0" smtClean="0"/>
              <a:t>Examples in questions</a:t>
            </a:r>
          </a:p>
          <a:p>
            <a:pPr lvl="1"/>
            <a:r>
              <a:rPr lang="en-GB" dirty="0" smtClean="0"/>
              <a:t>Did you see that movie last night?</a:t>
            </a:r>
          </a:p>
          <a:p>
            <a:pPr lvl="1"/>
            <a:r>
              <a:rPr lang="en-GB" dirty="0" smtClean="0"/>
              <a:t>Didn’t you book your ticket yesterday? </a:t>
            </a:r>
          </a:p>
          <a:p>
            <a:r>
              <a:rPr lang="en-GB" dirty="0" smtClean="0"/>
              <a:t>Examples in statements</a:t>
            </a:r>
          </a:p>
          <a:p>
            <a:pPr lvl="1"/>
            <a:r>
              <a:rPr lang="en-GB" dirty="0" smtClean="0"/>
              <a:t>Yes, I did. It was great! / No, I didn’t see it</a:t>
            </a:r>
          </a:p>
          <a:p>
            <a:pPr lvl="1"/>
            <a:r>
              <a:rPr lang="en-GB" dirty="0" smtClean="0"/>
              <a:t> Yes, I did. / No, didn’t. I completely forgot. Thanks for the reminder!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24B3C-3E88-4C9F-8674-A762DAB68C4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37778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Past simple tense as a time-line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4443" y="1825625"/>
            <a:ext cx="9992498" cy="4351338"/>
          </a:xfrm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24B3C-3E88-4C9F-8674-A762DAB68C4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02156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Past simple questions as a time-line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6778" y="1825625"/>
            <a:ext cx="7825946" cy="4351338"/>
          </a:xfrm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24B3C-3E88-4C9F-8674-A762DAB68C4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39587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Typical past simple errors</a:t>
            </a:r>
            <a:endParaRPr lang="en-GB" dirty="0"/>
          </a:p>
        </p:txBody>
      </p:sp>
      <p:graphicFrame>
        <p:nvGraphicFramePr>
          <p:cNvPr id="8" name="Content Placeholder 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90061301"/>
              </p:ext>
            </p:extLst>
          </p:nvPr>
        </p:nvGraphicFramePr>
        <p:xfrm>
          <a:off x="838200" y="1825625"/>
          <a:ext cx="10515600" cy="3302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05200"/>
                <a:gridCol w="3505200"/>
                <a:gridCol w="3505200"/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Common errors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Corrections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Explanation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trike="sngStrike" dirty="0" smtClean="0"/>
                        <a:t>I was work in London</a:t>
                      </a:r>
                      <a:endParaRPr lang="en-GB" strike="sngStrik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I worked in London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In positive sentences, a helping verb such as was or did is not used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trike="sngStrike" dirty="0" smtClean="0"/>
                        <a:t>Did he wrote a letter?</a:t>
                      </a:r>
                      <a:endParaRPr lang="en-GB" strike="sngStrik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Did he write a letter?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Main verb is used in the infinitive form in questions and in negatives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trike="sngStrike" dirty="0" smtClean="0"/>
                        <a:t>He </a:t>
                      </a:r>
                      <a:r>
                        <a:rPr lang="en-GB" strike="sngStrike" dirty="0" err="1" smtClean="0"/>
                        <a:t>writed</a:t>
                      </a:r>
                      <a:r>
                        <a:rPr lang="en-GB" strike="sngStrike" dirty="0" smtClean="0"/>
                        <a:t> a letter</a:t>
                      </a:r>
                      <a:endParaRPr lang="en-GB" strike="sngStrik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He wrote a letter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Some verbs are irregular. Not all verbs end in –</a:t>
                      </a:r>
                      <a:r>
                        <a:rPr lang="en-GB" dirty="0" err="1" smtClean="0"/>
                        <a:t>ed</a:t>
                      </a:r>
                      <a:r>
                        <a:rPr lang="en-GB" dirty="0" smtClean="0"/>
                        <a:t> in the past tense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trike="sngStrike" dirty="0" smtClean="0"/>
                        <a:t>He didn’t wrote  a letter</a:t>
                      </a:r>
                      <a:endParaRPr lang="en-GB" strike="sngStrik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He didn’t write a letter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Main verb is used in the infinitive form in questions and in negatives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24B3C-3E88-4C9F-8674-A762DAB68C4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91308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</a:t>
            </a:r>
            <a:r>
              <a:rPr lang="en-GB" dirty="0" smtClean="0"/>
              <a:t>present perfect tense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Most common form</a:t>
            </a:r>
          </a:p>
          <a:p>
            <a:pPr lvl="1"/>
            <a:r>
              <a:rPr lang="en-GB" dirty="0" smtClean="0"/>
              <a:t>Subject + </a:t>
            </a:r>
            <a:r>
              <a:rPr lang="en-GB" dirty="0" smtClean="0"/>
              <a:t>form of the verb have + past participle + </a:t>
            </a:r>
            <a:r>
              <a:rPr lang="en-GB" dirty="0" smtClean="0"/>
              <a:t>object </a:t>
            </a:r>
          </a:p>
          <a:p>
            <a:pPr lvl="2"/>
            <a:r>
              <a:rPr lang="en-GB" dirty="0" smtClean="0"/>
              <a:t>John </a:t>
            </a:r>
            <a:r>
              <a:rPr lang="en-GB" dirty="0" smtClean="0"/>
              <a:t>HAS SENT </a:t>
            </a:r>
            <a:r>
              <a:rPr lang="en-GB" dirty="0" smtClean="0"/>
              <a:t>the email</a:t>
            </a:r>
          </a:p>
          <a:p>
            <a:pPr lvl="2"/>
            <a:r>
              <a:rPr lang="en-GB" dirty="0" smtClean="0"/>
              <a:t>They HAVE ARRIVED </a:t>
            </a:r>
            <a:r>
              <a:rPr lang="en-GB" dirty="0" smtClean="0"/>
              <a:t>in </a:t>
            </a:r>
            <a:r>
              <a:rPr lang="en-GB" dirty="0" smtClean="0"/>
              <a:t>Swansea</a:t>
            </a:r>
          </a:p>
          <a:p>
            <a:pPr lvl="2"/>
            <a:r>
              <a:rPr lang="en-GB" dirty="0" smtClean="0"/>
              <a:t>We HAVE LIVED in Swansea for 19 years</a:t>
            </a:r>
            <a:r>
              <a:rPr lang="en-GB" dirty="0" smtClean="0"/>
              <a:t> </a:t>
            </a:r>
            <a:endParaRPr lang="en-GB" dirty="0" smtClean="0"/>
          </a:p>
          <a:p>
            <a:r>
              <a:rPr lang="en-GB" dirty="0" smtClean="0"/>
              <a:t>Meaning</a:t>
            </a:r>
          </a:p>
          <a:p>
            <a:pPr lvl="1"/>
            <a:r>
              <a:rPr lang="en-GB" dirty="0" smtClean="0"/>
              <a:t>Describing an event that began </a:t>
            </a:r>
            <a:r>
              <a:rPr lang="en-GB" dirty="0" smtClean="0"/>
              <a:t>in </a:t>
            </a:r>
            <a:r>
              <a:rPr lang="en-GB" dirty="0" smtClean="0"/>
              <a:t>the </a:t>
            </a:r>
            <a:r>
              <a:rPr lang="en-GB" dirty="0" smtClean="0"/>
              <a:t>past and is still going (see 3</a:t>
            </a:r>
            <a:r>
              <a:rPr lang="en-GB" baseline="30000" dirty="0" smtClean="0"/>
              <a:t>rd</a:t>
            </a:r>
            <a:r>
              <a:rPr lang="en-GB" dirty="0" smtClean="0"/>
              <a:t> example above)</a:t>
            </a:r>
          </a:p>
          <a:p>
            <a:pPr lvl="1"/>
            <a:r>
              <a:rPr lang="en-GB" dirty="0" smtClean="0"/>
              <a:t>Describing an event that has just ended (see 1</a:t>
            </a:r>
            <a:r>
              <a:rPr lang="en-GB" baseline="30000" dirty="0" smtClean="0"/>
              <a:t>st</a:t>
            </a:r>
            <a:r>
              <a:rPr lang="en-GB" dirty="0" smtClean="0"/>
              <a:t> and 2</a:t>
            </a:r>
            <a:r>
              <a:rPr lang="en-GB" baseline="30000" dirty="0" smtClean="0"/>
              <a:t>nd</a:t>
            </a:r>
            <a:r>
              <a:rPr lang="en-GB" dirty="0" smtClean="0"/>
              <a:t> examples above)</a:t>
            </a:r>
            <a:endParaRPr lang="en-GB" dirty="0" smtClean="0"/>
          </a:p>
          <a:p>
            <a:r>
              <a:rPr lang="en-GB" dirty="0" smtClean="0"/>
              <a:t>Examples in questions</a:t>
            </a:r>
          </a:p>
          <a:p>
            <a:pPr lvl="1"/>
            <a:r>
              <a:rPr lang="en-GB" dirty="0" smtClean="0"/>
              <a:t>Have you seen the movie Titanic?</a:t>
            </a:r>
            <a:endParaRPr lang="en-GB" dirty="0" smtClean="0"/>
          </a:p>
          <a:p>
            <a:pPr lvl="1"/>
            <a:r>
              <a:rPr lang="en-GB" dirty="0" smtClean="0"/>
              <a:t>Haven’t you booked </a:t>
            </a:r>
            <a:r>
              <a:rPr lang="en-GB" dirty="0" smtClean="0"/>
              <a:t>your </a:t>
            </a:r>
            <a:r>
              <a:rPr lang="en-GB" dirty="0" smtClean="0"/>
              <a:t>ticket?  </a:t>
            </a:r>
            <a:endParaRPr lang="en-GB" dirty="0" smtClean="0"/>
          </a:p>
          <a:p>
            <a:r>
              <a:rPr lang="en-GB" dirty="0" smtClean="0"/>
              <a:t>Examples in statements</a:t>
            </a:r>
          </a:p>
          <a:p>
            <a:pPr lvl="1"/>
            <a:r>
              <a:rPr lang="en-GB" dirty="0" smtClean="0"/>
              <a:t>Yes, I </a:t>
            </a:r>
            <a:r>
              <a:rPr lang="en-GB" dirty="0" smtClean="0"/>
              <a:t>have. </a:t>
            </a:r>
            <a:r>
              <a:rPr lang="en-GB" dirty="0" smtClean="0"/>
              <a:t>It was great! / No, I </a:t>
            </a:r>
            <a:r>
              <a:rPr lang="en-GB" dirty="0" smtClean="0"/>
              <a:t>haven’t seen </a:t>
            </a:r>
            <a:r>
              <a:rPr lang="en-GB" dirty="0" smtClean="0"/>
              <a:t>it</a:t>
            </a:r>
          </a:p>
          <a:p>
            <a:pPr lvl="1"/>
            <a:r>
              <a:rPr lang="en-GB" dirty="0" smtClean="0"/>
              <a:t> Yes, I </a:t>
            </a:r>
            <a:r>
              <a:rPr lang="en-GB" dirty="0" smtClean="0"/>
              <a:t>have  </a:t>
            </a:r>
            <a:r>
              <a:rPr lang="en-GB" dirty="0" smtClean="0"/>
              <a:t>/ No, </a:t>
            </a:r>
            <a:r>
              <a:rPr lang="en-GB" dirty="0" smtClean="0"/>
              <a:t>I haven’t. Thanks </a:t>
            </a:r>
            <a:r>
              <a:rPr lang="en-GB" dirty="0" smtClean="0"/>
              <a:t>for the reminder!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24B3C-3E88-4C9F-8674-A762DAB68C4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79605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Present perfect simple as a time-line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1825625"/>
            <a:ext cx="9508524" cy="4351338"/>
          </a:xfrm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24B3C-3E88-4C9F-8674-A762DAB68C4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54335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Present perfect questions as a time-line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6206" y="1825625"/>
            <a:ext cx="8394356" cy="4351338"/>
          </a:xfrm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24B3C-3E88-4C9F-8674-A762DAB68C4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40574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Typical present perfect errors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0472324"/>
              </p:ext>
            </p:extLst>
          </p:nvPr>
        </p:nvGraphicFramePr>
        <p:xfrm>
          <a:off x="838200" y="1825625"/>
          <a:ext cx="10515600" cy="3850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05200"/>
                <a:gridCol w="3505200"/>
                <a:gridCol w="3505200"/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Common mistakes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Correct version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Explanation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trike="sngStrike" dirty="0" smtClean="0"/>
                        <a:t>I worked every day this week</a:t>
                      </a:r>
                      <a:endParaRPr lang="en-GB" strike="sngStrik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I have worked every day this week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We use the present perfect when we speak about unfinished time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trike="sngStrike" dirty="0" smtClean="0"/>
                        <a:t>Steven has wrote a new book</a:t>
                      </a:r>
                      <a:endParaRPr lang="en-GB" strike="sngStrik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Steven has written a new book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We use the past participle (written) not the past simple (wrote)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trike="sngStrike" dirty="0" smtClean="0"/>
                        <a:t>I am here since last week </a:t>
                      </a:r>
                      <a:endParaRPr lang="en-GB" strike="sngStrik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I have been here since last week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Present perfect used to show an action which continues to the present (i.e. an unfinished action)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trike="sngStrike" dirty="0" smtClean="0"/>
                        <a:t>I’ve been knowing him for 5 years</a:t>
                      </a:r>
                      <a:endParaRPr lang="en-GB" strike="sngStrike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I’ve know him for 5 years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Verbs such as know are called stative. They suggest permanent states and not used in the -</a:t>
                      </a:r>
                      <a:r>
                        <a:rPr lang="en-GB" dirty="0" err="1" smtClean="0"/>
                        <a:t>ing</a:t>
                      </a:r>
                      <a:r>
                        <a:rPr lang="en-GB" dirty="0" smtClean="0"/>
                        <a:t> form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F24B3C-3E88-4C9F-8674-A762DAB68C4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971377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59</TotalTime>
  <Words>574</Words>
  <Application>Microsoft Office PowerPoint</Application>
  <PresentationFormat>Widescreen</PresentationFormat>
  <Paragraphs>99</Paragraphs>
  <Slides>10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           </vt:lpstr>
      <vt:lpstr>Structure of presentation</vt:lpstr>
      <vt:lpstr>The past simple tense</vt:lpstr>
      <vt:lpstr>Past simple tense as a time-line</vt:lpstr>
      <vt:lpstr>Past simple questions as a time-line</vt:lpstr>
      <vt:lpstr>Typical past simple errors</vt:lpstr>
      <vt:lpstr>The present perfect tense</vt:lpstr>
      <vt:lpstr>Present perfect simple as a time-line</vt:lpstr>
      <vt:lpstr>Present perfect questions as a time-line</vt:lpstr>
      <vt:lpstr>Typical present perfect errors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David Charles Williams (International Centre)</dc:creator>
  <cp:lastModifiedBy>David Charles Williams (International Centre)</cp:lastModifiedBy>
  <cp:revision>33</cp:revision>
  <dcterms:created xsi:type="dcterms:W3CDTF">2022-02-23T14:08:39Z</dcterms:created>
  <dcterms:modified xsi:type="dcterms:W3CDTF">2022-02-23T17:18:04Z</dcterms:modified>
</cp:coreProperties>
</file>