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  <p:sldMasterId id="2147483745" r:id="rId2"/>
  </p:sldMasterIdLst>
  <p:notesMasterIdLst>
    <p:notesMasterId r:id="rId18"/>
  </p:notesMasterIdLst>
  <p:sldIdLst>
    <p:sldId id="364" r:id="rId3"/>
    <p:sldId id="389" r:id="rId4"/>
    <p:sldId id="500" r:id="rId5"/>
    <p:sldId id="480" r:id="rId6"/>
    <p:sldId id="487" r:id="rId7"/>
    <p:sldId id="488" r:id="rId8"/>
    <p:sldId id="489" r:id="rId9"/>
    <p:sldId id="490" r:id="rId10"/>
    <p:sldId id="492" r:id="rId11"/>
    <p:sldId id="491" r:id="rId12"/>
    <p:sldId id="495" r:id="rId13"/>
    <p:sldId id="498" r:id="rId14"/>
    <p:sldId id="499" r:id="rId15"/>
    <p:sldId id="497" r:id="rId16"/>
    <p:sldId id="4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A69884F-CB89-4A32-994D-F6589D26EC95}">
          <p14:sldIdLst>
            <p14:sldId id="364"/>
            <p14:sldId id="389"/>
            <p14:sldId id="500"/>
            <p14:sldId id="480"/>
            <p14:sldId id="487"/>
            <p14:sldId id="488"/>
            <p14:sldId id="489"/>
            <p14:sldId id="490"/>
            <p14:sldId id="492"/>
            <p14:sldId id="491"/>
            <p14:sldId id="495"/>
            <p14:sldId id="498"/>
            <p14:sldId id="499"/>
            <p14:sldId id="497"/>
            <p14:sldId id="48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91" autoAdjust="0"/>
    <p:restoredTop sz="94660"/>
  </p:normalViewPr>
  <p:slideViewPr>
    <p:cSldViewPr snapToGrid="0">
      <p:cViewPr varScale="1">
        <p:scale>
          <a:sx n="86" d="100"/>
          <a:sy n="86" d="100"/>
        </p:scale>
        <p:origin x="234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AA7656-64B3-4E88-AA6B-6B13EAD0CB76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64941D-40EE-4ACB-B0DD-9F90DC2B7B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3209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29721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267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233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354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56782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082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2315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5381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892863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3810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3B507-B5A5-4EB8-9ED0-F32979F097C2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6D0CCA-8A08-45F9-94D3-92FFB5BFEA84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64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9/27/2026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8749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lyw.cymru/cynllun-mathemateg-rhifedd-diweddariad-2024-html" TargetMode="External"/><Relationship Id="rId13" Type="http://schemas.openxmlformats.org/officeDocument/2006/relationships/hyperlink" Target="https://www.oecd.org/skills/piaac/" TargetMode="External"/><Relationship Id="rId18" Type="http://schemas.openxmlformats.org/officeDocument/2006/relationships/hyperlink" Target="https://www.gov.wales/raising-standards-team-effort-education-minister" TargetMode="External"/><Relationship Id="rId3" Type="http://schemas.openxmlformats.org/officeDocument/2006/relationships/hyperlink" Target="https://www.estyn.llyw.cymru/adnoddau-gwella/datgloi-potensial-mewnwelediadau-i-wella-addysgu-ac-arweinyddiaeth-mewn-addysg-fathemateg/" TargetMode="External"/><Relationship Id="rId21" Type="http://schemas.openxmlformats.org/officeDocument/2006/relationships/image" Target="../media/image30.png"/><Relationship Id="rId7" Type="http://schemas.openxmlformats.org/officeDocument/2006/relationships/hyperlink" Target="https://www.llyw.cymru/cynllun-mathemateg-rhifedd-2023-html" TargetMode="External"/><Relationship Id="rId12" Type="http://schemas.openxmlformats.org/officeDocument/2006/relationships/hyperlink" Target="https://legalinstruments.oecd.org/en/instruments/OECD-LEGAL-0461" TargetMode="External"/><Relationship Id="rId17" Type="http://schemas.openxmlformats.org/officeDocument/2006/relationships/hyperlink" Target="https://www.gov.wales/unlocking-potential-insights-improving-teaching-and-leadership-mathematics-education-html" TargetMode="External"/><Relationship Id="rId2" Type="http://schemas.openxmlformats.org/officeDocument/2006/relationships/hyperlink" Target="https://annual-report.estyn.gov.wales/app/uploads/2023/08/Estyn-HMCI-Annual-Report-2021-2022-A1.pdf" TargetMode="External"/><Relationship Id="rId16" Type="http://schemas.openxmlformats.org/officeDocument/2006/relationships/hyperlink" Target="https://www.gov.wales/mathematics-and-numeracy-plan-update-2024-html" TargetMode="External"/><Relationship Id="rId20" Type="http://schemas.openxmlformats.org/officeDocument/2006/relationships/slide" Target="slide15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estyn.gov.wales/news/estyn-welcomes-welsh-government-focus-on-literacy-and-mathematics-and-adds-mathematics-to-its-enhanced-focus/" TargetMode="External"/><Relationship Id="rId11" Type="http://schemas.openxmlformats.org/officeDocument/2006/relationships/hyperlink" Target="https://www.nationalnumeracy.org.uk/sites/default/files/documents/Numeracy_and_managing_health/numeracy_for_health_full.pdf" TargetMode="External"/><Relationship Id="rId5" Type="http://schemas.openxmlformats.org/officeDocument/2006/relationships/hyperlink" Target="https://www.estyn.llyw.cymru/newyddion/estyn-yn-croesawu-ffocws-llywodraeth-cymru-ar-lythrennedd-a-mathemateg-ac-yn-ychwanegu-mathemateg-at-ei-ffocws-manylach/" TargetMode="External"/><Relationship Id="rId15" Type="http://schemas.openxmlformats.org/officeDocument/2006/relationships/hyperlink" Target="https://www.gov.wales/mathematics-and-numeracy-plan-2023-html" TargetMode="External"/><Relationship Id="rId10" Type="http://schemas.openxmlformats.org/officeDocument/2006/relationships/hyperlink" Target="https://www.llyw.cymru/codi-safonau-yn-gyfrifoldeb-ar-y-cyd-y-gweinidog-addysg" TargetMode="External"/><Relationship Id="rId19" Type="http://schemas.openxmlformats.org/officeDocument/2006/relationships/image" Target="../media/image3.png"/><Relationship Id="rId4" Type="http://schemas.openxmlformats.org/officeDocument/2006/relationships/hyperlink" Target="https://estyn.gov.wales/improvement-resources/unlocking-potential-insights-into-improving-teaching-and-leadership-in-mathematics-education/" TargetMode="External"/><Relationship Id="rId9" Type="http://schemas.openxmlformats.org/officeDocument/2006/relationships/hyperlink" Target="https://www.llyw.cymru/datgloi-potensial-mewnwelediadau-i-wella-addysgu-ac-arweinyddiaeth-mewn-addysg-fathemateg-html" TargetMode="External"/><Relationship Id="rId14" Type="http://schemas.openxmlformats.org/officeDocument/2006/relationships/hyperlink" Target="https://www.tes.com/magazine/news/general/pisa-2025-scores-revealed-england-uk-rank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F30170-A59E-5394-21DA-74DE71DDB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Mae Microsoft Translate </a:t>
            </a:r>
            <a:r>
              <a:rPr lang="en-GB" sz="1200" dirty="0" err="1">
                <a:solidFill>
                  <a:schemeClr val="bg1"/>
                </a:solidFill>
              </a:rPr>
              <a:t>wedi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cael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ei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ddefnyddio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ar</a:t>
            </a:r>
            <a:r>
              <a:rPr lang="en-GB" sz="1200" dirty="0">
                <a:solidFill>
                  <a:schemeClr val="bg1"/>
                </a:solidFill>
              </a:rPr>
              <a:t> rai </a:t>
            </a:r>
            <a:r>
              <a:rPr lang="en-GB" sz="1200" dirty="0" err="1">
                <a:solidFill>
                  <a:schemeClr val="bg1"/>
                </a:solidFill>
              </a:rPr>
              <a:t>sleidiau</a:t>
            </a:r>
            <a:br>
              <a:rPr lang="en-GB" sz="1200" dirty="0">
                <a:solidFill>
                  <a:schemeClr val="bg1"/>
                </a:solidFill>
              </a:rPr>
            </a:br>
            <a:r>
              <a:rPr lang="en-GB" sz="1200" dirty="0">
                <a:solidFill>
                  <a:schemeClr val="bg1"/>
                </a:solidFill>
              </a:rPr>
              <a:t>Microsoft Translate has been used on some slides</a:t>
            </a:r>
            <a:endParaRPr lang="en-US" sz="1200" b="1" dirty="0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EC39FE56-0AFA-A731-C197-4F6491D373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/>
          <a:p>
            <a:r>
              <a:rPr lang="en-US" sz="2800" b="1" i="1" dirty="0">
                <a:solidFill>
                  <a:schemeClr val="bg1"/>
                </a:solidFill>
              </a:rPr>
              <a:t>Numbers Count ECIE5011   </a:t>
            </a:r>
            <a:r>
              <a:rPr lang="en-US" sz="2800" b="1" i="1" dirty="0" err="1">
                <a:solidFill>
                  <a:schemeClr val="bg1"/>
                </a:solidFill>
              </a:rPr>
              <a:t>Darlith</a:t>
            </a:r>
            <a:r>
              <a:rPr lang="en-US" sz="2800" b="1" i="1" dirty="0">
                <a:solidFill>
                  <a:schemeClr val="bg1"/>
                </a:solidFill>
              </a:rPr>
              <a:t> 2/ Lecture 2</a:t>
            </a:r>
          </a:p>
        </p:txBody>
      </p:sp>
    </p:spTree>
    <p:extLst>
      <p:ext uri="{BB962C8B-B14F-4D97-AF65-F5344CB8AC3E}">
        <p14:creationId xmlns:p14="http://schemas.microsoft.com/office/powerpoint/2010/main" val="26950733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6753B-B7D9-2CF5-2D4C-9BAA6E7A1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Asesiad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42F3C-5FEA-FA0B-D620-1B52E5D66A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r>
              <a:rPr lang="cy-GB" sz="6400" b="1" dirty="0"/>
              <a:t>Portffolio â 4 elfen 100%</a:t>
            </a:r>
          </a:p>
          <a:p>
            <a:pPr marL="0" indent="0" defTabSz="342905">
              <a:spcBef>
                <a:spcPct val="0"/>
              </a:spcBef>
              <a:buClr>
                <a:schemeClr val="bg2">
                  <a:lumMod val="40000"/>
                  <a:lumOff val="60000"/>
                </a:schemeClr>
              </a:buClr>
              <a:buNone/>
              <a:defRPr/>
            </a:pPr>
            <a:endParaRPr lang="cy-GB" sz="6400" b="1" dirty="0"/>
          </a:p>
          <a:p>
            <a:r>
              <a:rPr lang="cy-GB" sz="6400" b="1" dirty="0"/>
              <a:t>Elfen 1: Traethawd Byr </a:t>
            </a:r>
            <a:r>
              <a:rPr lang="cy-GB" sz="6400" dirty="0"/>
              <a:t>- Pam mae rhifedd da yn bwysig?                      1500 o eiriau</a:t>
            </a:r>
          </a:p>
          <a:p>
            <a:r>
              <a:rPr lang="cy-GB" sz="6400" b="1" dirty="0"/>
              <a:t>Elfen 2: Blog </a:t>
            </a:r>
            <a:r>
              <a:rPr lang="cy-GB" sz="6400" dirty="0"/>
              <a:t>– Beth gall ysgolion ei wneud i annog rhifedd? 1000 o eiriau</a:t>
            </a:r>
          </a:p>
          <a:p>
            <a:r>
              <a:rPr lang="en-GB" sz="6400" b="1" dirty="0"/>
              <a:t>Elfen 3: </a:t>
            </a:r>
            <a:r>
              <a:rPr lang="en-GB" sz="6400" b="1" dirty="0" err="1"/>
              <a:t>Adnodd</a:t>
            </a:r>
            <a:r>
              <a:rPr lang="en-GB" sz="6400" b="1" dirty="0"/>
              <a:t> – </a:t>
            </a:r>
            <a:r>
              <a:rPr lang="en-GB" sz="6400" b="1" dirty="0" err="1"/>
              <a:t>Taflen</a:t>
            </a:r>
            <a:r>
              <a:rPr lang="en-GB" sz="6400" b="1" dirty="0"/>
              <a:t> </a:t>
            </a:r>
            <a:r>
              <a:rPr lang="en-GB" sz="6400" b="1" dirty="0" err="1"/>
              <a:t>Wybodaeth</a:t>
            </a:r>
            <a:r>
              <a:rPr lang="en-GB" sz="6400" b="1" dirty="0"/>
              <a:t> </a:t>
            </a:r>
            <a:r>
              <a:rPr lang="en-GB" sz="6400" dirty="0" err="1"/>
              <a:t>i</a:t>
            </a:r>
            <a:r>
              <a:rPr lang="en-GB" sz="6400" dirty="0"/>
              <a:t> </a:t>
            </a:r>
            <a:r>
              <a:rPr lang="en-GB" sz="6400" dirty="0" err="1"/>
              <a:t>weithwyr</a:t>
            </a:r>
            <a:r>
              <a:rPr lang="en-GB" sz="6400" dirty="0"/>
              <a:t> </a:t>
            </a:r>
            <a:r>
              <a:rPr lang="en-GB" sz="6400" dirty="0" err="1"/>
              <a:t>proffesiynol</a:t>
            </a:r>
            <a:r>
              <a:rPr lang="en-GB" sz="6400" dirty="0"/>
              <a:t> am </a:t>
            </a:r>
            <a:r>
              <a:rPr lang="en-GB" sz="6400" dirty="0" err="1"/>
              <a:t>adnodd</a:t>
            </a:r>
            <a:r>
              <a:rPr lang="en-GB" sz="6400" dirty="0"/>
              <a:t> </a:t>
            </a:r>
            <a:r>
              <a:rPr lang="en-GB" sz="6400" dirty="0" err="1"/>
              <a:t>rhifedd</a:t>
            </a:r>
            <a:r>
              <a:rPr lang="en-GB" sz="6400" dirty="0"/>
              <a:t> </a:t>
            </a:r>
            <a:r>
              <a:rPr lang="en-GB" sz="6400" dirty="0" err="1"/>
              <a:t>o'ch</a:t>
            </a:r>
            <a:r>
              <a:rPr lang="en-GB" sz="6400" dirty="0"/>
              <a:t> </a:t>
            </a:r>
            <a:r>
              <a:rPr lang="en-GB" sz="6400" dirty="0" err="1"/>
              <a:t>dewis</a:t>
            </a:r>
            <a:r>
              <a:rPr lang="en-GB" sz="6400" dirty="0"/>
              <a:t> </a:t>
            </a:r>
            <a:r>
              <a:rPr lang="en-GB" sz="6400" dirty="0" err="1"/>
              <a:t>sy'n</a:t>
            </a:r>
            <a:r>
              <a:rPr lang="en-GB" sz="6400" dirty="0"/>
              <a:t> </a:t>
            </a:r>
            <a:r>
              <a:rPr lang="en-GB" sz="6400" dirty="0" err="1"/>
              <a:t>anelu</a:t>
            </a:r>
            <a:r>
              <a:rPr lang="en-GB" sz="6400" dirty="0"/>
              <a:t> at </a:t>
            </a:r>
            <a:r>
              <a:rPr lang="en-GB" sz="6400" dirty="0" err="1"/>
              <a:t>gefnogi</a:t>
            </a:r>
            <a:r>
              <a:rPr lang="en-GB" sz="6400" dirty="0"/>
              <a:t> </a:t>
            </a:r>
            <a:r>
              <a:rPr lang="en-GB" sz="6400" dirty="0" err="1"/>
              <a:t>ymarfer</a:t>
            </a:r>
            <a:r>
              <a:rPr lang="en-GB" sz="6400" dirty="0"/>
              <a:t> </a:t>
            </a:r>
            <a:r>
              <a:rPr lang="en-GB" sz="6400" dirty="0" err="1"/>
              <a:t>cynhwysol</a:t>
            </a:r>
            <a:r>
              <a:rPr lang="en-GB" sz="6400" dirty="0"/>
              <a:t>. </a:t>
            </a:r>
            <a:r>
              <a:rPr lang="cy-GB" sz="6400" dirty="0"/>
              <a:t>500 o eiriau</a:t>
            </a:r>
            <a:r>
              <a:rPr lang="en-GB" sz="6400" dirty="0"/>
              <a:t>  </a:t>
            </a:r>
            <a:endParaRPr lang="cy-GB" sz="6400" b="1" dirty="0"/>
          </a:p>
          <a:p>
            <a:r>
              <a:rPr lang="cy-GB" sz="6400" b="1" dirty="0"/>
              <a:t>Elfen 4: Gwerthuso'r adnodd                                                  </a:t>
            </a:r>
            <a:r>
              <a:rPr lang="cy-GB" sz="6400" dirty="0"/>
              <a:t>1000 o eiriau</a:t>
            </a:r>
          </a:p>
          <a:p>
            <a:pPr marL="0" indent="0" algn="ctr">
              <a:buNone/>
            </a:pPr>
            <a:r>
              <a:rPr lang="cy-GB" sz="6400" dirty="0"/>
              <a:t> Cyfwerth â 4000 o eiriau</a:t>
            </a:r>
          </a:p>
          <a:p>
            <a:pPr marL="0" indent="0" algn="ctr">
              <a:buNone/>
            </a:pPr>
            <a:r>
              <a:rPr lang="en-GB" sz="6400" b="1" dirty="0" err="1"/>
              <a:t>Dyddiad</a:t>
            </a:r>
            <a:r>
              <a:rPr lang="en-GB" sz="6400" b="1" dirty="0"/>
              <a:t> </a:t>
            </a:r>
            <a:r>
              <a:rPr lang="en-GB" sz="6400" b="1" dirty="0" err="1"/>
              <a:t>cyflwyno</a:t>
            </a:r>
            <a:r>
              <a:rPr lang="en-GB" sz="6400" b="1" dirty="0"/>
              <a:t>: </a:t>
            </a:r>
            <a:r>
              <a:rPr lang="cy-GB" sz="6400" b="1" dirty="0"/>
              <a:t>28/02/2027     23:59</a:t>
            </a:r>
          </a:p>
          <a:p>
            <a:pPr marL="0" indent="0" algn="ctr">
              <a:buNone/>
            </a:pPr>
            <a:r>
              <a:rPr lang="en-GB" sz="6400" dirty="0"/>
              <a:t>Am </a:t>
            </a:r>
            <a:r>
              <a:rPr lang="en-GB" sz="6400" dirty="0" err="1"/>
              <a:t>ragor</a:t>
            </a:r>
            <a:r>
              <a:rPr lang="en-GB" sz="6400" dirty="0"/>
              <a:t> o </a:t>
            </a:r>
            <a:r>
              <a:rPr lang="en-GB" sz="6400" dirty="0" err="1"/>
              <a:t>wybodaeth</a:t>
            </a:r>
            <a:r>
              <a:rPr lang="en-GB" sz="6400" dirty="0"/>
              <a:t> ac </a:t>
            </a:r>
            <a:r>
              <a:rPr lang="en-GB" sz="6400" dirty="0" err="1"/>
              <a:t>arweiniad</a:t>
            </a:r>
            <a:r>
              <a:rPr lang="en-GB" sz="6400" dirty="0"/>
              <a:t>, </a:t>
            </a:r>
            <a:r>
              <a:rPr lang="en-GB" sz="6400" dirty="0" err="1"/>
              <a:t>edrychwch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y </a:t>
            </a:r>
            <a:r>
              <a:rPr lang="en-GB" sz="6400" dirty="0" err="1"/>
              <a:t>taflenni</a:t>
            </a:r>
            <a:r>
              <a:rPr lang="en-GB" sz="6400" dirty="0"/>
              <a:t> </a:t>
            </a:r>
            <a:r>
              <a:rPr lang="en-GB" sz="6400" dirty="0" err="1"/>
              <a:t>manyleb</a:t>
            </a:r>
            <a:r>
              <a:rPr lang="en-GB" sz="6400" dirty="0"/>
              <a:t> </a:t>
            </a:r>
            <a:r>
              <a:rPr lang="en-GB" sz="6400" dirty="0" err="1"/>
              <a:t>a'r</a:t>
            </a:r>
            <a:r>
              <a:rPr lang="en-GB" sz="6400" dirty="0"/>
              <a:t> </a:t>
            </a:r>
            <a:r>
              <a:rPr lang="en-GB" sz="6400" dirty="0" err="1"/>
              <a:t>templedi</a:t>
            </a:r>
            <a:r>
              <a:rPr lang="en-GB" sz="6400" dirty="0"/>
              <a:t> </a:t>
            </a:r>
            <a:r>
              <a:rPr lang="en-GB" sz="6400" dirty="0" err="1"/>
              <a:t>aseiniad</a:t>
            </a:r>
            <a:r>
              <a:rPr lang="en-GB" sz="6400" dirty="0"/>
              <a:t> </a:t>
            </a:r>
            <a:r>
              <a:rPr lang="en-GB" sz="6400" dirty="0" err="1"/>
              <a:t>ar</a:t>
            </a:r>
            <a:r>
              <a:rPr lang="en-GB" sz="6400" dirty="0"/>
              <a:t> Moodle a Teams</a:t>
            </a:r>
          </a:p>
          <a:p>
            <a:pPr marL="0" indent="0" algn="ctr">
              <a:buNone/>
            </a:pPr>
            <a:endParaRPr lang="cy-GB" b="1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AE336-1DB3-885B-E657-B47E7B709BD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400" b="1" i="1" u="sng" dirty="0">
                <a:solidFill>
                  <a:schemeClr val="accent1">
                    <a:lumMod val="75000"/>
                  </a:schemeClr>
                </a:solidFill>
              </a:rPr>
              <a:t>Portfolio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 (4 elements) 100%</a:t>
            </a: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1: Essay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- Why are good numeracy skills important? 1500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2: Blog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– What can schools do encourage numeracy?         1000 words</a:t>
            </a:r>
            <a:endParaRPr lang="en-US" sz="6400" i="1" dirty="0">
              <a:solidFill>
                <a:schemeClr val="accent1">
                  <a:lumMod val="75000"/>
                </a:schemeClr>
              </a:solidFill>
              <a:ea typeface="Times New Roman" panose="020206030504050203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3: Resource – Information Sheet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for professionals about a numeracy resource of your choice which aims to support inclusive practice.       500 words</a:t>
            </a:r>
            <a:endParaRPr lang="en-GB" sz="6400" b="1" i="1" dirty="0">
              <a:solidFill>
                <a:schemeClr val="accent1">
                  <a:lumMod val="75000"/>
                </a:schemeClr>
              </a:solidFill>
              <a:ea typeface="Cambria" panose="02040503050406030204" pitchFamily="18" charset="0"/>
              <a:cs typeface="Cambria" panose="02040503050406030204" pitchFamily="18" charset="0"/>
            </a:endParaRPr>
          </a:p>
          <a:p>
            <a:pPr>
              <a:spcBef>
                <a:spcPts val="500"/>
              </a:spcBef>
              <a:spcAft>
                <a:spcPts val="500"/>
              </a:spcAft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Element 4: Evaluation of the resource </a:t>
            </a: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ea typeface="Cambria" panose="02040503050406030204" pitchFamily="18" charset="0"/>
                <a:cs typeface="Cambria" panose="02040503050406030204" pitchFamily="18" charset="0"/>
              </a:rPr>
              <a:t>1000 words</a:t>
            </a:r>
            <a:endParaRPr lang="en-GB" sz="64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</a:rPr>
              <a:t>Equivalent to 4000 words</a:t>
            </a:r>
          </a:p>
          <a:p>
            <a:pPr marL="0" indent="0" algn="ctr">
              <a:buNone/>
            </a:pPr>
            <a:r>
              <a:rPr lang="en-GB" sz="6400" b="1" i="1" dirty="0">
                <a:solidFill>
                  <a:schemeClr val="accent1">
                    <a:lumMod val="75000"/>
                  </a:schemeClr>
                </a:solidFill>
              </a:rPr>
              <a:t>Submission date:  28/02/2027   23:59</a:t>
            </a:r>
          </a:p>
          <a:p>
            <a:pPr marL="0" indent="0" algn="ctr">
              <a:buNone/>
            </a:pPr>
            <a:r>
              <a:rPr lang="en-GB" sz="6400" i="1" dirty="0">
                <a:solidFill>
                  <a:schemeClr val="accent1">
                    <a:lumMod val="75000"/>
                  </a:schemeClr>
                </a:solidFill>
                <a:cs typeface="Segoe UI"/>
              </a:rPr>
              <a:t>For further information and guidance, look at the assignment specification sheets &amp; templates on Moodle and Teams</a:t>
            </a:r>
          </a:p>
          <a:p>
            <a:pPr algn="ctr"/>
            <a:endParaRPr lang="en-GB" sz="8000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099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DF78B-C69C-246F-A853-98AB39D93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Cynnwys</a:t>
            </a:r>
            <a:r>
              <a:rPr lang="en-GB" dirty="0"/>
              <a:t> y </a:t>
            </a:r>
            <a:r>
              <a:rPr lang="en-GB" dirty="0" err="1"/>
              <a:t>modiwl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Module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666241-266E-116B-685E-C3EB6F8C620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b="1" dirty="0" err="1"/>
              <a:t>Wythnos</a:t>
            </a:r>
            <a:r>
              <a:rPr lang="en-GB" b="1" dirty="0"/>
              <a:t> 1: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5.</a:t>
            </a:r>
          </a:p>
          <a:p>
            <a:pPr marL="0" indent="0">
              <a:buNone/>
            </a:pPr>
            <a:r>
              <a:rPr lang="en-GB" dirty="0"/>
              <a:t>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Rhifedd</a:t>
            </a:r>
            <a:endParaRPr lang="en-GB" dirty="0"/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2: 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da</a:t>
            </a:r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3: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rhifedd</a:t>
            </a:r>
            <a:endParaRPr lang="en-GB" dirty="0"/>
          </a:p>
          <a:p>
            <a:pPr lvl="0"/>
            <a:r>
              <a:rPr lang="en-GB" b="1" dirty="0" err="1"/>
              <a:t>Wythnos</a:t>
            </a:r>
            <a:r>
              <a:rPr lang="en-GB" b="1" dirty="0"/>
              <a:t> 4: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a all </a:t>
            </a:r>
            <a:r>
              <a:rPr lang="en-GB" dirty="0" err="1"/>
              <a:t>gefnogi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cynhwysol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48E49-95F0-410F-68E6-EAA02DCADCB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1: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Introduction to Level 5.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Numeracy Framework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2: 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importance of good numeracy skills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3: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effective schools promote numeracy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Week 4:</a:t>
            </a:r>
          </a:p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Evaluating numeracy resources that can support inclusive practice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83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D5C3B-279D-2AFF-6148-3EC4F911C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 err="1"/>
              <a:t>Pwysigrwydd</a:t>
            </a:r>
            <a:r>
              <a:rPr lang="en-GB" sz="3600" b="1" dirty="0"/>
              <a:t> </a:t>
            </a:r>
            <a:r>
              <a:rPr lang="en-GB" sz="3600" b="1" dirty="0" err="1"/>
              <a:t>sgiliau</a:t>
            </a:r>
            <a:r>
              <a:rPr lang="en-GB" sz="3600" b="1" dirty="0"/>
              <a:t> </a:t>
            </a:r>
            <a:r>
              <a:rPr lang="en-GB" sz="3600" b="1" dirty="0" err="1"/>
              <a:t>rhifedd</a:t>
            </a:r>
            <a:r>
              <a:rPr lang="en-GB" sz="3600" b="1" dirty="0"/>
              <a:t> da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 importance of good numeracy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3B859-15BA-6873-74E2-F9D1A497A19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 Heddiw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trafod</a:t>
            </a:r>
            <a:r>
              <a:rPr lang="en-GB" dirty="0"/>
              <a:t>:</a:t>
            </a:r>
          </a:p>
          <a:p>
            <a:pPr lvl="0"/>
            <a:r>
              <a:rPr lang="en-GB" dirty="0" err="1"/>
              <a:t>Effaith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gyflawniad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Cysylltiadau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a </a:t>
            </a:r>
            <a:r>
              <a:rPr lang="en-GB" dirty="0" err="1"/>
              <a:t>chyflogadwyedd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Rhifedd</a:t>
            </a:r>
            <a:r>
              <a:rPr lang="en-GB" dirty="0"/>
              <a:t> a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Rhifedd</a:t>
            </a:r>
            <a:r>
              <a:rPr lang="en-GB" dirty="0"/>
              <a:t> a </a:t>
            </a:r>
            <a:r>
              <a:rPr lang="en-GB" dirty="0" err="1"/>
              <a:t>chanlyniadau</a:t>
            </a:r>
            <a:r>
              <a:rPr lang="en-GB" dirty="0"/>
              <a:t> iechyd </a:t>
            </a:r>
          </a:p>
          <a:p>
            <a:pPr lvl="0"/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gwael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oedolion</a:t>
            </a:r>
            <a:r>
              <a:rPr lang="en-GB" dirty="0"/>
              <a:t> </a:t>
            </a:r>
          </a:p>
          <a:p>
            <a:pPr lvl="0"/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offeryn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 </a:t>
            </a:r>
            <a:r>
              <a:rPr lang="en-GB" dirty="0" err="1"/>
              <a:t>dinasyddiaeth</a:t>
            </a:r>
            <a:r>
              <a:rPr lang="en-GB" dirty="0"/>
              <a:t>         </a:t>
            </a:r>
          </a:p>
          <a:p>
            <a:pPr lvl="0"/>
            <a:r>
              <a:rPr lang="en-GB" dirty="0"/>
              <a:t>Sut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hyrwyddo</a:t>
            </a:r>
            <a:r>
              <a:rPr lang="en-GB" dirty="0"/>
              <a:t> </a:t>
            </a:r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 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5D3795-F6CB-23DF-81E7-18D4C72DE2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Today we will discuss: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impact of numeracy on educational achievement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Links between numeracy and employability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and financial capability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and health outcomes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The consequences of poor numeracy in adulthood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as a tool for social inclusion and citizenship        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How Welsh Government is promoting the importance of numeracy skills 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214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10532-A963-F5F6-CD45-AF8DC4CCA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4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4000" b="1" dirty="0" err="1"/>
              <a:t>Pwysigrwydd</a:t>
            </a:r>
            <a:r>
              <a:rPr lang="en-GB" sz="4000" b="1" dirty="0"/>
              <a:t> </a:t>
            </a:r>
            <a:r>
              <a:rPr lang="en-GB" sz="4000" b="1" dirty="0" err="1"/>
              <a:t>rhifedd</a:t>
            </a:r>
            <a:r>
              <a:rPr lang="en-GB" sz="4000" b="1" dirty="0"/>
              <a:t> </a:t>
            </a:r>
            <a:r>
              <a:rPr lang="en-GB" sz="4000" b="1" dirty="0" err="1"/>
              <a:t>ar</a:t>
            </a:r>
            <a:r>
              <a:rPr lang="en-GB" sz="4000" b="1" dirty="0"/>
              <a:t> </a:t>
            </a:r>
            <a:r>
              <a:rPr lang="en-GB" sz="4000" b="1" dirty="0" err="1"/>
              <a:t>gyflawniad</a:t>
            </a:r>
            <a:r>
              <a:rPr lang="en-GB" sz="4000" b="1" dirty="0"/>
              <a:t> </a:t>
            </a:r>
            <a:r>
              <a:rPr lang="en-GB" sz="4000" b="1" dirty="0" err="1"/>
              <a:t>addysgo</a:t>
            </a:r>
            <a:br>
              <a:rPr lang="en-GB" sz="4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4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 impact of numeracy on educational achievement 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D7D28-C1B2-9FE5-F8FA-D33E88DB9B5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cryf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cyflawniad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cwricwlwm</a:t>
            </a:r>
            <a:endParaRPr lang="en-GB" dirty="0"/>
          </a:p>
          <a:p>
            <a:pPr lvl="0"/>
            <a:r>
              <a:rPr lang="en-GB" dirty="0"/>
              <a:t>Mae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â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diogel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a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well,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gyrhaeddiad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, </a:t>
            </a:r>
            <a:r>
              <a:rPr lang="en-GB" dirty="0" err="1"/>
              <a:t>rhesymu</a:t>
            </a:r>
            <a:r>
              <a:rPr lang="en-GB" dirty="0"/>
              <a:t> a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-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Gall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gwael</a:t>
            </a:r>
            <a:r>
              <a:rPr lang="en-GB" dirty="0"/>
              <a:t> </a:t>
            </a:r>
            <a:r>
              <a:rPr lang="en-GB" dirty="0" err="1"/>
              <a:t>weithredu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rhwystr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gynnydd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gyfyngu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, </a:t>
            </a:r>
            <a:r>
              <a:rPr lang="en-GB" dirty="0" err="1"/>
              <a:t>ymgysylltiad</a:t>
            </a:r>
            <a:r>
              <a:rPr lang="en-GB" dirty="0"/>
              <a:t> a </a:t>
            </a:r>
            <a:r>
              <a:rPr lang="en-GB" dirty="0" err="1"/>
              <a:t>chyflawniad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pynciau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o </a:t>
            </a:r>
            <a:r>
              <a:rPr lang="en-GB" dirty="0" err="1"/>
              <a:t>rifedd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â </a:t>
            </a:r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dilyniant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bellach</a:t>
            </a:r>
            <a:r>
              <a:rPr lang="en-GB" dirty="0"/>
              <a:t> ac </a:t>
            </a:r>
            <a:r>
              <a:rPr lang="en-GB" dirty="0" err="1"/>
              <a:t>uwch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annibyniaeth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ddehongli</a:t>
            </a:r>
            <a:r>
              <a:rPr lang="en-GB" dirty="0"/>
              <a:t> data,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cyllid</a:t>
            </a:r>
            <a:r>
              <a:rPr lang="en-GB" dirty="0"/>
              <a:t> a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err="1"/>
              <a:t>gwybodus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cyd-destunau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a </a:t>
            </a:r>
            <a:r>
              <a:rPr lang="en-GB" dirty="0" err="1"/>
              <a:t>byd</a:t>
            </a:r>
            <a:r>
              <a:rPr lang="en-GB" dirty="0"/>
              <a:t> go </a:t>
            </a:r>
            <a:r>
              <a:rPr lang="en-GB" dirty="0" err="1"/>
              <a:t>iawn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Gall </a:t>
            </a:r>
            <a:r>
              <a:rPr lang="en-GB" dirty="0" err="1"/>
              <a:t>cau</a:t>
            </a:r>
            <a:r>
              <a:rPr lang="en-GB" dirty="0"/>
              <a:t> </a:t>
            </a:r>
            <a:r>
              <a:rPr lang="en-GB" dirty="0" err="1"/>
              <a:t>bylchau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cyrhaeddiad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leihau</a:t>
            </a:r>
            <a:r>
              <a:rPr lang="en-GB" dirty="0"/>
              <a:t> </a:t>
            </a:r>
            <a:r>
              <a:rPr lang="en-GB" dirty="0" err="1"/>
              <a:t>anghydraddoldebau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dirty="0" err="1"/>
              <a:t>difreintiedig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o </a:t>
            </a:r>
            <a:r>
              <a:rPr lang="en-GB" dirty="0" err="1"/>
              <a:t>oedran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</a:t>
            </a:r>
            <a:r>
              <a:rPr lang="en-GB" dirty="0" err="1"/>
              <a:t>parodrwydd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astudio</a:t>
            </a:r>
            <a:r>
              <a:rPr lang="en-GB" dirty="0"/>
              <a:t>, </a:t>
            </a:r>
            <a:r>
              <a:rPr lang="en-GB" dirty="0" err="1"/>
              <a:t>hyfforddiant</a:t>
            </a:r>
            <a:r>
              <a:rPr lang="en-GB" dirty="0"/>
              <a:t> a </a:t>
            </a:r>
            <a:r>
              <a:rPr lang="en-GB" dirty="0" err="1"/>
              <a:t>chyfleoedd</a:t>
            </a:r>
            <a:r>
              <a:rPr lang="en-GB" dirty="0"/>
              <a:t> </a:t>
            </a:r>
            <a:r>
              <a:rPr lang="en-GB" dirty="0" err="1"/>
              <a:t>cyflogaeth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sz="2300" dirty="0"/>
              <a:t>                                                                                                                                                                          (OECD, 2023)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8EE84-03DB-EEE5-7060-1028784564D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Strong numeracy skills support achievement across the curriculum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Learners with secure numeracy skills are better able to access and understand new learning, leading to higher overall academic attainment.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improves problem-solving, reasoning and critical-thinking skills - essential for success in education and lifelong learning.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Poor numeracy can act as a barrier to progress, limiting learners' confidence, engagement and achievement across subjects.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Higher levels of numeracy are associated with better educational outcomes including progression to further and higher education.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supports learners' independence enabling them to interpret data, manage finances and make informed decisions in both academic and real-world contexts.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Closing gaps in numeracy attainment can help reduce educational inequalities for disadvantaged learners.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Developing numeracy skills from an early age strengthens learners' readiness for future study, training and employment opportunities.</a:t>
            </a:r>
          </a:p>
          <a:p>
            <a:pPr marL="0" indent="0" algn="r">
              <a:buNone/>
            </a:pPr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(OECD, 2023)</a:t>
            </a:r>
          </a:p>
        </p:txBody>
      </p:sp>
    </p:spTree>
    <p:extLst>
      <p:ext uri="{BB962C8B-B14F-4D97-AF65-F5344CB8AC3E}">
        <p14:creationId xmlns:p14="http://schemas.microsoft.com/office/powerpoint/2010/main" val="2342548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FEF0E-842D-3BBC-C73C-0139476A6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 err="1"/>
              <a:t>Cysylltiadau</a:t>
            </a:r>
            <a:r>
              <a:rPr lang="en-GB" b="1" dirty="0"/>
              <a:t> </a:t>
            </a:r>
            <a:r>
              <a:rPr lang="en-GB" b="1" dirty="0" err="1"/>
              <a:t>rhwng</a:t>
            </a:r>
            <a:r>
              <a:rPr lang="en-GB" b="1" dirty="0"/>
              <a:t> </a:t>
            </a:r>
            <a:r>
              <a:rPr lang="en-GB" b="1" dirty="0" err="1"/>
              <a:t>rhifedd</a:t>
            </a:r>
            <a:r>
              <a:rPr lang="en-GB" b="1" dirty="0"/>
              <a:t> a </a:t>
            </a:r>
            <a:r>
              <a:rPr lang="en-GB" b="1" dirty="0" err="1"/>
              <a:t>chyflogadwyedd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Links between numeracy and 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B903-075A-7DA5-2D55-423352CCFF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Mae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sgil</a:t>
            </a:r>
            <a:r>
              <a:rPr lang="en-GB" dirty="0"/>
              <a:t> </a:t>
            </a:r>
            <a:r>
              <a:rPr lang="en-GB" dirty="0" err="1"/>
              <a:t>cyflogadwyedd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cryf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rhagolygon</a:t>
            </a:r>
            <a:r>
              <a:rPr lang="en-GB" dirty="0"/>
              <a:t> </a:t>
            </a:r>
            <a:r>
              <a:rPr lang="en-GB" dirty="0" err="1"/>
              <a:t>swyddi</a:t>
            </a:r>
            <a:endParaRPr lang="en-GB" dirty="0"/>
          </a:p>
          <a:p>
            <a:pPr lvl="0"/>
            <a:r>
              <a:rPr lang="en-GB" dirty="0"/>
              <a:t>Mae </a:t>
            </a:r>
            <a:r>
              <a:rPr lang="en-GB" dirty="0" err="1"/>
              <a:t>gweithwyr</a:t>
            </a:r>
            <a:r>
              <a:rPr lang="en-GB" dirty="0"/>
              <a:t> â </a:t>
            </a:r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o </a:t>
            </a:r>
            <a:r>
              <a:rPr lang="en-GB" dirty="0" err="1"/>
              <a:t>rifedd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tueddu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fynediad</a:t>
            </a:r>
            <a:r>
              <a:rPr lang="en-GB" dirty="0"/>
              <a:t> at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, </a:t>
            </a:r>
            <a:r>
              <a:rPr lang="en-GB" dirty="0" err="1"/>
              <a:t>dilyniant</a:t>
            </a:r>
            <a:r>
              <a:rPr lang="en-GB" dirty="0"/>
              <a:t> </a:t>
            </a:r>
            <a:r>
              <a:rPr lang="en-GB" dirty="0" err="1"/>
              <a:t>gyrfa</a:t>
            </a:r>
            <a:r>
              <a:rPr lang="en-GB" dirty="0"/>
              <a:t> a </a:t>
            </a:r>
            <a:r>
              <a:rPr lang="en-GB" dirty="0" err="1"/>
              <a:t>chyfleoedd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gweithle</a:t>
            </a:r>
            <a:endParaRPr lang="en-GB" dirty="0"/>
          </a:p>
          <a:p>
            <a:pPr lvl="0"/>
            <a:r>
              <a:rPr lang="en-GB" dirty="0"/>
              <a:t>Gall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gwael</a:t>
            </a:r>
            <a:r>
              <a:rPr lang="en-GB" dirty="0"/>
              <a:t> </a:t>
            </a:r>
            <a:r>
              <a:rPr lang="en-GB" dirty="0" err="1"/>
              <a:t>gyfyngu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gyfleoedd</a:t>
            </a:r>
            <a:r>
              <a:rPr lang="en-GB" dirty="0"/>
              <a:t> </a:t>
            </a:r>
            <a:r>
              <a:rPr lang="en-GB" dirty="0" err="1"/>
              <a:t>cyflogaeth</a:t>
            </a:r>
            <a:r>
              <a:rPr lang="en-GB" dirty="0"/>
              <a:t> 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gweithle</a:t>
            </a:r>
            <a:endParaRPr lang="en-GB" dirty="0"/>
          </a:p>
          <a:p>
            <a:pPr lvl="0"/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weithleoedd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dechnoleg</a:t>
            </a:r>
            <a:r>
              <a:rPr lang="en-GB" dirty="0"/>
              <a:t> a data,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fwyfwy</a:t>
            </a:r>
            <a:r>
              <a:rPr lang="en-GB" dirty="0"/>
              <a:t>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cyflogadwyedd</a:t>
            </a:r>
            <a:r>
              <a:rPr lang="en-GB" dirty="0"/>
              <a:t> a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gyrfa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         </a:t>
            </a:r>
            <a:r>
              <a:rPr lang="en-GB" sz="1600" dirty="0"/>
              <a:t>(OECD, 2023)</a:t>
            </a:r>
          </a:p>
          <a:p>
            <a:pPr lvl="0"/>
            <a:r>
              <a:rPr lang="en-GB" b="1" dirty="0" err="1"/>
              <a:t>Meddyliwch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feirniadol</a:t>
            </a:r>
            <a:r>
              <a:rPr lang="en-GB" b="1" dirty="0"/>
              <a:t> – pa </a:t>
            </a:r>
            <a:r>
              <a:rPr lang="en-GB" b="1" dirty="0" err="1"/>
              <a:t>ffactorau</a:t>
            </a:r>
            <a:r>
              <a:rPr lang="en-GB" b="1" dirty="0"/>
              <a:t> </a:t>
            </a:r>
            <a:r>
              <a:rPr lang="en-GB" b="1" dirty="0" err="1"/>
              <a:t>eraill</a:t>
            </a:r>
            <a:r>
              <a:rPr lang="en-GB" b="1" dirty="0"/>
              <a:t> all </a:t>
            </a:r>
            <a:r>
              <a:rPr lang="en-GB" b="1" dirty="0" err="1"/>
              <a:t>ddylanwadu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gyflogadwyedd</a:t>
            </a:r>
            <a:r>
              <a:rPr lang="en-GB" b="1" dirty="0"/>
              <a:t>?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082E56-BEC5-58A7-AB71-005475BFAF0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is a key employability skill 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Strong numeracy skills improve job prospects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Employees with higher levels of numeracy tend to have greater access to further training, career progression and leadership opportunities.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supports workplace decision-making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Poor numeracy can limit employment opportunities 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Numeracy is essential for financial capability in the workplace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As workplaces become more technology and data-focused, numeracy skills are increasingly important for employability and lifelong career success                                                  </a:t>
            </a:r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(OECD, 2023)</a:t>
            </a:r>
          </a:p>
          <a:p>
            <a:pPr lvl="0"/>
            <a:r>
              <a:rPr lang="en-GB" sz="2100" b="1" i="1" dirty="0">
                <a:solidFill>
                  <a:schemeClr val="accent1">
                    <a:lumMod val="75000"/>
                  </a:schemeClr>
                </a:solidFill>
              </a:rPr>
              <a:t>Think critically – what other factors can influence employability?</a:t>
            </a:r>
          </a:p>
        </p:txBody>
      </p:sp>
    </p:spTree>
    <p:extLst>
      <p:ext uri="{BB962C8B-B14F-4D97-AF65-F5344CB8AC3E}">
        <p14:creationId xmlns:p14="http://schemas.microsoft.com/office/powerpoint/2010/main" val="26153958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35712-BDD8-ACDF-5473-8E93EE147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dirty="0" err="1"/>
              <a:t>Rhifedd</a:t>
            </a:r>
            <a:r>
              <a:rPr lang="en-GB" dirty="0"/>
              <a:t> a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ariannol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Numeracy and financial capability </a:t>
            </a:r>
            <a:b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b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AA1E6-B829-7F0B-9C83-32F5B521307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lvl="0"/>
            <a:r>
              <a:rPr lang="en-GB" dirty="0"/>
              <a:t>Yn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cyllidebau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, 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 </a:t>
            </a:r>
            <a:r>
              <a:rPr lang="en-GB" dirty="0" err="1"/>
              <a:t>gwybodus</a:t>
            </a:r>
            <a:r>
              <a:rPr lang="en-GB" dirty="0"/>
              <a:t>, </a:t>
            </a:r>
            <a:r>
              <a:rPr lang="en-GB" dirty="0" err="1"/>
              <a:t>megis</a:t>
            </a:r>
            <a:r>
              <a:rPr lang="en-GB" dirty="0"/>
              <a:t> </a:t>
            </a:r>
            <a:r>
              <a:rPr lang="en-GB" dirty="0" err="1"/>
              <a:t>cymharu</a:t>
            </a:r>
            <a:r>
              <a:rPr lang="en-GB" dirty="0"/>
              <a:t> </a:t>
            </a:r>
            <a:r>
              <a:rPr lang="en-GB" dirty="0" err="1"/>
              <a:t>prisiau</a:t>
            </a:r>
            <a:r>
              <a:rPr lang="en-GB" dirty="0"/>
              <a:t>, </a:t>
            </a:r>
            <a:r>
              <a:rPr lang="en-GB" dirty="0" err="1"/>
              <a:t>dewis</a:t>
            </a:r>
            <a:r>
              <a:rPr lang="en-GB" dirty="0"/>
              <a:t> </a:t>
            </a:r>
            <a:r>
              <a:rPr lang="en-GB" dirty="0" err="1"/>
              <a:t>cynhyrchion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 a </a:t>
            </a: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gwerth</a:t>
            </a:r>
            <a:r>
              <a:rPr lang="en-GB" dirty="0"/>
              <a:t> am </a:t>
            </a:r>
            <a:r>
              <a:rPr lang="en-GB" dirty="0" err="1"/>
              <a:t>arian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ddeall</a:t>
            </a:r>
            <a:r>
              <a:rPr lang="en-GB" dirty="0"/>
              <a:t> </a:t>
            </a:r>
            <a:r>
              <a:rPr lang="en-GB" dirty="0" err="1"/>
              <a:t>cyfraddau</a:t>
            </a:r>
            <a:r>
              <a:rPr lang="en-GB" dirty="0"/>
              <a:t> </a:t>
            </a:r>
            <a:r>
              <a:rPr lang="en-GB" dirty="0" err="1"/>
              <a:t>llog</a:t>
            </a:r>
            <a:r>
              <a:rPr lang="en-GB" dirty="0"/>
              <a:t>, </a:t>
            </a:r>
            <a:r>
              <a:rPr lang="en-GB" dirty="0" err="1"/>
              <a:t>benthyciadau</a:t>
            </a:r>
            <a:r>
              <a:rPr lang="en-GB" dirty="0"/>
              <a:t>, </a:t>
            </a:r>
            <a:r>
              <a:rPr lang="en-GB" dirty="0" err="1"/>
              <a:t>morgeisi</a:t>
            </a:r>
            <a:r>
              <a:rPr lang="en-GB" dirty="0"/>
              <a:t> a </a:t>
            </a:r>
            <a:r>
              <a:rPr lang="en-GB" dirty="0" err="1"/>
              <a:t>chytundebau</a:t>
            </a:r>
            <a:r>
              <a:rPr lang="en-GB" dirty="0"/>
              <a:t> </a:t>
            </a:r>
            <a:r>
              <a:rPr lang="en-GB" dirty="0" err="1"/>
              <a:t>credyd</a:t>
            </a:r>
            <a:endParaRPr lang="en-GB" dirty="0"/>
          </a:p>
          <a:p>
            <a:pPr lvl="0"/>
            <a:r>
              <a:rPr lang="en-GB" dirty="0" err="1"/>
              <a:t>Gwella'r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ddehongli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,.</a:t>
            </a:r>
          </a:p>
          <a:p>
            <a:pPr lvl="0"/>
            <a:r>
              <a:rPr lang="en-GB" dirty="0"/>
              <a:t>Yn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dyfodol</a:t>
            </a:r>
            <a:endParaRPr lang="en-GB" dirty="0"/>
          </a:p>
          <a:p>
            <a:pPr lvl="0"/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dyledion</a:t>
            </a:r>
            <a:r>
              <a:rPr lang="en-GB" dirty="0"/>
              <a:t> </a:t>
            </a:r>
            <a:r>
              <a:rPr lang="en-GB" dirty="0" err="1"/>
              <a:t>cyfrifol</a:t>
            </a:r>
            <a:r>
              <a:rPr lang="en-GB" dirty="0"/>
              <a:t>  </a:t>
            </a:r>
          </a:p>
          <a:p>
            <a:pPr lvl="0"/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hyder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drin</a:t>
            </a:r>
            <a:r>
              <a:rPr lang="en-GB" dirty="0"/>
              <a:t> </a:t>
            </a:r>
            <a:r>
              <a:rPr lang="en-GB" dirty="0" err="1"/>
              <a:t>arian</a:t>
            </a:r>
            <a:endParaRPr lang="en-GB" dirty="0"/>
          </a:p>
          <a:p>
            <a:pPr lvl="0"/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gwerthuso</a:t>
            </a:r>
            <a:r>
              <a:rPr lang="en-GB" dirty="0"/>
              <a:t> data a </a:t>
            </a:r>
            <a:r>
              <a:rPr lang="en-GB" dirty="0" err="1"/>
              <a:t>risgiau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endParaRPr lang="en-GB" dirty="0"/>
          </a:p>
          <a:p>
            <a:pPr lvl="0"/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ariannol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gweithle</a:t>
            </a:r>
            <a:endParaRPr lang="en-GB" dirty="0"/>
          </a:p>
          <a:p>
            <a:pPr lvl="0"/>
            <a:r>
              <a:rPr lang="en-GB" dirty="0" err="1"/>
              <a:t>Cyfrannu</a:t>
            </a:r>
            <a:r>
              <a:rPr lang="en-GB" dirty="0"/>
              <a:t> at les </a:t>
            </a:r>
            <a:r>
              <a:rPr lang="en-GB" dirty="0" err="1"/>
              <a:t>ariannol</a:t>
            </a:r>
            <a:r>
              <a:rPr lang="en-GB" dirty="0"/>
              <a:t> </a:t>
            </a:r>
            <a:r>
              <a:rPr lang="en-GB" dirty="0" err="1"/>
              <a:t>gydol</a:t>
            </a:r>
            <a:r>
              <a:rPr lang="en-GB" dirty="0"/>
              <a:t> </a:t>
            </a:r>
            <a:r>
              <a:rPr lang="en-GB" dirty="0" err="1"/>
              <a:t>oes</a:t>
            </a:r>
            <a:r>
              <a:rPr lang="en-GB" dirty="0"/>
              <a:t> (OECD, 2020)</a:t>
            </a:r>
          </a:p>
          <a:p>
            <a:pPr lvl="0"/>
            <a:r>
              <a:rPr lang="en-GB" b="1" dirty="0" err="1"/>
              <a:t>Meddyliwch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feirniadol</a:t>
            </a:r>
            <a:r>
              <a:rPr lang="en-GB" b="1" dirty="0"/>
              <a:t> – ai </a:t>
            </a:r>
            <a:r>
              <a:rPr lang="en-GB" b="1" dirty="0" err="1"/>
              <a:t>rhifedd</a:t>
            </a:r>
            <a:r>
              <a:rPr lang="en-GB" b="1" dirty="0"/>
              <a:t> </a:t>
            </a:r>
            <a:r>
              <a:rPr lang="en-GB" b="1" dirty="0" err="1"/>
              <a:t>yw'r</a:t>
            </a:r>
            <a:r>
              <a:rPr lang="en-GB" b="1" dirty="0"/>
              <a:t> </a:t>
            </a:r>
            <a:r>
              <a:rPr lang="en-GB" b="1" dirty="0" err="1"/>
              <a:t>unig</a:t>
            </a:r>
            <a:r>
              <a:rPr lang="en-GB" b="1" dirty="0"/>
              <a:t> </a:t>
            </a:r>
            <a:r>
              <a:rPr lang="en-GB" b="1" dirty="0" err="1"/>
              <a:t>ffactor</a:t>
            </a:r>
            <a:r>
              <a:rPr lang="en-GB" b="1" dirty="0"/>
              <a:t> </a:t>
            </a:r>
            <a:r>
              <a:rPr lang="en-GB" b="1" dirty="0" err="1"/>
              <a:t>sy'n</a:t>
            </a:r>
            <a:r>
              <a:rPr lang="en-GB" b="1" dirty="0"/>
              <a:t> </a:t>
            </a:r>
            <a:r>
              <a:rPr lang="en-GB" b="1" dirty="0" err="1"/>
              <a:t>dylanwadu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allu</a:t>
            </a:r>
            <a:r>
              <a:rPr lang="en-GB" b="1" dirty="0"/>
              <a:t> </a:t>
            </a:r>
            <a:r>
              <a:rPr lang="en-GB" b="1" dirty="0" err="1"/>
              <a:t>ariannol</a:t>
            </a:r>
            <a:r>
              <a:rPr lang="en-GB" b="1" dirty="0"/>
              <a:t>?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9FF176-8F20-F5E8-CCD3-4663F600E2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individuals manage personal budgets effectively,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Supports informed financial decision-making, such as comparing prices, choosing financial products and evaluating value for money.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Enables people to understand interest rates, loans, mortgages and credit agreements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Improves the ability to interpret financial information,.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Helps individuals plan for the future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Supports responsible debt management 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Develops confidence in handling money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Enables critical evaluation of financial data and risks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Supports workplace financial responsibilities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Contributes to lifelong financial wellbeing             </a:t>
            </a:r>
            <a:r>
              <a:rPr lang="en-GB" sz="1800" i="1" dirty="0">
                <a:solidFill>
                  <a:schemeClr val="accent1">
                    <a:lumMod val="75000"/>
                  </a:schemeClr>
                </a:solidFill>
              </a:rPr>
              <a:t>(OECD, 2020)</a:t>
            </a:r>
          </a:p>
          <a:p>
            <a:r>
              <a:rPr lang="en-GB" sz="2900" b="1" i="1" dirty="0">
                <a:solidFill>
                  <a:schemeClr val="accent1">
                    <a:lumMod val="75000"/>
                  </a:schemeClr>
                </a:solidFill>
              </a:rPr>
              <a:t>Think critically – is numeracy the only factor that influences financial capability?</a:t>
            </a:r>
          </a:p>
        </p:txBody>
      </p:sp>
    </p:spTree>
    <p:extLst>
      <p:ext uri="{BB962C8B-B14F-4D97-AF65-F5344CB8AC3E}">
        <p14:creationId xmlns:p14="http://schemas.microsoft.com/office/powerpoint/2010/main" val="23902488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EAF44-CF21-CE3E-A008-0A46CE3EB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Rhifedd</a:t>
            </a:r>
            <a:r>
              <a:rPr lang="en-GB" b="1" dirty="0"/>
              <a:t> a </a:t>
            </a:r>
            <a:r>
              <a:rPr lang="en-GB" b="1" dirty="0" err="1"/>
              <a:t>chanlyniadau</a:t>
            </a:r>
            <a:r>
              <a:rPr lang="en-GB" b="1" dirty="0"/>
              <a:t> iechyd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Numeracy and health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BEDAC-B600-2C0A-0273-3BFB7C09642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en-GB" sz="1000" dirty="0"/>
          </a:p>
          <a:p>
            <a:r>
              <a:rPr lang="en-GB" sz="5600" dirty="0" err="1"/>
              <a:t>Cefnogi</a:t>
            </a:r>
            <a:r>
              <a:rPr lang="en-GB" sz="5600" dirty="0"/>
              <a:t> </a:t>
            </a:r>
            <a:r>
              <a:rPr lang="en-GB" sz="5600" dirty="0" err="1"/>
              <a:t>dealltwriaeth</a:t>
            </a:r>
            <a:r>
              <a:rPr lang="en-GB" sz="5600" dirty="0"/>
              <a:t> o </a:t>
            </a:r>
            <a:r>
              <a:rPr lang="en-GB" sz="5600" dirty="0" err="1"/>
              <a:t>wybodaeth</a:t>
            </a:r>
            <a:r>
              <a:rPr lang="en-GB" sz="5600" dirty="0"/>
              <a:t> iechyd (</a:t>
            </a:r>
            <a:r>
              <a:rPr lang="en-GB" sz="5600" dirty="0" err="1"/>
              <a:t>e.e.</a:t>
            </a:r>
            <a:r>
              <a:rPr lang="en-GB" sz="5600" dirty="0"/>
              <a:t> </a:t>
            </a:r>
            <a:r>
              <a:rPr lang="en-GB" sz="5600" dirty="0" err="1"/>
              <a:t>cyfarwyddiadau</a:t>
            </a:r>
            <a:r>
              <a:rPr lang="en-GB" sz="5600" dirty="0"/>
              <a:t> </a:t>
            </a:r>
            <a:r>
              <a:rPr lang="en-GB" sz="5600" dirty="0" err="1"/>
              <a:t>meddyginiaeth</a:t>
            </a:r>
            <a:r>
              <a:rPr lang="en-GB" sz="5600" dirty="0"/>
              <a:t>, </a:t>
            </a:r>
            <a:r>
              <a:rPr lang="en-GB" sz="5600" dirty="0" err="1"/>
              <a:t>amseroedd</a:t>
            </a:r>
            <a:r>
              <a:rPr lang="en-GB" sz="5600" dirty="0"/>
              <a:t> </a:t>
            </a:r>
            <a:r>
              <a:rPr lang="en-GB" sz="5600" dirty="0" err="1"/>
              <a:t>apwyntiadau</a:t>
            </a:r>
            <a:r>
              <a:rPr lang="en-GB" sz="5600" dirty="0"/>
              <a:t>, </a:t>
            </a:r>
            <a:r>
              <a:rPr lang="en-GB" sz="5600" dirty="0" err="1"/>
              <a:t>labeli</a:t>
            </a:r>
            <a:r>
              <a:rPr lang="en-GB" sz="5600" dirty="0"/>
              <a:t> </a:t>
            </a:r>
            <a:r>
              <a:rPr lang="en-GB" sz="5600" dirty="0" err="1"/>
              <a:t>maeth</a:t>
            </a:r>
            <a:r>
              <a:rPr lang="en-GB" sz="5600" dirty="0"/>
              <a:t> a </a:t>
            </a:r>
            <a:r>
              <a:rPr lang="en-GB" sz="5600" dirty="0" err="1"/>
              <a:t>chyngor</a:t>
            </a:r>
            <a:r>
              <a:rPr lang="en-GB" sz="5600" dirty="0"/>
              <a:t> </a:t>
            </a:r>
            <a:r>
              <a:rPr lang="en-GB" sz="5600" dirty="0" err="1"/>
              <a:t>meddygol</a:t>
            </a:r>
            <a:r>
              <a:rPr lang="en-GB" sz="5600" dirty="0"/>
              <a:t>) </a:t>
            </a:r>
          </a:p>
          <a:p>
            <a:pPr lvl="0"/>
            <a:r>
              <a:rPr lang="en-GB" sz="5600" dirty="0" err="1"/>
              <a:t>Gwella'r</a:t>
            </a:r>
            <a:r>
              <a:rPr lang="en-GB" sz="5600" dirty="0"/>
              <a:t> </a:t>
            </a:r>
            <a:r>
              <a:rPr lang="en-GB" sz="5600" dirty="0" err="1"/>
              <a:t>gallu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reoli</a:t>
            </a:r>
            <a:r>
              <a:rPr lang="en-GB" sz="5600" dirty="0"/>
              <a:t> </a:t>
            </a:r>
            <a:r>
              <a:rPr lang="en-GB" sz="5600" dirty="0" err="1"/>
              <a:t>cyflyrau</a:t>
            </a:r>
            <a:r>
              <a:rPr lang="en-GB" sz="5600" dirty="0"/>
              <a:t> iechyd </a:t>
            </a:r>
            <a:r>
              <a:rPr lang="en-GB" sz="5600" dirty="0" err="1"/>
              <a:t>hirdymor</a:t>
            </a:r>
            <a:r>
              <a:rPr lang="en-GB" sz="5600" dirty="0"/>
              <a:t> (</a:t>
            </a:r>
            <a:r>
              <a:rPr lang="en-GB" sz="5600" dirty="0" err="1"/>
              <a:t>e.e.</a:t>
            </a:r>
            <a:r>
              <a:rPr lang="en-GB" sz="5600" dirty="0"/>
              <a:t> </a:t>
            </a:r>
            <a:r>
              <a:rPr lang="en-GB" sz="5600" dirty="0" err="1"/>
              <a:t>monitro</a:t>
            </a:r>
            <a:r>
              <a:rPr lang="en-GB" sz="5600" dirty="0"/>
              <a:t> </a:t>
            </a:r>
            <a:r>
              <a:rPr lang="en-GB" sz="5600" dirty="0" err="1"/>
              <a:t>lefelau</a:t>
            </a:r>
            <a:r>
              <a:rPr lang="en-GB" sz="5600" dirty="0"/>
              <a:t> </a:t>
            </a:r>
            <a:r>
              <a:rPr lang="en-GB" sz="5600" dirty="0" err="1"/>
              <a:t>glwcos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y </a:t>
            </a:r>
            <a:r>
              <a:rPr lang="en-GB" sz="5600" dirty="0" err="1"/>
              <a:t>gwaed</a:t>
            </a:r>
            <a:r>
              <a:rPr lang="en-GB" sz="5600" dirty="0"/>
              <a:t>, </a:t>
            </a:r>
            <a:r>
              <a:rPr lang="en-GB" sz="5600" dirty="0" err="1"/>
              <a:t>cyfrifo</a:t>
            </a:r>
            <a:r>
              <a:rPr lang="en-GB" sz="5600" dirty="0"/>
              <a:t> </a:t>
            </a:r>
            <a:r>
              <a:rPr lang="en-GB" sz="5600" dirty="0" err="1"/>
              <a:t>dosau</a:t>
            </a:r>
            <a:r>
              <a:rPr lang="en-GB" sz="5600" dirty="0"/>
              <a:t> </a:t>
            </a:r>
            <a:r>
              <a:rPr lang="en-GB" sz="5600" dirty="0" err="1"/>
              <a:t>meddyginiaeth</a:t>
            </a:r>
            <a:r>
              <a:rPr lang="en-GB" sz="5600" dirty="0"/>
              <a:t> a </a:t>
            </a:r>
            <a:r>
              <a:rPr lang="en-GB" sz="5600" dirty="0" err="1"/>
              <a:t>dilyn</a:t>
            </a:r>
            <a:r>
              <a:rPr lang="en-GB" sz="5600" dirty="0"/>
              <a:t> </a:t>
            </a:r>
            <a:r>
              <a:rPr lang="en-GB" sz="5600" dirty="0" err="1"/>
              <a:t>cynlluniau</a:t>
            </a:r>
            <a:r>
              <a:rPr lang="en-GB" sz="5600" dirty="0"/>
              <a:t> </a:t>
            </a:r>
            <a:r>
              <a:rPr lang="en-GB" sz="5600" dirty="0" err="1"/>
              <a:t>triniaeth</a:t>
            </a:r>
            <a:r>
              <a:rPr lang="en-GB" sz="5600" dirty="0"/>
              <a:t>) </a:t>
            </a:r>
          </a:p>
          <a:p>
            <a:pPr lvl="0"/>
            <a:r>
              <a:rPr lang="en-GB" sz="5600" dirty="0"/>
              <a:t>Yn </a:t>
            </a:r>
            <a:r>
              <a:rPr lang="en-GB" sz="5600" dirty="0" err="1"/>
              <a:t>helpu</a:t>
            </a:r>
            <a:r>
              <a:rPr lang="en-GB" sz="5600" dirty="0"/>
              <a:t> </a:t>
            </a:r>
            <a:r>
              <a:rPr lang="en-GB" sz="5600" dirty="0" err="1"/>
              <a:t>unigolion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ddeall</a:t>
            </a:r>
            <a:r>
              <a:rPr lang="en-GB" sz="5600" dirty="0"/>
              <a:t> a </a:t>
            </a:r>
            <a:r>
              <a:rPr lang="en-GB" sz="5600" dirty="0" err="1"/>
              <a:t>gwerthuso</a:t>
            </a:r>
            <a:r>
              <a:rPr lang="en-GB" sz="5600" dirty="0"/>
              <a:t> </a:t>
            </a:r>
            <a:r>
              <a:rPr lang="en-GB" sz="5600" dirty="0" err="1"/>
              <a:t>risgiau</a:t>
            </a:r>
            <a:r>
              <a:rPr lang="en-GB" sz="5600" dirty="0"/>
              <a:t> iechyd (</a:t>
            </a:r>
            <a:r>
              <a:rPr lang="en-GB" sz="5600" dirty="0" err="1"/>
              <a:t>e.e.</a:t>
            </a:r>
            <a:r>
              <a:rPr lang="en-GB" sz="5600" dirty="0"/>
              <a:t> </a:t>
            </a:r>
            <a:r>
              <a:rPr lang="en-GB" sz="5600" dirty="0" err="1"/>
              <a:t>penderfyniadau</a:t>
            </a:r>
            <a:r>
              <a:rPr lang="en-GB" sz="5600" dirty="0"/>
              <a:t> </a:t>
            </a:r>
            <a:r>
              <a:rPr lang="en-GB" sz="5600" dirty="0" err="1"/>
              <a:t>gwybodus</a:t>
            </a:r>
            <a:r>
              <a:rPr lang="en-GB" sz="5600" dirty="0"/>
              <a:t> am </a:t>
            </a:r>
            <a:r>
              <a:rPr lang="en-GB" sz="5600" dirty="0" err="1"/>
              <a:t>ddewisiadau</a:t>
            </a:r>
            <a:r>
              <a:rPr lang="en-GB" sz="5600" dirty="0"/>
              <a:t> </a:t>
            </a:r>
            <a:r>
              <a:rPr lang="en-GB" sz="5600" dirty="0" err="1"/>
              <a:t>ffordd</a:t>
            </a:r>
            <a:r>
              <a:rPr lang="en-GB" sz="5600" dirty="0"/>
              <a:t> o </a:t>
            </a:r>
            <a:r>
              <a:rPr lang="en-GB" sz="5600" dirty="0" err="1"/>
              <a:t>fyw</a:t>
            </a:r>
            <a:r>
              <a:rPr lang="en-GB" sz="5600" dirty="0"/>
              <a:t>, </a:t>
            </a:r>
            <a:r>
              <a:rPr lang="en-GB" sz="5600" dirty="0" err="1"/>
              <a:t>rhaglenni</a:t>
            </a:r>
            <a:r>
              <a:rPr lang="en-GB" sz="5600" dirty="0"/>
              <a:t> </a:t>
            </a:r>
            <a:r>
              <a:rPr lang="en-GB" sz="5600" dirty="0" err="1"/>
              <a:t>sgrinio</a:t>
            </a:r>
            <a:r>
              <a:rPr lang="en-GB" sz="5600" dirty="0"/>
              <a:t>)</a:t>
            </a:r>
          </a:p>
          <a:p>
            <a:pPr lvl="0"/>
            <a:r>
              <a:rPr lang="en-GB" sz="5600" dirty="0"/>
              <a:t>Yn </a:t>
            </a:r>
            <a:r>
              <a:rPr lang="en-GB" sz="5600" dirty="0" err="1"/>
              <a:t>cynyddu</a:t>
            </a:r>
            <a:r>
              <a:rPr lang="en-GB" sz="5600" dirty="0"/>
              <a:t> </a:t>
            </a:r>
            <a:r>
              <a:rPr lang="en-GB" sz="5600" dirty="0" err="1"/>
              <a:t>llythrennedd</a:t>
            </a:r>
            <a:r>
              <a:rPr lang="en-GB" sz="5600" dirty="0"/>
              <a:t> iechyd, </a:t>
            </a:r>
            <a:r>
              <a:rPr lang="en-GB" sz="5600" dirty="0" err="1"/>
              <a:t>gan</a:t>
            </a:r>
            <a:r>
              <a:rPr lang="en-GB" sz="5600" dirty="0"/>
              <a:t> </a:t>
            </a:r>
            <a:r>
              <a:rPr lang="en-GB" sz="5600" dirty="0" err="1"/>
              <a:t>ganiatáu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bobl</a:t>
            </a:r>
            <a:r>
              <a:rPr lang="en-GB" sz="5600" dirty="0"/>
              <a:t> </a:t>
            </a:r>
            <a:r>
              <a:rPr lang="en-GB" sz="5600" dirty="0" err="1"/>
              <a:t>lywio</a:t>
            </a:r>
            <a:r>
              <a:rPr lang="en-GB" sz="5600" dirty="0"/>
              <a:t> </a:t>
            </a:r>
            <a:r>
              <a:rPr lang="en-GB" sz="5600" dirty="0" err="1"/>
              <a:t>systemau</a:t>
            </a:r>
            <a:r>
              <a:rPr lang="en-GB" sz="5600" dirty="0"/>
              <a:t> </a:t>
            </a:r>
            <a:r>
              <a:rPr lang="en-GB" sz="5600" dirty="0" err="1"/>
              <a:t>gofal</a:t>
            </a:r>
            <a:r>
              <a:rPr lang="en-GB" sz="5600" dirty="0"/>
              <a:t> iechyd a </a:t>
            </a:r>
            <a:r>
              <a:rPr lang="en-GB" sz="5600" dirty="0" err="1"/>
              <a:t>chymryd</a:t>
            </a:r>
            <a:r>
              <a:rPr lang="en-GB" sz="5600" dirty="0"/>
              <a:t> </a:t>
            </a:r>
            <a:r>
              <a:rPr lang="en-GB" sz="5600" dirty="0" err="1"/>
              <a:t>rhan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hyderus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penderfyniadau</a:t>
            </a:r>
            <a:r>
              <a:rPr lang="en-GB" sz="5600" dirty="0"/>
              <a:t> am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gofal</a:t>
            </a:r>
            <a:r>
              <a:rPr lang="en-GB" sz="5600" dirty="0"/>
              <a:t>. </a:t>
            </a:r>
          </a:p>
          <a:p>
            <a:pPr lvl="0"/>
            <a:r>
              <a:rPr lang="en-GB" sz="5600" dirty="0" err="1"/>
              <a:t>Cefnogi</a:t>
            </a:r>
            <a:r>
              <a:rPr lang="en-GB" sz="5600" dirty="0"/>
              <a:t> </a:t>
            </a:r>
            <a:r>
              <a:rPr lang="en-GB" sz="5600" dirty="0" err="1"/>
              <a:t>dewisiadau</a:t>
            </a:r>
            <a:r>
              <a:rPr lang="en-GB" sz="5600" dirty="0"/>
              <a:t> </a:t>
            </a:r>
            <a:r>
              <a:rPr lang="en-GB" sz="5600" dirty="0" err="1"/>
              <a:t>ffordd</a:t>
            </a:r>
            <a:r>
              <a:rPr lang="en-GB" sz="5600" dirty="0"/>
              <a:t> </a:t>
            </a:r>
            <a:r>
              <a:rPr lang="en-GB" sz="5600" dirty="0" err="1"/>
              <a:t>iachach</a:t>
            </a:r>
            <a:r>
              <a:rPr lang="en-GB" sz="5600" dirty="0"/>
              <a:t> o </a:t>
            </a:r>
            <a:r>
              <a:rPr lang="en-GB" sz="5600" dirty="0" err="1"/>
              <a:t>fyw</a:t>
            </a:r>
            <a:r>
              <a:rPr lang="en-GB" sz="5600" dirty="0"/>
              <a:t> (</a:t>
            </a:r>
            <a:r>
              <a:rPr lang="en-GB" sz="5600" dirty="0" err="1"/>
              <a:t>e.e.</a:t>
            </a:r>
            <a:r>
              <a:rPr lang="en-GB" sz="5600" dirty="0"/>
              <a:t> </a:t>
            </a:r>
            <a:r>
              <a:rPr lang="en-GB" sz="5600" dirty="0" err="1"/>
              <a:t>dehongli</a:t>
            </a:r>
            <a:r>
              <a:rPr lang="en-GB" sz="5600" dirty="0"/>
              <a:t> </a:t>
            </a:r>
            <a:r>
              <a:rPr lang="en-GB" sz="5600" dirty="0" err="1"/>
              <a:t>gwybodaeth</a:t>
            </a:r>
            <a:r>
              <a:rPr lang="en-GB" sz="5600" dirty="0"/>
              <a:t> </a:t>
            </a:r>
            <a:r>
              <a:rPr lang="en-GB" sz="5600" dirty="0" err="1"/>
              <a:t>faethol</a:t>
            </a:r>
            <a:r>
              <a:rPr lang="en-GB" sz="5600" dirty="0"/>
              <a:t> a </a:t>
            </a:r>
            <a:r>
              <a:rPr lang="en-GB" sz="5600" dirty="0" err="1"/>
              <a:t>deall</a:t>
            </a:r>
            <a:r>
              <a:rPr lang="en-GB" sz="5600" dirty="0"/>
              <a:t> </a:t>
            </a:r>
            <a:r>
              <a:rPr lang="en-GB" sz="5600" dirty="0" err="1"/>
              <a:t>argymhellion</a:t>
            </a:r>
            <a:r>
              <a:rPr lang="en-GB" sz="5600" dirty="0"/>
              <a:t> </a:t>
            </a:r>
            <a:r>
              <a:rPr lang="en-GB" sz="5600" dirty="0" err="1"/>
              <a:t>gweithgarwch</a:t>
            </a:r>
            <a:r>
              <a:rPr lang="en-GB" sz="5600" dirty="0"/>
              <a:t> </a:t>
            </a:r>
            <a:r>
              <a:rPr lang="en-GB" sz="5600" dirty="0" err="1"/>
              <a:t>corfforol</a:t>
            </a:r>
            <a:r>
              <a:rPr lang="en-GB" sz="5600" dirty="0"/>
              <a:t>) </a:t>
            </a:r>
          </a:p>
          <a:p>
            <a:pPr lvl="0"/>
            <a:r>
              <a:rPr lang="en-GB" sz="5600" dirty="0"/>
              <a:t>Yn </a:t>
            </a:r>
            <a:r>
              <a:rPr lang="en-GB" sz="5600" dirty="0" err="1"/>
              <a:t>gallu</a:t>
            </a:r>
            <a:r>
              <a:rPr lang="en-GB" sz="5600" dirty="0"/>
              <a:t> </a:t>
            </a:r>
            <a:r>
              <a:rPr lang="en-GB" sz="5600" dirty="0" err="1"/>
              <a:t>lleihau</a:t>
            </a:r>
            <a:r>
              <a:rPr lang="en-GB" sz="5600" dirty="0"/>
              <a:t> </a:t>
            </a:r>
            <a:r>
              <a:rPr lang="en-GB" sz="5600" dirty="0" err="1"/>
              <a:t>anghydraddoldebau</a:t>
            </a:r>
            <a:r>
              <a:rPr lang="en-GB" sz="5600" dirty="0"/>
              <a:t> iechyd (</a:t>
            </a:r>
            <a:r>
              <a:rPr lang="en-GB" sz="5600" dirty="0" err="1"/>
              <a:t>mae</a:t>
            </a:r>
            <a:r>
              <a:rPr lang="en-GB" sz="5600" dirty="0"/>
              <a:t> </a:t>
            </a:r>
            <a:r>
              <a:rPr lang="en-GB" sz="5600" dirty="0" err="1"/>
              <a:t>rhifedd</a:t>
            </a:r>
            <a:r>
              <a:rPr lang="en-GB" sz="5600" dirty="0"/>
              <a:t> </a:t>
            </a:r>
            <a:r>
              <a:rPr lang="en-GB" sz="5600" dirty="0" err="1"/>
              <a:t>isel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gysylltiedig</a:t>
            </a:r>
            <a:r>
              <a:rPr lang="en-GB" sz="5600" dirty="0"/>
              <a:t> â </a:t>
            </a:r>
            <a:r>
              <a:rPr lang="en-GB" sz="5600" dirty="0" err="1"/>
              <a:t>llythrennedd</a:t>
            </a:r>
            <a:r>
              <a:rPr lang="en-GB" sz="5600" dirty="0"/>
              <a:t> iechyd </a:t>
            </a:r>
            <a:r>
              <a:rPr lang="en-GB" sz="5600" dirty="0" err="1"/>
              <a:t>gwael</a:t>
            </a:r>
            <a:r>
              <a:rPr lang="en-GB" sz="5600" dirty="0"/>
              <a:t> a </a:t>
            </a:r>
            <a:r>
              <a:rPr lang="en-GB" sz="5600" dirty="0" err="1"/>
              <a:t>llai</a:t>
            </a:r>
            <a:r>
              <a:rPr lang="en-GB" sz="5600" dirty="0"/>
              <a:t> o </a:t>
            </a:r>
            <a:r>
              <a:rPr lang="en-GB" sz="5600" dirty="0" err="1"/>
              <a:t>allu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gael</a:t>
            </a:r>
            <a:r>
              <a:rPr lang="en-GB" sz="5600" dirty="0"/>
              <a:t> </a:t>
            </a:r>
            <a:r>
              <a:rPr lang="en-GB" sz="5600" dirty="0" err="1"/>
              <a:t>mynediad</a:t>
            </a:r>
            <a:r>
              <a:rPr lang="en-GB" sz="5600" dirty="0"/>
              <a:t> at </a:t>
            </a:r>
            <a:r>
              <a:rPr lang="en-GB" sz="5600" dirty="0" err="1"/>
              <a:t>wybodaeth</a:t>
            </a:r>
            <a:r>
              <a:rPr lang="en-GB" sz="5600" dirty="0"/>
              <a:t> iechyd </a:t>
            </a:r>
            <a:r>
              <a:rPr lang="en-GB" sz="5600" dirty="0" err="1"/>
              <a:t>a'i</a:t>
            </a:r>
            <a:r>
              <a:rPr lang="en-GB" sz="5600" dirty="0"/>
              <a:t> </a:t>
            </a:r>
            <a:r>
              <a:rPr lang="en-GB" sz="5600" dirty="0" err="1"/>
              <a:t>ddefnyddio'n</a:t>
            </a:r>
            <a:r>
              <a:rPr lang="en-GB" sz="5600" dirty="0"/>
              <a:t> </a:t>
            </a:r>
            <a:r>
              <a:rPr lang="en-GB" sz="5600" dirty="0" err="1"/>
              <a:t>effeithiol</a:t>
            </a:r>
            <a:r>
              <a:rPr lang="en-GB" sz="5600" dirty="0"/>
              <a:t>) (National Numeracy, </a:t>
            </a:r>
            <a:r>
              <a:rPr lang="en-GB" sz="5600" dirty="0" err="1"/>
              <a:t>d.d.</a:t>
            </a:r>
            <a:r>
              <a:rPr lang="en-GB" sz="5600" dirty="0"/>
              <a:t>)</a:t>
            </a:r>
          </a:p>
          <a:p>
            <a:pPr lvl="0"/>
            <a:r>
              <a:rPr lang="en-GB" sz="5600" b="1" dirty="0" err="1"/>
              <a:t>Meddyliwch</a:t>
            </a:r>
            <a:r>
              <a:rPr lang="en-GB" sz="5600" b="1" dirty="0"/>
              <a:t> </a:t>
            </a:r>
            <a:r>
              <a:rPr lang="en-GB" sz="5600" b="1" dirty="0" err="1"/>
              <a:t>yn</a:t>
            </a:r>
            <a:r>
              <a:rPr lang="en-GB" sz="5600" b="1" dirty="0"/>
              <a:t> </a:t>
            </a:r>
            <a:r>
              <a:rPr lang="en-GB" sz="5600" b="1" dirty="0" err="1"/>
              <a:t>feirniadol</a:t>
            </a:r>
            <a:r>
              <a:rPr lang="en-GB" sz="5600" b="1" dirty="0"/>
              <a:t> – pa </a:t>
            </a:r>
            <a:r>
              <a:rPr lang="en-GB" sz="5600" b="1" dirty="0" err="1"/>
              <a:t>ffactorau</a:t>
            </a:r>
            <a:r>
              <a:rPr lang="en-GB" sz="5600" b="1" dirty="0"/>
              <a:t> </a:t>
            </a:r>
            <a:r>
              <a:rPr lang="en-GB" sz="5600" b="1" dirty="0" err="1"/>
              <a:t>eraill</a:t>
            </a:r>
            <a:r>
              <a:rPr lang="en-GB" sz="5600" b="1" dirty="0"/>
              <a:t> </a:t>
            </a:r>
            <a:r>
              <a:rPr lang="en-GB" sz="5600" b="1" dirty="0" err="1"/>
              <a:t>sy'n</a:t>
            </a:r>
            <a:r>
              <a:rPr lang="en-GB" sz="5600" b="1" dirty="0"/>
              <a:t> </a:t>
            </a:r>
            <a:r>
              <a:rPr lang="en-GB" sz="5600" b="1" dirty="0" err="1"/>
              <a:t>dylanwadu</a:t>
            </a:r>
            <a:r>
              <a:rPr lang="en-GB" sz="5600" b="1" dirty="0"/>
              <a:t> </a:t>
            </a:r>
            <a:r>
              <a:rPr lang="en-GB" sz="5600" b="1" dirty="0" err="1"/>
              <a:t>ar</a:t>
            </a:r>
            <a:r>
              <a:rPr lang="en-GB" sz="5600" b="1" dirty="0"/>
              <a:t> </a:t>
            </a:r>
            <a:r>
              <a:rPr lang="en-GB" sz="5600" b="1" dirty="0" err="1"/>
              <a:t>ganlyniadau</a:t>
            </a:r>
            <a:r>
              <a:rPr lang="en-GB" sz="5600" b="1" dirty="0"/>
              <a:t> iechyd?</a:t>
            </a:r>
            <a:endParaRPr lang="en-GB" sz="56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  <a:p>
            <a:pPr marL="0" indent="0" algn="r">
              <a:buNone/>
            </a:pPr>
            <a:r>
              <a:rPr lang="en-GB" sz="1000" dirty="0"/>
              <a:t>(National Numeracy, n.d.)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0D98D1-78EB-7666-C262-F0D8DF5212F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Supports understanding of health information (e.g. medication instructions, appointment times, nutrition labels and medical advice) 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Improves the ability to manage long-term health conditions (e.g. monitoring blood glucose levels, calculating medication doses and following treatment plans) 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Helps individuals understand and evaluate health risks (e.g. informed decisions about lifestyle choices, screening programmes)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Increases health literacy, allowing people to navigate healthcare systems and engage confidently in decisions about their care. 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Supports healthier lifestyle choices (e.g. interpreting nutritional information and understanding physical activity recommendations) 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Can reduce health inequalities ( low numeracy is associated with poorer health literacy and reduced ability to access and use health information effectively)                          (National Numeracy, n.d.)</a:t>
            </a:r>
          </a:p>
          <a:p>
            <a:pPr lvl="0"/>
            <a:r>
              <a:rPr lang="en-GB" sz="5600" b="1" i="1" dirty="0">
                <a:solidFill>
                  <a:schemeClr val="accent1">
                    <a:lumMod val="75000"/>
                  </a:schemeClr>
                </a:solidFill>
              </a:rPr>
              <a:t>Think critically – what other factors influence health outcomes?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509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FF519-B266-4AA6-ABE1-7850B380BB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b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200" b="1" dirty="0" err="1"/>
              <a:t>Rhifedd</a:t>
            </a:r>
            <a:r>
              <a:rPr lang="en-GB" sz="3200" b="1" dirty="0"/>
              <a:t> </a:t>
            </a:r>
            <a:r>
              <a:rPr lang="en-GB" sz="3200" b="1" dirty="0" err="1"/>
              <a:t>fel</a:t>
            </a:r>
            <a:r>
              <a:rPr lang="en-GB" sz="3200" b="1" dirty="0"/>
              <a:t> </a:t>
            </a:r>
            <a:r>
              <a:rPr lang="en-GB" sz="3200" b="1" dirty="0" err="1"/>
              <a:t>offeryn</a:t>
            </a:r>
            <a:r>
              <a:rPr lang="en-GB" sz="3200" b="1" dirty="0"/>
              <a:t> </a:t>
            </a:r>
            <a:r>
              <a:rPr lang="en-GB" sz="3200" b="1" dirty="0" err="1"/>
              <a:t>ar</a:t>
            </a:r>
            <a:r>
              <a:rPr lang="en-GB" sz="3200" b="1" dirty="0"/>
              <a:t> </a:t>
            </a:r>
            <a:r>
              <a:rPr lang="en-GB" sz="3200" b="1" dirty="0" err="1"/>
              <a:t>gyfer</a:t>
            </a:r>
            <a:r>
              <a:rPr lang="en-GB" sz="3200" b="1" dirty="0"/>
              <a:t> </a:t>
            </a:r>
            <a:r>
              <a:rPr lang="en-GB" sz="3200" b="1" dirty="0" err="1"/>
              <a:t>cynhwysiant</a:t>
            </a:r>
            <a:r>
              <a:rPr lang="en-GB" sz="3200" b="1" dirty="0"/>
              <a:t> </a:t>
            </a:r>
            <a:r>
              <a:rPr lang="en-GB" sz="3200" b="1" dirty="0" err="1"/>
              <a:t>cymdeithasol</a:t>
            </a:r>
            <a:r>
              <a:rPr lang="en-GB" sz="3200" b="1" dirty="0"/>
              <a:t> a </a:t>
            </a:r>
            <a:r>
              <a:rPr lang="en-GB" sz="3200" b="1" dirty="0" err="1"/>
              <a:t>dinasyddiaeth</a:t>
            </a:r>
            <a:br>
              <a:rPr lang="en-GB" sz="3200" dirty="0"/>
            </a:br>
            <a:r>
              <a:rPr lang="en-GB" sz="32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Numeracy as a tool for social inclusion and citizenship         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D153E-3D1F-9A74-8AC7-F0E988546F8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r">
              <a:buNone/>
            </a:pPr>
            <a:endParaRPr lang="en-GB" dirty="0"/>
          </a:p>
          <a:p>
            <a:pPr lvl="0"/>
            <a:r>
              <a:rPr lang="en-GB" sz="5600" b="1" dirty="0"/>
              <a:t>Mae </a:t>
            </a:r>
            <a:r>
              <a:rPr lang="en-GB" sz="5600" b="1" dirty="0" err="1"/>
              <a:t>rhifedd</a:t>
            </a:r>
            <a:r>
              <a:rPr lang="en-GB" sz="5600" b="1" dirty="0"/>
              <a:t> </a:t>
            </a:r>
            <a:r>
              <a:rPr lang="en-GB" sz="5600" b="1" dirty="0" err="1"/>
              <a:t>yn</a:t>
            </a:r>
            <a:r>
              <a:rPr lang="en-GB" sz="5600" b="1" dirty="0"/>
              <a:t> </a:t>
            </a:r>
            <a:r>
              <a:rPr lang="en-GB" sz="5600" b="1" dirty="0" err="1"/>
              <a:t>galluogi</a:t>
            </a:r>
            <a:r>
              <a:rPr lang="en-GB" sz="5600" b="1" dirty="0"/>
              <a:t> </a:t>
            </a:r>
            <a:r>
              <a:rPr lang="en-GB" sz="5600" b="1" dirty="0" err="1"/>
              <a:t>pobl</a:t>
            </a:r>
            <a:r>
              <a:rPr lang="en-GB" sz="5600" b="1" dirty="0"/>
              <a:t> </a:t>
            </a:r>
            <a:r>
              <a:rPr lang="en-GB" sz="5600" b="1" dirty="0" err="1"/>
              <a:t>i</a:t>
            </a:r>
            <a:r>
              <a:rPr lang="en-GB" sz="5600" b="1" dirty="0"/>
              <a:t> </a:t>
            </a:r>
            <a:r>
              <a:rPr lang="en-GB" sz="5600" b="1" dirty="0" err="1"/>
              <a:t>gymryd</a:t>
            </a:r>
            <a:r>
              <a:rPr lang="en-GB" sz="5600" b="1" dirty="0"/>
              <a:t> </a:t>
            </a:r>
            <a:r>
              <a:rPr lang="en-GB" sz="5600" b="1" dirty="0" err="1"/>
              <a:t>rhan</a:t>
            </a:r>
            <a:r>
              <a:rPr lang="en-GB" sz="5600" b="1" dirty="0"/>
              <a:t> lawn </a:t>
            </a:r>
            <a:r>
              <a:rPr lang="en-GB" sz="5600" b="1" dirty="0" err="1"/>
              <a:t>mewn</a:t>
            </a:r>
            <a:r>
              <a:rPr lang="en-GB" sz="5600" b="1" dirty="0"/>
              <a:t> </a:t>
            </a:r>
            <a:r>
              <a:rPr lang="en-GB" sz="5600" b="1" dirty="0" err="1"/>
              <a:t>cymdeithas</a:t>
            </a:r>
            <a:r>
              <a:rPr lang="en-GB" sz="5600" dirty="0"/>
              <a:t> </a:t>
            </a:r>
            <a:r>
              <a:rPr lang="en-GB" sz="5600" dirty="0" err="1"/>
              <a:t>gan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helpu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ddeall</a:t>
            </a:r>
            <a:r>
              <a:rPr lang="en-GB" sz="5600" dirty="0"/>
              <a:t> </a:t>
            </a:r>
            <a:r>
              <a:rPr lang="en-GB" sz="5600" dirty="0" err="1"/>
              <a:t>gwybodaeth</a:t>
            </a:r>
            <a:r>
              <a:rPr lang="en-GB" sz="5600" dirty="0"/>
              <a:t>, </a:t>
            </a:r>
            <a:r>
              <a:rPr lang="en-GB" sz="5600" dirty="0" err="1"/>
              <a:t>gwneud</a:t>
            </a:r>
            <a:r>
              <a:rPr lang="en-GB" sz="5600" dirty="0"/>
              <a:t> </a:t>
            </a:r>
            <a:r>
              <a:rPr lang="en-GB" sz="5600" dirty="0" err="1"/>
              <a:t>penderfyniadau</a:t>
            </a:r>
            <a:r>
              <a:rPr lang="en-GB" sz="5600" dirty="0"/>
              <a:t> </a:t>
            </a:r>
            <a:r>
              <a:rPr lang="en-GB" sz="5600" dirty="0" err="1"/>
              <a:t>gwybodus</a:t>
            </a:r>
            <a:r>
              <a:rPr lang="en-GB" sz="5600" dirty="0"/>
              <a:t> ac </a:t>
            </a:r>
            <a:r>
              <a:rPr lang="en-GB" sz="5600" dirty="0" err="1"/>
              <a:t>ymgysylltu'n</a:t>
            </a:r>
            <a:r>
              <a:rPr lang="en-GB" sz="5600" dirty="0"/>
              <a:t> </a:t>
            </a:r>
            <a:r>
              <a:rPr lang="en-GB" sz="5600" dirty="0" err="1"/>
              <a:t>effeithiol</a:t>
            </a:r>
            <a:r>
              <a:rPr lang="en-GB" sz="5600" dirty="0"/>
              <a:t> â </a:t>
            </a:r>
            <a:r>
              <a:rPr lang="en-GB" sz="5600" dirty="0" err="1"/>
              <a:t>bywyd</a:t>
            </a:r>
            <a:r>
              <a:rPr lang="en-GB" sz="5600" dirty="0"/>
              <a:t> bob </a:t>
            </a:r>
            <a:r>
              <a:rPr lang="en-GB" sz="5600" dirty="0" err="1"/>
              <a:t>dydd</a:t>
            </a:r>
            <a:endParaRPr lang="en-GB" sz="5600" dirty="0"/>
          </a:p>
          <a:p>
            <a:pPr lvl="0"/>
            <a:r>
              <a:rPr lang="en-GB" sz="5600" b="1" dirty="0"/>
              <a:t>Mae </a:t>
            </a:r>
            <a:r>
              <a:rPr lang="en-GB" sz="5600" b="1" dirty="0" err="1"/>
              <a:t>sgiliau</a:t>
            </a:r>
            <a:r>
              <a:rPr lang="en-GB" sz="5600" b="1" dirty="0"/>
              <a:t> </a:t>
            </a:r>
            <a:r>
              <a:rPr lang="en-GB" sz="5600" b="1" dirty="0" err="1"/>
              <a:t>rhifedd</a:t>
            </a:r>
            <a:r>
              <a:rPr lang="en-GB" sz="5600" b="1" dirty="0"/>
              <a:t> </a:t>
            </a:r>
            <a:r>
              <a:rPr lang="en-GB" sz="5600" b="1" dirty="0" err="1"/>
              <a:t>cryf</a:t>
            </a:r>
            <a:r>
              <a:rPr lang="en-GB" sz="5600" b="1" dirty="0"/>
              <a:t> </a:t>
            </a:r>
            <a:r>
              <a:rPr lang="en-GB" sz="5600" b="1" dirty="0" err="1"/>
              <a:t>yn</a:t>
            </a:r>
            <a:r>
              <a:rPr lang="en-GB" sz="5600" b="1" dirty="0"/>
              <a:t> </a:t>
            </a:r>
            <a:r>
              <a:rPr lang="en-GB" sz="5600" b="1" dirty="0" err="1"/>
              <a:t>cefnogi</a:t>
            </a:r>
            <a:r>
              <a:rPr lang="en-GB" sz="5600" b="1" dirty="0"/>
              <a:t> </a:t>
            </a:r>
            <a:r>
              <a:rPr lang="en-GB" sz="5600" b="1" dirty="0" err="1"/>
              <a:t>dinasyddiaeth</a:t>
            </a:r>
            <a:r>
              <a:rPr lang="en-GB" sz="5600" b="1" dirty="0"/>
              <a:t> </a:t>
            </a:r>
            <a:r>
              <a:rPr lang="en-GB" sz="5600" b="1" dirty="0" err="1"/>
              <a:t>weithredol</a:t>
            </a:r>
            <a:r>
              <a:rPr lang="en-GB" sz="5600" dirty="0"/>
              <a:t> </a:t>
            </a:r>
            <a:r>
              <a:rPr lang="en-GB" sz="5600" dirty="0" err="1"/>
              <a:t>gan</a:t>
            </a:r>
            <a:r>
              <a:rPr lang="en-GB" sz="5600" dirty="0"/>
              <a:t>  </a:t>
            </a:r>
            <a:r>
              <a:rPr lang="en-GB" sz="5600" dirty="0" err="1"/>
              <a:t>alluogi</a:t>
            </a:r>
            <a:r>
              <a:rPr lang="en-GB" sz="5600" dirty="0"/>
              <a:t> </a:t>
            </a:r>
            <a:r>
              <a:rPr lang="en-GB" sz="5600" dirty="0" err="1"/>
              <a:t>unigolion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ddehongli</a:t>
            </a:r>
            <a:r>
              <a:rPr lang="en-GB" sz="5600" dirty="0"/>
              <a:t> data, </a:t>
            </a:r>
            <a:r>
              <a:rPr lang="en-GB" sz="5600" dirty="0" err="1"/>
              <a:t>deall</a:t>
            </a:r>
            <a:r>
              <a:rPr lang="en-GB" sz="5600" dirty="0"/>
              <a:t> </a:t>
            </a:r>
            <a:r>
              <a:rPr lang="en-GB" sz="5600" dirty="0" err="1"/>
              <a:t>gwybodaeth</a:t>
            </a:r>
            <a:r>
              <a:rPr lang="en-GB" sz="5600" dirty="0"/>
              <a:t> </a:t>
            </a:r>
            <a:r>
              <a:rPr lang="en-GB" sz="5600" dirty="0" err="1"/>
              <a:t>gyhoeddus</a:t>
            </a:r>
            <a:r>
              <a:rPr lang="en-GB" sz="5600" dirty="0"/>
              <a:t> ac </a:t>
            </a:r>
            <a:r>
              <a:rPr lang="en-GB" sz="5600" dirty="0" err="1"/>
              <a:t>ymgysylltu</a:t>
            </a:r>
            <a:r>
              <a:rPr lang="en-GB" sz="5600" dirty="0"/>
              <a:t> â </a:t>
            </a:r>
            <a:r>
              <a:rPr lang="en-GB" sz="5600" dirty="0" err="1"/>
              <a:t>materion</a:t>
            </a:r>
            <a:r>
              <a:rPr lang="en-GB" sz="5600" dirty="0"/>
              <a:t> </a:t>
            </a:r>
            <a:r>
              <a:rPr lang="en-GB" sz="5600" dirty="0" err="1"/>
              <a:t>cymdeithasol</a:t>
            </a:r>
            <a:r>
              <a:rPr lang="en-GB" sz="5600" dirty="0"/>
              <a:t>, </a:t>
            </a:r>
            <a:r>
              <a:rPr lang="en-GB" sz="5600" dirty="0" err="1"/>
              <a:t>dinesig</a:t>
            </a:r>
            <a:r>
              <a:rPr lang="en-GB" sz="5600" dirty="0"/>
              <a:t> a </a:t>
            </a:r>
            <a:r>
              <a:rPr lang="en-GB" sz="5600" dirty="0" err="1"/>
              <a:t>chymunedol</a:t>
            </a:r>
            <a:endParaRPr lang="en-GB" sz="5600" dirty="0"/>
          </a:p>
          <a:p>
            <a:pPr lvl="0"/>
            <a:r>
              <a:rPr lang="en-GB" sz="5600" b="1" dirty="0"/>
              <a:t>Mae </a:t>
            </a:r>
            <a:r>
              <a:rPr lang="en-GB" sz="5600" b="1" dirty="0" err="1"/>
              <a:t>rhifedd</a:t>
            </a:r>
            <a:r>
              <a:rPr lang="en-GB" sz="5600" b="1" dirty="0"/>
              <a:t> da </a:t>
            </a:r>
            <a:r>
              <a:rPr lang="en-GB" sz="5600" b="1" dirty="0" err="1"/>
              <a:t>yn</a:t>
            </a:r>
            <a:r>
              <a:rPr lang="en-GB" sz="5600" b="1" dirty="0"/>
              <a:t> </a:t>
            </a:r>
            <a:r>
              <a:rPr lang="en-GB" sz="5600" b="1" dirty="0" err="1"/>
              <a:t>lleihau'r</a:t>
            </a:r>
            <a:r>
              <a:rPr lang="en-GB" sz="5600" b="1" dirty="0"/>
              <a:t> </a:t>
            </a:r>
            <a:r>
              <a:rPr lang="en-GB" sz="5600" b="1" dirty="0" err="1"/>
              <a:t>risg</a:t>
            </a:r>
            <a:r>
              <a:rPr lang="en-GB" sz="5600" b="1" dirty="0"/>
              <a:t> o </a:t>
            </a:r>
            <a:r>
              <a:rPr lang="en-GB" sz="5600" b="1" dirty="0" err="1"/>
              <a:t>allgáu</a:t>
            </a:r>
            <a:r>
              <a:rPr lang="en-GB" sz="5600" b="1" dirty="0"/>
              <a:t> </a:t>
            </a:r>
            <a:r>
              <a:rPr lang="en-GB" sz="5600" b="1" dirty="0" err="1"/>
              <a:t>cymdeithasol</a:t>
            </a:r>
            <a:r>
              <a:rPr lang="en-GB" sz="5600" dirty="0"/>
              <a:t> </a:t>
            </a:r>
            <a:r>
              <a:rPr lang="en-GB" sz="5600" dirty="0" err="1"/>
              <a:t>gan</a:t>
            </a:r>
            <a:r>
              <a:rPr lang="en-GB" sz="5600" dirty="0"/>
              <a:t> </a:t>
            </a:r>
            <a:r>
              <a:rPr lang="en-GB" sz="5600" dirty="0" err="1"/>
              <a:t>fod</a:t>
            </a:r>
            <a:r>
              <a:rPr lang="en-GB" sz="5600" dirty="0"/>
              <a:t> </a:t>
            </a:r>
            <a:r>
              <a:rPr lang="en-GB" sz="5600" dirty="0" err="1"/>
              <a:t>rhifedd</a:t>
            </a:r>
            <a:r>
              <a:rPr lang="en-GB" sz="5600" dirty="0"/>
              <a:t> </a:t>
            </a:r>
            <a:r>
              <a:rPr lang="en-GB" sz="5600" dirty="0" err="1"/>
              <a:t>isel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gysylltiedig</a:t>
            </a:r>
            <a:r>
              <a:rPr lang="en-GB" sz="5600" dirty="0"/>
              <a:t> ag </a:t>
            </a:r>
            <a:r>
              <a:rPr lang="en-GB" sz="5600" dirty="0" err="1"/>
              <a:t>anfanteision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cyflogaeth</a:t>
            </a:r>
            <a:r>
              <a:rPr lang="en-GB" sz="5600" dirty="0"/>
              <a:t>, </a:t>
            </a:r>
            <a:r>
              <a:rPr lang="en-GB" sz="5600" dirty="0" err="1"/>
              <a:t>enillion</a:t>
            </a:r>
            <a:r>
              <a:rPr lang="en-GB" sz="5600" dirty="0"/>
              <a:t>, iechyd a </a:t>
            </a:r>
            <a:r>
              <a:rPr lang="en-GB" sz="5600" dirty="0" err="1"/>
              <a:t>chyfranogiad</a:t>
            </a:r>
            <a:r>
              <a:rPr lang="en-GB" sz="5600" dirty="0"/>
              <a:t> </a:t>
            </a:r>
            <a:r>
              <a:rPr lang="en-GB" sz="5600" dirty="0" err="1"/>
              <a:t>dinesig</a:t>
            </a:r>
            <a:endParaRPr lang="en-GB" sz="5600" dirty="0"/>
          </a:p>
          <a:p>
            <a:pPr lvl="0"/>
            <a:r>
              <a:rPr lang="en-GB" sz="5600" b="1" dirty="0"/>
              <a:t>Mae </a:t>
            </a:r>
            <a:r>
              <a:rPr lang="en-GB" sz="5600" b="1" dirty="0" err="1"/>
              <a:t>rhifedd</a:t>
            </a:r>
            <a:r>
              <a:rPr lang="en-GB" sz="5600" b="1" dirty="0"/>
              <a:t> </a:t>
            </a:r>
            <a:r>
              <a:rPr lang="en-GB" sz="5600" b="1" dirty="0" err="1"/>
              <a:t>yn</a:t>
            </a:r>
            <a:r>
              <a:rPr lang="en-GB" sz="5600" b="1" dirty="0"/>
              <a:t> </a:t>
            </a:r>
            <a:r>
              <a:rPr lang="en-GB" sz="5600" b="1" dirty="0" err="1"/>
              <a:t>hyrwyddo</a:t>
            </a:r>
            <a:r>
              <a:rPr lang="en-GB" sz="5600" b="1" dirty="0"/>
              <a:t> </a:t>
            </a:r>
            <a:r>
              <a:rPr lang="en-GB" sz="5600" b="1" dirty="0" err="1"/>
              <a:t>symudedd</a:t>
            </a:r>
            <a:r>
              <a:rPr lang="en-GB" sz="5600" b="1" dirty="0"/>
              <a:t> </a:t>
            </a:r>
            <a:r>
              <a:rPr lang="en-GB" sz="5600" b="1" dirty="0" err="1"/>
              <a:t>cymdeithasol</a:t>
            </a:r>
            <a:r>
              <a:rPr lang="en-GB" sz="5600" dirty="0"/>
              <a:t> </a:t>
            </a:r>
            <a:r>
              <a:rPr lang="en-GB" sz="5600" dirty="0" err="1"/>
              <a:t>gan</a:t>
            </a:r>
            <a:r>
              <a:rPr lang="en-GB" sz="5600" dirty="0"/>
              <a:t> </a:t>
            </a:r>
            <a:r>
              <a:rPr lang="en-GB" sz="5600" dirty="0" err="1"/>
              <a:t>gynyddu</a:t>
            </a:r>
            <a:r>
              <a:rPr lang="en-GB" sz="5600" dirty="0"/>
              <a:t> </a:t>
            </a:r>
            <a:r>
              <a:rPr lang="en-GB" sz="5600" dirty="0" err="1"/>
              <a:t>mynediad</a:t>
            </a:r>
            <a:r>
              <a:rPr lang="en-GB" sz="5600" dirty="0"/>
              <a:t> at </a:t>
            </a:r>
            <a:r>
              <a:rPr lang="en-GB" sz="5600" dirty="0" err="1"/>
              <a:t>addysg</a:t>
            </a:r>
            <a:r>
              <a:rPr lang="en-GB" sz="5600" dirty="0"/>
              <a:t>, </a:t>
            </a:r>
            <a:r>
              <a:rPr lang="en-GB" sz="5600" dirty="0" err="1"/>
              <a:t>hyfforddiant</a:t>
            </a:r>
            <a:r>
              <a:rPr lang="en-GB" sz="5600" dirty="0"/>
              <a:t> a </a:t>
            </a:r>
            <a:r>
              <a:rPr lang="en-GB" sz="5600" dirty="0" err="1"/>
              <a:t>chyfleoedd</a:t>
            </a:r>
            <a:r>
              <a:rPr lang="en-GB" sz="5600" dirty="0"/>
              <a:t> </a:t>
            </a:r>
            <a:r>
              <a:rPr lang="en-GB" sz="5600" dirty="0" err="1"/>
              <a:t>cyflogaeth</a:t>
            </a:r>
            <a:r>
              <a:rPr lang="en-GB" sz="5600" dirty="0"/>
              <a:t> a all </a:t>
            </a:r>
            <a:r>
              <a:rPr lang="en-GB" sz="5600" dirty="0" err="1"/>
              <a:t>wella</a:t>
            </a:r>
            <a:r>
              <a:rPr lang="en-GB" sz="5600" dirty="0"/>
              <a:t> </a:t>
            </a:r>
            <a:r>
              <a:rPr lang="en-GB" sz="5600" dirty="0" err="1"/>
              <a:t>ansawdd</a:t>
            </a:r>
            <a:r>
              <a:rPr lang="en-GB" sz="5600" dirty="0"/>
              <a:t> </a:t>
            </a:r>
            <a:r>
              <a:rPr lang="en-GB" sz="5600" dirty="0" err="1"/>
              <a:t>bywyd</a:t>
            </a:r>
            <a:endParaRPr lang="en-GB" sz="5600" dirty="0"/>
          </a:p>
          <a:p>
            <a:pPr lvl="0"/>
            <a:r>
              <a:rPr lang="en-GB" sz="5600" b="1" dirty="0"/>
              <a:t>Mae </a:t>
            </a:r>
            <a:r>
              <a:rPr lang="en-GB" sz="5600" b="1" dirty="0" err="1"/>
              <a:t>rhifedd</a:t>
            </a:r>
            <a:r>
              <a:rPr lang="en-GB" sz="5600" b="1" dirty="0"/>
              <a:t> </a:t>
            </a:r>
            <a:r>
              <a:rPr lang="en-GB" sz="5600" b="1" dirty="0" err="1"/>
              <a:t>yn</a:t>
            </a:r>
            <a:r>
              <a:rPr lang="en-GB" sz="5600" b="1" dirty="0"/>
              <a:t> </a:t>
            </a:r>
            <a:r>
              <a:rPr lang="en-GB" sz="5600" b="1" dirty="0" err="1"/>
              <a:t>helpu</a:t>
            </a:r>
            <a:r>
              <a:rPr lang="en-GB" sz="5600" b="1" dirty="0"/>
              <a:t> </a:t>
            </a:r>
            <a:r>
              <a:rPr lang="en-GB" sz="5600" b="1" dirty="0" err="1"/>
              <a:t>unigolion</a:t>
            </a:r>
            <a:r>
              <a:rPr lang="en-GB" sz="5600" b="1" dirty="0"/>
              <a:t> </a:t>
            </a:r>
            <a:r>
              <a:rPr lang="en-GB" sz="5600" b="1" dirty="0" err="1"/>
              <a:t>i</a:t>
            </a:r>
            <a:r>
              <a:rPr lang="en-GB" sz="5600" b="1" dirty="0"/>
              <a:t> </a:t>
            </a:r>
            <a:r>
              <a:rPr lang="en-GB" sz="5600" b="1" dirty="0" err="1"/>
              <a:t>lywio</a:t>
            </a:r>
            <a:r>
              <a:rPr lang="en-GB" sz="5600" b="1" dirty="0"/>
              <a:t> </a:t>
            </a:r>
            <a:r>
              <a:rPr lang="en-GB" sz="5600" b="1" dirty="0" err="1"/>
              <a:t>byd</a:t>
            </a:r>
            <a:r>
              <a:rPr lang="en-GB" sz="5600" b="1" dirty="0"/>
              <a:t> </a:t>
            </a:r>
            <a:r>
              <a:rPr lang="en-GB" sz="5600" b="1" dirty="0" err="1"/>
              <a:t>sy'n</a:t>
            </a:r>
            <a:r>
              <a:rPr lang="en-GB" sz="5600" b="1" dirty="0"/>
              <a:t> </a:t>
            </a:r>
            <a:r>
              <a:rPr lang="en-GB" sz="5600" b="1" dirty="0" err="1"/>
              <a:t>gynyddol</a:t>
            </a:r>
            <a:r>
              <a:rPr lang="en-GB" sz="5600" b="1" dirty="0"/>
              <a:t> </a:t>
            </a:r>
            <a:r>
              <a:rPr lang="en-GB" sz="5600" b="1" dirty="0" err="1"/>
              <a:t>gyfoethog</a:t>
            </a:r>
            <a:r>
              <a:rPr lang="en-GB" sz="5600" b="1" dirty="0"/>
              <a:t> o </a:t>
            </a:r>
            <a:r>
              <a:rPr lang="en-GB" sz="5600" b="1" dirty="0" err="1"/>
              <a:t>ddata</a:t>
            </a:r>
            <a:r>
              <a:rPr lang="en-GB" sz="5600" b="1" dirty="0"/>
              <a:t> a </a:t>
            </a:r>
            <a:r>
              <a:rPr lang="en-GB" sz="5600" b="1" dirty="0" err="1"/>
              <a:t>digidol</a:t>
            </a:r>
            <a:r>
              <a:rPr lang="en-GB" sz="5600" dirty="0"/>
              <a:t> </a:t>
            </a:r>
            <a:r>
              <a:rPr lang="en-GB" sz="5600" dirty="0" err="1"/>
              <a:t>sy'n</a:t>
            </a:r>
            <a:r>
              <a:rPr lang="en-GB" sz="5600" dirty="0"/>
              <a:t> </a:t>
            </a:r>
            <a:r>
              <a:rPr lang="en-GB" sz="5600" dirty="0" err="1"/>
              <a:t>cefnogi</a:t>
            </a:r>
            <a:r>
              <a:rPr lang="en-GB" sz="5600" dirty="0"/>
              <a:t> </a:t>
            </a:r>
            <a:r>
              <a:rPr lang="en-GB" sz="5600" dirty="0" err="1"/>
              <a:t>annibyniaeth</a:t>
            </a:r>
            <a:r>
              <a:rPr lang="en-GB" sz="5600" dirty="0"/>
              <a:t>, </a:t>
            </a:r>
            <a:r>
              <a:rPr lang="en-GB" sz="5600" dirty="0" err="1"/>
              <a:t>hyder</a:t>
            </a:r>
            <a:r>
              <a:rPr lang="en-GB" sz="5600" dirty="0"/>
              <a:t> a </a:t>
            </a:r>
            <a:r>
              <a:rPr lang="en-GB" sz="5600" dirty="0" err="1"/>
              <a:t>chyfranogiad</a:t>
            </a:r>
            <a:r>
              <a:rPr lang="en-GB" sz="5600" dirty="0"/>
              <a:t> </a:t>
            </a:r>
            <a:r>
              <a:rPr lang="en-GB" sz="5600" dirty="0" err="1"/>
              <a:t>gydol</a:t>
            </a:r>
            <a:r>
              <a:rPr lang="en-GB" sz="5600" dirty="0"/>
              <a:t> </a:t>
            </a:r>
            <a:r>
              <a:rPr lang="en-GB" sz="5600" dirty="0" err="1"/>
              <a:t>oes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cymdeithas</a:t>
            </a:r>
            <a:r>
              <a:rPr lang="en-GB" sz="5600" dirty="0"/>
              <a:t> (OECD, 2026)</a:t>
            </a:r>
          </a:p>
          <a:p>
            <a:pPr lvl="0"/>
            <a:r>
              <a:rPr lang="en-GB" sz="5600" b="1" dirty="0" err="1"/>
              <a:t>Meddyliwch</a:t>
            </a:r>
            <a:r>
              <a:rPr lang="en-GB" sz="5600" b="1" dirty="0"/>
              <a:t> </a:t>
            </a:r>
            <a:r>
              <a:rPr lang="en-GB" sz="5600" b="1" dirty="0" err="1"/>
              <a:t>yn</a:t>
            </a:r>
            <a:r>
              <a:rPr lang="en-GB" sz="5600" b="1" dirty="0"/>
              <a:t> </a:t>
            </a:r>
            <a:r>
              <a:rPr lang="en-GB" sz="5600" b="1" dirty="0" err="1"/>
              <a:t>feirniadol</a:t>
            </a:r>
            <a:r>
              <a:rPr lang="en-GB" sz="5600" b="1" dirty="0"/>
              <a:t>: Pa </a:t>
            </a:r>
            <a:r>
              <a:rPr lang="en-GB" sz="5600" b="1" dirty="0" err="1"/>
              <a:t>ffactorau</a:t>
            </a:r>
            <a:r>
              <a:rPr lang="en-GB" sz="5600" b="1" dirty="0"/>
              <a:t> </a:t>
            </a:r>
            <a:r>
              <a:rPr lang="en-GB" sz="5600" b="1" dirty="0" err="1"/>
              <a:t>ehangach</a:t>
            </a:r>
            <a:r>
              <a:rPr lang="en-GB" sz="5600" b="1" dirty="0"/>
              <a:t> all </a:t>
            </a:r>
            <a:r>
              <a:rPr lang="en-GB" sz="5600" b="1" dirty="0" err="1"/>
              <a:t>ddylanwadu</a:t>
            </a:r>
            <a:r>
              <a:rPr lang="en-GB" sz="5600" b="1" dirty="0"/>
              <a:t> </a:t>
            </a:r>
            <a:r>
              <a:rPr lang="en-GB" sz="5600" b="1" dirty="0" err="1"/>
              <a:t>ar</a:t>
            </a:r>
            <a:r>
              <a:rPr lang="en-GB" sz="5600" b="1" dirty="0"/>
              <a:t> </a:t>
            </a:r>
            <a:r>
              <a:rPr lang="en-GB" sz="5600" b="1" dirty="0" err="1"/>
              <a:t>gyfranogiad</a:t>
            </a:r>
            <a:r>
              <a:rPr lang="en-GB" sz="5600" b="1" dirty="0"/>
              <a:t> </a:t>
            </a:r>
            <a:r>
              <a:rPr lang="en-GB" sz="5600" b="1" dirty="0" err="1"/>
              <a:t>mewn</a:t>
            </a:r>
            <a:r>
              <a:rPr lang="en-GB" sz="5600" b="1" dirty="0"/>
              <a:t> </a:t>
            </a:r>
            <a:r>
              <a:rPr lang="en-GB" sz="5600" b="1" dirty="0" err="1"/>
              <a:t>cymdeithas</a:t>
            </a:r>
            <a:r>
              <a:rPr lang="en-GB" sz="5600" b="1" dirty="0"/>
              <a:t>?                                             </a:t>
            </a:r>
            <a:endParaRPr lang="en-GB" sz="5600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(OECD, 2026)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FE9412-C786-B9B2-5EA8-E06D6CF049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lvl="0"/>
            <a:r>
              <a:rPr lang="en-GB" sz="1400" b="1" i="1" dirty="0">
                <a:solidFill>
                  <a:schemeClr val="accent1">
                    <a:lumMod val="75000"/>
                  </a:schemeClr>
                </a:solidFill>
              </a:rPr>
              <a:t>Numeracy enables people to participate fully in society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 helping them understand information, make informed decisions and engage effectively in everyday life</a:t>
            </a:r>
          </a:p>
          <a:p>
            <a:pPr lvl="0"/>
            <a:r>
              <a:rPr lang="en-GB" sz="1400" b="1" i="1" dirty="0">
                <a:solidFill>
                  <a:schemeClr val="accent1">
                    <a:lumMod val="75000"/>
                  </a:schemeClr>
                </a:solidFill>
              </a:rPr>
              <a:t>Strong numeracy skills support active citizenship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 enabling individuals to interpret data, understand public information and engage with social, civic and community issues</a:t>
            </a:r>
          </a:p>
          <a:p>
            <a:pPr lvl="0"/>
            <a:r>
              <a:rPr lang="en-GB" sz="1400" b="1" i="1" dirty="0">
                <a:solidFill>
                  <a:schemeClr val="accent1">
                    <a:lumMod val="75000"/>
                  </a:schemeClr>
                </a:solidFill>
              </a:rPr>
              <a:t>Good numeracy reduces the risk of social exclusion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 as low numeracy is linked to disadvantages in employment, earnings, health and civic participation</a:t>
            </a:r>
          </a:p>
          <a:p>
            <a:pPr lvl="0"/>
            <a:r>
              <a:rPr lang="en-GB" sz="1400" b="1" i="1" dirty="0">
                <a:solidFill>
                  <a:schemeClr val="accent1">
                    <a:lumMod val="75000"/>
                  </a:schemeClr>
                </a:solidFill>
              </a:rPr>
              <a:t>Numeracy promotes social mobility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 increasing access to education, training and employment opportunities that can improve quality of life</a:t>
            </a:r>
          </a:p>
          <a:p>
            <a:pPr lvl="0"/>
            <a:r>
              <a:rPr lang="en-GB" sz="1400" b="1" i="1" dirty="0">
                <a:solidFill>
                  <a:schemeClr val="accent1">
                    <a:lumMod val="75000"/>
                  </a:schemeClr>
                </a:solidFill>
              </a:rPr>
              <a:t>Numeracy helps individuals navigate an increasingly data-rich and digital world</a:t>
            </a:r>
            <a:r>
              <a:rPr lang="en-GB" sz="1400" i="1" dirty="0">
                <a:solidFill>
                  <a:schemeClr val="accent1">
                    <a:lumMod val="75000"/>
                  </a:schemeClr>
                </a:solidFill>
              </a:rPr>
              <a:t> supporting independence, confidence and lifelong participation in society  (OECD, 2026)</a:t>
            </a:r>
          </a:p>
          <a:p>
            <a:pPr lvl="0"/>
            <a:r>
              <a:rPr lang="en-GB" sz="1400" b="1" i="1" dirty="0">
                <a:solidFill>
                  <a:schemeClr val="accent1">
                    <a:lumMod val="75000"/>
                  </a:schemeClr>
                </a:solidFill>
              </a:rPr>
              <a:t>Think critically: What broader factors can influence participation in society?</a:t>
            </a:r>
          </a:p>
        </p:txBody>
      </p:sp>
    </p:spTree>
    <p:extLst>
      <p:ext uri="{BB962C8B-B14F-4D97-AF65-F5344CB8AC3E}">
        <p14:creationId xmlns:p14="http://schemas.microsoft.com/office/powerpoint/2010/main" val="3100604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271F9-6B59-783A-CBFA-F3DC92302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/>
                </a:solidFill>
                <a:latin typeface="+mn-lt"/>
              </a:rPr>
            </a:br>
            <a:br>
              <a:rPr lang="en-GB" sz="3600" i="1" dirty="0">
                <a:solidFill>
                  <a:schemeClr val="accent1"/>
                </a:solidFill>
                <a:latin typeface="+mn-lt"/>
              </a:rPr>
            </a:br>
            <a:r>
              <a:rPr lang="en-GB" sz="3600" dirty="0" err="1"/>
              <a:t>Canlyniadau</a:t>
            </a:r>
            <a:r>
              <a:rPr lang="en-GB" sz="3600" dirty="0"/>
              <a:t> </a:t>
            </a:r>
            <a:r>
              <a:rPr lang="en-GB" sz="3600" dirty="0" err="1"/>
              <a:t>rhifedd</a:t>
            </a:r>
            <a:r>
              <a:rPr lang="en-GB" sz="3600" dirty="0"/>
              <a:t> </a:t>
            </a:r>
            <a:r>
              <a:rPr lang="en-GB" sz="3600" dirty="0" err="1"/>
              <a:t>gwael</a:t>
            </a:r>
            <a:r>
              <a:rPr lang="en-GB" sz="3600" dirty="0"/>
              <a:t> </a:t>
            </a:r>
            <a:r>
              <a:rPr lang="en-GB" sz="3600" dirty="0" err="1"/>
              <a:t>yn</a:t>
            </a:r>
            <a:r>
              <a:rPr lang="en-GB" sz="3600" dirty="0"/>
              <a:t> </a:t>
            </a:r>
            <a:r>
              <a:rPr lang="en-GB" sz="3600" dirty="0" err="1"/>
              <a:t>oedolion</a:t>
            </a:r>
            <a:br>
              <a:rPr lang="en-GB" sz="3600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The consequences of poor numeracy in adulthood 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BA50F-AEAF-F716-5058-32E7D6F45A1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lvl="0"/>
            <a:r>
              <a:rPr lang="en-GB" sz="5600" dirty="0" err="1"/>
              <a:t>Llai</a:t>
            </a:r>
            <a:r>
              <a:rPr lang="en-GB" sz="5600" dirty="0"/>
              <a:t> o </a:t>
            </a:r>
            <a:r>
              <a:rPr lang="en-GB" sz="5600" dirty="0" err="1"/>
              <a:t>gyfleoedd</a:t>
            </a:r>
            <a:r>
              <a:rPr lang="en-GB" sz="5600" dirty="0"/>
              <a:t> </a:t>
            </a:r>
            <a:r>
              <a:rPr lang="en-GB" sz="5600" dirty="0" err="1"/>
              <a:t>cyflogaeth</a:t>
            </a:r>
            <a:r>
              <a:rPr lang="en-GB" sz="5600" dirty="0"/>
              <a:t> </a:t>
            </a:r>
          </a:p>
          <a:p>
            <a:pPr lvl="0"/>
            <a:r>
              <a:rPr lang="en-GB" sz="5600" dirty="0" err="1"/>
              <a:t>Potensial</a:t>
            </a:r>
            <a:r>
              <a:rPr lang="en-GB" sz="5600" dirty="0"/>
              <a:t> </a:t>
            </a:r>
            <a:r>
              <a:rPr lang="en-GB" sz="5600" dirty="0" err="1"/>
              <a:t>ennill</a:t>
            </a:r>
            <a:r>
              <a:rPr lang="en-GB" sz="5600" dirty="0"/>
              <a:t> is (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fwy</a:t>
            </a:r>
            <a:r>
              <a:rPr lang="en-GB" sz="5600" dirty="0"/>
              <a:t> </a:t>
            </a:r>
            <a:r>
              <a:rPr lang="en-GB" sz="5600" dirty="0" err="1"/>
              <a:t>tebygol</a:t>
            </a:r>
            <a:r>
              <a:rPr lang="en-GB" sz="5600" dirty="0"/>
              <a:t> o </a:t>
            </a:r>
            <a:r>
              <a:rPr lang="en-GB" sz="5600" dirty="0" err="1"/>
              <a:t>gael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cyflogi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gwaith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gyflog</a:t>
            </a:r>
            <a:r>
              <a:rPr lang="en-GB" sz="5600" dirty="0"/>
              <a:t> is ac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llai</a:t>
            </a:r>
            <a:r>
              <a:rPr lang="en-GB" sz="5600" dirty="0"/>
              <a:t> </a:t>
            </a:r>
            <a:r>
              <a:rPr lang="en-GB" sz="5600" dirty="0" err="1"/>
              <a:t>tebygol</a:t>
            </a:r>
            <a:r>
              <a:rPr lang="en-GB" sz="5600" dirty="0"/>
              <a:t> o </a:t>
            </a:r>
            <a:r>
              <a:rPr lang="en-GB" sz="5600" dirty="0" err="1"/>
              <a:t>symud</a:t>
            </a:r>
            <a:r>
              <a:rPr lang="en-GB" sz="5600" dirty="0"/>
              <a:t> </a:t>
            </a:r>
            <a:r>
              <a:rPr lang="en-GB" sz="5600" dirty="0" err="1"/>
              <a:t>ymlaen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gyrfaoedd</a:t>
            </a:r>
            <a:r>
              <a:rPr lang="en-GB" sz="5600" dirty="0"/>
              <a:t>). </a:t>
            </a:r>
          </a:p>
          <a:p>
            <a:pPr lvl="0"/>
            <a:r>
              <a:rPr lang="en-GB" sz="5600" dirty="0" err="1"/>
              <a:t>Gallu</a:t>
            </a:r>
            <a:r>
              <a:rPr lang="en-GB" sz="5600" dirty="0"/>
              <a:t> </a:t>
            </a:r>
            <a:r>
              <a:rPr lang="en-GB" sz="5600" dirty="0" err="1"/>
              <a:t>ariannol</a:t>
            </a:r>
            <a:r>
              <a:rPr lang="en-GB" sz="5600" dirty="0"/>
              <a:t> </a:t>
            </a:r>
            <a:r>
              <a:rPr lang="en-GB" sz="5600" dirty="0" err="1"/>
              <a:t>gwael</a:t>
            </a:r>
            <a:r>
              <a:rPr lang="en-GB" sz="5600" dirty="0"/>
              <a:t> (</a:t>
            </a:r>
            <a:r>
              <a:rPr lang="en-GB" sz="5600" dirty="0" err="1"/>
              <a:t>e.e.</a:t>
            </a:r>
            <a:r>
              <a:rPr lang="en-GB" sz="5600" dirty="0"/>
              <a:t> </a:t>
            </a:r>
            <a:r>
              <a:rPr lang="en-GB" sz="5600" dirty="0" err="1"/>
              <a:t>anawsterau</a:t>
            </a:r>
            <a:r>
              <a:rPr lang="en-GB" sz="5600" dirty="0"/>
              <a:t> </a:t>
            </a:r>
            <a:r>
              <a:rPr lang="en-GB" sz="5600" dirty="0" err="1"/>
              <a:t>gyda</a:t>
            </a:r>
            <a:r>
              <a:rPr lang="en-GB" sz="5600" dirty="0"/>
              <a:t> </a:t>
            </a:r>
            <a:r>
              <a:rPr lang="en-GB" sz="5600" dirty="0" err="1"/>
              <a:t>chyllidebu</a:t>
            </a:r>
            <a:r>
              <a:rPr lang="en-GB" sz="5600" dirty="0"/>
              <a:t>, </a:t>
            </a:r>
            <a:r>
              <a:rPr lang="en-GB" sz="5600" dirty="0" err="1"/>
              <a:t>rheoli</a:t>
            </a:r>
            <a:r>
              <a:rPr lang="en-GB" sz="5600" dirty="0"/>
              <a:t> </a:t>
            </a:r>
            <a:r>
              <a:rPr lang="en-GB" sz="5600" dirty="0" err="1"/>
              <a:t>dyled</a:t>
            </a:r>
            <a:r>
              <a:rPr lang="en-GB" sz="5600" dirty="0"/>
              <a:t>, </a:t>
            </a:r>
            <a:r>
              <a:rPr lang="en-GB" sz="5600" dirty="0" err="1"/>
              <a:t>deall</a:t>
            </a:r>
            <a:r>
              <a:rPr lang="en-GB" sz="5600" dirty="0"/>
              <a:t> </a:t>
            </a:r>
            <a:r>
              <a:rPr lang="en-GB" sz="5600" dirty="0" err="1"/>
              <a:t>biliau</a:t>
            </a:r>
            <a:r>
              <a:rPr lang="en-GB" sz="5600" dirty="0"/>
              <a:t>, </a:t>
            </a:r>
            <a:r>
              <a:rPr lang="en-GB" sz="5600" dirty="0" err="1"/>
              <a:t>cymharu</a:t>
            </a:r>
            <a:r>
              <a:rPr lang="en-GB" sz="5600" dirty="0"/>
              <a:t> </a:t>
            </a:r>
            <a:r>
              <a:rPr lang="en-GB" sz="5600" dirty="0" err="1"/>
              <a:t>cynhyrchion</a:t>
            </a:r>
            <a:r>
              <a:rPr lang="en-GB" sz="5600" dirty="0"/>
              <a:t> </a:t>
            </a:r>
            <a:r>
              <a:rPr lang="en-GB" sz="5600" dirty="0" err="1"/>
              <a:t>ariannol</a:t>
            </a:r>
            <a:r>
              <a:rPr lang="en-GB" sz="5600" dirty="0"/>
              <a:t> a </a:t>
            </a:r>
            <a:r>
              <a:rPr lang="en-GB" sz="5600" dirty="0" err="1"/>
              <a:t>chynllunio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gyfer</a:t>
            </a:r>
            <a:r>
              <a:rPr lang="en-GB" sz="5600" dirty="0"/>
              <a:t> y </a:t>
            </a:r>
            <a:r>
              <a:rPr lang="en-GB" sz="5600" dirty="0" err="1"/>
              <a:t>dyfodol</a:t>
            </a:r>
            <a:r>
              <a:rPr lang="en-GB" sz="5600" dirty="0"/>
              <a:t>) </a:t>
            </a:r>
          </a:p>
          <a:p>
            <a:pPr lvl="0"/>
            <a:r>
              <a:rPr lang="en-GB" sz="5600" dirty="0" err="1"/>
              <a:t>Canlyniadau</a:t>
            </a:r>
            <a:r>
              <a:rPr lang="en-GB" sz="5600" dirty="0"/>
              <a:t> iechyd </a:t>
            </a:r>
            <a:r>
              <a:rPr lang="en-GB" sz="5600" dirty="0" err="1"/>
              <a:t>gwaeth</a:t>
            </a:r>
            <a:r>
              <a:rPr lang="en-GB" sz="5600" dirty="0"/>
              <a:t> (gall </a:t>
            </a:r>
            <a:r>
              <a:rPr lang="en-GB" sz="5600" dirty="0" err="1"/>
              <a:t>rhifedd</a:t>
            </a:r>
            <a:r>
              <a:rPr lang="en-GB" sz="5600" dirty="0"/>
              <a:t> </a:t>
            </a:r>
            <a:r>
              <a:rPr lang="en-GB" sz="5600" dirty="0" err="1"/>
              <a:t>isel</a:t>
            </a:r>
            <a:r>
              <a:rPr lang="en-GB" sz="5600" dirty="0"/>
              <a:t> </a:t>
            </a:r>
            <a:r>
              <a:rPr lang="en-GB" sz="5600" dirty="0" err="1"/>
              <a:t>ei</a:t>
            </a:r>
            <a:r>
              <a:rPr lang="en-GB" sz="5600" dirty="0"/>
              <a:t> </a:t>
            </a:r>
            <a:r>
              <a:rPr lang="en-GB" sz="5600" dirty="0" err="1"/>
              <a:t>gwneud</a:t>
            </a:r>
            <a:r>
              <a:rPr lang="en-GB" sz="5600" dirty="0"/>
              <a:t> </a:t>
            </a:r>
            <a:r>
              <a:rPr lang="en-GB" sz="5600" dirty="0" err="1"/>
              <a:t>hi'n</a:t>
            </a:r>
            <a:r>
              <a:rPr lang="en-GB" sz="5600" dirty="0"/>
              <a:t> </a:t>
            </a:r>
            <a:r>
              <a:rPr lang="en-GB" sz="5600" dirty="0" err="1"/>
              <a:t>anoddach</a:t>
            </a:r>
            <a:r>
              <a:rPr lang="en-GB" sz="5600" dirty="0"/>
              <a:t> </a:t>
            </a:r>
            <a:r>
              <a:rPr lang="en-GB" sz="5600" dirty="0" err="1"/>
              <a:t>deall</a:t>
            </a:r>
            <a:r>
              <a:rPr lang="en-GB" sz="5600" dirty="0"/>
              <a:t> </a:t>
            </a:r>
            <a:r>
              <a:rPr lang="en-GB" sz="5600" dirty="0" err="1"/>
              <a:t>gwybodaeth</a:t>
            </a:r>
            <a:r>
              <a:rPr lang="en-GB" sz="5600" dirty="0"/>
              <a:t> iechyd, </a:t>
            </a:r>
            <a:r>
              <a:rPr lang="en-GB" sz="5600" dirty="0" err="1"/>
              <a:t>dehongli</a:t>
            </a:r>
            <a:r>
              <a:rPr lang="en-GB" sz="5600" dirty="0"/>
              <a:t> </a:t>
            </a:r>
            <a:r>
              <a:rPr lang="en-GB" sz="5600" dirty="0" err="1"/>
              <a:t>risgiau</a:t>
            </a:r>
            <a:r>
              <a:rPr lang="en-GB" sz="5600" dirty="0"/>
              <a:t>, </a:t>
            </a:r>
            <a:r>
              <a:rPr lang="en-GB" sz="5600" dirty="0" err="1"/>
              <a:t>rheoli</a:t>
            </a:r>
            <a:r>
              <a:rPr lang="en-GB" sz="5600" dirty="0"/>
              <a:t> </a:t>
            </a:r>
            <a:r>
              <a:rPr lang="en-GB" sz="5600" dirty="0" err="1"/>
              <a:t>meddyginiaeth</a:t>
            </a:r>
            <a:r>
              <a:rPr lang="en-GB" sz="5600" dirty="0"/>
              <a:t> a </a:t>
            </a:r>
            <a:r>
              <a:rPr lang="en-GB" sz="5600" dirty="0" err="1"/>
              <a:t>llywio</a:t>
            </a:r>
            <a:r>
              <a:rPr lang="en-GB" sz="5600" dirty="0"/>
              <a:t> </a:t>
            </a:r>
            <a:r>
              <a:rPr lang="en-GB" sz="5600" dirty="0" err="1"/>
              <a:t>gwasanaethau</a:t>
            </a:r>
            <a:r>
              <a:rPr lang="en-GB" sz="5600" dirty="0"/>
              <a:t> </a:t>
            </a:r>
            <a:r>
              <a:rPr lang="en-GB" sz="5600" dirty="0" err="1"/>
              <a:t>gofal</a:t>
            </a:r>
            <a:r>
              <a:rPr lang="en-GB" sz="5600" dirty="0"/>
              <a:t> iechyd) </a:t>
            </a:r>
          </a:p>
          <a:p>
            <a:pPr lvl="0"/>
            <a:r>
              <a:rPr lang="en-GB" sz="5600" dirty="0" err="1"/>
              <a:t>Llai</a:t>
            </a:r>
            <a:r>
              <a:rPr lang="en-GB" sz="5600" dirty="0"/>
              <a:t> o </a:t>
            </a:r>
            <a:r>
              <a:rPr lang="en-GB" sz="5600" dirty="0" err="1"/>
              <a:t>gyfranogiad</a:t>
            </a:r>
            <a:r>
              <a:rPr lang="en-GB" sz="5600" dirty="0"/>
              <a:t> </a:t>
            </a:r>
            <a:r>
              <a:rPr lang="en-GB" sz="5600" dirty="0" err="1"/>
              <a:t>mewn</a:t>
            </a:r>
            <a:r>
              <a:rPr lang="en-GB" sz="5600" dirty="0"/>
              <a:t> </a:t>
            </a:r>
            <a:r>
              <a:rPr lang="en-GB" sz="5600" dirty="0" err="1"/>
              <a:t>dysgu</a:t>
            </a:r>
            <a:r>
              <a:rPr lang="en-GB" sz="5600" dirty="0"/>
              <a:t> </a:t>
            </a:r>
            <a:r>
              <a:rPr lang="en-GB" sz="5600" dirty="0" err="1"/>
              <a:t>gydol</a:t>
            </a:r>
            <a:r>
              <a:rPr lang="en-GB" sz="5600" dirty="0"/>
              <a:t> </a:t>
            </a:r>
            <a:r>
              <a:rPr lang="en-GB" sz="5600" dirty="0" err="1"/>
              <a:t>oes</a:t>
            </a:r>
            <a:r>
              <a:rPr lang="en-GB" sz="5600" dirty="0"/>
              <a:t> a </a:t>
            </a:r>
            <a:r>
              <a:rPr lang="en-GB" sz="5600" dirty="0" err="1"/>
              <a:t>hyfforddiant</a:t>
            </a:r>
            <a:r>
              <a:rPr lang="en-GB" sz="5600" dirty="0"/>
              <a:t>, </a:t>
            </a:r>
            <a:r>
              <a:rPr lang="en-GB" sz="5600" dirty="0" err="1"/>
              <a:t>gan</a:t>
            </a:r>
            <a:r>
              <a:rPr lang="en-GB" sz="5600" dirty="0"/>
              <a:t> </a:t>
            </a:r>
            <a:r>
              <a:rPr lang="en-GB" sz="5600" dirty="0" err="1"/>
              <a:t>gyfyngu</a:t>
            </a:r>
            <a:r>
              <a:rPr lang="en-GB" sz="5600" dirty="0"/>
              <a:t> </a:t>
            </a:r>
            <a:r>
              <a:rPr lang="en-GB" sz="5600" dirty="0" err="1"/>
              <a:t>ar</a:t>
            </a:r>
            <a:r>
              <a:rPr lang="en-GB" sz="5600" dirty="0"/>
              <a:t> </a:t>
            </a:r>
            <a:r>
              <a:rPr lang="en-GB" sz="5600" dirty="0" err="1"/>
              <a:t>gyfleoedd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ddatblygu</a:t>
            </a:r>
            <a:r>
              <a:rPr lang="en-GB" sz="5600" dirty="0"/>
              <a:t> </a:t>
            </a:r>
            <a:r>
              <a:rPr lang="en-GB" sz="5600" dirty="0" err="1"/>
              <a:t>sgiliau</a:t>
            </a:r>
            <a:r>
              <a:rPr lang="en-GB" sz="5600" dirty="0"/>
              <a:t> </a:t>
            </a:r>
            <a:r>
              <a:rPr lang="en-GB" sz="5600" dirty="0" err="1"/>
              <a:t>newydd</a:t>
            </a:r>
            <a:r>
              <a:rPr lang="en-GB" sz="5600" dirty="0"/>
              <a:t> ac </a:t>
            </a:r>
            <a:r>
              <a:rPr lang="en-GB" sz="5600" dirty="0" err="1"/>
              <a:t>addasu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ofynion</a:t>
            </a:r>
            <a:r>
              <a:rPr lang="en-GB" sz="5600" dirty="0"/>
              <a:t> </a:t>
            </a:r>
            <a:r>
              <a:rPr lang="en-GB" sz="5600" dirty="0" err="1"/>
              <a:t>newidiol</a:t>
            </a:r>
            <a:r>
              <a:rPr lang="en-GB" sz="5600" dirty="0"/>
              <a:t> </a:t>
            </a:r>
            <a:r>
              <a:rPr lang="en-GB" sz="5600" dirty="0" err="1"/>
              <a:t>yn</a:t>
            </a:r>
            <a:r>
              <a:rPr lang="en-GB" sz="5600" dirty="0"/>
              <a:t> y </a:t>
            </a:r>
            <a:r>
              <a:rPr lang="en-GB" sz="5600" dirty="0" err="1"/>
              <a:t>gweithle</a:t>
            </a:r>
            <a:endParaRPr lang="en-GB" sz="5600" dirty="0"/>
          </a:p>
          <a:p>
            <a:pPr lvl="0"/>
            <a:r>
              <a:rPr lang="en-GB" sz="5600" dirty="0"/>
              <a:t>Mwy o </a:t>
            </a:r>
            <a:r>
              <a:rPr lang="en-GB" sz="5600" dirty="0" err="1"/>
              <a:t>risg</a:t>
            </a:r>
            <a:r>
              <a:rPr lang="en-GB" sz="5600" dirty="0"/>
              <a:t> o </a:t>
            </a:r>
            <a:r>
              <a:rPr lang="en-GB" sz="5600" dirty="0" err="1"/>
              <a:t>allgáu</a:t>
            </a:r>
            <a:r>
              <a:rPr lang="en-GB" sz="5600" dirty="0"/>
              <a:t> </a:t>
            </a:r>
            <a:r>
              <a:rPr lang="en-GB" sz="5600" dirty="0" err="1"/>
              <a:t>cymdeithasol</a:t>
            </a:r>
            <a:r>
              <a:rPr lang="en-GB" sz="5600" dirty="0"/>
              <a:t> ac </a:t>
            </a:r>
            <a:r>
              <a:rPr lang="en-GB" sz="5600" dirty="0" err="1"/>
              <a:t>economaidd</a:t>
            </a:r>
            <a:r>
              <a:rPr lang="en-GB" sz="5600" dirty="0"/>
              <a:t> (</a:t>
            </a:r>
            <a:r>
              <a:rPr lang="en-GB" sz="5600" dirty="0" err="1"/>
              <a:t>sgiliau</a:t>
            </a:r>
            <a:r>
              <a:rPr lang="en-GB" sz="5600" dirty="0"/>
              <a:t> </a:t>
            </a:r>
            <a:r>
              <a:rPr lang="en-GB" sz="5600" dirty="0" err="1"/>
              <a:t>rhifedd</a:t>
            </a:r>
            <a:r>
              <a:rPr lang="en-GB" sz="5600" dirty="0"/>
              <a:t> </a:t>
            </a:r>
            <a:r>
              <a:rPr lang="en-GB" sz="5600" dirty="0" err="1"/>
              <a:t>sydd</a:t>
            </a:r>
            <a:r>
              <a:rPr lang="en-GB" sz="5600" dirty="0"/>
              <a:t> </a:t>
            </a:r>
            <a:r>
              <a:rPr lang="en-GB" sz="5600" dirty="0" err="1"/>
              <a:t>eu</a:t>
            </a:r>
            <a:r>
              <a:rPr lang="en-GB" sz="5600" dirty="0"/>
              <a:t> </a:t>
            </a:r>
            <a:r>
              <a:rPr lang="en-GB" sz="5600" dirty="0" err="1"/>
              <a:t>hangen</a:t>
            </a:r>
            <a:r>
              <a:rPr lang="en-GB" sz="5600" dirty="0"/>
              <a:t> </a:t>
            </a:r>
            <a:r>
              <a:rPr lang="en-GB" sz="5600" dirty="0" err="1"/>
              <a:t>i</a:t>
            </a:r>
            <a:r>
              <a:rPr lang="en-GB" sz="5600" dirty="0"/>
              <a:t> </a:t>
            </a:r>
            <a:r>
              <a:rPr lang="en-GB" sz="5600" dirty="0" err="1"/>
              <a:t>ymgysylltu</a:t>
            </a:r>
            <a:r>
              <a:rPr lang="en-GB" sz="5600" dirty="0"/>
              <a:t> â </a:t>
            </a:r>
            <a:r>
              <a:rPr lang="en-GB" sz="5600" dirty="0" err="1"/>
              <a:t>gwasanaethau</a:t>
            </a:r>
            <a:r>
              <a:rPr lang="en-GB" sz="5600" dirty="0"/>
              <a:t> </a:t>
            </a:r>
            <a:r>
              <a:rPr lang="en-GB" sz="5600" dirty="0" err="1"/>
              <a:t>digidol</a:t>
            </a:r>
            <a:r>
              <a:rPr lang="en-GB" sz="5600" dirty="0"/>
              <a:t>) </a:t>
            </a:r>
          </a:p>
          <a:p>
            <a:r>
              <a:rPr lang="en-GB" sz="5600" dirty="0" err="1"/>
              <a:t>Llai</a:t>
            </a:r>
            <a:r>
              <a:rPr lang="en-GB" sz="5600" dirty="0"/>
              <a:t> o </a:t>
            </a:r>
            <a:r>
              <a:rPr lang="en-GB" sz="5600" dirty="0" err="1"/>
              <a:t>hyder</a:t>
            </a:r>
            <a:r>
              <a:rPr lang="en-GB" sz="5600" dirty="0"/>
              <a:t> a </a:t>
            </a:r>
            <a:r>
              <a:rPr lang="en-GB" sz="5600" dirty="0" err="1"/>
              <a:t>lles</a:t>
            </a:r>
            <a:r>
              <a:rPr lang="en-GB" sz="5600" dirty="0"/>
              <a:t> (</a:t>
            </a:r>
            <a:r>
              <a:rPr lang="en-GB" sz="5600" dirty="0" err="1"/>
              <a:t>e.e.</a:t>
            </a:r>
            <a:r>
              <a:rPr lang="en-GB" sz="5600" dirty="0"/>
              <a:t> </a:t>
            </a:r>
            <a:r>
              <a:rPr lang="en-GB" sz="5600" dirty="0" err="1"/>
              <a:t>gorbryder</a:t>
            </a:r>
            <a:r>
              <a:rPr lang="en-GB" sz="5600" dirty="0"/>
              <a:t> ac </a:t>
            </a:r>
            <a:r>
              <a:rPr lang="en-GB" sz="5600" dirty="0" err="1"/>
              <a:t>osgoi</a:t>
            </a:r>
            <a:r>
              <a:rPr lang="en-GB" sz="5600" dirty="0"/>
              <a:t> </a:t>
            </a:r>
            <a:r>
              <a:rPr lang="en-GB" sz="5600" dirty="0" err="1"/>
              <a:t>sefyllfaoedd</a:t>
            </a:r>
            <a:r>
              <a:rPr lang="en-GB" sz="5600" dirty="0"/>
              <a:t> </a:t>
            </a:r>
            <a:r>
              <a:rPr lang="en-GB" sz="5600" dirty="0" err="1"/>
              <a:t>sy'n</a:t>
            </a:r>
            <a:r>
              <a:rPr lang="en-GB" sz="5600" dirty="0"/>
              <a:t> </a:t>
            </a:r>
            <a:r>
              <a:rPr lang="en-GB" sz="5600" dirty="0" err="1"/>
              <a:t>ymwneud</a:t>
            </a:r>
            <a:r>
              <a:rPr lang="en-GB" sz="5600" dirty="0"/>
              <a:t> â </a:t>
            </a:r>
            <a:r>
              <a:rPr lang="en-GB" sz="5600" dirty="0" err="1"/>
              <a:t>mathemateg</a:t>
            </a:r>
            <a:r>
              <a:rPr lang="en-GB" sz="5600" dirty="0"/>
              <a:t> / </a:t>
            </a:r>
            <a:r>
              <a:rPr lang="en-GB" sz="5600" dirty="0" err="1"/>
              <a:t>gwybodaeth</a:t>
            </a:r>
            <a:r>
              <a:rPr lang="en-GB" sz="5600" dirty="0"/>
              <a:t> </a:t>
            </a:r>
            <a:r>
              <a:rPr lang="en-GB" sz="5600" dirty="0" err="1"/>
              <a:t>rifiadol</a:t>
            </a:r>
            <a:r>
              <a:rPr lang="en-GB" sz="5600" dirty="0"/>
              <a:t>)       </a:t>
            </a:r>
            <a:r>
              <a:rPr lang="en-GB" sz="3600" dirty="0"/>
              <a:t>(OECD, 2026) </a:t>
            </a:r>
          </a:p>
          <a:p>
            <a:pPr marL="0" indent="0" algn="r">
              <a:buNone/>
            </a:pPr>
            <a:endParaRPr lang="en-GB" sz="56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/>
              <a:t>(OECD, 2026)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1DB6AB-A048-92BA-A8E7-33C55089566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Reduced employment opportunities 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Lower earning potential (more likely to be employed in lower-paid work and less likely to progress in their careers). 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Poorer financial capability (e.g. difficulties with budgeting, managing debt, understanding bills, comparing financial products and planning for the future) 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Worse health outcomes (low numeracy can make it harder to understand health information, interpret risks, manage medication and navigate healthcare services) 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Lower participation in lifelong learning and training, limiting opportunities to develop new skills and adapt to changing workplace demands</a:t>
            </a:r>
          </a:p>
          <a:p>
            <a:pPr lvl="0"/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Greater risk of social and economic exclusion (numeracy skills required to engage with digital services) </a:t>
            </a:r>
          </a:p>
          <a:p>
            <a:r>
              <a:rPr lang="en-GB" sz="5600" i="1" dirty="0">
                <a:solidFill>
                  <a:schemeClr val="accent1">
                    <a:lumMod val="75000"/>
                  </a:schemeClr>
                </a:solidFill>
              </a:rPr>
              <a:t>Reduced confidence and wellbeing (e.g. anxiety and avoidance of situations involving maths/ numerical information)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(OECD, 2026)</a:t>
            </a:r>
          </a:p>
          <a:p>
            <a:pPr lvl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2883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B36F8-B6B4-6676-0C2C-B158CE44A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So, how are we doing in Wales?</a:t>
            </a: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2026 UK PISA Performance Comparison </a:t>
            </a:r>
            <a:r>
              <a:rPr lang="en-GB" sz="10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(TES, 2026)</a:t>
            </a:r>
            <a:br>
              <a:rPr lang="en-GB" dirty="0"/>
            </a:br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endParaRPr lang="en-GB" sz="3600" b="1" i="1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07200253-C845-790D-FB21-0B98354A25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4769240"/>
              </p:ext>
            </p:extLst>
          </p:nvPr>
        </p:nvGraphicFramePr>
        <p:xfrm>
          <a:off x="838200" y="2171700"/>
          <a:ext cx="10515600" cy="30592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15378555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115186150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728479351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460087124"/>
                    </a:ext>
                  </a:extLst>
                </a:gridCol>
              </a:tblGrid>
              <a:tr h="611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UK Country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Science Score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Reading Score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Mathematics Score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29501587"/>
                  </a:ext>
                </a:extLst>
              </a:tr>
              <a:tr h="611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England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516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497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492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56661508"/>
                  </a:ext>
                </a:extLst>
              </a:tr>
              <a:tr h="611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Northern Ireland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492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482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473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067136876"/>
                  </a:ext>
                </a:extLst>
              </a:tr>
              <a:tr h="611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Scotland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491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488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467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46198736"/>
                  </a:ext>
                </a:extLst>
              </a:tr>
              <a:tr h="611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Wales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476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459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456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1888352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5658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693E0-3645-BFFC-D102-F6AA9ECB3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err="1"/>
              <a:t>Ymateb</a:t>
            </a:r>
            <a:r>
              <a:rPr lang="en-GB" b="1" dirty="0"/>
              <a:t> </a:t>
            </a:r>
            <a:r>
              <a:rPr lang="en-GB" b="1" dirty="0" err="1"/>
              <a:t>Llywodraeth</a:t>
            </a:r>
            <a:r>
              <a:rPr lang="en-GB" b="1" dirty="0"/>
              <a:t> Cymru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ganlyniadau</a:t>
            </a:r>
            <a:r>
              <a:rPr lang="en-GB" b="1" dirty="0"/>
              <a:t> PISA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Welsh Government response to PISA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40643-05C4-D99E-315C-0D6073CF73C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b="1" dirty="0" err="1"/>
              <a:t>Cynllun</a:t>
            </a:r>
            <a:r>
              <a:rPr lang="en-GB" b="1" dirty="0"/>
              <a:t> </a:t>
            </a:r>
            <a:r>
              <a:rPr lang="en-GB" b="1" dirty="0" err="1"/>
              <a:t>Llythrennedd</a:t>
            </a:r>
            <a:r>
              <a:rPr lang="en-GB" b="1" dirty="0"/>
              <a:t> a </a:t>
            </a:r>
            <a:r>
              <a:rPr lang="en-GB" b="1" dirty="0" err="1"/>
              <a:t>Rhifedd</a:t>
            </a:r>
            <a:r>
              <a:rPr lang="en-GB" b="1" dirty="0"/>
              <a:t> </a:t>
            </a:r>
            <a:r>
              <a:rPr lang="en-GB" b="1" dirty="0" err="1"/>
              <a:t>Sylfaenol</a:t>
            </a:r>
            <a:endParaRPr lang="en-GB" dirty="0"/>
          </a:p>
          <a:p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lansio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'</a:t>
            </a:r>
            <a:r>
              <a:rPr lang="en-GB" dirty="0" err="1"/>
              <a:t>ymosodol</a:t>
            </a:r>
            <a:r>
              <a:rPr lang="en-GB" dirty="0"/>
              <a:t> </a:t>
            </a:r>
            <a:r>
              <a:rPr lang="en-GB" dirty="0" err="1"/>
              <a:t>ymladd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dirywio</a:t>
            </a:r>
            <a:r>
              <a:rPr lang="en-GB" dirty="0"/>
              <a:t> a </a:t>
            </a:r>
            <a:r>
              <a:rPr lang="en-GB" dirty="0" err="1"/>
              <a:t>chanlyniadau</a:t>
            </a:r>
            <a:r>
              <a:rPr lang="en-GB" dirty="0"/>
              <a:t> PISA </a:t>
            </a:r>
            <a:r>
              <a:rPr lang="en-GB" dirty="0" err="1"/>
              <a:t>rhyngwladol</a:t>
            </a:r>
            <a:r>
              <a:rPr lang="en-GB" dirty="0"/>
              <a:t> </a:t>
            </a:r>
            <a:r>
              <a:rPr lang="en-GB" dirty="0" err="1"/>
              <a:t>gwael</a:t>
            </a:r>
            <a:r>
              <a:rPr lang="en-GB" dirty="0"/>
              <a:t>’            </a:t>
            </a:r>
            <a:r>
              <a:rPr lang="en-GB" sz="1100" dirty="0"/>
              <a:t>(</a:t>
            </a:r>
            <a:r>
              <a:rPr lang="en-GB" sz="1100" dirty="0" err="1"/>
              <a:t>LlC</a:t>
            </a:r>
            <a:r>
              <a:rPr lang="en-GB" sz="1100" dirty="0"/>
              <a:t>, 2026)</a:t>
            </a:r>
          </a:p>
          <a:p>
            <a:pPr marL="0" lvl="0" indent="0">
              <a:buNone/>
            </a:pPr>
            <a:endParaRPr lang="en-GB" dirty="0"/>
          </a:p>
          <a:p>
            <a:pPr lvl="0"/>
            <a:r>
              <a:rPr lang="en-GB" dirty="0"/>
              <a:t>Beth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?</a:t>
            </a:r>
          </a:p>
          <a:p>
            <a:pPr lvl="0"/>
            <a:r>
              <a:rPr lang="en-GB" dirty="0"/>
              <a:t>Beth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lwyddiant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D4ED34-71DF-D5F4-6EDD-F269C115E7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2" y="1825625"/>
            <a:ext cx="5156200" cy="3809862"/>
          </a:xfrm>
        </p:spPr>
        <p:txBody>
          <a:bodyPr>
            <a:normAutofit fontScale="92500" lnSpcReduction="10000"/>
          </a:bodyPr>
          <a:lstStyle/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Foundational Literacy and Numeracy Plan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Launched to ‘aggressively combat declining standards and poor international PISA results’</a:t>
            </a:r>
          </a:p>
          <a:p>
            <a:pPr marL="0" indent="0" algn="r">
              <a:buNone/>
            </a:pPr>
            <a:r>
              <a:rPr lang="en-GB" sz="1800" i="1" dirty="0">
                <a:solidFill>
                  <a:schemeClr val="accent1">
                    <a:lumMod val="75000"/>
                  </a:schemeClr>
                </a:solidFill>
              </a:rPr>
              <a:t>(WG, 2026)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will be its focus?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What will its success depend on?</a:t>
            </a:r>
          </a:p>
        </p:txBody>
      </p:sp>
    </p:spTree>
    <p:extLst>
      <p:ext uri="{BB962C8B-B14F-4D97-AF65-F5344CB8AC3E}">
        <p14:creationId xmlns:p14="http://schemas.microsoft.com/office/powerpoint/2010/main" val="4330721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C3AF7-A2BF-7B7D-529B-2686A7879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err="1"/>
              <a:t>Ymateb</a:t>
            </a:r>
            <a:r>
              <a:rPr lang="en-GB" b="1" dirty="0"/>
              <a:t> Estyn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ganlyniadau</a:t>
            </a:r>
            <a:r>
              <a:rPr lang="en-GB" b="1" dirty="0"/>
              <a:t> PISA</a:t>
            </a:r>
            <a:br>
              <a:rPr lang="en-GB" dirty="0"/>
            </a:b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Estyn response to PISA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AAFC1D-5BEF-BFB8-D6D1-BDF72AFD28D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lvl="0"/>
            <a:r>
              <a:rPr lang="en-GB" dirty="0" err="1"/>
              <a:t>Ychwanegwyd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i'w</a:t>
            </a:r>
            <a:r>
              <a:rPr lang="en-GB" dirty="0"/>
              <a:t> </a:t>
            </a:r>
            <a:r>
              <a:rPr lang="en-GB" dirty="0" err="1"/>
              <a:t>fframwaith</a:t>
            </a:r>
            <a:r>
              <a:rPr lang="en-GB" dirty="0"/>
              <a:t> "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". </a:t>
            </a:r>
          </a:p>
          <a:p>
            <a:pPr lvl="0"/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cyd-fynd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benodol</a:t>
            </a:r>
            <a:r>
              <a:rPr lang="en-GB" dirty="0"/>
              <a:t> â </a:t>
            </a:r>
            <a:r>
              <a:rPr lang="en-GB" dirty="0" err="1"/>
              <a:t>Chynllun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Sylfaenol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Cymru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gyhoeddi</a:t>
            </a:r>
            <a:endParaRPr lang="en-GB" dirty="0"/>
          </a:p>
          <a:p>
            <a:r>
              <a:rPr lang="en-GB" b="1" dirty="0" err="1"/>
              <a:t>Newidiadau</a:t>
            </a:r>
            <a:r>
              <a:rPr lang="en-GB" b="1" dirty="0"/>
              <a:t> </a:t>
            </a:r>
            <a:r>
              <a:rPr lang="en-GB" b="1" dirty="0" err="1"/>
              <a:t>Arolygiadau</a:t>
            </a:r>
            <a:r>
              <a:rPr lang="en-GB" b="1" dirty="0"/>
              <a:t> </a:t>
            </a:r>
            <a:r>
              <a:rPr lang="en-GB" b="1" dirty="0" err="1"/>
              <a:t>Allweddol</a:t>
            </a:r>
            <a:endParaRPr lang="en-GB" dirty="0"/>
          </a:p>
          <a:p>
            <a:pPr lvl="0"/>
            <a:r>
              <a:rPr lang="en-GB" dirty="0"/>
              <a:t>Yn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ymdrech</a:t>
            </a:r>
            <a:r>
              <a:rPr lang="en-GB" dirty="0"/>
              <a:t> </a:t>
            </a:r>
            <a:r>
              <a:rPr lang="en-GB" dirty="0" err="1"/>
              <a:t>barhaus</a:t>
            </a:r>
            <a:r>
              <a:rPr lang="en-GB" dirty="0"/>
              <a:t> o </a:t>
            </a:r>
            <a:r>
              <a:rPr lang="en-GB" dirty="0" err="1"/>
              <a:t>dair</a:t>
            </a:r>
            <a:r>
              <a:rPr lang="en-GB" dirty="0"/>
              <a:t> </a:t>
            </a:r>
            <a:r>
              <a:rPr lang="en-GB" dirty="0" err="1"/>
              <a:t>blynedd</a:t>
            </a:r>
            <a:r>
              <a:rPr lang="en-GB" dirty="0"/>
              <a:t> </a:t>
            </a:r>
            <a:r>
              <a:rPr lang="en-GB" dirty="0" err="1"/>
              <a:t>sy'n</a:t>
            </a:r>
            <a:r>
              <a:rPr lang="en-GB" dirty="0"/>
              <a:t> </a:t>
            </a:r>
            <a:r>
              <a:rPr lang="en-GB" dirty="0" err="1"/>
              <a:t>canolbwyntio'n</a:t>
            </a:r>
            <a:r>
              <a:rPr lang="en-GB" dirty="0"/>
              <a:t> </a:t>
            </a:r>
            <a:r>
              <a:rPr lang="en-GB" dirty="0" err="1"/>
              <a:t>llym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ddarllen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arolygwyr</a:t>
            </a:r>
            <a:r>
              <a:rPr lang="en-GB" dirty="0"/>
              <a:t> Estyn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craffu'n</a:t>
            </a:r>
            <a:r>
              <a:rPr lang="en-GB" dirty="0"/>
              <a:t> </a:t>
            </a:r>
            <a:r>
              <a:rPr lang="en-GB" dirty="0" err="1"/>
              <a:t>helaeth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, </a:t>
            </a:r>
            <a:r>
              <a:rPr lang="en-GB" dirty="0" err="1"/>
              <a:t>cyflawni</a:t>
            </a:r>
            <a:r>
              <a:rPr lang="en-GB" dirty="0"/>
              <a:t> ac </a:t>
            </a:r>
            <a:r>
              <a:rPr lang="en-GB" dirty="0" err="1"/>
              <a:t>olrhain</a:t>
            </a:r>
            <a:r>
              <a:rPr lang="en-GB" dirty="0"/>
              <a:t> </a:t>
            </a:r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mathemategol</a:t>
            </a:r>
            <a:r>
              <a:rPr lang="en-GB" dirty="0"/>
              <a:t>. </a:t>
            </a:r>
          </a:p>
          <a:p>
            <a:pPr lvl="0"/>
            <a:r>
              <a:rPr lang="en-GB" b="1" dirty="0" err="1"/>
              <a:t>Cyflwyno'r</a:t>
            </a:r>
            <a:r>
              <a:rPr lang="en-GB" b="1" dirty="0"/>
              <a:t> System: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Estyn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integreiddio'r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</a:t>
            </a:r>
            <a:r>
              <a:rPr lang="en-GB" dirty="0" err="1"/>
              <a:t>uwch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swyddogol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arolygiad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safonol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 mis Medi 2027.                                                        </a:t>
            </a:r>
          </a:p>
          <a:p>
            <a:pPr marL="0" indent="0" algn="r">
              <a:buNone/>
            </a:pPr>
            <a:r>
              <a:rPr lang="en-GB" dirty="0"/>
              <a:t>(Estyn, 2026)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DC43AD-3A22-6461-5AC6-B96323F28E4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Added mathematics and numeracy to its "enhanced focus" framework.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This response explicitly aligns with the Welsh Government’s newly published Foundational Literacy and Numeracy Plan</a:t>
            </a:r>
          </a:p>
          <a:p>
            <a:pPr marL="0" indent="0">
              <a:buNone/>
            </a:pP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Key Inspection Changes</a:t>
            </a:r>
          </a:p>
          <a:p>
            <a:pPr lvl="0"/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Following an ongoing three-year push focused strictly on reading, Estyn inspectors will now heavily scrutinize how schools plan, deliver and track mathematical progress. </a:t>
            </a:r>
          </a:p>
          <a:p>
            <a:pPr lvl="0"/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System Rollout: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Estyn will officially integrate the enhanced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mathematics focus into all standard school inspections starting September 2027.                                                        </a:t>
            </a:r>
          </a:p>
          <a:p>
            <a:pPr marL="0" lvl="0" indent="0" algn="r">
              <a:buNone/>
            </a:pPr>
            <a:endParaRPr lang="en-GB" i="1" dirty="0">
              <a:solidFill>
                <a:schemeClr val="accent1">
                  <a:lumMod val="75000"/>
                </a:schemeClr>
              </a:solidFill>
            </a:endParaRPr>
          </a:p>
          <a:p>
            <a:pPr marL="0" lvl="0" indent="0" algn="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(Estyn, 2026)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00458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7033AB-3A2F-090C-FCF5-BB2B06C78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</a:br>
            <a:r>
              <a:rPr lang="en-GB" sz="3600" b="1" dirty="0" err="1"/>
              <a:t>Tecawê</a:t>
            </a:r>
            <a:r>
              <a:rPr lang="en-GB" sz="3600" b="1" dirty="0"/>
              <a:t> </a:t>
            </a:r>
            <a:r>
              <a:rPr lang="en-GB" sz="3600" b="1" dirty="0" err="1"/>
              <a:t>allweddol</a:t>
            </a:r>
            <a:r>
              <a:rPr lang="en-GB" sz="3600" b="1" dirty="0"/>
              <a:t>: </a:t>
            </a:r>
            <a:r>
              <a:rPr lang="en-GB" sz="3600" b="1" dirty="0" err="1"/>
              <a:t>Pwysigrwydd</a:t>
            </a:r>
            <a:r>
              <a:rPr lang="en-GB" sz="3600" b="1" dirty="0"/>
              <a:t> </a:t>
            </a:r>
            <a:r>
              <a:rPr lang="en-GB" sz="3600" b="1" dirty="0" err="1"/>
              <a:t>sgiliau</a:t>
            </a:r>
            <a:r>
              <a:rPr lang="en-GB" sz="3600" b="1" dirty="0"/>
              <a:t> </a:t>
            </a:r>
            <a:r>
              <a:rPr lang="en-GB" sz="3600" b="1" dirty="0" err="1"/>
              <a:t>rhifedd</a:t>
            </a:r>
            <a:r>
              <a:rPr lang="en-GB" sz="3600" b="1" dirty="0"/>
              <a:t> da</a:t>
            </a:r>
            <a:br>
              <a:rPr lang="en-GB" sz="3600" dirty="0"/>
            </a:b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Key </a:t>
            </a:r>
            <a:r>
              <a:rPr lang="en-GB" sz="3600" b="1" i="1" dirty="0" err="1">
                <a:solidFill>
                  <a:schemeClr val="accent1">
                    <a:lumMod val="75000"/>
                  </a:schemeClr>
                </a:solidFill>
                <a:latin typeface="+mn-lt"/>
              </a:rPr>
              <a:t>takeaways:The</a:t>
            </a:r>
            <a:r>
              <a:rPr lang="en-GB" sz="3600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 importance of good numeracy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89405-2469-AD67-0074-DC6D976ABB7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lvl="0"/>
            <a:r>
              <a:rPr lang="en-GB" dirty="0"/>
              <a:t>Er bod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Lywodraeth</a:t>
            </a:r>
            <a:r>
              <a:rPr lang="en-GB" dirty="0"/>
              <a:t> Cymru </a:t>
            </a:r>
            <a:r>
              <a:rPr lang="en-GB" dirty="0" err="1"/>
              <a:t>gynllun</a:t>
            </a:r>
            <a:r>
              <a:rPr lang="en-GB" dirty="0"/>
              <a:t> </a:t>
            </a:r>
            <a:r>
              <a:rPr lang="en-GB" dirty="0" err="1"/>
              <a:t>hirdymor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</a:t>
            </a:r>
            <a:r>
              <a:rPr lang="en-GB" dirty="0" err="1"/>
              <a:t>mathemateg</a:t>
            </a:r>
            <a:r>
              <a:rPr lang="en-GB" dirty="0"/>
              <a:t> a </a:t>
            </a:r>
            <a:r>
              <a:rPr lang="en-GB" dirty="0" err="1"/>
              <a:t>rhifedd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</a:t>
            </a:r>
            <a:r>
              <a:rPr lang="en-GB" dirty="0" err="1"/>
              <a:t>cryf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ddysgwyr</a:t>
            </a:r>
            <a:r>
              <a:rPr lang="en-GB" dirty="0"/>
              <a:t> </a:t>
            </a:r>
            <a:r>
              <a:rPr lang="en-GB" b="1" u="sng" dirty="0" err="1"/>
              <a:t>nawr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penderfyniadau</a:t>
            </a:r>
            <a:r>
              <a:rPr lang="en-GB" dirty="0"/>
              <a:t> </a:t>
            </a:r>
            <a:r>
              <a:rPr lang="en-GB" dirty="0" err="1"/>
              <a:t>gwybodus</a:t>
            </a:r>
            <a:r>
              <a:rPr lang="en-GB" dirty="0"/>
              <a:t>,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at </a:t>
            </a:r>
            <a:r>
              <a:rPr lang="en-GB" dirty="0" err="1"/>
              <a:t>gyflogaeth</a:t>
            </a:r>
            <a:r>
              <a:rPr lang="en-GB" dirty="0"/>
              <a:t>,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cyllid</a:t>
            </a:r>
            <a:r>
              <a:rPr lang="en-GB" dirty="0"/>
              <a:t>,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hiechyd</a:t>
            </a:r>
            <a:r>
              <a:rPr lang="en-GB" dirty="0"/>
              <a:t> a </a:t>
            </a:r>
            <a:r>
              <a:rPr lang="en-GB" dirty="0" err="1"/>
              <a:t>chymryd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lawn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cymdeithas</a:t>
            </a:r>
            <a:r>
              <a:rPr lang="en-GB" dirty="0"/>
              <a:t>. </a:t>
            </a:r>
          </a:p>
          <a:p>
            <a:pPr lvl="0"/>
            <a:r>
              <a:rPr lang="en-GB" dirty="0"/>
              <a:t>Mae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rhifedd</a:t>
            </a:r>
            <a:r>
              <a:rPr lang="en-GB" dirty="0"/>
              <a:t> da felly </a:t>
            </a:r>
            <a:r>
              <a:rPr lang="en-GB" b="1" u="sng" dirty="0" err="1"/>
              <a:t>nid</a:t>
            </a:r>
            <a:r>
              <a:rPr lang="en-GB" b="1" u="sng" dirty="0"/>
              <a:t> </a:t>
            </a:r>
            <a:r>
              <a:rPr lang="en-GB" b="1" u="sng" dirty="0" err="1"/>
              <a:t>yn</a:t>
            </a:r>
            <a:r>
              <a:rPr lang="en-GB" b="1" u="sng" dirty="0"/>
              <a:t> </a:t>
            </a:r>
            <a:r>
              <a:rPr lang="en-GB" b="1" u="sng" dirty="0" err="1"/>
              <a:t>unig</a:t>
            </a:r>
            <a:r>
              <a:rPr lang="en-GB" b="1" u="sng" dirty="0"/>
              <a:t> </a:t>
            </a:r>
            <a:r>
              <a:rPr lang="en-GB" b="1" u="sng" dirty="0" err="1"/>
              <a:t>yn</a:t>
            </a:r>
            <a:r>
              <a:rPr lang="en-GB" b="1" u="sng" dirty="0"/>
              <a:t> </a:t>
            </a:r>
            <a:r>
              <a:rPr lang="en-GB" b="1" u="sng" dirty="0" err="1"/>
              <a:t>flaenoriaeth</a:t>
            </a:r>
            <a:r>
              <a:rPr lang="en-GB" b="1" u="sng" dirty="0"/>
              <a:t> </a:t>
            </a:r>
            <a:r>
              <a:rPr lang="en-GB" b="1" u="sng" dirty="0" err="1"/>
              <a:t>addysgol</a:t>
            </a:r>
            <a:r>
              <a:rPr lang="en-GB" b="1" u="sng" dirty="0"/>
              <a:t> </a:t>
            </a:r>
            <a:r>
              <a:rPr lang="en-GB" b="1" u="sng" dirty="0" err="1"/>
              <a:t>ond</a:t>
            </a:r>
            <a:r>
              <a:rPr lang="en-GB" b="1" u="sng" dirty="0"/>
              <a:t> </a:t>
            </a:r>
            <a:r>
              <a:rPr lang="en-GB" b="1" u="sng" dirty="0" err="1"/>
              <a:t>hefyd</a:t>
            </a:r>
            <a:r>
              <a:rPr lang="en-GB" b="1" u="sng" dirty="0"/>
              <a:t> </a:t>
            </a:r>
            <a:r>
              <a:rPr lang="en-GB" b="1" u="sng" dirty="0" err="1"/>
              <a:t>yn</a:t>
            </a:r>
            <a:r>
              <a:rPr lang="en-GB" b="1" u="sng" dirty="0"/>
              <a:t> </a:t>
            </a:r>
            <a:r>
              <a:rPr lang="en-GB" b="1" u="sng" dirty="0" err="1"/>
              <a:t>hanfodol</a:t>
            </a:r>
            <a:r>
              <a:rPr lang="en-GB" b="1" u="sng" dirty="0"/>
              <a:t> </a:t>
            </a:r>
            <a:r>
              <a:rPr lang="en-GB" b="1" u="sng" dirty="0" err="1"/>
              <a:t>ar</a:t>
            </a:r>
            <a:r>
              <a:rPr lang="en-GB" b="1" u="sng" dirty="0"/>
              <a:t> </a:t>
            </a:r>
            <a:r>
              <a:rPr lang="en-GB" b="1" u="sng" dirty="0" err="1"/>
              <a:t>gyfer</a:t>
            </a:r>
            <a:r>
              <a:rPr lang="en-GB" b="1" u="sng" dirty="0"/>
              <a:t> </a:t>
            </a:r>
            <a:r>
              <a:rPr lang="en-GB" b="1" u="sng" dirty="0" err="1"/>
              <a:t>cefnogi</a:t>
            </a:r>
            <a:r>
              <a:rPr lang="en-GB" b="1" u="sng" dirty="0"/>
              <a:t> </a:t>
            </a:r>
            <a:r>
              <a:rPr lang="en-GB" b="1" u="sng" dirty="0" err="1"/>
              <a:t>dinasyddion</a:t>
            </a:r>
            <a:r>
              <a:rPr lang="en-GB" b="1" u="sng" dirty="0"/>
              <a:t> </a:t>
            </a:r>
            <a:r>
              <a:rPr lang="en-GB" b="1" u="sng" dirty="0" err="1"/>
              <a:t>iach</a:t>
            </a:r>
            <a:r>
              <a:rPr lang="en-GB" b="1" u="sng" dirty="0"/>
              <a:t>, </a:t>
            </a:r>
            <a:r>
              <a:rPr lang="en-GB" b="1" u="sng" dirty="0" err="1"/>
              <a:t>hyderus</a:t>
            </a:r>
            <a:r>
              <a:rPr lang="en-GB" b="1" u="sng" dirty="0"/>
              <a:t> ac </a:t>
            </a:r>
            <a:r>
              <a:rPr lang="en-GB" b="1" u="sng" dirty="0" err="1"/>
              <a:t>egnïol</a:t>
            </a:r>
            <a:endParaRPr lang="en-GB" dirty="0"/>
          </a:p>
          <a:p>
            <a:pPr marL="0" indent="0" algn="ctr">
              <a:buNone/>
            </a:pP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dirty="0"/>
              <a:t>Moodle &amp; Teams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A559AC-DB85-C3D4-5251-175DD2341E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Although Welsh Government has a long-term plan to improve mathematics and numeracy standards, learners need strong numeracy skills </a:t>
            </a: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now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to make informed decisions, access employment, manage their finances, maintain their health and participate fully in society. </a:t>
            </a:r>
          </a:p>
          <a:p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Developing good numeracy is therefore </a:t>
            </a:r>
            <a:r>
              <a:rPr lang="en-GB" b="1" i="1" u="sng" dirty="0">
                <a:solidFill>
                  <a:schemeClr val="accent1">
                    <a:lumMod val="75000"/>
                  </a:schemeClr>
                </a:solidFill>
              </a:rPr>
              <a:t>not only an educational priority but also essential for supporting healthy, confident and active citizens</a:t>
            </a:r>
          </a:p>
          <a:p>
            <a:pPr marL="0" indent="0">
              <a:buNone/>
            </a:pPr>
            <a:endParaRPr lang="en-GB" b="1" i="1" u="sng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Essay plan available </a:t>
            </a: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on </a:t>
            </a:r>
          </a:p>
          <a:p>
            <a:pPr marL="0" indent="0" algn="ctr">
              <a:buNone/>
            </a:pPr>
            <a:r>
              <a:rPr lang="en-GB" i="1">
                <a:solidFill>
                  <a:schemeClr val="accent1">
                    <a:lumMod val="75000"/>
                  </a:schemeClr>
                </a:solidFill>
              </a:rPr>
              <a:t>Moodle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&amp;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5442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F2B99-2811-4DBC-EF06-C3EFC7BC3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b="1" dirty="0">
                <a:latin typeface="+mn-lt"/>
              </a:rPr>
            </a:br>
            <a:r>
              <a:rPr lang="en-GB" b="1" dirty="0" err="1">
                <a:latin typeface="+mn-lt"/>
              </a:rPr>
              <a:t>Rhestr</a:t>
            </a:r>
            <a:r>
              <a:rPr lang="en-GB" b="1" dirty="0">
                <a:latin typeface="+mn-lt"/>
              </a:rPr>
              <a:t> </a:t>
            </a:r>
            <a:r>
              <a:rPr lang="en-GB" b="1" dirty="0" err="1">
                <a:latin typeface="+mn-lt"/>
              </a:rPr>
              <a:t>Gyfeirnodau</a:t>
            </a:r>
            <a:r>
              <a:rPr lang="en-GB" b="1" dirty="0">
                <a:latin typeface="+mn-lt"/>
              </a:rPr>
              <a:t>/</a:t>
            </a:r>
            <a:r>
              <a:rPr lang="en-GB" b="1" i="1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Reference 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1BB24-6811-43A0-E59F-006C256E41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1400" dirty="0"/>
              <a:t>Estyn (2022)</a:t>
            </a:r>
            <a:r>
              <a:rPr lang="en-GB" sz="1400" i="1" dirty="0"/>
              <a:t> HMCI Annual Report.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/Available at </a:t>
            </a:r>
            <a:r>
              <a:rPr lang="en-GB" sz="1400" dirty="0">
                <a:hlinkClick r:id="rId2"/>
              </a:rPr>
              <a:t>HMCI Annual Report 2021-2022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 Accessed 05.08.2026)</a:t>
            </a:r>
          </a:p>
          <a:p>
            <a:pPr marL="0" indent="0">
              <a:buNone/>
            </a:pPr>
            <a:r>
              <a:rPr lang="en-GB" sz="1400" dirty="0"/>
              <a:t>Estyn (2025) </a:t>
            </a:r>
            <a:r>
              <a:rPr lang="en-GB" sz="1400" i="1" dirty="0" err="1"/>
              <a:t>Datgloi</a:t>
            </a:r>
            <a:r>
              <a:rPr lang="en-GB" sz="1400" i="1" dirty="0"/>
              <a:t> </a:t>
            </a:r>
            <a:r>
              <a:rPr lang="en-GB" sz="1400" i="1" dirty="0" err="1"/>
              <a:t>potensial</a:t>
            </a:r>
            <a:r>
              <a:rPr lang="en-GB" sz="1400" i="1" dirty="0"/>
              <a:t>: </a:t>
            </a:r>
            <a:r>
              <a:rPr lang="en-GB" sz="1400" i="1" dirty="0" err="1"/>
              <a:t>Mewnwelediadau</a:t>
            </a:r>
            <a:r>
              <a:rPr lang="en-GB" sz="1400" i="1" dirty="0"/>
              <a:t> </a:t>
            </a:r>
            <a:r>
              <a:rPr lang="en-GB" sz="1400" i="1" dirty="0" err="1"/>
              <a:t>i</a:t>
            </a:r>
            <a:r>
              <a:rPr lang="en-GB" sz="1400" i="1" dirty="0"/>
              <a:t> </a:t>
            </a:r>
            <a:r>
              <a:rPr lang="en-GB" sz="1400" i="1" dirty="0" err="1"/>
              <a:t>wella</a:t>
            </a:r>
            <a:r>
              <a:rPr lang="en-GB" sz="1400" i="1" dirty="0"/>
              <a:t> </a:t>
            </a:r>
            <a:r>
              <a:rPr lang="en-GB" sz="1400" i="1" dirty="0" err="1"/>
              <a:t>addysgu</a:t>
            </a:r>
            <a:r>
              <a:rPr lang="en-GB" sz="1400" i="1" dirty="0"/>
              <a:t> ac </a:t>
            </a:r>
            <a:r>
              <a:rPr lang="en-GB" sz="1400" i="1" dirty="0" err="1"/>
              <a:t>arweinyddiaeth</a:t>
            </a:r>
            <a:r>
              <a:rPr lang="en-GB" sz="1400" i="1" dirty="0"/>
              <a:t> </a:t>
            </a:r>
            <a:r>
              <a:rPr lang="en-GB" sz="1400" i="1" dirty="0" err="1"/>
              <a:t>mewn</a:t>
            </a:r>
            <a:r>
              <a:rPr lang="en-GB" sz="1400" i="1" dirty="0"/>
              <a:t> </a:t>
            </a:r>
            <a:r>
              <a:rPr lang="en-GB" sz="1400" i="1" dirty="0" err="1"/>
              <a:t>addysg</a:t>
            </a:r>
            <a:r>
              <a:rPr lang="en-GB" sz="1400" i="1" dirty="0"/>
              <a:t> </a:t>
            </a:r>
            <a:r>
              <a:rPr lang="en-GB" sz="1400" i="1" dirty="0" err="1"/>
              <a:t>fathemateg</a:t>
            </a:r>
            <a:r>
              <a:rPr lang="en-GB" sz="1400" i="1" dirty="0"/>
              <a:t>.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>
                <a:hlinkClick r:id="rId3"/>
              </a:rPr>
              <a:t>Datgloi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potensial</a:t>
            </a:r>
            <a:r>
              <a:rPr lang="en-GB" sz="1400" dirty="0">
                <a:hlinkClick r:id="rId3"/>
              </a:rPr>
              <a:t>: </a:t>
            </a:r>
            <a:r>
              <a:rPr lang="en-GB" sz="1400" dirty="0" err="1">
                <a:hlinkClick r:id="rId3"/>
              </a:rPr>
              <a:t>Mewnwelediadau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i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wella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addysgu</a:t>
            </a:r>
            <a:r>
              <a:rPr lang="en-GB" sz="1400" dirty="0">
                <a:hlinkClick r:id="rId3"/>
              </a:rPr>
              <a:t> ac </a:t>
            </a:r>
            <a:r>
              <a:rPr lang="en-GB" sz="1400" dirty="0" err="1">
                <a:hlinkClick r:id="rId3"/>
              </a:rPr>
              <a:t>arweinyddiaeth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mewn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addysg</a:t>
            </a:r>
            <a:r>
              <a:rPr lang="en-GB" sz="1400" dirty="0">
                <a:hlinkClick r:id="rId3"/>
              </a:rPr>
              <a:t> </a:t>
            </a:r>
            <a:r>
              <a:rPr lang="en-GB" sz="1400" dirty="0" err="1">
                <a:hlinkClick r:id="rId3"/>
              </a:rPr>
              <a:t>fathemateg</a:t>
            </a:r>
            <a:r>
              <a:rPr lang="en-GB" sz="1400" dirty="0">
                <a:hlinkClick r:id="rId3"/>
              </a:rPr>
              <a:t> – Estyn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05.08.2026)</a:t>
            </a:r>
          </a:p>
          <a:p>
            <a:pPr marL="0" indent="0">
              <a:buNone/>
            </a:pPr>
            <a:r>
              <a:rPr lang="en-GB" sz="1400" dirty="0"/>
              <a:t>Estyn (2025) </a:t>
            </a:r>
            <a:r>
              <a:rPr lang="en-GB" sz="1400" i="1" dirty="0"/>
              <a:t>Unlocking potential: Insights into improving teaching and leadership in mathematics education. </a:t>
            </a:r>
            <a:r>
              <a:rPr lang="en-GB" sz="1400" dirty="0"/>
              <a:t>Available at</a:t>
            </a:r>
            <a:r>
              <a:rPr lang="en-GB" sz="1400" i="1" dirty="0"/>
              <a:t> </a:t>
            </a:r>
            <a:r>
              <a:rPr lang="en-GB" sz="1400" dirty="0"/>
              <a:t> </a:t>
            </a:r>
            <a:r>
              <a:rPr lang="en-GB" sz="1400" dirty="0">
                <a:hlinkClick r:id="rId4"/>
              </a:rPr>
              <a:t>Unlocking potential: Insights into improving teaching and leadership in mathematics education – Estyn</a:t>
            </a:r>
            <a:r>
              <a:rPr lang="en-GB" sz="1400" dirty="0"/>
              <a:t> (Accessed 05.08.2026)</a:t>
            </a:r>
          </a:p>
          <a:p>
            <a:pPr marL="0" indent="0">
              <a:buNone/>
            </a:pPr>
            <a:r>
              <a:rPr lang="en-GB" sz="1400" dirty="0"/>
              <a:t>Estyn (2026) </a:t>
            </a:r>
            <a:r>
              <a:rPr lang="en-GB" sz="1400" i="1" dirty="0"/>
              <a:t>Estyn </a:t>
            </a:r>
            <a:r>
              <a:rPr lang="en-GB" sz="1400" i="1" dirty="0" err="1"/>
              <a:t>yn</a:t>
            </a:r>
            <a:r>
              <a:rPr lang="en-GB" sz="1400" i="1" dirty="0"/>
              <a:t> </a:t>
            </a:r>
            <a:r>
              <a:rPr lang="en-GB" sz="1400" i="1" dirty="0" err="1"/>
              <a:t>croesawu</a:t>
            </a:r>
            <a:r>
              <a:rPr lang="en-GB" sz="1400" i="1" dirty="0"/>
              <a:t> </a:t>
            </a:r>
            <a:r>
              <a:rPr lang="en-GB" sz="1400" i="1" dirty="0" err="1"/>
              <a:t>ffocws</a:t>
            </a:r>
            <a:r>
              <a:rPr lang="en-GB" sz="1400" i="1" dirty="0"/>
              <a:t> </a:t>
            </a:r>
            <a:r>
              <a:rPr lang="en-GB" sz="1400" i="1" dirty="0" err="1"/>
              <a:t>Llywodraeth</a:t>
            </a:r>
            <a:r>
              <a:rPr lang="en-GB" sz="1400" i="1" dirty="0"/>
              <a:t> Cymru </a:t>
            </a:r>
            <a:r>
              <a:rPr lang="en-GB" sz="1400" i="1" dirty="0" err="1"/>
              <a:t>ar</a:t>
            </a:r>
            <a:r>
              <a:rPr lang="en-GB" sz="1400" i="1" dirty="0"/>
              <a:t> </a:t>
            </a:r>
            <a:r>
              <a:rPr lang="en-GB" sz="1400" i="1" dirty="0" err="1"/>
              <a:t>lythrennedd</a:t>
            </a:r>
            <a:r>
              <a:rPr lang="en-GB" sz="1400" i="1" dirty="0"/>
              <a:t> a </a:t>
            </a:r>
            <a:r>
              <a:rPr lang="en-GB" sz="1400" i="1" dirty="0" err="1"/>
              <a:t>mathamateg</a:t>
            </a:r>
            <a:r>
              <a:rPr lang="en-GB" sz="1400" i="1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>
                <a:hlinkClick r:id="rId5"/>
              </a:rPr>
              <a:t>Estyn </a:t>
            </a:r>
            <a:r>
              <a:rPr lang="en-GB" sz="1400" dirty="0" err="1">
                <a:hlinkClick r:id="rId5"/>
              </a:rPr>
              <a:t>yn</a:t>
            </a:r>
            <a:r>
              <a:rPr lang="en-GB" sz="1400" dirty="0">
                <a:hlinkClick r:id="rId5"/>
              </a:rPr>
              <a:t> </a:t>
            </a:r>
            <a:r>
              <a:rPr lang="en-GB" sz="1400" dirty="0" err="1">
                <a:hlinkClick r:id="rId5"/>
              </a:rPr>
              <a:t>croesawu</a:t>
            </a:r>
            <a:r>
              <a:rPr lang="en-GB" sz="1400" dirty="0">
                <a:hlinkClick r:id="rId5"/>
              </a:rPr>
              <a:t> </a:t>
            </a:r>
            <a:r>
              <a:rPr lang="en-GB" sz="1400" dirty="0" err="1">
                <a:hlinkClick r:id="rId5"/>
              </a:rPr>
              <a:t>ffocws</a:t>
            </a:r>
            <a:r>
              <a:rPr lang="en-GB" sz="1400" dirty="0">
                <a:hlinkClick r:id="rId5"/>
              </a:rPr>
              <a:t> </a:t>
            </a:r>
            <a:r>
              <a:rPr lang="en-GB" sz="1400" dirty="0" err="1">
                <a:hlinkClick r:id="rId5"/>
              </a:rPr>
              <a:t>Llywodraeth</a:t>
            </a:r>
            <a:r>
              <a:rPr lang="en-GB" sz="1400" dirty="0">
                <a:hlinkClick r:id="rId5"/>
              </a:rPr>
              <a:t> Cymru </a:t>
            </a:r>
            <a:r>
              <a:rPr lang="en-GB" sz="1400" dirty="0" err="1">
                <a:hlinkClick r:id="rId5"/>
              </a:rPr>
              <a:t>ar</a:t>
            </a:r>
            <a:r>
              <a:rPr lang="en-GB" sz="1400" dirty="0">
                <a:hlinkClick r:id="rId5"/>
              </a:rPr>
              <a:t> </a:t>
            </a:r>
            <a:r>
              <a:rPr lang="en-GB" sz="1400" dirty="0" err="1">
                <a:hlinkClick r:id="rId5"/>
              </a:rPr>
              <a:t>lythrennedd</a:t>
            </a:r>
            <a:r>
              <a:rPr lang="en-GB" sz="1400" dirty="0">
                <a:hlinkClick r:id="rId5"/>
              </a:rPr>
              <a:t> a </a:t>
            </a:r>
            <a:r>
              <a:rPr lang="en-GB" sz="1400" dirty="0" err="1">
                <a:hlinkClick r:id="rId5"/>
              </a:rPr>
              <a:t>mathemateg</a:t>
            </a:r>
            <a:r>
              <a:rPr lang="en-GB" sz="1400" dirty="0">
                <a:hlinkClick r:id="rId5"/>
              </a:rPr>
              <a:t> ac </a:t>
            </a:r>
            <a:r>
              <a:rPr lang="en-GB" sz="1400" dirty="0" err="1">
                <a:hlinkClick r:id="rId5"/>
              </a:rPr>
              <a:t>yn</a:t>
            </a:r>
            <a:r>
              <a:rPr lang="en-GB" sz="1400" dirty="0">
                <a:hlinkClick r:id="rId5"/>
              </a:rPr>
              <a:t> </a:t>
            </a:r>
            <a:r>
              <a:rPr lang="en-GB" sz="1400" dirty="0" err="1">
                <a:hlinkClick r:id="rId5"/>
              </a:rPr>
              <a:t>ychwanegu</a:t>
            </a:r>
            <a:r>
              <a:rPr lang="en-GB" sz="1400" dirty="0">
                <a:hlinkClick r:id="rId5"/>
              </a:rPr>
              <a:t> </a:t>
            </a:r>
            <a:r>
              <a:rPr lang="en-GB" sz="1400" dirty="0" err="1">
                <a:hlinkClick r:id="rId5"/>
              </a:rPr>
              <a:t>mathemateg</a:t>
            </a:r>
            <a:r>
              <a:rPr lang="en-GB" sz="1400" dirty="0">
                <a:hlinkClick r:id="rId5"/>
              </a:rPr>
              <a:t> at </a:t>
            </a:r>
            <a:r>
              <a:rPr lang="en-GB" sz="1400" dirty="0" err="1">
                <a:hlinkClick r:id="rId5"/>
              </a:rPr>
              <a:t>ei</a:t>
            </a:r>
            <a:r>
              <a:rPr lang="en-GB" sz="1400" dirty="0">
                <a:hlinkClick r:id="rId5"/>
              </a:rPr>
              <a:t> </a:t>
            </a:r>
            <a:r>
              <a:rPr lang="en-GB" sz="1400" dirty="0" err="1">
                <a:hlinkClick r:id="rId5"/>
              </a:rPr>
              <a:t>ffocws</a:t>
            </a:r>
            <a:r>
              <a:rPr lang="en-GB" sz="1400" dirty="0">
                <a:hlinkClick r:id="rId5"/>
              </a:rPr>
              <a:t> </a:t>
            </a:r>
            <a:r>
              <a:rPr lang="en-GB" sz="1400" dirty="0" err="1">
                <a:hlinkClick r:id="rId5"/>
              </a:rPr>
              <a:t>manylach</a:t>
            </a:r>
            <a:r>
              <a:rPr lang="en-GB" sz="1400" dirty="0">
                <a:hlinkClick r:id="rId5"/>
              </a:rPr>
              <a:t> – Estyn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22.09.2026)</a:t>
            </a:r>
          </a:p>
          <a:p>
            <a:pPr marL="0" indent="0">
              <a:buNone/>
            </a:pPr>
            <a:r>
              <a:rPr lang="en-GB" sz="1400" dirty="0"/>
              <a:t>Estyn (2026) </a:t>
            </a:r>
            <a:r>
              <a:rPr lang="en-GB" sz="1400" i="1" dirty="0"/>
              <a:t>Estyn welcomes Welsh Government focus on reading and maths. </a:t>
            </a:r>
            <a:r>
              <a:rPr lang="en-GB" sz="1400" dirty="0"/>
              <a:t>Available at </a:t>
            </a:r>
            <a:r>
              <a:rPr lang="en-GB" sz="1400" dirty="0">
                <a:hlinkClick r:id="rId6"/>
              </a:rPr>
              <a:t>Estyn welcomes Welsh Government focus on literacy and mathematics and adds mathematics to its enhanced focus – Estyn</a:t>
            </a:r>
            <a:r>
              <a:rPr lang="en-GB" sz="1400" dirty="0"/>
              <a:t> (Accessed 22.09.2026)</a:t>
            </a:r>
          </a:p>
          <a:p>
            <a:pPr marL="0" indent="0">
              <a:buNone/>
            </a:pPr>
            <a:r>
              <a:rPr lang="en-GB" sz="1400" dirty="0" err="1"/>
              <a:t>Llywodraeth</a:t>
            </a:r>
            <a:r>
              <a:rPr lang="en-GB" sz="1400" dirty="0"/>
              <a:t> Cymru (2023) </a:t>
            </a:r>
            <a:r>
              <a:rPr lang="en-GB" sz="1400" i="1" dirty="0" err="1"/>
              <a:t>Cynllun</a:t>
            </a:r>
            <a:r>
              <a:rPr lang="en-GB" sz="1400" i="1" dirty="0"/>
              <a:t> </a:t>
            </a:r>
            <a:r>
              <a:rPr lang="en-GB" sz="1400" i="1" dirty="0" err="1"/>
              <a:t>Mathemateg</a:t>
            </a:r>
            <a:r>
              <a:rPr lang="en-GB" sz="1400" i="1" dirty="0"/>
              <a:t> a </a:t>
            </a:r>
            <a:r>
              <a:rPr lang="en-GB" sz="1400" i="1" dirty="0" err="1"/>
              <a:t>Rhifedd</a:t>
            </a:r>
            <a:r>
              <a:rPr lang="en-GB" sz="1400" i="1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>
                <a:hlinkClick r:id="rId7"/>
              </a:rPr>
              <a:t>Cynllun</a:t>
            </a:r>
            <a:r>
              <a:rPr lang="en-GB" sz="1400" dirty="0">
                <a:hlinkClick r:id="rId7"/>
              </a:rPr>
              <a:t> </a:t>
            </a:r>
            <a:r>
              <a:rPr lang="en-GB" sz="1400" dirty="0" err="1">
                <a:hlinkClick r:id="rId7"/>
              </a:rPr>
              <a:t>mathemateg</a:t>
            </a:r>
            <a:r>
              <a:rPr lang="en-GB" sz="1400" dirty="0">
                <a:hlinkClick r:id="rId7"/>
              </a:rPr>
              <a:t> a </a:t>
            </a:r>
            <a:r>
              <a:rPr lang="en-GB" sz="1400" dirty="0" err="1">
                <a:hlinkClick r:id="rId7"/>
              </a:rPr>
              <a:t>rhifedd</a:t>
            </a:r>
            <a:r>
              <a:rPr lang="en-GB" sz="1400" dirty="0">
                <a:hlinkClick r:id="rId7"/>
              </a:rPr>
              <a:t> 2023 [HTML] | LLYW.CYMRU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05.08.2026)</a:t>
            </a:r>
          </a:p>
          <a:p>
            <a:pPr marL="0" indent="0">
              <a:buNone/>
            </a:pPr>
            <a:r>
              <a:rPr lang="en-GB" sz="1400" dirty="0" err="1"/>
              <a:t>Llywodraeth</a:t>
            </a:r>
            <a:r>
              <a:rPr lang="en-GB" sz="1400" dirty="0"/>
              <a:t> Cymru (2024) </a:t>
            </a:r>
            <a:r>
              <a:rPr lang="en-GB" sz="1400" i="1" dirty="0" err="1"/>
              <a:t>Cynllun</a:t>
            </a:r>
            <a:r>
              <a:rPr lang="en-GB" sz="1400" i="1" dirty="0"/>
              <a:t> </a:t>
            </a:r>
            <a:r>
              <a:rPr lang="en-GB" sz="1400" i="1" dirty="0" err="1"/>
              <a:t>Mathemateg</a:t>
            </a:r>
            <a:r>
              <a:rPr lang="en-GB" sz="1400" i="1" dirty="0"/>
              <a:t> a </a:t>
            </a:r>
            <a:r>
              <a:rPr lang="en-GB" sz="1400" i="1" dirty="0" err="1"/>
              <a:t>Rhifedd</a:t>
            </a:r>
            <a:r>
              <a:rPr lang="en-GB" sz="1400" i="1" dirty="0"/>
              <a:t>: </a:t>
            </a:r>
            <a:r>
              <a:rPr lang="en-GB" sz="1400" i="1" dirty="0" err="1"/>
              <a:t>Diweddariad</a:t>
            </a:r>
            <a:r>
              <a:rPr lang="en-GB" sz="1400" i="1" dirty="0"/>
              <a:t> 2024.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>
                <a:hlinkClick r:id="rId8"/>
              </a:rPr>
              <a:t>Cynllun</a:t>
            </a:r>
            <a:r>
              <a:rPr lang="en-GB" sz="1400" dirty="0">
                <a:hlinkClick r:id="rId8"/>
              </a:rPr>
              <a:t> </a:t>
            </a:r>
            <a:r>
              <a:rPr lang="en-GB" sz="1400" dirty="0" err="1">
                <a:hlinkClick r:id="rId8"/>
              </a:rPr>
              <a:t>mathemateg</a:t>
            </a:r>
            <a:r>
              <a:rPr lang="en-GB" sz="1400" dirty="0">
                <a:hlinkClick r:id="rId8"/>
              </a:rPr>
              <a:t> a </a:t>
            </a:r>
            <a:r>
              <a:rPr lang="en-GB" sz="1400" dirty="0" err="1">
                <a:hlinkClick r:id="rId8"/>
              </a:rPr>
              <a:t>rhifedd</a:t>
            </a:r>
            <a:r>
              <a:rPr lang="en-GB" sz="1400" dirty="0">
                <a:hlinkClick r:id="rId8"/>
              </a:rPr>
              <a:t>: </a:t>
            </a:r>
            <a:r>
              <a:rPr lang="en-GB" sz="1400" dirty="0" err="1">
                <a:hlinkClick r:id="rId8"/>
              </a:rPr>
              <a:t>diweddariad</a:t>
            </a:r>
            <a:r>
              <a:rPr lang="en-GB" sz="1400" dirty="0">
                <a:hlinkClick r:id="rId8"/>
              </a:rPr>
              <a:t> 2024 [HTML] | LLYW.CYMRU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05.08.2026)</a:t>
            </a:r>
          </a:p>
          <a:p>
            <a:pPr marL="0" indent="0">
              <a:buNone/>
            </a:pPr>
            <a:r>
              <a:rPr lang="en-GB" sz="1400" dirty="0" err="1"/>
              <a:t>Llywodraeth</a:t>
            </a:r>
            <a:r>
              <a:rPr lang="en-GB" sz="1400" dirty="0"/>
              <a:t> Cymru (2025) </a:t>
            </a:r>
            <a:r>
              <a:rPr lang="en-GB" sz="1400" i="1" dirty="0" err="1"/>
              <a:t>Datgloi</a:t>
            </a:r>
            <a:r>
              <a:rPr lang="en-GB" sz="1400" i="1" dirty="0"/>
              <a:t> </a:t>
            </a:r>
            <a:r>
              <a:rPr lang="en-GB" sz="1400" i="1" dirty="0" err="1"/>
              <a:t>potensial</a:t>
            </a:r>
            <a:r>
              <a:rPr lang="en-GB" sz="1400" i="1" dirty="0"/>
              <a:t>: </a:t>
            </a:r>
            <a:r>
              <a:rPr lang="en-GB" sz="1400" i="1" dirty="0" err="1"/>
              <a:t>mewnwelediadau</a:t>
            </a:r>
            <a:r>
              <a:rPr lang="en-GB" sz="1400" i="1" dirty="0"/>
              <a:t> </a:t>
            </a:r>
            <a:r>
              <a:rPr lang="en-GB" sz="1400" i="1" dirty="0" err="1"/>
              <a:t>i</a:t>
            </a:r>
            <a:r>
              <a:rPr lang="en-GB" sz="1400" i="1" dirty="0"/>
              <a:t> </a:t>
            </a:r>
            <a:r>
              <a:rPr lang="en-GB" sz="1400" i="1" dirty="0" err="1"/>
              <a:t>wella</a:t>
            </a:r>
            <a:r>
              <a:rPr lang="en-GB" sz="1400" i="1" dirty="0"/>
              <a:t> </a:t>
            </a:r>
            <a:r>
              <a:rPr lang="en-GB" sz="1400" i="1" dirty="0" err="1"/>
              <a:t>addysgu</a:t>
            </a:r>
            <a:r>
              <a:rPr lang="en-GB" sz="1400" i="1" dirty="0"/>
              <a:t> ac </a:t>
            </a:r>
            <a:r>
              <a:rPr lang="en-GB" sz="1400" i="1" dirty="0" err="1"/>
              <a:t>arweinyddiaeth</a:t>
            </a:r>
            <a:r>
              <a:rPr lang="en-GB" sz="1400" i="1" dirty="0"/>
              <a:t> </a:t>
            </a:r>
            <a:r>
              <a:rPr lang="en-GB" sz="1400" i="1" dirty="0" err="1"/>
              <a:t>mewn</a:t>
            </a:r>
            <a:r>
              <a:rPr lang="en-GB" sz="1400" i="1" dirty="0"/>
              <a:t> </a:t>
            </a:r>
            <a:r>
              <a:rPr lang="en-GB" sz="1400" i="1" dirty="0" err="1"/>
              <a:t>addysg</a:t>
            </a:r>
            <a:r>
              <a:rPr lang="en-GB" sz="1400" i="1" dirty="0"/>
              <a:t> </a:t>
            </a:r>
            <a:r>
              <a:rPr lang="en-GB" sz="1400" i="1" dirty="0" err="1"/>
              <a:t>fathemateg</a:t>
            </a:r>
            <a:r>
              <a:rPr lang="en-GB" sz="1400" i="1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i="1" dirty="0"/>
              <a:t> </a:t>
            </a:r>
            <a:r>
              <a:rPr lang="en-GB" sz="1400" dirty="0"/>
              <a:t> </a:t>
            </a:r>
            <a:r>
              <a:rPr lang="en-GB" sz="1400" dirty="0" err="1">
                <a:hlinkClick r:id="rId9"/>
              </a:rPr>
              <a:t>Datgloi</a:t>
            </a:r>
            <a:r>
              <a:rPr lang="en-GB" sz="1400" dirty="0">
                <a:hlinkClick r:id="rId9"/>
              </a:rPr>
              <a:t> </a:t>
            </a:r>
            <a:r>
              <a:rPr lang="en-GB" sz="1400" dirty="0" err="1">
                <a:hlinkClick r:id="rId9"/>
              </a:rPr>
              <a:t>potensial</a:t>
            </a:r>
            <a:r>
              <a:rPr lang="en-GB" sz="1400" dirty="0">
                <a:hlinkClick r:id="rId9"/>
              </a:rPr>
              <a:t>: </a:t>
            </a:r>
            <a:r>
              <a:rPr lang="en-GB" sz="1400" dirty="0" err="1">
                <a:hlinkClick r:id="rId9"/>
              </a:rPr>
              <a:t>mewnwelediadau</a:t>
            </a:r>
            <a:r>
              <a:rPr lang="en-GB" sz="1400" dirty="0">
                <a:hlinkClick r:id="rId9"/>
              </a:rPr>
              <a:t> </a:t>
            </a:r>
            <a:r>
              <a:rPr lang="en-GB" sz="1400" dirty="0" err="1">
                <a:hlinkClick r:id="rId9"/>
              </a:rPr>
              <a:t>i</a:t>
            </a:r>
            <a:r>
              <a:rPr lang="en-GB" sz="1400" dirty="0">
                <a:hlinkClick r:id="rId9"/>
              </a:rPr>
              <a:t> </a:t>
            </a:r>
            <a:r>
              <a:rPr lang="en-GB" sz="1400" dirty="0" err="1">
                <a:hlinkClick r:id="rId9"/>
              </a:rPr>
              <a:t>wella</a:t>
            </a:r>
            <a:r>
              <a:rPr lang="en-GB" sz="1400" dirty="0">
                <a:hlinkClick r:id="rId9"/>
              </a:rPr>
              <a:t> </a:t>
            </a:r>
            <a:r>
              <a:rPr lang="en-GB" sz="1400" dirty="0" err="1">
                <a:hlinkClick r:id="rId9"/>
              </a:rPr>
              <a:t>addysgu</a:t>
            </a:r>
            <a:r>
              <a:rPr lang="en-GB" sz="1400" dirty="0">
                <a:hlinkClick r:id="rId9"/>
              </a:rPr>
              <a:t> ac </a:t>
            </a:r>
            <a:r>
              <a:rPr lang="en-GB" sz="1400" dirty="0" err="1">
                <a:hlinkClick r:id="rId9"/>
              </a:rPr>
              <a:t>arweinyddiaeth</a:t>
            </a:r>
            <a:r>
              <a:rPr lang="en-GB" sz="1400" dirty="0">
                <a:hlinkClick r:id="rId9"/>
              </a:rPr>
              <a:t> </a:t>
            </a:r>
            <a:r>
              <a:rPr lang="en-GB" sz="1400" dirty="0" err="1">
                <a:hlinkClick r:id="rId9"/>
              </a:rPr>
              <a:t>mewn</a:t>
            </a:r>
            <a:r>
              <a:rPr lang="en-GB" sz="1400" dirty="0">
                <a:hlinkClick r:id="rId9"/>
              </a:rPr>
              <a:t> </a:t>
            </a:r>
            <a:r>
              <a:rPr lang="en-GB" sz="1400" dirty="0" err="1">
                <a:hlinkClick r:id="rId9"/>
              </a:rPr>
              <a:t>addysg</a:t>
            </a:r>
            <a:r>
              <a:rPr lang="en-GB" sz="1400" dirty="0">
                <a:hlinkClick r:id="rId9"/>
              </a:rPr>
              <a:t> </a:t>
            </a:r>
            <a:r>
              <a:rPr lang="en-GB" sz="1400" dirty="0" err="1">
                <a:hlinkClick r:id="rId9"/>
              </a:rPr>
              <a:t>fathemateg</a:t>
            </a:r>
            <a:r>
              <a:rPr lang="en-GB" sz="1400" dirty="0">
                <a:hlinkClick r:id="rId9"/>
              </a:rPr>
              <a:t>: </a:t>
            </a:r>
            <a:r>
              <a:rPr lang="en-GB" sz="1400" dirty="0" err="1">
                <a:hlinkClick r:id="rId9"/>
              </a:rPr>
              <a:t>ymateb</a:t>
            </a:r>
            <a:r>
              <a:rPr lang="en-GB" sz="1400" dirty="0">
                <a:hlinkClick r:id="rId9"/>
              </a:rPr>
              <a:t> y </a:t>
            </a:r>
            <a:r>
              <a:rPr lang="en-GB" sz="1400" dirty="0" err="1">
                <a:hlinkClick r:id="rId9"/>
              </a:rPr>
              <a:t>llywodraeth</a:t>
            </a:r>
            <a:r>
              <a:rPr lang="en-GB" sz="1400" dirty="0">
                <a:hlinkClick r:id="rId9"/>
              </a:rPr>
              <a:t> [HTML] | LLYW.CYMRU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05.08.2026)</a:t>
            </a:r>
          </a:p>
          <a:p>
            <a:pPr marL="0" indent="0">
              <a:buNone/>
            </a:pPr>
            <a:r>
              <a:rPr lang="en-GB" sz="1400" dirty="0" err="1"/>
              <a:t>Llywodraeth</a:t>
            </a:r>
            <a:r>
              <a:rPr lang="en-GB" sz="1400" dirty="0"/>
              <a:t> Cymru (2026) </a:t>
            </a:r>
            <a:r>
              <a:rPr lang="en-GB" sz="1400" i="1" dirty="0"/>
              <a:t>Codi </a:t>
            </a:r>
            <a:r>
              <a:rPr lang="en-GB" sz="1400" i="1" dirty="0" err="1"/>
              <a:t>safonau</a:t>
            </a:r>
            <a:r>
              <a:rPr lang="en-GB" sz="1400" i="1" dirty="0"/>
              <a:t> </a:t>
            </a:r>
            <a:r>
              <a:rPr lang="en-GB" sz="1400" i="1" dirty="0" err="1"/>
              <a:t>yn</a:t>
            </a:r>
            <a:r>
              <a:rPr lang="en-GB" sz="1400" i="1" dirty="0"/>
              <a:t> </a:t>
            </a:r>
            <a:r>
              <a:rPr lang="en-GB" sz="1400" i="1" dirty="0" err="1"/>
              <a:t>gyfrifoldeb</a:t>
            </a:r>
            <a:r>
              <a:rPr lang="en-GB" sz="1400" i="1" dirty="0"/>
              <a:t> </a:t>
            </a:r>
            <a:r>
              <a:rPr lang="en-GB" sz="1400" i="1" dirty="0" err="1"/>
              <a:t>ar</a:t>
            </a:r>
            <a:r>
              <a:rPr lang="en-GB" sz="1400" i="1" dirty="0"/>
              <a:t> y </a:t>
            </a:r>
            <a:r>
              <a:rPr lang="en-GB" sz="1400" i="1" dirty="0" err="1"/>
              <a:t>cyd</a:t>
            </a:r>
            <a:r>
              <a:rPr lang="en-GB" sz="1400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 </a:t>
            </a:r>
            <a:r>
              <a:rPr lang="en-GB" sz="1400" dirty="0">
                <a:hlinkClick r:id="rId10"/>
              </a:rPr>
              <a:t>Codi </a:t>
            </a:r>
            <a:r>
              <a:rPr lang="en-GB" sz="1400" dirty="0" err="1">
                <a:hlinkClick r:id="rId10"/>
              </a:rPr>
              <a:t>safonau</a:t>
            </a:r>
            <a:r>
              <a:rPr lang="en-GB" sz="1400" dirty="0">
                <a:hlinkClick r:id="rId10"/>
              </a:rPr>
              <a:t> </a:t>
            </a:r>
            <a:r>
              <a:rPr lang="en-GB" sz="1400" dirty="0" err="1">
                <a:hlinkClick r:id="rId10"/>
              </a:rPr>
              <a:t>yn</a:t>
            </a:r>
            <a:r>
              <a:rPr lang="en-GB" sz="1400" dirty="0">
                <a:hlinkClick r:id="rId10"/>
              </a:rPr>
              <a:t> </a:t>
            </a:r>
            <a:r>
              <a:rPr lang="en-GB" sz="1400" dirty="0" err="1">
                <a:hlinkClick r:id="rId10"/>
              </a:rPr>
              <a:t>gyfrifoldeb</a:t>
            </a:r>
            <a:r>
              <a:rPr lang="en-GB" sz="1400" dirty="0">
                <a:hlinkClick r:id="rId10"/>
              </a:rPr>
              <a:t> </a:t>
            </a:r>
            <a:r>
              <a:rPr lang="en-GB" sz="1400" dirty="0" err="1">
                <a:hlinkClick r:id="rId10"/>
              </a:rPr>
              <a:t>ar</a:t>
            </a:r>
            <a:r>
              <a:rPr lang="en-GB" sz="1400" dirty="0">
                <a:hlinkClick r:id="rId10"/>
              </a:rPr>
              <a:t> y </a:t>
            </a:r>
            <a:r>
              <a:rPr lang="en-GB" sz="1400" dirty="0" err="1">
                <a:hlinkClick r:id="rId10"/>
              </a:rPr>
              <a:t>cyd</a:t>
            </a:r>
            <a:r>
              <a:rPr lang="en-GB" sz="1400" dirty="0">
                <a:hlinkClick r:id="rId10"/>
              </a:rPr>
              <a:t> – y </a:t>
            </a:r>
            <a:r>
              <a:rPr lang="en-GB" sz="1400" dirty="0" err="1">
                <a:hlinkClick r:id="rId10"/>
              </a:rPr>
              <a:t>Gweinidog</a:t>
            </a:r>
            <a:r>
              <a:rPr lang="en-GB" sz="1400" dirty="0">
                <a:hlinkClick r:id="rId10"/>
              </a:rPr>
              <a:t> </a:t>
            </a:r>
            <a:r>
              <a:rPr lang="en-GB" sz="1400" dirty="0" err="1">
                <a:hlinkClick r:id="rId10"/>
              </a:rPr>
              <a:t>Addysg</a:t>
            </a:r>
            <a:r>
              <a:rPr lang="en-GB" sz="1400" dirty="0">
                <a:hlinkClick r:id="rId10"/>
              </a:rPr>
              <a:t> | LLYW.CYMRU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 21.09.2026)</a:t>
            </a:r>
          </a:p>
          <a:p>
            <a:pPr marL="0" indent="0">
              <a:buNone/>
            </a:pPr>
            <a:r>
              <a:rPr lang="en-GB" sz="1400" dirty="0"/>
              <a:t>National Numeracy (n.d.) </a:t>
            </a:r>
            <a:r>
              <a:rPr lang="en-GB" sz="1600" i="1" dirty="0"/>
              <a:t>Numeracy for Health: Why improving numeracy levels is critical to creating a sustainable NHS and improving health outcomes in the UK</a:t>
            </a:r>
            <a:r>
              <a:rPr lang="en-GB" sz="1600" dirty="0"/>
              <a:t>. </a:t>
            </a:r>
            <a:r>
              <a:rPr lang="en-GB" sz="1600" dirty="0" err="1"/>
              <a:t>Ar</a:t>
            </a:r>
            <a:r>
              <a:rPr lang="en-GB" sz="1600" dirty="0"/>
              <a:t> </a:t>
            </a:r>
            <a:r>
              <a:rPr lang="en-GB" sz="1600" dirty="0" err="1"/>
              <a:t>gael</a:t>
            </a:r>
            <a:r>
              <a:rPr lang="en-GB" sz="1600" dirty="0"/>
              <a:t> </a:t>
            </a:r>
            <a:r>
              <a:rPr lang="en-GB" sz="1600" dirty="0" err="1"/>
              <a:t>yn</a:t>
            </a:r>
            <a:r>
              <a:rPr lang="en-GB" sz="1600" dirty="0"/>
              <a:t>/ Available at: </a:t>
            </a:r>
            <a:r>
              <a:rPr lang="en-GB" sz="1600" dirty="0">
                <a:hlinkClick r:id="rId11"/>
              </a:rPr>
              <a:t>https://www.nationalnumeracy.org.uk/sites/default/files/documents/Numeracy_and_managing_health/numeracy_for_health_full.pdf</a:t>
            </a:r>
            <a:r>
              <a:rPr lang="en-GB" sz="1600" dirty="0"/>
              <a:t> (</a:t>
            </a:r>
            <a:r>
              <a:rPr lang="en-GB" sz="1600" dirty="0" err="1"/>
              <a:t>Cyrchwyd</a:t>
            </a:r>
            <a:r>
              <a:rPr lang="en-GB" sz="1600" dirty="0"/>
              <a:t>/Accessed 05.08.2026)</a:t>
            </a:r>
          </a:p>
          <a:p>
            <a:pPr marL="0" indent="0">
              <a:buNone/>
            </a:pPr>
            <a:r>
              <a:rPr lang="en-GB" sz="1400" dirty="0"/>
              <a:t>OECD (2020) </a:t>
            </a:r>
            <a:r>
              <a:rPr lang="en-GB" sz="1400" i="1" dirty="0"/>
              <a:t>Recommendation of the Council on Financial Literacy</a:t>
            </a:r>
            <a:r>
              <a:rPr lang="en-GB" sz="1400" dirty="0"/>
              <a:t>. Paris: OECD.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/Available at: </a:t>
            </a:r>
            <a:r>
              <a:rPr lang="en-GB" sz="1400" dirty="0">
                <a:hlinkClick r:id="rId12"/>
              </a:rPr>
              <a:t>https://legalinstruments.oecd.org/en/instruments/OECD-LEGAL-0461</a:t>
            </a:r>
            <a:r>
              <a:rPr lang="en-GB" sz="1400" dirty="0"/>
              <a:t> (</a:t>
            </a:r>
            <a:r>
              <a:rPr lang="en-GB" sz="1400" dirty="0" err="1"/>
              <a:t>Cyrchwyd</a:t>
            </a:r>
            <a:r>
              <a:rPr lang="en-GB" sz="1400" dirty="0"/>
              <a:t>/Accessed 05.08.2026)</a:t>
            </a:r>
          </a:p>
          <a:p>
            <a:pPr marL="0" indent="0">
              <a:buNone/>
            </a:pPr>
            <a:r>
              <a:rPr lang="en-GB" sz="1400" dirty="0"/>
              <a:t>OECD (2026) </a:t>
            </a:r>
            <a:r>
              <a:rPr lang="en-GB" sz="1500" dirty="0"/>
              <a:t> </a:t>
            </a:r>
            <a:r>
              <a:rPr lang="en-GB" sz="1500" i="1" dirty="0"/>
              <a:t>Navigating Life with Low Literacy and Numeracy: Survey of Adult Skills (PIAAC)</a:t>
            </a:r>
            <a:r>
              <a:rPr lang="en-GB" sz="1500" dirty="0"/>
              <a:t>. Paris: OECD Publishing. </a:t>
            </a:r>
            <a:r>
              <a:rPr lang="en-GB" sz="1500" dirty="0" err="1"/>
              <a:t>Ar</a:t>
            </a:r>
            <a:r>
              <a:rPr lang="en-GB" sz="1500" dirty="0"/>
              <a:t> </a:t>
            </a:r>
            <a:r>
              <a:rPr lang="en-GB" sz="1500" dirty="0" err="1"/>
              <a:t>gael</a:t>
            </a:r>
            <a:r>
              <a:rPr lang="en-GB" sz="1500" dirty="0"/>
              <a:t> </a:t>
            </a:r>
            <a:r>
              <a:rPr lang="en-GB" sz="1500" dirty="0" err="1"/>
              <a:t>yn</a:t>
            </a:r>
            <a:r>
              <a:rPr lang="en-GB" sz="1500" dirty="0"/>
              <a:t>/ Available at </a:t>
            </a:r>
            <a:r>
              <a:rPr lang="en-GB" sz="1500" dirty="0">
                <a:hlinkClick r:id="rId13"/>
              </a:rPr>
              <a:t>https://www.oecd.org/skills/piaac/</a:t>
            </a:r>
            <a:r>
              <a:rPr lang="en-GB" sz="1500" dirty="0"/>
              <a:t> (</a:t>
            </a:r>
            <a:r>
              <a:rPr lang="en-GB" sz="1500" dirty="0" err="1"/>
              <a:t>Cyrchwyd</a:t>
            </a:r>
            <a:r>
              <a:rPr lang="en-GB" sz="1500" dirty="0"/>
              <a:t>/Accessed 05.08.2026)</a:t>
            </a:r>
          </a:p>
          <a:p>
            <a:pPr marL="0" indent="0">
              <a:buNone/>
            </a:pPr>
            <a:r>
              <a:rPr lang="en-GB" sz="1500" dirty="0"/>
              <a:t>TES (2026)  </a:t>
            </a:r>
            <a:r>
              <a:rPr lang="en-GB" sz="1500" i="1" dirty="0"/>
              <a:t>PISA: Scores rise in Science but flatten in Reading and Maths.. </a:t>
            </a:r>
            <a:r>
              <a:rPr lang="en-GB" sz="1500" dirty="0" err="1"/>
              <a:t>Ar</a:t>
            </a:r>
            <a:r>
              <a:rPr lang="en-GB" sz="1500" dirty="0"/>
              <a:t> </a:t>
            </a:r>
            <a:r>
              <a:rPr lang="en-GB" sz="1500" dirty="0" err="1"/>
              <a:t>gael</a:t>
            </a:r>
            <a:r>
              <a:rPr lang="en-GB" sz="1500" dirty="0"/>
              <a:t> </a:t>
            </a:r>
            <a:r>
              <a:rPr lang="en-GB" sz="1500" dirty="0" err="1"/>
              <a:t>yn</a:t>
            </a:r>
            <a:r>
              <a:rPr lang="en-GB" sz="1500" dirty="0"/>
              <a:t>/ Available at </a:t>
            </a:r>
            <a:r>
              <a:rPr lang="en-GB" sz="1600" dirty="0">
                <a:hlinkClick r:id="rId14"/>
              </a:rPr>
              <a:t>Pisa: scores rise in science but flatten in maths and reading | </a:t>
            </a:r>
            <a:r>
              <a:rPr lang="en-GB" sz="1600" dirty="0" err="1">
                <a:hlinkClick r:id="rId14"/>
              </a:rPr>
              <a:t>Tes</a:t>
            </a:r>
            <a:r>
              <a:rPr lang="en-GB" sz="1600" dirty="0"/>
              <a:t> (</a:t>
            </a:r>
            <a:r>
              <a:rPr lang="en-GB" sz="1600" dirty="0" err="1"/>
              <a:t>Cyrchwyd</a:t>
            </a:r>
            <a:r>
              <a:rPr lang="en-GB" sz="1600" dirty="0"/>
              <a:t>/Accessed on 21.09.2026)</a:t>
            </a:r>
            <a:endParaRPr lang="en-GB" sz="1500" dirty="0"/>
          </a:p>
          <a:p>
            <a:pPr marL="0" indent="0">
              <a:buNone/>
            </a:pPr>
            <a:r>
              <a:rPr lang="en-GB" sz="1400" dirty="0"/>
              <a:t>Welsh Government (2023) </a:t>
            </a:r>
            <a:r>
              <a:rPr lang="en-GB" sz="1400" i="1" dirty="0"/>
              <a:t>Mathematics and Numeracy Plan. </a:t>
            </a:r>
            <a:r>
              <a:rPr lang="en-GB" sz="1400" dirty="0"/>
              <a:t>Available at </a:t>
            </a:r>
            <a:r>
              <a:rPr lang="en-GB" sz="1400" dirty="0">
                <a:hlinkClick r:id="rId15"/>
              </a:rPr>
              <a:t>Mathematics and numeracy plan 2023 [HTML] | GOV.WALES</a:t>
            </a:r>
            <a:r>
              <a:rPr lang="en-GB" sz="1400" dirty="0"/>
              <a:t> (Accessed 05.08.2026)</a:t>
            </a:r>
          </a:p>
          <a:p>
            <a:pPr marL="0" indent="0">
              <a:buNone/>
            </a:pPr>
            <a:r>
              <a:rPr lang="en-GB" sz="1400" dirty="0"/>
              <a:t>Welsh Government (2024) </a:t>
            </a:r>
            <a:r>
              <a:rPr lang="en-GB" sz="1400" i="1" dirty="0"/>
              <a:t>Mathematics and Numeracy Plan: Update 2024 </a:t>
            </a:r>
            <a:r>
              <a:rPr lang="en-GB" sz="1400" dirty="0"/>
              <a:t>Available at </a:t>
            </a:r>
            <a:r>
              <a:rPr lang="en-GB" sz="1400" dirty="0">
                <a:hlinkClick r:id="rId16"/>
              </a:rPr>
              <a:t>Mathematics and numeracy plan: update 2024 [HTML] | GOV.WALES</a:t>
            </a:r>
            <a:r>
              <a:rPr lang="en-GB" sz="1400" dirty="0"/>
              <a:t> (Accessed 05.08.2026)</a:t>
            </a:r>
          </a:p>
          <a:p>
            <a:pPr marL="0" indent="0">
              <a:buNone/>
            </a:pPr>
            <a:r>
              <a:rPr lang="en-GB" sz="1400" dirty="0"/>
              <a:t>Welsh Government (2025)</a:t>
            </a:r>
            <a:r>
              <a:rPr lang="en-GB" sz="1400" i="1" dirty="0"/>
              <a:t>Unlocking potential: Insights into improving teaching and leadership in mathematics education. </a:t>
            </a:r>
            <a:r>
              <a:rPr lang="en-GB" sz="1400" dirty="0"/>
              <a:t>Available at  </a:t>
            </a:r>
            <a:r>
              <a:rPr lang="en-GB" sz="1400" dirty="0">
                <a:hlinkClick r:id="rId17"/>
              </a:rPr>
              <a:t>Unlocking potential: insights into improving teaching and leadership in mathematics education: government response [HTML] | GOV.WALES</a:t>
            </a:r>
            <a:r>
              <a:rPr lang="en-GB" sz="1400" dirty="0"/>
              <a:t> (Accessed 05.08.2026)</a:t>
            </a:r>
          </a:p>
          <a:p>
            <a:pPr marL="0" indent="0">
              <a:buNone/>
            </a:pPr>
            <a:r>
              <a:rPr lang="en-GB" sz="1400" dirty="0"/>
              <a:t>Welsh Government (2026)</a:t>
            </a:r>
            <a:r>
              <a:rPr lang="en-GB" sz="1400" i="1" dirty="0"/>
              <a:t> Raising standards is a team effort. </a:t>
            </a:r>
            <a:r>
              <a:rPr lang="en-GB" sz="1400" dirty="0"/>
              <a:t>Available at </a:t>
            </a:r>
            <a:r>
              <a:rPr lang="en-GB" sz="1400" dirty="0">
                <a:hlinkClick r:id="rId18"/>
              </a:rPr>
              <a:t>Raising standards a team effort – Education Minister | GOV.WALES</a:t>
            </a:r>
            <a:r>
              <a:rPr lang="en-GB" sz="1400" dirty="0"/>
              <a:t> (Accessed 21.09.2026)</a:t>
            </a:r>
            <a:endParaRPr lang="en-GB" sz="1400" i="1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ACEE9A93-F44E-04A5-8884-F61E2E0597A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220449025"/>
                  </p:ext>
                </p:extLst>
              </p:nvPr>
            </p:nvGraphicFramePr>
            <p:xfrm>
              <a:off x="-1269076" y="4117293"/>
              <a:ext cx="3048000" cy="1714500"/>
            </p:xfrm>
            <a:graphic>
              <a:graphicData uri="http://schemas.microsoft.com/office/powerpoint/2016/slidezoom">
                <pslz:sldZm>
                  <pslz:sldZmObj sldId="481" cId="2754392311">
                    <pslz:zmPr id="{19067990-CC9C-455C-9B8A-EA81EF3FCA44}" returnToParent="0" transitionDur="1000">
                      <p166:blipFill xmlns:p166="http://schemas.microsoft.com/office/powerpoint/2016/6/main">
                        <a:blip r:embed="rId19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20" action="ppaction://hlinksldjump"/>
                <a:extLst>
                  <a:ext uri="{FF2B5EF4-FFF2-40B4-BE49-F238E27FC236}">
                    <a16:creationId xmlns:a16="http://schemas.microsoft.com/office/drawing/2014/main" id="{ACEE9A93-F44E-04A5-8884-F61E2E0597A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-1269076" y="4117293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5439231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3297</Words>
  <Application>Microsoft Office PowerPoint</Application>
  <PresentationFormat>Widescreen</PresentationFormat>
  <Paragraphs>274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Aptos</vt:lpstr>
      <vt:lpstr>Arial</vt:lpstr>
      <vt:lpstr>Calibri</vt:lpstr>
      <vt:lpstr>Calibri Light</vt:lpstr>
      <vt:lpstr>Cambria</vt:lpstr>
      <vt:lpstr>Segoe UI</vt:lpstr>
      <vt:lpstr>Times New Roman</vt:lpstr>
      <vt:lpstr>UWTSD Holding Page</vt:lpstr>
      <vt:lpstr>Accessible 2</vt:lpstr>
      <vt:lpstr>Mae Microsoft Translate wedi cael ei ddefnyddio ar rai sleidiau Microsoft Translate has been used on some slides</vt:lpstr>
      <vt:lpstr>Asesiad Assessment</vt:lpstr>
      <vt:lpstr>Cynnwys y modiwl Module content</vt:lpstr>
      <vt:lpstr>Pwysigrwydd sgiliau rhifedd da The importance of good numeracy skills</vt:lpstr>
      <vt:lpstr> Pwysigrwydd rhifedd ar gyflawniad addysgo The impact of numeracy on educational achievement  </vt:lpstr>
      <vt:lpstr> Cysylltiadau rhwng rhifedd a chyflogadwyedd Links between numeracy and employability</vt:lpstr>
      <vt:lpstr> Rhifedd a gallu ariannol Numeracy and financial capability  </vt:lpstr>
      <vt:lpstr>Rhifedd a chanlyniadau iechyd Numeracy and health outcomes</vt:lpstr>
      <vt:lpstr>  Rhifedd fel offeryn ar gyfer cynhwysiant cymdeithasol a dinasyddiaeth Numeracy as a tool for social inclusion and citizenship          </vt:lpstr>
      <vt:lpstr>  Canlyniadau rhifedd gwael yn oedolion The consequences of poor numeracy in adulthood  </vt:lpstr>
      <vt:lpstr>  So, how are we doing in Wales? 2026 UK PISA Performance Comparison (TES, 2026)  </vt:lpstr>
      <vt:lpstr>Ymateb Llywodraeth Cymru i ganlyniadau PISA Welsh Government response to PISA results</vt:lpstr>
      <vt:lpstr>Ymateb Estyn i ganlyniadau PISA Estyn response to PISA results</vt:lpstr>
      <vt:lpstr> Tecawê allweddol: Pwysigrwydd sgiliau rhifedd da Key takeaways:The importance of good numeracy skills</vt:lpstr>
      <vt:lpstr> Rhestr Gyfeirnodau/Reference List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Sue Ainsworth</cp:lastModifiedBy>
  <cp:revision>24</cp:revision>
  <dcterms:created xsi:type="dcterms:W3CDTF">2022-06-22T10:03:12Z</dcterms:created>
  <dcterms:modified xsi:type="dcterms:W3CDTF">2026-09-27T11:37:08Z</dcterms:modified>
</cp:coreProperties>
</file>