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719"/>
  </p:normalViewPr>
  <p:slideViewPr>
    <p:cSldViewPr snapToGrid="0">
      <p:cViewPr varScale="1">
        <p:scale>
          <a:sx n="119" d="100"/>
          <a:sy n="119" d="100"/>
        </p:scale>
        <p:origin x="21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12/18/25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10148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71633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71185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97077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388380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239294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7589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0714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6762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4434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12/18/25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32780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12/18/25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503826912"/>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7" r:id="rId6"/>
    <p:sldLayoutId id="2147483772" r:id="rId7"/>
    <p:sldLayoutId id="2147483773" r:id="rId8"/>
    <p:sldLayoutId id="2147483774" r:id="rId9"/>
    <p:sldLayoutId id="2147483776" r:id="rId10"/>
    <p:sldLayoutId id="2147483775"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ageuk.org.uk/" TargetMode="External"/><Relationship Id="rId7" Type="http://schemas.openxmlformats.org/officeDocument/2006/relationships/hyperlink" Target="https://www.gov.uk/guidance/using-the-ukca-marking" TargetMode="External"/><Relationship Id="rId2" Type="http://schemas.openxmlformats.org/officeDocument/2006/relationships/hyperlink" Target="https://www.newburygrouppractice.co.uk/" TargetMode="External"/><Relationship Id="rId1" Type="http://schemas.openxmlformats.org/officeDocument/2006/relationships/slideLayout" Target="../slideLayouts/slideLayout7.xml"/><Relationship Id="rId6" Type="http://schemas.openxmlformats.org/officeDocument/2006/relationships/hyperlink" Target="https://socialprescribingacademy.org.uk/" TargetMode="External"/><Relationship Id="rId5" Type="http://schemas.openxmlformats.org/officeDocument/2006/relationships/hyperlink" Target="https://www.longtermplan.nhs.uk/" TargetMode="External"/><Relationship Id="rId4" Type="http://schemas.openxmlformats.org/officeDocument/2006/relationships/hyperlink" Target="https://discovery.ucl.ac.uk/id/eprint/1350234/1/Evaluation_of_NHS_Medicines_Waste__web_publication_vers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42637D-F085-7831-25B4-C24756B14C66}"/>
              </a:ext>
            </a:extLst>
          </p:cNvPr>
          <p:cNvSpPr>
            <a:spLocks noGrp="1"/>
          </p:cNvSpPr>
          <p:nvPr>
            <p:ph type="ctrTitle"/>
          </p:nvPr>
        </p:nvSpPr>
        <p:spPr>
          <a:xfrm>
            <a:off x="333829" y="640080"/>
            <a:ext cx="5617028" cy="3515014"/>
          </a:xfrm>
        </p:spPr>
        <p:txBody>
          <a:bodyPr anchor="b">
            <a:normAutofit fontScale="90000"/>
          </a:bodyPr>
          <a:lstStyle/>
          <a:p>
            <a:br>
              <a:rPr lang="en-US" sz="8000" dirty="0"/>
            </a:br>
            <a:br>
              <a:rPr lang="en-US" sz="8000" dirty="0"/>
            </a:br>
            <a:br>
              <a:rPr lang="en-US" sz="8000" dirty="0"/>
            </a:br>
            <a:br>
              <a:rPr lang="en-US" sz="8000" dirty="0"/>
            </a:br>
            <a:br>
              <a:rPr lang="en-US" sz="8000" dirty="0"/>
            </a:br>
            <a:br>
              <a:rPr lang="en-US" sz="8000" dirty="0"/>
            </a:br>
            <a:br>
              <a:rPr lang="en-US" sz="8000" dirty="0"/>
            </a:br>
            <a:br>
              <a:rPr lang="en-US" sz="8000" dirty="0"/>
            </a:br>
            <a:br>
              <a:rPr lang="en-US" sz="8000" dirty="0"/>
            </a:br>
            <a:r>
              <a:rPr lang="en-US" sz="8000" dirty="0" err="1"/>
              <a:t>Lummind</a:t>
            </a:r>
            <a:br>
              <a:rPr lang="en-US" sz="8000" dirty="0"/>
            </a:br>
            <a:r>
              <a:rPr lang="en-US" sz="8000" dirty="0"/>
              <a:t> </a:t>
            </a:r>
          </a:p>
        </p:txBody>
      </p:sp>
      <p:sp>
        <p:nvSpPr>
          <p:cNvPr id="3" name="Subtitle 2">
            <a:extLst>
              <a:ext uri="{FF2B5EF4-FFF2-40B4-BE49-F238E27FC236}">
                <a16:creationId xmlns:a16="http://schemas.microsoft.com/office/drawing/2014/main" id="{8E7B03CA-C8FF-6772-09BD-1F9FD2D2BCAC}"/>
              </a:ext>
            </a:extLst>
          </p:cNvPr>
          <p:cNvSpPr>
            <a:spLocks noGrp="1"/>
          </p:cNvSpPr>
          <p:nvPr>
            <p:ph type="subTitle" idx="1"/>
          </p:nvPr>
        </p:nvSpPr>
        <p:spPr>
          <a:xfrm>
            <a:off x="890339" y="4636008"/>
            <a:ext cx="3734014" cy="1572768"/>
          </a:xfrm>
        </p:spPr>
        <p:txBody>
          <a:bodyPr>
            <a:normAutofit/>
          </a:bodyPr>
          <a:lstStyle/>
          <a:p>
            <a:r>
              <a:rPr lang="en-US" dirty="0"/>
              <a:t> Eugenio Ananias </a:t>
            </a:r>
          </a:p>
        </p:txBody>
      </p:sp>
      <p:sp>
        <p:nvSpPr>
          <p:cNvPr id="103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B08B43"/>
          </a:solidFill>
          <a:ln w="38100" cap="rnd">
            <a:solidFill>
              <a:srgbClr val="B08B4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Glowing yellow neon medical pill bottle on black background 55627560 Vector  Art at Vecteezy">
            <a:extLst>
              <a:ext uri="{FF2B5EF4-FFF2-40B4-BE49-F238E27FC236}">
                <a16:creationId xmlns:a16="http://schemas.microsoft.com/office/drawing/2014/main" id="{6F456561-399C-A139-92B8-C7C44DF22E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02"/>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9827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A3FB586-5122-1A0E-370F-2704FAB2061C}"/>
              </a:ext>
            </a:extLst>
          </p:cNvPr>
          <p:cNvSpPr>
            <a:spLocks noGrp="1"/>
          </p:cNvSpPr>
          <p:nvPr>
            <p:ph type="title"/>
          </p:nvPr>
        </p:nvSpPr>
        <p:spPr>
          <a:xfrm>
            <a:off x="-1" y="118334"/>
            <a:ext cx="4916246" cy="3972262"/>
          </a:xfrm>
        </p:spPr>
        <p:txBody>
          <a:bodyPr>
            <a:normAutofit fontScale="90000"/>
          </a:bodyPr>
          <a:lstStyle/>
          <a:p>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br>
              <a:rPr lang="en-US" sz="1200" dirty="0"/>
            </a:br>
            <a:r>
              <a:rPr lang="en-US" sz="1300" dirty="0"/>
              <a:t>&gt;</a:t>
            </a:r>
            <a:r>
              <a:rPr lang="en-US" sz="1600" dirty="0" err="1">
                <a:latin typeface="Arial" panose="020B0604020202020204" pitchFamily="34" charset="0"/>
                <a:cs typeface="Arial" panose="020B0604020202020204" pitchFamily="34" charset="0"/>
              </a:rPr>
              <a:t>Lummind</a:t>
            </a:r>
            <a:r>
              <a:rPr lang="en-US" sz="1600" dirty="0">
                <a:latin typeface="Arial" panose="020B0604020202020204" pitchFamily="34" charset="0"/>
                <a:cs typeface="Arial" panose="020B0604020202020204" pitchFamily="34" charset="0"/>
              </a:rPr>
              <a:t> is a  medication bottle cap designed to light up and sends notifications to services users and family members when not opened and has been taken</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&gt; the issue not taking medication as prescribe . A lot of older patients forget to taker their pills , which can result in hospital readmissions and worse health conditions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latin typeface="Arial" panose="020B0604020202020204" pitchFamily="34" charset="0"/>
                <a:cs typeface="Arial" panose="020B0604020202020204" pitchFamily="34" charset="0"/>
              </a:rPr>
            </a:br>
            <a:br>
              <a:rPr lang="en-US" sz="1300" dirty="0"/>
            </a:br>
            <a:br>
              <a:rPr lang="en-US" sz="1300" dirty="0"/>
            </a:br>
            <a:br>
              <a:rPr lang="en-US" sz="1300" dirty="0"/>
            </a:br>
            <a:endParaRPr lang="en-US" sz="1600" dirty="0"/>
          </a:p>
        </p:txBody>
      </p:sp>
      <p:sp>
        <p:nvSpPr>
          <p:cNvPr id="5" name="Content Placeholder 4">
            <a:extLst>
              <a:ext uri="{FF2B5EF4-FFF2-40B4-BE49-F238E27FC236}">
                <a16:creationId xmlns:a16="http://schemas.microsoft.com/office/drawing/2014/main" id="{63C1E12F-7D6D-DD3A-BF9B-74C8B26A0FFA}"/>
              </a:ext>
            </a:extLst>
          </p:cNvPr>
          <p:cNvSpPr>
            <a:spLocks noGrp="1"/>
          </p:cNvSpPr>
          <p:nvPr>
            <p:ph idx="1"/>
          </p:nvPr>
        </p:nvSpPr>
        <p:spPr>
          <a:xfrm>
            <a:off x="5163670" y="1001735"/>
            <a:ext cx="5260489" cy="5413248"/>
          </a:xfrm>
        </p:spPr>
        <p:txBody>
          <a:bodyPr>
            <a:normAutofit/>
          </a:bodyPr>
          <a:lstStyle/>
          <a:p>
            <a:pPr marL="0" indent="0">
              <a:buNone/>
            </a:pPr>
            <a:r>
              <a:rPr lang="en-US" sz="2500" dirty="0"/>
              <a:t>&gt;</a:t>
            </a:r>
            <a:r>
              <a:rPr lang="en-US" sz="1400" dirty="0">
                <a:latin typeface="Arial" panose="020B0604020202020204" pitchFamily="34" charset="0"/>
                <a:cs typeface="Arial" panose="020B0604020202020204" pitchFamily="34" charset="0"/>
              </a:rPr>
              <a:t>intended audience : older patients who have early – stage  dementia or complicated medication routine's , along with their maim caregivers </a:t>
            </a:r>
            <a:br>
              <a:rPr lang="en-US" sz="1400" dirty="0"/>
            </a:br>
            <a:br>
              <a:rPr lang="en-US" sz="1400" dirty="0"/>
            </a:br>
            <a:br>
              <a:rPr lang="en-US" sz="1400" dirty="0"/>
            </a:b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&gt;</a:t>
            </a:r>
            <a:r>
              <a:rPr lang="en-GB" sz="1400" dirty="0">
                <a:latin typeface="Arial" panose="020B0604020202020204" pitchFamily="34" charset="0"/>
                <a:cs typeface="Arial" panose="020B0604020202020204" pitchFamily="34" charset="0"/>
              </a:rPr>
              <a:t>Implementation: The program is available at NHS pharmacies, where pharmacists activate the timer when they hand out the prescription.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&gt;Technology: It features Bluetooth connectivity, LED lights, and a weight sensor to check if a pill has been taken out. </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&gt;Regulations: It meets the UK Medical Device Regulations and follows GDPR guidelines for any data shared with the app. </a:t>
            </a:r>
            <a:br>
              <a:rPr lang="en-GB" sz="1400" dirty="0">
                <a:latin typeface="Arial" panose="020B0604020202020204" pitchFamily="34" charset="0"/>
                <a:cs typeface="Arial" panose="020B0604020202020204" pitchFamily="34" charset="0"/>
              </a:rPr>
            </a:br>
            <a:br>
              <a:rPr lang="en-US" sz="2000" dirty="0"/>
            </a:br>
            <a:endParaRPr lang="en-US" sz="2000" dirty="0"/>
          </a:p>
        </p:txBody>
      </p:sp>
      <p:sp>
        <p:nvSpPr>
          <p:cNvPr id="6" name="Text Placeholder 5">
            <a:extLst>
              <a:ext uri="{FF2B5EF4-FFF2-40B4-BE49-F238E27FC236}">
                <a16:creationId xmlns:a16="http://schemas.microsoft.com/office/drawing/2014/main" id="{D94CCF2F-1909-0430-420F-89CCD3142EA7}"/>
              </a:ext>
            </a:extLst>
          </p:cNvPr>
          <p:cNvSpPr>
            <a:spLocks noGrp="1"/>
          </p:cNvSpPr>
          <p:nvPr>
            <p:ph type="body" sz="half" idx="2"/>
          </p:nvPr>
        </p:nvSpPr>
        <p:spPr>
          <a:xfrm>
            <a:off x="-2417079" y="6414983"/>
            <a:ext cx="1298048" cy="1001281"/>
          </a:xfrm>
        </p:spPr>
        <p:txBody>
          <a:bodyPr/>
          <a:lstStyle/>
          <a:p>
            <a:endParaRPr lang="en-US" dirty="0"/>
          </a:p>
        </p:txBody>
      </p:sp>
      <p:pic>
        <p:nvPicPr>
          <p:cNvPr id="2050" name="Picture 2" descr="Dementia Cartoon Stock Illustrations – 1,179 Dementia ...">
            <a:extLst>
              <a:ext uri="{FF2B5EF4-FFF2-40B4-BE49-F238E27FC236}">
                <a16:creationId xmlns:a16="http://schemas.microsoft.com/office/drawing/2014/main" id="{D01954C5-13F3-2BC3-7E42-57A7970A64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951751"/>
            <a:ext cx="2893808" cy="289380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ementia? - the bare journey">
            <a:extLst>
              <a:ext uri="{FF2B5EF4-FFF2-40B4-BE49-F238E27FC236}">
                <a16:creationId xmlns:a16="http://schemas.microsoft.com/office/drawing/2014/main" id="{57D04513-3129-13F4-8E1A-293F39C22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007" y="1"/>
            <a:ext cx="1920725" cy="2130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5334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770A04-31AF-19AB-363B-6E4366C62A6E}"/>
              </a:ext>
            </a:extLst>
          </p:cNvPr>
          <p:cNvSpPr txBox="1"/>
          <p:nvPr/>
        </p:nvSpPr>
        <p:spPr>
          <a:xfrm>
            <a:off x="0" y="86062"/>
            <a:ext cx="12192000" cy="7478970"/>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Introduction </a:t>
            </a:r>
          </a:p>
          <a:p>
            <a:r>
              <a:rPr lang="en-GB" sz="1200" dirty="0">
                <a:latin typeface="Arial" panose="020B0604020202020204" pitchFamily="34" charset="0"/>
                <a:cs typeface="Arial" panose="020B0604020202020204" pitchFamily="34" charset="0"/>
              </a:rPr>
              <a:t>The </a:t>
            </a:r>
            <a:r>
              <a:rPr lang="en-GB" sz="1200" dirty="0" err="1">
                <a:latin typeface="Arial" panose="020B0604020202020204" pitchFamily="34" charset="0"/>
                <a:cs typeface="Arial" panose="020B0604020202020204" pitchFamily="34" charset="0"/>
              </a:rPr>
              <a:t>lummind</a:t>
            </a:r>
            <a:r>
              <a:rPr lang="en-GB" sz="1200" dirty="0">
                <a:latin typeface="Arial" panose="020B0604020202020204" pitchFamily="34" charset="0"/>
                <a:cs typeface="Arial" panose="020B0604020202020204" pitchFamily="34" charset="0"/>
              </a:rPr>
              <a:t> Smart Bottle aims to connect the need for complicated medical care with the ability to live independently. In the UK, people waste millions of pounds each year on prescriptions that go unused and emergency medical services due to forgotten medications. Glow Guard offers an affordable and effective solution. </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The Care Gap </a:t>
            </a:r>
          </a:p>
          <a:p>
            <a:r>
              <a:rPr lang="en-GB" sz="1200" dirty="0">
                <a:latin typeface="Arial" panose="020B0604020202020204" pitchFamily="34" charset="0"/>
                <a:cs typeface="Arial" panose="020B0604020202020204" pitchFamily="34" charset="0"/>
              </a:rPr>
              <a:t>Right now, patients use "</a:t>
            </a:r>
            <a:r>
              <a:rPr lang="en-GB" sz="1200" dirty="0" err="1">
                <a:latin typeface="Arial" panose="020B0604020202020204" pitchFamily="34" charset="0"/>
                <a:cs typeface="Arial" panose="020B0604020202020204" pitchFamily="34" charset="0"/>
              </a:rPr>
              <a:t>dossette</a:t>
            </a:r>
            <a:r>
              <a:rPr lang="en-GB" sz="1200" dirty="0">
                <a:latin typeface="Arial" panose="020B0604020202020204" pitchFamily="34" charset="0"/>
                <a:cs typeface="Arial" panose="020B0604020202020204" pitchFamily="34" charset="0"/>
              </a:rPr>
              <a:t> boxes," which are plastic containers for organizing pills. While these boxes can be useful, they are "passive" because they don't provide real-time reminders to patients. In England it is estimated  around 676000 people have dementia. If someone forgets to check the box, they may skip their medication. In contrast, Glow Guard is "active"; it captures the patient's attention through visual and sound alerts. The financial impact of not taking medications as prescribed on the National Health Service (NHS) is substantial. It is estimated that unused medicines result in a cost of around £300 million annually for the NHS. A large share of this waste, about £90 million, comes from prescriptions that sit unused in people's homes, often because patients forget to take their medicines or get confused by having to manage several different medications at once.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For people with dementia, the dangers go beyond just wasting money. Not following medication plans can lead to unexpected hospital visits, which are estimated to cost the NHS £396 million each year just for older adults. When a dementia patient is hospitalized, there’s a 13% chance they might receive new psychotropic medications that may not be suitable for them, potentially worsening their confusion. By changing the traditional "passive" </a:t>
            </a:r>
            <a:r>
              <a:rPr lang="en-GB" sz="1200" dirty="0" err="1">
                <a:latin typeface="Arial" panose="020B0604020202020204" pitchFamily="34" charset="0"/>
                <a:cs typeface="Arial" panose="020B0604020202020204" pitchFamily="34" charset="0"/>
              </a:rPr>
              <a:t>dosette</a:t>
            </a:r>
            <a:r>
              <a:rPr lang="en-GB" sz="1200" dirty="0">
                <a:latin typeface="Arial" panose="020B0604020202020204" pitchFamily="34" charset="0"/>
                <a:cs typeface="Arial" panose="020B0604020202020204" pitchFamily="34" charset="0"/>
              </a:rPr>
              <a:t> box into the more proactive Glow Guard system, we can help decrease these avoidable hospitalizations and allow patients to stay in their homes longer, supporting the UK’s strategy of "aging in place."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Glow Guard system takes a comprehensive approach to ensure patient safety: </a:t>
            </a:r>
          </a:p>
          <a:p>
            <a:r>
              <a:rPr lang="en-GB" sz="1200" dirty="0">
                <a:latin typeface="Arial" panose="020B0604020202020204" pitchFamily="34" charset="0"/>
                <a:cs typeface="Arial" panose="020B0604020202020204" pitchFamily="34" charset="0"/>
              </a:rPr>
              <a:t>- IoT Connectivity: The bottle cap is equipped with a low-energy Bluetooth (BLE) module that connects to the patient's smartphone. This feature enables automatic data recording in real-time, eliminating the need for manual input. </a:t>
            </a:r>
          </a:p>
          <a:p>
            <a:r>
              <a:rPr lang="en-GB" sz="1200" dirty="0">
                <a:latin typeface="Arial" panose="020B0604020202020204" pitchFamily="34" charset="0"/>
                <a:cs typeface="Arial" panose="020B0604020202020204" pitchFamily="34" charset="0"/>
              </a:rPr>
              <a:t>- Smart Alerts: Unlike typical apps, Glow Guard incorporates "Smart Escalation." If a pill isn't taken, the bottle first gives off a gentle visual glow (known as the "</a:t>
            </a:r>
            <a:r>
              <a:rPr lang="en-GB" sz="1200" dirty="0" err="1">
                <a:latin typeface="Arial" panose="020B0604020202020204" pitchFamily="34" charset="0"/>
                <a:cs typeface="Arial" panose="020B0604020202020204" pitchFamily="34" charset="0"/>
              </a:rPr>
              <a:t>LumiMind</a:t>
            </a:r>
            <a:r>
              <a:rPr lang="en-GB" sz="1200" dirty="0">
                <a:latin typeface="Arial" panose="020B0604020202020204" pitchFamily="34" charset="0"/>
                <a:cs typeface="Arial" panose="020B0604020202020204" pitchFamily="34" charset="0"/>
              </a:rPr>
              <a:t>" effect) and emits a soft chime. If 30 minutes go by without the sensor detecting the bottle being opened, an alert is sent to the assigned caregiver. </a:t>
            </a:r>
          </a:p>
          <a:p>
            <a:r>
              <a:rPr lang="en-GB" sz="1200" dirty="0">
                <a:latin typeface="Arial" panose="020B0604020202020204" pitchFamily="34" charset="0"/>
                <a:cs typeface="Arial" panose="020B0604020202020204" pitchFamily="34" charset="0"/>
              </a:rPr>
              <a:t>- Compliance with UK Law: To adhere to the strict guidelines of the Data Protection Act 2018 and UK GDPR, all health-related information is classified as "special category data." Glow Guard uses end-to-end encryption, ensuring that only authorized individuals with explicit consent (or legal representatives like those holding Power of Attorney) can access the patient's adherence records.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Implementation and Timeline </a:t>
            </a:r>
          </a:p>
          <a:p>
            <a:r>
              <a:rPr lang="en-GB" sz="1200" dirty="0">
                <a:latin typeface="Arial" panose="020B0604020202020204" pitchFamily="34" charset="0"/>
                <a:cs typeface="Arial" panose="020B0604020202020204" pitchFamily="34" charset="0"/>
              </a:rPr>
              <a:t>- Phase 1 (Months 1-6): Testing a prototype in a small local GP office. </a:t>
            </a:r>
          </a:p>
          <a:p>
            <a:r>
              <a:rPr lang="en-GB" sz="1200" dirty="0">
                <a:latin typeface="Arial" panose="020B0604020202020204" pitchFamily="34" charset="0"/>
                <a:cs typeface="Arial" panose="020B0604020202020204" pitchFamily="34" charset="0"/>
              </a:rPr>
              <a:t>- Phase 2 (Months 7-12): Collaborating with a major pharmacy chain (like Boots or Lloyds) to offer the cap as an additional service. </a:t>
            </a:r>
          </a:p>
          <a:p>
            <a:r>
              <a:rPr lang="en-GB" sz="1200" dirty="0">
                <a:latin typeface="Arial" panose="020B0604020202020204" pitchFamily="34" charset="0"/>
                <a:cs typeface="Arial" panose="020B0604020202020204" pitchFamily="34" charset="0"/>
              </a:rPr>
              <a:t>- Phase 3 (Year 2): Complete integration into the NHS's "Social Prescribing" program, allowing doctors to prescribe to high-risk patients . </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Technology and Data Security </a:t>
            </a:r>
          </a:p>
          <a:p>
            <a:r>
              <a:rPr lang="en-GB" sz="1200" dirty="0">
                <a:latin typeface="Arial" panose="020B0604020202020204" pitchFamily="34" charset="0"/>
                <a:cs typeface="Arial" panose="020B0604020202020204" pitchFamily="34" charset="0"/>
              </a:rPr>
              <a:t>This innovation utilizes IoT (Internet of Things) technology. The bottle connects to a straightforward smartphone app using Bluetooth. One important feature is the 'Caregiver Alerts.' If the bottle isn't opened within 30 minutes of the set time, the app notifies a chosen family member. To protect patient privacy, all data is encrypted in accordance with the Data Protection Act 2018.  </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24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FEB96C-BA0B-4D6C-9FF2-69B8F025B684}"/>
              </a:ext>
            </a:extLst>
          </p:cNvPr>
          <p:cNvSpPr txBox="1"/>
          <p:nvPr/>
        </p:nvSpPr>
        <p:spPr>
          <a:xfrm>
            <a:off x="118334" y="204394"/>
            <a:ext cx="12073665" cy="646331"/>
          </a:xfrm>
          <a:prstGeom prst="rect">
            <a:avLst/>
          </a:prstGeom>
          <a:noFill/>
        </p:spPr>
        <p:txBody>
          <a:bodyPr wrap="square" rtlCol="0">
            <a:spAutoFit/>
          </a:bodyPr>
          <a:lstStyle/>
          <a:p>
            <a:endParaRPr lang="en-US" dirty="0"/>
          </a:p>
          <a:p>
            <a:endParaRPr lang="en-US" dirty="0"/>
          </a:p>
        </p:txBody>
      </p:sp>
      <p:sp>
        <p:nvSpPr>
          <p:cNvPr id="3" name="TextBox 2">
            <a:extLst>
              <a:ext uri="{FF2B5EF4-FFF2-40B4-BE49-F238E27FC236}">
                <a16:creationId xmlns:a16="http://schemas.microsoft.com/office/drawing/2014/main" id="{3558982D-34DC-1C59-8B21-BB98B9CDB880}"/>
              </a:ext>
            </a:extLst>
          </p:cNvPr>
          <p:cNvSpPr txBox="1"/>
          <p:nvPr/>
        </p:nvSpPr>
        <p:spPr>
          <a:xfrm>
            <a:off x="270734" y="356794"/>
            <a:ext cx="12073665" cy="646331"/>
          </a:xfrm>
          <a:prstGeom prst="rect">
            <a:avLst/>
          </a:prstGeom>
          <a:noFill/>
        </p:spPr>
        <p:txBody>
          <a:bodyPr wrap="square" rtlCol="0">
            <a:spAutoFit/>
          </a:bodyPr>
          <a:lstStyle/>
          <a:p>
            <a:endParaRPr lang="en-US" dirty="0"/>
          </a:p>
          <a:p>
            <a:endParaRPr lang="en-US" dirty="0"/>
          </a:p>
        </p:txBody>
      </p:sp>
      <p:sp>
        <p:nvSpPr>
          <p:cNvPr id="4" name="TextBox 3">
            <a:extLst>
              <a:ext uri="{FF2B5EF4-FFF2-40B4-BE49-F238E27FC236}">
                <a16:creationId xmlns:a16="http://schemas.microsoft.com/office/drawing/2014/main" id="{751E99C5-7802-41C8-1199-05A3AC17AAEB}"/>
              </a:ext>
            </a:extLst>
          </p:cNvPr>
          <p:cNvSpPr txBox="1"/>
          <p:nvPr/>
        </p:nvSpPr>
        <p:spPr>
          <a:xfrm>
            <a:off x="423134" y="509194"/>
            <a:ext cx="12073665" cy="7478970"/>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Implementation Strategy &amp; "Social Prescribing" </a:t>
            </a:r>
          </a:p>
          <a:p>
            <a:r>
              <a:rPr lang="en-GB" sz="1200" dirty="0">
                <a:latin typeface="Arial" panose="020B0604020202020204" pitchFamily="34" charset="0"/>
                <a:cs typeface="Arial" panose="020B0604020202020204" pitchFamily="34" charset="0"/>
              </a:rPr>
              <a:t>Expand your "Phase 3" into a comprehensive section about the UK healthcare system. Glow Guard aims to be fully integrated into the NHS Social Prescribing program. This initiative enables general practitioners (GPs) and "link workers" to direct patients toward non-medical solutions that enhance their wellbeing. </a:t>
            </a:r>
          </a:p>
          <a:p>
            <a:r>
              <a:rPr lang="en-GB" sz="1200" dirty="0">
                <a:latin typeface="Arial" panose="020B0604020202020204" pitchFamily="34" charset="0"/>
                <a:cs typeface="Arial" panose="020B0604020202020204" pitchFamily="34" charset="0"/>
              </a:rPr>
              <a:t>- Return on Investment: Research indicates that social prescribing can result in a 24% decrease in visits to Accident &amp; Emergency (A&amp;E) departments. </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Prescribing Glow Guard: By obtaining a UKCA mark (which certifies it as a medical device), Glow Guard can be included in NHS digital platforms. This means GPs could "prescribe" the smart bottle for high-risk dementia patients who live alone, with costs covered by the local Integrated Care Board (ICB) instead of the patient. </a:t>
            </a:r>
          </a:p>
          <a:p>
            <a:pPr marL="171450" indent="-171450">
              <a:buFontTx/>
              <a:buChar char="-"/>
            </a:pPr>
            <a:r>
              <a:rPr lang="en-GB" sz="1200" dirty="0">
                <a:latin typeface="Arial" panose="020B0604020202020204" pitchFamily="34" charset="0"/>
                <a:cs typeface="Arial" panose="020B0604020202020204" pitchFamily="34" charset="0"/>
              </a:rPr>
              <a:t>Cost Savings: For every £1 spent on social prescribing programs, the healthcare system generally saves about £2.30 due to fewer GP appointments and reduced emergency care needs. </a:t>
            </a: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Digital Integration of Social Prescribing </a:t>
            </a:r>
          </a:p>
          <a:p>
            <a:r>
              <a:rPr lang="en-GB" sz="1200" dirty="0">
                <a:latin typeface="Arial" panose="020B0604020202020204" pitchFamily="34" charset="0"/>
                <a:cs typeface="Arial" panose="020B0604020202020204" pitchFamily="34" charset="0"/>
              </a:rPr>
              <a:t>Switching from a basic "</a:t>
            </a:r>
            <a:r>
              <a:rPr lang="en-GB" sz="1200" dirty="0" err="1">
                <a:latin typeface="Arial" panose="020B0604020202020204" pitchFamily="34" charset="0"/>
                <a:cs typeface="Arial" panose="020B0604020202020204" pitchFamily="34" charset="0"/>
              </a:rPr>
              <a:t>dossette</a:t>
            </a:r>
            <a:r>
              <a:rPr lang="en-GB" sz="1200" dirty="0">
                <a:latin typeface="Arial" panose="020B0604020202020204" pitchFamily="34" charset="0"/>
                <a:cs typeface="Arial" panose="020B0604020202020204" pitchFamily="34" charset="0"/>
              </a:rPr>
              <a:t>" box to the Glow Guard system fits well with the NHS’s move towards personalized care in communities. By becoming part of the Social Prescribing framework, Glow Guard evolves from just a tool to an important resource for overall health management. Studies show that these social prescribing programs can lead to a 24% drop in trips to Accident &amp; Emergency (A&amp;E) departments. This is especially important for dementia patients, as the chaos of an emergency room can cause them great stress and worsen their cognitive abilities. </a:t>
            </a:r>
          </a:p>
          <a:p>
            <a:r>
              <a:rPr lang="en-GB" sz="1200" dirty="0">
                <a:latin typeface="Arial" panose="020B0604020202020204" pitchFamily="34" charset="0"/>
                <a:cs typeface="Arial" panose="020B0604020202020204" pitchFamily="34" charset="0"/>
              </a:rPr>
              <a:t>Additionally, there is a strong financial reason for this integration. For every £1 spent on social prescribing programs, the healthcare system usually saves around £2.30 because it leads to fewer GP visits and less need for emergency care. By getting a UKCA mark to recognize Glow Guard as a medical device, it can be easily included on NHS digital platforms. This allows GPs to "prescribe" the device to high-risk dementia patients who live alone, with costs covered by the local Integrated Care Board (ICB) instead of the individual patient.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Data-Driven Safety and Respect </a:t>
            </a:r>
          </a:p>
          <a:p>
            <a:r>
              <a:rPr lang="en-GB" sz="1200" dirty="0">
                <a:latin typeface="Arial" panose="020B0604020202020204" pitchFamily="34" charset="0"/>
                <a:cs typeface="Arial" panose="020B0604020202020204" pitchFamily="34" charset="0"/>
              </a:rPr>
              <a:t>Glow Guard's IoT connection offers a long-term data set that can change how care is planned. By automatically recording data, it lifts the burden of manual entry from patients, helping them keep their dignity by reducing annoying questions like "Did you take your pills?" from family members. </a:t>
            </a:r>
          </a:p>
          <a:p>
            <a:r>
              <a:rPr lang="en-GB" sz="1200" dirty="0">
                <a:latin typeface="Arial" panose="020B0604020202020204" pitchFamily="34" charset="0"/>
                <a:cs typeface="Arial" panose="020B0604020202020204" pitchFamily="34" charset="0"/>
              </a:rPr>
              <a:t>Following the Data Protection Act 2018 and UK GDPR, this "special category data" is protected with end-to-end encryption. This means only authorized people, such as those with Power of Attorney, can access adherence records to make smart clinical choices. This ongoing data monitoring acts like an early warning system; if there are many missed alerts, it could indicate the start of a "Sundowning" episode or a decline in physical health, allowing for help before a crisis happens</a:t>
            </a: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r>
              <a:rPr lang="en-GB" sz="1200" b="1" u="sng" dirty="0">
                <a:latin typeface="Arial" panose="020B0604020202020204" pitchFamily="34" charset="0"/>
                <a:cs typeface="Arial" panose="020B0604020202020204" pitchFamily="34" charset="0"/>
              </a:rPr>
              <a:t>Conclusion: A New Standard for Dignity </a:t>
            </a:r>
          </a:p>
          <a:p>
            <a:r>
              <a:rPr lang="en-GB" sz="1200" dirty="0">
                <a:latin typeface="Arial" panose="020B0604020202020204" pitchFamily="34" charset="0"/>
                <a:cs typeface="Arial" panose="020B0604020202020204" pitchFamily="34" charset="0"/>
              </a:rPr>
              <a:t>The </a:t>
            </a:r>
            <a:r>
              <a:rPr lang="en-GB" sz="1200" dirty="0" err="1">
                <a:latin typeface="Arial" panose="020B0604020202020204" pitchFamily="34" charset="0"/>
                <a:cs typeface="Arial" panose="020B0604020202020204" pitchFamily="34" charset="0"/>
              </a:rPr>
              <a:t>LumiMind</a:t>
            </a:r>
            <a:r>
              <a:rPr lang="en-GB" sz="1200" dirty="0">
                <a:latin typeface="Arial" panose="020B0604020202020204" pitchFamily="34" charset="0"/>
                <a:cs typeface="Arial" panose="020B0604020202020204" pitchFamily="34" charset="0"/>
              </a:rPr>
              <a:t>/Glow Guard system represents a shift from reactive to proactive care. It addresses the "Sundowning" confusion prevalent in dementia by providing a literal and figurative light for patients. By combining the simplicity of a physical glow with the power of IoT, we can protect the NHS budget while, more importantly, protecting the dignity and independence of the UK’s most vulnerable citizens.</a:t>
            </a: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a:p>
            <a:pPr marL="171450" indent="-171450">
              <a:buFontTx/>
              <a:buChar cha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0980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305CF8-A03A-1ACD-4A6E-F388751809DF}"/>
              </a:ext>
            </a:extLst>
          </p:cNvPr>
          <p:cNvSpPr txBox="1"/>
          <p:nvPr/>
        </p:nvSpPr>
        <p:spPr>
          <a:xfrm>
            <a:off x="0" y="258183"/>
            <a:ext cx="12192000" cy="923330"/>
          </a:xfrm>
          <a:prstGeom prst="rect">
            <a:avLst/>
          </a:prstGeom>
          <a:noFill/>
        </p:spPr>
        <p:txBody>
          <a:bodyPr wrap="square" rtlCol="0">
            <a:spAutoFit/>
          </a:bodyPr>
          <a:lstStyle/>
          <a:p>
            <a:endParaRPr lang="en-US" dirty="0"/>
          </a:p>
          <a:p>
            <a:endParaRPr lang="en-US" dirty="0"/>
          </a:p>
          <a:p>
            <a:r>
              <a:rPr lang="en-US" dirty="0">
                <a:latin typeface="Arial" panose="020B0604020202020204" pitchFamily="34" charset="0"/>
                <a:cs typeface="Arial" panose="020B0604020202020204" pitchFamily="34" charset="0"/>
              </a:rPr>
              <a:t>       Reference</a:t>
            </a:r>
            <a:r>
              <a:rPr lang="en-US" dirty="0"/>
              <a:t> </a:t>
            </a:r>
          </a:p>
        </p:txBody>
      </p:sp>
      <p:sp>
        <p:nvSpPr>
          <p:cNvPr id="3" name="TextBox 2">
            <a:extLst>
              <a:ext uri="{FF2B5EF4-FFF2-40B4-BE49-F238E27FC236}">
                <a16:creationId xmlns:a16="http://schemas.microsoft.com/office/drawing/2014/main" id="{B3626396-8031-90C2-4A13-45111936505E}"/>
              </a:ext>
            </a:extLst>
          </p:cNvPr>
          <p:cNvSpPr txBox="1"/>
          <p:nvPr/>
        </p:nvSpPr>
        <p:spPr>
          <a:xfrm>
            <a:off x="344245" y="1645919"/>
            <a:ext cx="11512475" cy="480131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NHS Newbury Group Practice (2024).</a:t>
            </a:r>
            <a:r>
              <a:rPr lang="en-GB" sz="1200" dirty="0">
                <a:latin typeface="Arial" panose="020B0604020202020204" pitchFamily="34" charset="0"/>
                <a:cs typeface="Arial" panose="020B0604020202020204" pitchFamily="34" charset="0"/>
              </a:rPr>
              <a:t> Medicines Waste. Available at: </a:t>
            </a:r>
            <a:r>
              <a:rPr lang="en-GB" sz="1200" u="sng" dirty="0">
                <a:latin typeface="Arial" panose="020B0604020202020204" pitchFamily="34" charset="0"/>
                <a:cs typeface="Arial" panose="020B0604020202020204" pitchFamily="34" charset="0"/>
                <a:hlinkClick r:id="rId2"/>
              </a:rPr>
              <a:t>https://www.newburygrouppractice.co.uk</a:t>
            </a:r>
            <a:endParaRPr lang="en-GB" sz="1200" dirty="0">
              <a:latin typeface="Arial" panose="020B0604020202020204" pitchFamily="34" charset="0"/>
              <a:cs typeface="Arial" panose="020B0604020202020204" pitchFamily="34" charset="0"/>
            </a:endParaRP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Age UK (2024).</a:t>
            </a:r>
            <a:r>
              <a:rPr lang="en-GB" sz="1200" dirty="0">
                <a:latin typeface="Arial" panose="020B0604020202020204" pitchFamily="34" charset="0"/>
                <a:cs typeface="Arial" panose="020B0604020202020204" pitchFamily="34" charset="0"/>
              </a:rPr>
              <a:t> The State of Health and Care of Older People in England 2024. Available at: </a:t>
            </a:r>
            <a:r>
              <a:rPr lang="en-GB" sz="1200" u="sng" dirty="0">
                <a:latin typeface="Arial" panose="020B0604020202020204" pitchFamily="34" charset="0"/>
                <a:cs typeface="Arial" panose="020B0604020202020204" pitchFamily="34" charset="0"/>
                <a:hlinkClick r:id="rId3"/>
              </a:rPr>
              <a:t>https://www.ageuk.org.uk</a:t>
            </a:r>
            <a:endParaRPr lang="en-GB" sz="1200" dirty="0">
              <a:latin typeface="Arial" panose="020B0604020202020204" pitchFamily="34" charset="0"/>
              <a:cs typeface="Arial" panose="020B0604020202020204" pitchFamily="34" charset="0"/>
            </a:endParaRP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England (2015). </a:t>
            </a:r>
            <a:r>
              <a:rPr lang="en-GB" sz="1200" i="1" dirty="0">
                <a:latin typeface="Arial" panose="020B0604020202020204" pitchFamily="34" charset="0"/>
                <a:cs typeface="Arial" panose="020B0604020202020204" pitchFamily="34" charset="0"/>
              </a:rPr>
              <a:t>Dementia</a:t>
            </a:r>
            <a:r>
              <a:rPr lang="en-GB" sz="1200" dirty="0">
                <a:latin typeface="Arial" panose="020B0604020202020204" pitchFamily="34" charset="0"/>
                <a:cs typeface="Arial" panose="020B0604020202020204" pitchFamily="34" charset="0"/>
              </a:rPr>
              <a:t>. [online] NHS England. Available at: https://</a:t>
            </a:r>
            <a:r>
              <a:rPr lang="en-GB" sz="1200" dirty="0" err="1">
                <a:latin typeface="Arial" panose="020B0604020202020204" pitchFamily="34" charset="0"/>
                <a:cs typeface="Arial" panose="020B0604020202020204" pitchFamily="34" charset="0"/>
              </a:rPr>
              <a:t>www.england.nhs.uk</a:t>
            </a:r>
            <a:r>
              <a:rPr lang="en-GB" sz="1200" dirty="0">
                <a:latin typeface="Arial" panose="020B0604020202020204" pitchFamily="34" charset="0"/>
                <a:cs typeface="Arial" panose="020B0604020202020204" pitchFamily="34" charset="0"/>
              </a:rPr>
              <a:t>/mental-health/dementia/.</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u="sng" dirty="0">
                <a:latin typeface="Arial" panose="020B0604020202020204" pitchFamily="34" charset="0"/>
                <a:cs typeface="Arial" panose="020B0604020202020204" pitchFamily="34" charset="0"/>
                <a:hlinkClick r:id="rId4"/>
              </a:rPr>
              <a:t>https://discovery.ucl.ac.uk/id/eprint/1350234/1/Evaluation_of_NHS_Medicines_Waste__web_publication_version.pdf</a:t>
            </a:r>
            <a:r>
              <a:rPr lang="en-GB" sz="1200" dirty="0">
                <a:latin typeface="Arial" panose="020B0604020202020204" pitchFamily="34" charset="0"/>
                <a:cs typeface="Arial" panose="020B0604020202020204" pitchFamily="34" charset="0"/>
              </a:rPr>
              <a:t>(Accessed: 18 December 2025).</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NHS England (2019)</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 NHS Long Term Plan</a:t>
            </a:r>
            <a:r>
              <a:rPr lang="en-GB" sz="1200" dirty="0">
                <a:latin typeface="Arial" panose="020B0604020202020204" pitchFamily="34" charset="0"/>
                <a:cs typeface="Arial" panose="020B0604020202020204" pitchFamily="34" charset="0"/>
              </a:rPr>
              <a:t>. London: NHS. Available at: </a:t>
            </a:r>
            <a:r>
              <a:rPr lang="en-GB" sz="1200" u="sng" dirty="0">
                <a:latin typeface="Arial" panose="020B0604020202020204" pitchFamily="34" charset="0"/>
                <a:cs typeface="Arial" panose="020B0604020202020204" pitchFamily="34" charset="0"/>
                <a:hlinkClick r:id="rId5"/>
              </a:rPr>
              <a:t>https://www.longtermplan.nhs.uk/</a:t>
            </a:r>
            <a:r>
              <a:rPr lang="en-GB" sz="1200" dirty="0">
                <a:latin typeface="Arial" panose="020B0604020202020204" pitchFamily="34" charset="0"/>
                <a:cs typeface="Arial" panose="020B0604020202020204" pitchFamily="34" charset="0"/>
              </a:rPr>
              <a:t>(Accessed: 18 December 2025)</a:t>
            </a:r>
          </a:p>
          <a:p>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Bertotti, M. (2022)</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The economic impact of social prescribing</a:t>
            </a:r>
            <a:r>
              <a:rPr lang="en-GB" sz="1200" dirty="0">
                <a:latin typeface="Arial" panose="020B0604020202020204" pitchFamily="34" charset="0"/>
                <a:cs typeface="Arial" panose="020B0604020202020204" pitchFamily="34" charset="0"/>
              </a:rPr>
              <a:t>. Evidence summary for the National Academy for Social Prescribing (NASP). London: NASP. Available at: </a:t>
            </a:r>
            <a:r>
              <a:rPr lang="en-GB" sz="1200" u="sng" dirty="0">
                <a:latin typeface="Arial" panose="020B0604020202020204" pitchFamily="34" charset="0"/>
                <a:cs typeface="Arial" panose="020B0604020202020204" pitchFamily="34" charset="0"/>
                <a:hlinkClick r:id="rId6"/>
              </a:rPr>
              <a:t>https://socialprescribingacademy.org.uk/</a:t>
            </a:r>
            <a:r>
              <a:rPr lang="en-GB" sz="1200" dirty="0">
                <a:latin typeface="Arial" panose="020B0604020202020204" pitchFamily="34" charset="0"/>
                <a:cs typeface="Arial" panose="020B0604020202020204" pitchFamily="34" charset="0"/>
              </a:rPr>
              <a:t> (Accessed: 18 December 2025).</a:t>
            </a:r>
          </a:p>
          <a:p>
            <a:endParaRPr lang="en-GB" sz="1200" dirty="0">
              <a:latin typeface="Arial" panose="020B0604020202020204" pitchFamily="34" charset="0"/>
              <a:cs typeface="Arial" panose="020B0604020202020204" pitchFamily="34" charset="0"/>
            </a:endParaRPr>
          </a:p>
          <a:p>
            <a:r>
              <a:rPr lang="en-GB" sz="1200" i="1" dirty="0">
                <a:latin typeface="Arial" panose="020B0604020202020204" pitchFamily="34" charset="0"/>
                <a:cs typeface="Arial" panose="020B0604020202020204" pitchFamily="34" charset="0"/>
              </a:rPr>
              <a:t>Used for: The £1:£2.30 Social Return on Investment (SROI) statistic.</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Department for Business and Trade (2024)</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Using the UKCA marking</a:t>
            </a:r>
            <a:r>
              <a:rPr lang="en-GB" sz="1200" dirty="0">
                <a:latin typeface="Arial" panose="020B0604020202020204" pitchFamily="34" charset="0"/>
                <a:cs typeface="Arial" panose="020B0604020202020204" pitchFamily="34" charset="0"/>
              </a:rPr>
              <a:t>. London: GOV.UK. Available at: </a:t>
            </a:r>
            <a:r>
              <a:rPr lang="en-GB" sz="1200" u="sng" dirty="0">
                <a:latin typeface="Arial" panose="020B0604020202020204" pitchFamily="34" charset="0"/>
                <a:cs typeface="Arial" panose="020B0604020202020204" pitchFamily="34" charset="0"/>
                <a:hlinkClick r:id="rId7"/>
              </a:rPr>
              <a:t>https://www.gov.uk/guidance/using-the-ukca-marking</a:t>
            </a:r>
            <a:r>
              <a:rPr lang="en-GB" sz="1200" dirty="0">
                <a:latin typeface="Arial" panose="020B0604020202020204" pitchFamily="34" charset="0"/>
                <a:cs typeface="Arial" panose="020B0604020202020204" pitchFamily="34" charset="0"/>
              </a:rPr>
              <a:t> (Accessed: 18 December 2025</a:t>
            </a:r>
            <a:r>
              <a:rPr lang="en-GB" dirty="0"/>
              <a:t>).</a:t>
            </a:r>
          </a:p>
        </p:txBody>
      </p:sp>
    </p:spTree>
    <p:extLst>
      <p:ext uri="{BB962C8B-B14F-4D97-AF65-F5344CB8AC3E}">
        <p14:creationId xmlns:p14="http://schemas.microsoft.com/office/powerpoint/2010/main" val="762771426"/>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180</TotalTime>
  <Words>1773</Words>
  <Application>Microsoft Macintosh PowerPoint</Application>
  <PresentationFormat>Widescreen</PresentationFormat>
  <Paragraphs>67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Modern Love</vt:lpstr>
      <vt:lpstr>The Hand</vt:lpstr>
      <vt:lpstr>SketchyVTI</vt:lpstr>
      <vt:lpstr>         Lummind  </vt:lpstr>
      <vt:lpstr>           &gt;Lummind is a  medication bottle cap designed to light up and sends notifications to services users and family members when not opened and has been taken   &gt; the issue not taking medication as prescribe . A lot of older patients forget to taker their pills , which can result in hospital readmissions and worse health conditions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Eugenio Nunes Mendes Da Costa Ananias (2308808)</dc:creator>
  <cp:lastModifiedBy>Eugenio Nunes Mendes Da Costa Ananias (2308808)</cp:lastModifiedBy>
  <cp:revision>1</cp:revision>
  <dcterms:created xsi:type="dcterms:W3CDTF">2025-12-18T17:47:53Z</dcterms:created>
  <dcterms:modified xsi:type="dcterms:W3CDTF">2025-12-18T20:48:20Z</dcterms:modified>
</cp:coreProperties>
</file>