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1" r:id="rId1"/>
  </p:sldMasterIdLst>
  <p:sldIdLst>
    <p:sldId id="256" r:id="rId2"/>
    <p:sldId id="257" r:id="rId3"/>
    <p:sldId id="258" r:id="rId4"/>
    <p:sldId id="259" r:id="rId5"/>
    <p:sldId id="262" r:id="rId6"/>
    <p:sldId id="260" r:id="rId7"/>
    <p:sldId id="264" r:id="rId8"/>
    <p:sldId id="265" r:id="rId9"/>
    <p:sldId id="266" r:id="rId10"/>
    <p:sldId id="267" r:id="rId11"/>
    <p:sldId id="268" r:id="rId12"/>
    <p:sldId id="261"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E299B1-E761-4729-864F-D08F76EA5B06}" v="14" dt="2023-06-29T23:10:46.962"/>
    <p1510:client id="{ABA48223-B71D-47F0-B090-59BA7C39993D}" v="678" dt="2023-06-29T22:51:15.7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a Codreanu" userId="95da1ee7d21431fd" providerId="LiveId" clId="{3CE299B1-E761-4729-864F-D08F76EA5B06}"/>
    <pc:docChg chg="undo custSel modSld">
      <pc:chgData name="Mariana Codreanu" userId="95da1ee7d21431fd" providerId="LiveId" clId="{3CE299B1-E761-4729-864F-D08F76EA5B06}" dt="2023-06-29T23:13:53.367" v="27" actId="114"/>
      <pc:docMkLst>
        <pc:docMk/>
      </pc:docMkLst>
      <pc:sldChg chg="modSp">
        <pc:chgData name="Mariana Codreanu" userId="95da1ee7d21431fd" providerId="LiveId" clId="{3CE299B1-E761-4729-864F-D08F76EA5B06}" dt="2023-06-29T23:10:46.962" v="13" actId="20577"/>
        <pc:sldMkLst>
          <pc:docMk/>
          <pc:sldMk cId="572795555" sldId="259"/>
        </pc:sldMkLst>
        <pc:graphicFrameChg chg="mod">
          <ac:chgData name="Mariana Codreanu" userId="95da1ee7d21431fd" providerId="LiveId" clId="{3CE299B1-E761-4729-864F-D08F76EA5B06}" dt="2023-06-29T23:10:46.962" v="13" actId="20577"/>
          <ac:graphicFrameMkLst>
            <pc:docMk/>
            <pc:sldMk cId="572795555" sldId="259"/>
            <ac:graphicFrameMk id="5" creationId="{5F8A32E1-16F6-1364-AA7C-904EAA894E48}"/>
          </ac:graphicFrameMkLst>
        </pc:graphicFrameChg>
      </pc:sldChg>
      <pc:sldChg chg="modSp mod">
        <pc:chgData name="Mariana Codreanu" userId="95da1ee7d21431fd" providerId="LiveId" clId="{3CE299B1-E761-4729-864F-D08F76EA5B06}" dt="2023-06-29T23:12:42.822" v="22" actId="5793"/>
        <pc:sldMkLst>
          <pc:docMk/>
          <pc:sldMk cId="3320090823" sldId="261"/>
        </pc:sldMkLst>
        <pc:spChg chg="mod">
          <ac:chgData name="Mariana Codreanu" userId="95da1ee7d21431fd" providerId="LiveId" clId="{3CE299B1-E761-4729-864F-D08F76EA5B06}" dt="2023-06-29T23:12:42.822" v="22" actId="5793"/>
          <ac:spMkLst>
            <pc:docMk/>
            <pc:sldMk cId="3320090823" sldId="261"/>
            <ac:spMk id="3" creationId="{A5851207-702B-436C-22FB-F50FE4C2294C}"/>
          </ac:spMkLst>
        </pc:spChg>
      </pc:sldChg>
      <pc:sldChg chg="modSp mod">
        <pc:chgData name="Mariana Codreanu" userId="95da1ee7d21431fd" providerId="LiveId" clId="{3CE299B1-E761-4729-864F-D08F76EA5B06}" dt="2023-06-29T23:13:53.367" v="27" actId="114"/>
        <pc:sldMkLst>
          <pc:docMk/>
          <pc:sldMk cId="1487195003" sldId="263"/>
        </pc:sldMkLst>
        <pc:spChg chg="mod">
          <ac:chgData name="Mariana Codreanu" userId="95da1ee7d21431fd" providerId="LiveId" clId="{3CE299B1-E761-4729-864F-D08F76EA5B06}" dt="2023-06-29T23:13:53.367" v="27" actId="114"/>
          <ac:spMkLst>
            <pc:docMk/>
            <pc:sldMk cId="1487195003" sldId="263"/>
            <ac:spMk id="3" creationId="{4968DBDD-E965-85F8-12EF-1683AC95252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85179-0C0C-4117-993F-F76BA92A354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607A6E-C0B6-4F76-AB7B-B08B1202F184}">
      <dgm:prSet custT="1"/>
      <dgm:spPr/>
      <dgm:t>
        <a:bodyPr/>
        <a:lstStyle/>
        <a:p>
          <a:r>
            <a:rPr lang="en-GB" sz="1600" b="1" i="0" dirty="0"/>
            <a:t>Employee motivation </a:t>
          </a:r>
          <a:r>
            <a:rPr lang="en-GB" sz="1600" b="0" i="0" dirty="0"/>
            <a:t>refers to the commitment, work engagement, drive, and energy that employees bring to their workplaces.</a:t>
          </a:r>
          <a:endParaRPr lang="en-US" sz="1600" dirty="0"/>
        </a:p>
      </dgm:t>
    </dgm:pt>
    <dgm:pt modelId="{06B0A885-3AF2-4694-B76E-CDE8F4ED2127}" type="parTrans" cxnId="{2E92F692-6BFC-4B42-993C-0E79BF94FEBE}">
      <dgm:prSet/>
      <dgm:spPr/>
      <dgm:t>
        <a:bodyPr/>
        <a:lstStyle/>
        <a:p>
          <a:endParaRPr lang="en-US"/>
        </a:p>
      </dgm:t>
    </dgm:pt>
    <dgm:pt modelId="{0AE312CF-1966-4432-81EB-F99A2D289386}" type="sibTrans" cxnId="{2E92F692-6BFC-4B42-993C-0E79BF94FEBE}">
      <dgm:prSet/>
      <dgm:spPr/>
      <dgm:t>
        <a:bodyPr/>
        <a:lstStyle/>
        <a:p>
          <a:endParaRPr lang="en-US"/>
        </a:p>
      </dgm:t>
    </dgm:pt>
    <dgm:pt modelId="{8D70A607-8136-4CDD-A0D0-833550E3F879}">
      <dgm:prSet custT="1"/>
      <dgm:spPr/>
      <dgm:t>
        <a:bodyPr/>
        <a:lstStyle/>
        <a:p>
          <a:r>
            <a:rPr lang="en-GB" sz="1600" b="0" i="0" dirty="0"/>
            <a:t>Motivation is an intrinsic drive that can influence their work performance, engagement, satisfaction, and retention. Motivated employees can lead to increased productivity and allow an organization to achieve higher levels of output (</a:t>
          </a:r>
          <a:r>
            <a:rPr lang="en-GB" sz="1600" b="0" i="0" dirty="0" err="1"/>
            <a:t>Lazaroiu</a:t>
          </a:r>
          <a:r>
            <a:rPr lang="en-GB" sz="1600" b="0" i="0" dirty="0"/>
            <a:t>, 2015).</a:t>
          </a:r>
          <a:endParaRPr lang="en-US" sz="1600" dirty="0"/>
        </a:p>
      </dgm:t>
    </dgm:pt>
    <dgm:pt modelId="{D4BC942C-0AC1-45D3-9AA2-9CE9BB82AF98}" type="parTrans" cxnId="{66BD96AB-2DA5-40CA-83F3-F4703CB923D6}">
      <dgm:prSet/>
      <dgm:spPr/>
      <dgm:t>
        <a:bodyPr/>
        <a:lstStyle/>
        <a:p>
          <a:endParaRPr lang="en-US"/>
        </a:p>
      </dgm:t>
    </dgm:pt>
    <dgm:pt modelId="{043DB62E-20C6-4E74-A03E-7FAC52609F08}" type="sibTrans" cxnId="{66BD96AB-2DA5-40CA-83F3-F4703CB923D6}">
      <dgm:prSet/>
      <dgm:spPr/>
      <dgm:t>
        <a:bodyPr/>
        <a:lstStyle/>
        <a:p>
          <a:endParaRPr lang="en-US"/>
        </a:p>
      </dgm:t>
    </dgm:pt>
    <dgm:pt modelId="{9031EE85-FE8B-4A80-B5B5-E2D73D458337}" type="pres">
      <dgm:prSet presAssocID="{33785179-0C0C-4117-993F-F76BA92A354D}" presName="root" presStyleCnt="0">
        <dgm:presLayoutVars>
          <dgm:dir/>
          <dgm:resizeHandles val="exact"/>
        </dgm:presLayoutVars>
      </dgm:prSet>
      <dgm:spPr/>
    </dgm:pt>
    <dgm:pt modelId="{CD38A555-6E46-4937-BDB1-3E66C304B3BC}" type="pres">
      <dgm:prSet presAssocID="{9C607A6E-C0B6-4F76-AB7B-B08B1202F184}" presName="compNode" presStyleCnt="0"/>
      <dgm:spPr/>
    </dgm:pt>
    <dgm:pt modelId="{D53CF6AB-BE14-4ABF-AED4-F83138EF716A}" type="pres">
      <dgm:prSet presAssocID="{9C607A6E-C0B6-4F76-AB7B-B08B1202F184}" presName="bgRect" presStyleLbl="bgShp" presStyleIdx="0" presStyleCnt="2" custLinFactNeighborX="905" custLinFactNeighborY="21911"/>
      <dgm:spPr/>
    </dgm:pt>
    <dgm:pt modelId="{71C3A179-CBE3-4B41-987A-0678BDD7A1B3}" type="pres">
      <dgm:prSet presAssocID="{9C607A6E-C0B6-4F76-AB7B-B08B1202F184}" presName="iconRect" presStyleLbl="node1" presStyleIdx="0" presStyleCnt="2" custLinFactNeighborX="-754" custLinFactNeighborY="2714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34CEC133-7009-48C3-A77B-50A1E5A4025C}" type="pres">
      <dgm:prSet presAssocID="{9C607A6E-C0B6-4F76-AB7B-B08B1202F184}" presName="spaceRect" presStyleCnt="0"/>
      <dgm:spPr/>
    </dgm:pt>
    <dgm:pt modelId="{4C6D8952-F584-4D0C-B9F6-9A3E7D968AC5}" type="pres">
      <dgm:prSet presAssocID="{9C607A6E-C0B6-4F76-AB7B-B08B1202F184}" presName="parTx" presStyleLbl="revTx" presStyleIdx="0" presStyleCnt="2">
        <dgm:presLayoutVars>
          <dgm:chMax val="0"/>
          <dgm:chPref val="0"/>
        </dgm:presLayoutVars>
      </dgm:prSet>
      <dgm:spPr/>
    </dgm:pt>
    <dgm:pt modelId="{2E9541CA-D82D-48C0-86FC-E4406A0F9DA3}" type="pres">
      <dgm:prSet presAssocID="{0AE312CF-1966-4432-81EB-F99A2D289386}" presName="sibTrans" presStyleCnt="0"/>
      <dgm:spPr/>
    </dgm:pt>
    <dgm:pt modelId="{F45EDE55-4CFF-4E81-AC25-40398976E11B}" type="pres">
      <dgm:prSet presAssocID="{8D70A607-8136-4CDD-A0D0-833550E3F879}" presName="compNode" presStyleCnt="0"/>
      <dgm:spPr/>
    </dgm:pt>
    <dgm:pt modelId="{3A5D2B20-A6FC-4206-BEBC-BD00597DE3AF}" type="pres">
      <dgm:prSet presAssocID="{8D70A607-8136-4CDD-A0D0-833550E3F879}" presName="bgRect" presStyleLbl="bgShp" presStyleIdx="1" presStyleCnt="2" custScaleY="146790" custLinFactNeighborX="-198" custLinFactNeighborY="12200"/>
      <dgm:spPr/>
    </dgm:pt>
    <dgm:pt modelId="{ADF4DC00-A15E-461E-B1AE-823C1F774937}" type="pres">
      <dgm:prSet presAssocID="{8D70A607-8136-4CDD-A0D0-833550E3F8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8323667-194B-4CF7-B938-1AEBEF3DEB49}" type="pres">
      <dgm:prSet presAssocID="{8D70A607-8136-4CDD-A0D0-833550E3F879}" presName="spaceRect" presStyleCnt="0"/>
      <dgm:spPr/>
    </dgm:pt>
    <dgm:pt modelId="{F35258A1-C5B4-4556-905C-91766340BBFD}" type="pres">
      <dgm:prSet presAssocID="{8D70A607-8136-4CDD-A0D0-833550E3F879}" presName="parTx" presStyleLbl="revTx" presStyleIdx="1" presStyleCnt="2" custLinFactNeighborX="-1378" custLinFactNeighborY="-7627">
        <dgm:presLayoutVars>
          <dgm:chMax val="0"/>
          <dgm:chPref val="0"/>
        </dgm:presLayoutVars>
      </dgm:prSet>
      <dgm:spPr/>
    </dgm:pt>
  </dgm:ptLst>
  <dgm:cxnLst>
    <dgm:cxn modelId="{2E92F692-6BFC-4B42-993C-0E79BF94FEBE}" srcId="{33785179-0C0C-4117-993F-F76BA92A354D}" destId="{9C607A6E-C0B6-4F76-AB7B-B08B1202F184}" srcOrd="0" destOrd="0" parTransId="{06B0A885-3AF2-4694-B76E-CDE8F4ED2127}" sibTransId="{0AE312CF-1966-4432-81EB-F99A2D289386}"/>
    <dgm:cxn modelId="{66BD96AB-2DA5-40CA-83F3-F4703CB923D6}" srcId="{33785179-0C0C-4117-993F-F76BA92A354D}" destId="{8D70A607-8136-4CDD-A0D0-833550E3F879}" srcOrd="1" destOrd="0" parTransId="{D4BC942C-0AC1-45D3-9AA2-9CE9BB82AF98}" sibTransId="{043DB62E-20C6-4E74-A03E-7FAC52609F08}"/>
    <dgm:cxn modelId="{D148F8CF-6DF6-44DE-8541-CF4EAEAA5E73}" type="presOf" srcId="{8D70A607-8136-4CDD-A0D0-833550E3F879}" destId="{F35258A1-C5B4-4556-905C-91766340BBFD}" srcOrd="0" destOrd="0" presId="urn:microsoft.com/office/officeart/2018/2/layout/IconVerticalSolidList"/>
    <dgm:cxn modelId="{F5A44DE3-C4B2-4C9B-BE43-8A17E7C39826}" type="presOf" srcId="{9C607A6E-C0B6-4F76-AB7B-B08B1202F184}" destId="{4C6D8952-F584-4D0C-B9F6-9A3E7D968AC5}" srcOrd="0" destOrd="0" presId="urn:microsoft.com/office/officeart/2018/2/layout/IconVerticalSolidList"/>
    <dgm:cxn modelId="{F1C842EF-08CE-4D4E-8D86-1433B52D2DBF}" type="presOf" srcId="{33785179-0C0C-4117-993F-F76BA92A354D}" destId="{9031EE85-FE8B-4A80-B5B5-E2D73D458337}" srcOrd="0" destOrd="0" presId="urn:microsoft.com/office/officeart/2018/2/layout/IconVerticalSolidList"/>
    <dgm:cxn modelId="{8A96E4F6-1245-4C1B-BA2E-203F9E1C3597}" type="presParOf" srcId="{9031EE85-FE8B-4A80-B5B5-E2D73D458337}" destId="{CD38A555-6E46-4937-BDB1-3E66C304B3BC}" srcOrd="0" destOrd="0" presId="urn:microsoft.com/office/officeart/2018/2/layout/IconVerticalSolidList"/>
    <dgm:cxn modelId="{C2050348-BD80-4D53-92E4-5955D50475A7}" type="presParOf" srcId="{CD38A555-6E46-4937-BDB1-3E66C304B3BC}" destId="{D53CF6AB-BE14-4ABF-AED4-F83138EF716A}" srcOrd="0" destOrd="0" presId="urn:microsoft.com/office/officeart/2018/2/layout/IconVerticalSolidList"/>
    <dgm:cxn modelId="{69189CEE-9A69-43A0-9AE6-23AD58843291}" type="presParOf" srcId="{CD38A555-6E46-4937-BDB1-3E66C304B3BC}" destId="{71C3A179-CBE3-4B41-987A-0678BDD7A1B3}" srcOrd="1" destOrd="0" presId="urn:microsoft.com/office/officeart/2018/2/layout/IconVerticalSolidList"/>
    <dgm:cxn modelId="{9D11D06B-93E0-42F2-AF07-4F69420EB271}" type="presParOf" srcId="{CD38A555-6E46-4937-BDB1-3E66C304B3BC}" destId="{34CEC133-7009-48C3-A77B-50A1E5A4025C}" srcOrd="2" destOrd="0" presId="urn:microsoft.com/office/officeart/2018/2/layout/IconVerticalSolidList"/>
    <dgm:cxn modelId="{57B4F2E8-4A1E-467D-BD18-84F38DF7F573}" type="presParOf" srcId="{CD38A555-6E46-4937-BDB1-3E66C304B3BC}" destId="{4C6D8952-F584-4D0C-B9F6-9A3E7D968AC5}" srcOrd="3" destOrd="0" presId="urn:microsoft.com/office/officeart/2018/2/layout/IconVerticalSolidList"/>
    <dgm:cxn modelId="{5AAB8E45-9CE7-46A1-A719-AE51E3CBCD4C}" type="presParOf" srcId="{9031EE85-FE8B-4A80-B5B5-E2D73D458337}" destId="{2E9541CA-D82D-48C0-86FC-E4406A0F9DA3}" srcOrd="1" destOrd="0" presId="urn:microsoft.com/office/officeart/2018/2/layout/IconVerticalSolidList"/>
    <dgm:cxn modelId="{185041EB-0F8C-4BF1-B4E5-E207AE5EC73D}" type="presParOf" srcId="{9031EE85-FE8B-4A80-B5B5-E2D73D458337}" destId="{F45EDE55-4CFF-4E81-AC25-40398976E11B}" srcOrd="2" destOrd="0" presId="urn:microsoft.com/office/officeart/2018/2/layout/IconVerticalSolidList"/>
    <dgm:cxn modelId="{E1EAD108-9107-4FFF-9FFF-D8B6E21DC972}" type="presParOf" srcId="{F45EDE55-4CFF-4E81-AC25-40398976E11B}" destId="{3A5D2B20-A6FC-4206-BEBC-BD00597DE3AF}" srcOrd="0" destOrd="0" presId="urn:microsoft.com/office/officeart/2018/2/layout/IconVerticalSolidList"/>
    <dgm:cxn modelId="{8094BEF0-7538-4E13-B15B-C76E69AD2975}" type="presParOf" srcId="{F45EDE55-4CFF-4E81-AC25-40398976E11B}" destId="{ADF4DC00-A15E-461E-B1AE-823C1F774937}" srcOrd="1" destOrd="0" presId="urn:microsoft.com/office/officeart/2018/2/layout/IconVerticalSolidList"/>
    <dgm:cxn modelId="{563FDB54-DCBF-480E-B993-0609C28CE6DB}" type="presParOf" srcId="{F45EDE55-4CFF-4E81-AC25-40398976E11B}" destId="{98323667-194B-4CF7-B938-1AEBEF3DEB49}" srcOrd="2" destOrd="0" presId="urn:microsoft.com/office/officeart/2018/2/layout/IconVerticalSolidList"/>
    <dgm:cxn modelId="{2207EEAF-8C92-4593-AA0D-694330C602A1}" type="presParOf" srcId="{F45EDE55-4CFF-4E81-AC25-40398976E11B}" destId="{F35258A1-C5B4-4556-905C-91766340BBF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E98E28-5E04-4E67-AA95-EC9E9FFB3C72}" type="doc">
      <dgm:prSet loTypeId="urn:microsoft.com/office/officeart/2005/8/layout/cycle4" loCatId="relationship" qsTypeId="urn:microsoft.com/office/officeart/2005/8/quickstyle/simple1" qsCatId="simple" csTypeId="urn:microsoft.com/office/officeart/2005/8/colors/accent1_2" csCatId="accent1" phldr="1"/>
      <dgm:spPr/>
      <dgm:t>
        <a:bodyPr/>
        <a:lstStyle/>
        <a:p>
          <a:endParaRPr lang="en-GB"/>
        </a:p>
      </dgm:t>
    </dgm:pt>
    <dgm:pt modelId="{28CE8160-CB4A-44E9-9F33-2D247983E867}">
      <dgm:prSet phldrT="[Text]"/>
      <dgm:spPr/>
      <dgm:t>
        <a:bodyPr/>
        <a:lstStyle/>
        <a:p>
          <a:r>
            <a:rPr lang="en-GB" dirty="0">
              <a:solidFill>
                <a:srgbClr val="FFFF00"/>
              </a:solidFill>
            </a:rPr>
            <a:t>Organizational</a:t>
          </a:r>
          <a:r>
            <a:rPr lang="en-GB" dirty="0"/>
            <a:t> </a:t>
          </a:r>
          <a:r>
            <a:rPr lang="en-GB" dirty="0">
              <a:solidFill>
                <a:srgbClr val="FFFF00"/>
              </a:solidFill>
            </a:rPr>
            <a:t>resilience</a:t>
          </a:r>
          <a:r>
            <a:rPr lang="en-GB" dirty="0"/>
            <a:t> </a:t>
          </a:r>
        </a:p>
      </dgm:t>
    </dgm:pt>
    <dgm:pt modelId="{14040161-A2A9-4946-BF51-99BAEF57CAC1}" type="parTrans" cxnId="{79A9C22B-71E1-41C3-A1DE-B4A078B192E8}">
      <dgm:prSet/>
      <dgm:spPr/>
      <dgm:t>
        <a:bodyPr/>
        <a:lstStyle/>
        <a:p>
          <a:endParaRPr lang="en-GB"/>
        </a:p>
      </dgm:t>
    </dgm:pt>
    <dgm:pt modelId="{BBB46BE0-669D-44AE-ACBF-98D5265AC04D}" type="sibTrans" cxnId="{79A9C22B-71E1-41C3-A1DE-B4A078B192E8}">
      <dgm:prSet/>
      <dgm:spPr/>
      <dgm:t>
        <a:bodyPr/>
        <a:lstStyle/>
        <a:p>
          <a:endParaRPr lang="en-GB"/>
        </a:p>
      </dgm:t>
    </dgm:pt>
    <dgm:pt modelId="{E48EBFCD-9492-4006-BB57-F9CD9BCC8E7E}">
      <dgm:prSet phldrT="[Text]" custT="1"/>
      <dgm:spPr/>
      <dgm:t>
        <a:bodyPr/>
        <a:lstStyle/>
        <a:p>
          <a:r>
            <a:rPr lang="en-GB" sz="1400" dirty="0"/>
            <a:t>More adaptable</a:t>
          </a:r>
        </a:p>
      </dgm:t>
    </dgm:pt>
    <dgm:pt modelId="{4F9BFC63-C14B-4F0F-8D88-86FEE35E4444}" type="parTrans" cxnId="{94E8190C-B910-485C-91FA-951014C3E324}">
      <dgm:prSet/>
      <dgm:spPr/>
      <dgm:t>
        <a:bodyPr/>
        <a:lstStyle/>
        <a:p>
          <a:endParaRPr lang="en-GB"/>
        </a:p>
      </dgm:t>
    </dgm:pt>
    <dgm:pt modelId="{DF69C662-C464-4630-AE84-B3EB77275BE9}" type="sibTrans" cxnId="{94E8190C-B910-485C-91FA-951014C3E324}">
      <dgm:prSet/>
      <dgm:spPr/>
      <dgm:t>
        <a:bodyPr/>
        <a:lstStyle/>
        <a:p>
          <a:endParaRPr lang="en-GB"/>
        </a:p>
      </dgm:t>
    </dgm:pt>
    <dgm:pt modelId="{122569EC-9FE3-4BC3-B81E-429FFFC29349}">
      <dgm:prSet phldrT="[Text]"/>
      <dgm:spPr/>
      <dgm:t>
        <a:bodyPr/>
        <a:lstStyle/>
        <a:p>
          <a:r>
            <a:rPr lang="en-GB" dirty="0">
              <a:solidFill>
                <a:srgbClr val="FFFF00"/>
              </a:solidFill>
            </a:rPr>
            <a:t>Performance improvement </a:t>
          </a:r>
        </a:p>
      </dgm:t>
    </dgm:pt>
    <dgm:pt modelId="{EB7B900D-2969-4F61-8489-B8D6AAE3EC01}" type="parTrans" cxnId="{979AB228-131E-41E2-A8C8-57878C0B306A}">
      <dgm:prSet/>
      <dgm:spPr/>
      <dgm:t>
        <a:bodyPr/>
        <a:lstStyle/>
        <a:p>
          <a:endParaRPr lang="en-GB"/>
        </a:p>
      </dgm:t>
    </dgm:pt>
    <dgm:pt modelId="{1FA0A474-B9BD-4207-BAF5-522A432DEBD0}" type="sibTrans" cxnId="{979AB228-131E-41E2-A8C8-57878C0B306A}">
      <dgm:prSet/>
      <dgm:spPr/>
      <dgm:t>
        <a:bodyPr/>
        <a:lstStyle/>
        <a:p>
          <a:endParaRPr lang="en-GB"/>
        </a:p>
      </dgm:t>
    </dgm:pt>
    <dgm:pt modelId="{0CCECCC7-650D-4ED3-BCEC-FCDB7C185F9E}">
      <dgm:prSet phldrT="[Text]" custT="1"/>
      <dgm:spPr/>
      <dgm:t>
        <a:bodyPr/>
        <a:lstStyle/>
        <a:p>
          <a:r>
            <a:rPr lang="en-GB" sz="1400" dirty="0"/>
            <a:t>Better performance</a:t>
          </a:r>
        </a:p>
      </dgm:t>
    </dgm:pt>
    <dgm:pt modelId="{1CE24432-EC5B-49D2-A559-2583706030A8}" type="parTrans" cxnId="{B395C498-B211-43C2-952E-F8D0274E53DE}">
      <dgm:prSet/>
      <dgm:spPr/>
      <dgm:t>
        <a:bodyPr/>
        <a:lstStyle/>
        <a:p>
          <a:endParaRPr lang="en-GB"/>
        </a:p>
      </dgm:t>
    </dgm:pt>
    <dgm:pt modelId="{04970B3F-8F2D-41C0-8C96-B88B386FCA25}" type="sibTrans" cxnId="{B395C498-B211-43C2-952E-F8D0274E53DE}">
      <dgm:prSet/>
      <dgm:spPr/>
      <dgm:t>
        <a:bodyPr/>
        <a:lstStyle/>
        <a:p>
          <a:endParaRPr lang="en-GB"/>
        </a:p>
      </dgm:t>
    </dgm:pt>
    <dgm:pt modelId="{8F456003-9728-4CC5-9843-210708DEA121}">
      <dgm:prSet phldrT="[Text]"/>
      <dgm:spPr/>
      <dgm:t>
        <a:bodyPr/>
        <a:lstStyle/>
        <a:p>
          <a:r>
            <a:rPr lang="en-GB" dirty="0">
              <a:solidFill>
                <a:srgbClr val="FFFF00"/>
              </a:solidFill>
            </a:rPr>
            <a:t>Reduced turnover</a:t>
          </a:r>
        </a:p>
      </dgm:t>
    </dgm:pt>
    <dgm:pt modelId="{F36D7BF1-3284-499C-9A84-3FCE9534C1F5}" type="parTrans" cxnId="{5DEAE478-22BD-4A31-A8E2-21C2CFA65E39}">
      <dgm:prSet/>
      <dgm:spPr/>
      <dgm:t>
        <a:bodyPr/>
        <a:lstStyle/>
        <a:p>
          <a:endParaRPr lang="en-GB"/>
        </a:p>
      </dgm:t>
    </dgm:pt>
    <dgm:pt modelId="{09F6F2E5-A4D8-4853-8883-C423A0D32F30}" type="sibTrans" cxnId="{5DEAE478-22BD-4A31-A8E2-21C2CFA65E39}">
      <dgm:prSet/>
      <dgm:spPr/>
      <dgm:t>
        <a:bodyPr/>
        <a:lstStyle/>
        <a:p>
          <a:endParaRPr lang="en-GB"/>
        </a:p>
      </dgm:t>
    </dgm:pt>
    <dgm:pt modelId="{B3249815-0716-4D41-ADB3-3ECF45FB1D92}">
      <dgm:prSet phldrT="[Text]" custT="1"/>
      <dgm:spPr/>
      <dgm:t>
        <a:bodyPr/>
        <a:lstStyle/>
        <a:p>
          <a:r>
            <a:rPr lang="en-GB" sz="1400" dirty="0"/>
            <a:t>Reduce recruitment </a:t>
          </a:r>
        </a:p>
      </dgm:t>
    </dgm:pt>
    <dgm:pt modelId="{EEE2B932-5A37-4148-8260-76009E03C6D4}" type="parTrans" cxnId="{BE00CC1E-4534-4A8E-8ADE-D2706C6BE7C2}">
      <dgm:prSet/>
      <dgm:spPr/>
      <dgm:t>
        <a:bodyPr/>
        <a:lstStyle/>
        <a:p>
          <a:endParaRPr lang="en-GB"/>
        </a:p>
      </dgm:t>
    </dgm:pt>
    <dgm:pt modelId="{6FFC3047-AAED-411B-8BD4-AA3121492595}" type="sibTrans" cxnId="{BE00CC1E-4534-4A8E-8ADE-D2706C6BE7C2}">
      <dgm:prSet/>
      <dgm:spPr/>
      <dgm:t>
        <a:bodyPr/>
        <a:lstStyle/>
        <a:p>
          <a:endParaRPr lang="en-GB"/>
        </a:p>
      </dgm:t>
    </dgm:pt>
    <dgm:pt modelId="{7F308DE0-C827-4769-8E6D-E9DB49091576}">
      <dgm:prSet phldrT="[Text]"/>
      <dgm:spPr/>
      <dgm:t>
        <a:bodyPr/>
        <a:lstStyle/>
        <a:p>
          <a:r>
            <a:rPr lang="en-GB" dirty="0">
              <a:solidFill>
                <a:srgbClr val="FFFF00"/>
              </a:solidFill>
            </a:rPr>
            <a:t>Enhanced</a:t>
          </a:r>
          <a:r>
            <a:rPr lang="en-GB" dirty="0"/>
            <a:t> </a:t>
          </a:r>
          <a:r>
            <a:rPr lang="en-GB" dirty="0">
              <a:solidFill>
                <a:srgbClr val="FFFF00"/>
              </a:solidFill>
            </a:rPr>
            <a:t>workplace</a:t>
          </a:r>
          <a:r>
            <a:rPr lang="en-GB" dirty="0"/>
            <a:t> </a:t>
          </a:r>
          <a:r>
            <a:rPr lang="en-GB" dirty="0">
              <a:solidFill>
                <a:srgbClr val="FFFF00"/>
              </a:solidFill>
            </a:rPr>
            <a:t>culture</a:t>
          </a:r>
        </a:p>
      </dgm:t>
    </dgm:pt>
    <dgm:pt modelId="{39BEDAB6-6A30-43BA-BDA2-EBC3F596D4A3}" type="parTrans" cxnId="{F60467C9-001B-4C30-A731-A627C858A3EE}">
      <dgm:prSet/>
      <dgm:spPr/>
      <dgm:t>
        <a:bodyPr/>
        <a:lstStyle/>
        <a:p>
          <a:endParaRPr lang="en-GB"/>
        </a:p>
      </dgm:t>
    </dgm:pt>
    <dgm:pt modelId="{8D22F888-F200-4E3D-8383-95D09E15C6D0}" type="sibTrans" cxnId="{F60467C9-001B-4C30-A731-A627C858A3EE}">
      <dgm:prSet/>
      <dgm:spPr/>
      <dgm:t>
        <a:bodyPr/>
        <a:lstStyle/>
        <a:p>
          <a:endParaRPr lang="en-GB"/>
        </a:p>
      </dgm:t>
    </dgm:pt>
    <dgm:pt modelId="{7FB56FF1-5684-46B3-8C68-F2779917D9B0}">
      <dgm:prSet phldrT="[Text]" custT="1"/>
      <dgm:spPr/>
      <dgm:t>
        <a:bodyPr/>
        <a:lstStyle/>
        <a:p>
          <a:r>
            <a:rPr lang="en-GB" sz="1200" dirty="0"/>
            <a:t>Create positive working environment</a:t>
          </a:r>
        </a:p>
      </dgm:t>
    </dgm:pt>
    <dgm:pt modelId="{41752898-8898-44E9-8202-DE50CF553F1F}" type="parTrans" cxnId="{7F0CBAF9-708F-4CC3-B50F-BE44F2319C44}">
      <dgm:prSet/>
      <dgm:spPr/>
      <dgm:t>
        <a:bodyPr/>
        <a:lstStyle/>
        <a:p>
          <a:endParaRPr lang="en-GB"/>
        </a:p>
      </dgm:t>
    </dgm:pt>
    <dgm:pt modelId="{3E931366-B54F-43AA-B799-F1C38585F3E2}" type="sibTrans" cxnId="{7F0CBAF9-708F-4CC3-B50F-BE44F2319C44}">
      <dgm:prSet/>
      <dgm:spPr/>
      <dgm:t>
        <a:bodyPr/>
        <a:lstStyle/>
        <a:p>
          <a:endParaRPr lang="en-GB"/>
        </a:p>
      </dgm:t>
    </dgm:pt>
    <dgm:pt modelId="{6D10D0F0-2706-478F-92D6-30FF038C0751}">
      <dgm:prSet phldrT="[Text]" custT="1"/>
      <dgm:spPr/>
      <dgm:t>
        <a:bodyPr/>
        <a:lstStyle/>
        <a:p>
          <a:r>
            <a:rPr lang="en-GB" sz="1400" dirty="0"/>
            <a:t>Commitment </a:t>
          </a:r>
        </a:p>
      </dgm:t>
    </dgm:pt>
    <dgm:pt modelId="{1E435414-5B0F-429B-BF97-D5EB74FB042A}" type="parTrans" cxnId="{FF50B7EC-8F59-4A8E-928B-60F3F94BB56D}">
      <dgm:prSet/>
      <dgm:spPr/>
      <dgm:t>
        <a:bodyPr/>
        <a:lstStyle/>
        <a:p>
          <a:endParaRPr lang="en-GB"/>
        </a:p>
      </dgm:t>
    </dgm:pt>
    <dgm:pt modelId="{C5DED3C8-8A0B-436E-B165-79A0FD475C14}" type="sibTrans" cxnId="{FF50B7EC-8F59-4A8E-928B-60F3F94BB56D}">
      <dgm:prSet/>
      <dgm:spPr/>
      <dgm:t>
        <a:bodyPr/>
        <a:lstStyle/>
        <a:p>
          <a:endParaRPr lang="en-GB"/>
        </a:p>
      </dgm:t>
    </dgm:pt>
    <dgm:pt modelId="{6ADED9DE-D874-46D7-8710-D064195497CA}">
      <dgm:prSet phldrT="[Text]" custT="1"/>
      <dgm:spPr/>
      <dgm:t>
        <a:bodyPr/>
        <a:lstStyle/>
        <a:p>
          <a:r>
            <a:rPr lang="en-GB" sz="1400" dirty="0"/>
            <a:t>Dedication </a:t>
          </a:r>
        </a:p>
      </dgm:t>
    </dgm:pt>
    <dgm:pt modelId="{6D19A7AC-B07F-4E3C-BE8A-0307BF382531}" type="parTrans" cxnId="{AE290F80-0205-46D2-8A0A-564B5A723067}">
      <dgm:prSet/>
      <dgm:spPr/>
      <dgm:t>
        <a:bodyPr/>
        <a:lstStyle/>
        <a:p>
          <a:endParaRPr lang="en-GB"/>
        </a:p>
      </dgm:t>
    </dgm:pt>
    <dgm:pt modelId="{21BBE316-84CD-4B20-BECB-AAD16F9828A6}" type="sibTrans" cxnId="{AE290F80-0205-46D2-8A0A-564B5A723067}">
      <dgm:prSet/>
      <dgm:spPr/>
      <dgm:t>
        <a:bodyPr/>
        <a:lstStyle/>
        <a:p>
          <a:endParaRPr lang="en-GB"/>
        </a:p>
      </dgm:t>
    </dgm:pt>
    <dgm:pt modelId="{16570584-8021-461A-9833-5092DBCB1127}">
      <dgm:prSet phldrT="[Text]" custT="1"/>
      <dgm:spPr/>
      <dgm:t>
        <a:bodyPr/>
        <a:lstStyle/>
        <a:p>
          <a:r>
            <a:rPr lang="en-GB" sz="1400" dirty="0"/>
            <a:t>Reduce training costs</a:t>
          </a:r>
        </a:p>
      </dgm:t>
    </dgm:pt>
    <dgm:pt modelId="{9875140A-34F5-48B0-A0B7-309C5EE3D3A0}" type="parTrans" cxnId="{3D23424A-A76F-4FDF-89E1-84A675C015BC}">
      <dgm:prSet/>
      <dgm:spPr/>
      <dgm:t>
        <a:bodyPr/>
        <a:lstStyle/>
        <a:p>
          <a:endParaRPr lang="en-GB"/>
        </a:p>
      </dgm:t>
    </dgm:pt>
    <dgm:pt modelId="{6C67D107-F196-471B-813E-9DB9FED5896E}" type="sibTrans" cxnId="{3D23424A-A76F-4FDF-89E1-84A675C015BC}">
      <dgm:prSet/>
      <dgm:spPr/>
      <dgm:t>
        <a:bodyPr/>
        <a:lstStyle/>
        <a:p>
          <a:endParaRPr lang="en-GB"/>
        </a:p>
      </dgm:t>
    </dgm:pt>
    <dgm:pt modelId="{FB0EE570-B3C6-4EDA-B752-7F3E14B1CFD2}">
      <dgm:prSet phldrT="[Text]" custT="1"/>
      <dgm:spPr/>
      <dgm:t>
        <a:bodyPr/>
        <a:lstStyle/>
        <a:p>
          <a:endParaRPr lang="en-GB" sz="1400" dirty="0"/>
        </a:p>
      </dgm:t>
    </dgm:pt>
    <dgm:pt modelId="{001EB453-E9E7-4701-A77A-FC30EFE38889}" type="parTrans" cxnId="{401D0705-850E-421E-9A33-70F5DA740138}">
      <dgm:prSet/>
      <dgm:spPr/>
      <dgm:t>
        <a:bodyPr/>
        <a:lstStyle/>
        <a:p>
          <a:endParaRPr lang="en-GB"/>
        </a:p>
      </dgm:t>
    </dgm:pt>
    <dgm:pt modelId="{0AADAAC5-A66C-4A21-9876-321817C513C7}" type="sibTrans" cxnId="{401D0705-850E-421E-9A33-70F5DA740138}">
      <dgm:prSet/>
      <dgm:spPr/>
      <dgm:t>
        <a:bodyPr/>
        <a:lstStyle/>
        <a:p>
          <a:endParaRPr lang="en-GB"/>
        </a:p>
      </dgm:t>
    </dgm:pt>
    <dgm:pt modelId="{6F67E49B-5EA9-4B3F-B259-173DEC03AE20}">
      <dgm:prSet phldrT="[Text]" custT="1"/>
      <dgm:spPr/>
      <dgm:t>
        <a:bodyPr/>
        <a:lstStyle/>
        <a:p>
          <a:r>
            <a:rPr lang="en-GB" sz="1400" dirty="0"/>
            <a:t>Enhancing</a:t>
          </a:r>
          <a:r>
            <a:rPr lang="en-GB" sz="1200" dirty="0"/>
            <a:t> teamwork</a:t>
          </a:r>
        </a:p>
      </dgm:t>
    </dgm:pt>
    <dgm:pt modelId="{2CC3483A-BC55-4E2E-8094-5B2559C6CE14}" type="parTrans" cxnId="{06D7CF6E-DFEF-42ED-B1D4-9BDCFE3FE8EC}">
      <dgm:prSet/>
      <dgm:spPr/>
      <dgm:t>
        <a:bodyPr/>
        <a:lstStyle/>
        <a:p>
          <a:endParaRPr lang="en-GB"/>
        </a:p>
      </dgm:t>
    </dgm:pt>
    <dgm:pt modelId="{0C6729E1-1BCC-4170-A107-D5D31B65FDFA}" type="sibTrans" cxnId="{06D7CF6E-DFEF-42ED-B1D4-9BDCFE3FE8EC}">
      <dgm:prSet/>
      <dgm:spPr/>
      <dgm:t>
        <a:bodyPr/>
        <a:lstStyle/>
        <a:p>
          <a:endParaRPr lang="en-GB"/>
        </a:p>
      </dgm:t>
    </dgm:pt>
    <dgm:pt modelId="{B2CF3057-72F1-4D7B-8D21-0532C487FEEC}">
      <dgm:prSet phldrT="[Text]" custT="1"/>
      <dgm:spPr/>
      <dgm:t>
        <a:bodyPr/>
        <a:lstStyle/>
        <a:p>
          <a:r>
            <a:rPr lang="en-GB" sz="1200" dirty="0"/>
            <a:t>Better collaboration </a:t>
          </a:r>
        </a:p>
      </dgm:t>
    </dgm:pt>
    <dgm:pt modelId="{449EA839-52A7-4ADF-B0B6-C6F124B6BF32}" type="parTrans" cxnId="{7CA7E31F-1398-4AD4-B145-EAD8E397F2E2}">
      <dgm:prSet/>
      <dgm:spPr/>
      <dgm:t>
        <a:bodyPr/>
        <a:lstStyle/>
        <a:p>
          <a:endParaRPr lang="en-GB"/>
        </a:p>
      </dgm:t>
    </dgm:pt>
    <dgm:pt modelId="{47F2AFEA-5424-45E6-92EA-118D19541CA2}" type="sibTrans" cxnId="{7CA7E31F-1398-4AD4-B145-EAD8E397F2E2}">
      <dgm:prSet/>
      <dgm:spPr/>
      <dgm:t>
        <a:bodyPr/>
        <a:lstStyle/>
        <a:p>
          <a:endParaRPr lang="en-GB"/>
        </a:p>
      </dgm:t>
    </dgm:pt>
    <dgm:pt modelId="{31AA3779-8AD9-41F1-8971-CAA1FF1FBE9F}">
      <dgm:prSet phldrT="[Text]" custT="1"/>
      <dgm:spPr/>
      <dgm:t>
        <a:bodyPr/>
        <a:lstStyle/>
        <a:p>
          <a:r>
            <a:rPr lang="en-GB" sz="1400" dirty="0"/>
            <a:t>More resilient to challenges </a:t>
          </a:r>
        </a:p>
      </dgm:t>
    </dgm:pt>
    <dgm:pt modelId="{F6CDD480-27B9-4442-A9DD-C32641CD87DD}" type="parTrans" cxnId="{DB6002D2-59AE-4011-9200-8594492098CE}">
      <dgm:prSet/>
      <dgm:spPr/>
      <dgm:t>
        <a:bodyPr/>
        <a:lstStyle/>
        <a:p>
          <a:endParaRPr lang="en-GB"/>
        </a:p>
      </dgm:t>
    </dgm:pt>
    <dgm:pt modelId="{F0E7A377-564B-4F63-9E2A-DF56B6D74E02}" type="sibTrans" cxnId="{DB6002D2-59AE-4011-9200-8594492098CE}">
      <dgm:prSet/>
      <dgm:spPr/>
      <dgm:t>
        <a:bodyPr/>
        <a:lstStyle/>
        <a:p>
          <a:endParaRPr lang="en-GB"/>
        </a:p>
      </dgm:t>
    </dgm:pt>
    <dgm:pt modelId="{B88CC655-C596-41DA-B008-7AB7D0DAC72D}" type="pres">
      <dgm:prSet presAssocID="{0FE98E28-5E04-4E67-AA95-EC9E9FFB3C72}" presName="cycleMatrixDiagram" presStyleCnt="0">
        <dgm:presLayoutVars>
          <dgm:chMax val="1"/>
          <dgm:dir/>
          <dgm:animLvl val="lvl"/>
          <dgm:resizeHandles val="exact"/>
        </dgm:presLayoutVars>
      </dgm:prSet>
      <dgm:spPr/>
    </dgm:pt>
    <dgm:pt modelId="{702DA50E-2E05-4891-9DEF-CEB03B802822}" type="pres">
      <dgm:prSet presAssocID="{0FE98E28-5E04-4E67-AA95-EC9E9FFB3C72}" presName="children" presStyleCnt="0"/>
      <dgm:spPr/>
    </dgm:pt>
    <dgm:pt modelId="{543FBCEF-5E72-4EBA-BE8F-DC5465215944}" type="pres">
      <dgm:prSet presAssocID="{0FE98E28-5E04-4E67-AA95-EC9E9FFB3C72}" presName="child1group" presStyleCnt="0"/>
      <dgm:spPr/>
    </dgm:pt>
    <dgm:pt modelId="{35F90D53-4861-47C8-A23C-D75EC8D74071}" type="pres">
      <dgm:prSet presAssocID="{0FE98E28-5E04-4E67-AA95-EC9E9FFB3C72}" presName="child1" presStyleLbl="bgAcc1" presStyleIdx="0" presStyleCnt="4" custLinFactNeighborX="-7348" custLinFactNeighborY="-5672"/>
      <dgm:spPr/>
    </dgm:pt>
    <dgm:pt modelId="{8517EA73-0772-4328-B376-6083C12D7775}" type="pres">
      <dgm:prSet presAssocID="{0FE98E28-5E04-4E67-AA95-EC9E9FFB3C72}" presName="child1Text" presStyleLbl="bgAcc1" presStyleIdx="0" presStyleCnt="4">
        <dgm:presLayoutVars>
          <dgm:bulletEnabled val="1"/>
        </dgm:presLayoutVars>
      </dgm:prSet>
      <dgm:spPr/>
    </dgm:pt>
    <dgm:pt modelId="{CE84F01D-8CC7-4075-BEFB-3D07026D3BCC}" type="pres">
      <dgm:prSet presAssocID="{0FE98E28-5E04-4E67-AA95-EC9E9FFB3C72}" presName="child2group" presStyleCnt="0"/>
      <dgm:spPr/>
    </dgm:pt>
    <dgm:pt modelId="{764BFB35-89D5-44F2-B17C-6D56CCEC6B7C}" type="pres">
      <dgm:prSet presAssocID="{0FE98E28-5E04-4E67-AA95-EC9E9FFB3C72}" presName="child2" presStyleLbl="bgAcc1" presStyleIdx="1" presStyleCnt="4"/>
      <dgm:spPr/>
    </dgm:pt>
    <dgm:pt modelId="{51F7C226-7C4A-4814-B10C-3C34D8093127}" type="pres">
      <dgm:prSet presAssocID="{0FE98E28-5E04-4E67-AA95-EC9E9FFB3C72}" presName="child2Text" presStyleLbl="bgAcc1" presStyleIdx="1" presStyleCnt="4">
        <dgm:presLayoutVars>
          <dgm:bulletEnabled val="1"/>
        </dgm:presLayoutVars>
      </dgm:prSet>
      <dgm:spPr/>
    </dgm:pt>
    <dgm:pt modelId="{062340EB-7C61-48BA-9733-DEB40F73549C}" type="pres">
      <dgm:prSet presAssocID="{0FE98E28-5E04-4E67-AA95-EC9E9FFB3C72}" presName="child3group" presStyleCnt="0"/>
      <dgm:spPr/>
    </dgm:pt>
    <dgm:pt modelId="{669B30D5-91B1-4D84-8709-DAB4538CFD61}" type="pres">
      <dgm:prSet presAssocID="{0FE98E28-5E04-4E67-AA95-EC9E9FFB3C72}" presName="child3" presStyleLbl="bgAcc1" presStyleIdx="2" presStyleCnt="4" custScaleX="113191" custLinFactNeighborX="9185" custLinFactNeighborY="4383"/>
      <dgm:spPr/>
    </dgm:pt>
    <dgm:pt modelId="{0AD51B3F-8CD5-4901-B019-45D7EFA3A9BE}" type="pres">
      <dgm:prSet presAssocID="{0FE98E28-5E04-4E67-AA95-EC9E9FFB3C72}" presName="child3Text" presStyleLbl="bgAcc1" presStyleIdx="2" presStyleCnt="4">
        <dgm:presLayoutVars>
          <dgm:bulletEnabled val="1"/>
        </dgm:presLayoutVars>
      </dgm:prSet>
      <dgm:spPr/>
    </dgm:pt>
    <dgm:pt modelId="{33FEB050-80D0-4427-B03B-8032F0D78897}" type="pres">
      <dgm:prSet presAssocID="{0FE98E28-5E04-4E67-AA95-EC9E9FFB3C72}" presName="child4group" presStyleCnt="0"/>
      <dgm:spPr/>
    </dgm:pt>
    <dgm:pt modelId="{B7E0123E-400D-4BC9-9388-2B009E1B64FA}" type="pres">
      <dgm:prSet presAssocID="{0FE98E28-5E04-4E67-AA95-EC9E9FFB3C72}" presName="child4" presStyleLbl="bgAcc1" presStyleIdx="3" presStyleCnt="4" custScaleX="139452" custScaleY="139958" custLinFactNeighborX="-17910" custLinFactNeighborY="1986"/>
      <dgm:spPr/>
    </dgm:pt>
    <dgm:pt modelId="{FD928C52-3ADD-42A5-8089-CB7B10082906}" type="pres">
      <dgm:prSet presAssocID="{0FE98E28-5E04-4E67-AA95-EC9E9FFB3C72}" presName="child4Text" presStyleLbl="bgAcc1" presStyleIdx="3" presStyleCnt="4">
        <dgm:presLayoutVars>
          <dgm:bulletEnabled val="1"/>
        </dgm:presLayoutVars>
      </dgm:prSet>
      <dgm:spPr/>
    </dgm:pt>
    <dgm:pt modelId="{B0DC154C-90BA-4E3E-A810-990FD5205A60}" type="pres">
      <dgm:prSet presAssocID="{0FE98E28-5E04-4E67-AA95-EC9E9FFB3C72}" presName="childPlaceholder" presStyleCnt="0"/>
      <dgm:spPr/>
    </dgm:pt>
    <dgm:pt modelId="{3561D8CD-52D5-49B1-B670-CD2B4F5F8295}" type="pres">
      <dgm:prSet presAssocID="{0FE98E28-5E04-4E67-AA95-EC9E9FFB3C72}" presName="circle" presStyleCnt="0"/>
      <dgm:spPr/>
    </dgm:pt>
    <dgm:pt modelId="{7A0727DD-3375-4E75-96DB-1FE2A816E854}" type="pres">
      <dgm:prSet presAssocID="{0FE98E28-5E04-4E67-AA95-EC9E9FFB3C72}" presName="quadrant1" presStyleLbl="node1" presStyleIdx="0" presStyleCnt="4">
        <dgm:presLayoutVars>
          <dgm:chMax val="1"/>
          <dgm:bulletEnabled val="1"/>
        </dgm:presLayoutVars>
      </dgm:prSet>
      <dgm:spPr/>
    </dgm:pt>
    <dgm:pt modelId="{0CFF1FFC-4535-4DCB-A4FC-4491015EEFAA}" type="pres">
      <dgm:prSet presAssocID="{0FE98E28-5E04-4E67-AA95-EC9E9FFB3C72}" presName="quadrant2" presStyleLbl="node1" presStyleIdx="1" presStyleCnt="4">
        <dgm:presLayoutVars>
          <dgm:chMax val="1"/>
          <dgm:bulletEnabled val="1"/>
        </dgm:presLayoutVars>
      </dgm:prSet>
      <dgm:spPr/>
    </dgm:pt>
    <dgm:pt modelId="{1DF6D6C8-5D53-46EF-B34F-CB614534DFB7}" type="pres">
      <dgm:prSet presAssocID="{0FE98E28-5E04-4E67-AA95-EC9E9FFB3C72}" presName="quadrant3" presStyleLbl="node1" presStyleIdx="2" presStyleCnt="4">
        <dgm:presLayoutVars>
          <dgm:chMax val="1"/>
          <dgm:bulletEnabled val="1"/>
        </dgm:presLayoutVars>
      </dgm:prSet>
      <dgm:spPr/>
    </dgm:pt>
    <dgm:pt modelId="{2A3EF97A-51D2-49D7-8DCA-30DC4D96D7D9}" type="pres">
      <dgm:prSet presAssocID="{0FE98E28-5E04-4E67-AA95-EC9E9FFB3C72}" presName="quadrant4" presStyleLbl="node1" presStyleIdx="3" presStyleCnt="4" custLinFactNeighborX="-1572" custLinFactNeighborY="1572">
        <dgm:presLayoutVars>
          <dgm:chMax val="1"/>
          <dgm:bulletEnabled val="1"/>
        </dgm:presLayoutVars>
      </dgm:prSet>
      <dgm:spPr/>
    </dgm:pt>
    <dgm:pt modelId="{F4F52C55-D6FD-48BF-AB4A-7A79841B846F}" type="pres">
      <dgm:prSet presAssocID="{0FE98E28-5E04-4E67-AA95-EC9E9FFB3C72}" presName="quadrantPlaceholder" presStyleCnt="0"/>
      <dgm:spPr/>
    </dgm:pt>
    <dgm:pt modelId="{B053277D-82A8-4DD7-A2DE-FF28603FBE97}" type="pres">
      <dgm:prSet presAssocID="{0FE98E28-5E04-4E67-AA95-EC9E9FFB3C72}" presName="center1" presStyleLbl="fgShp" presStyleIdx="0" presStyleCnt="2"/>
      <dgm:spPr/>
    </dgm:pt>
    <dgm:pt modelId="{814BA4B5-6268-42F6-8544-E7AD449057B0}" type="pres">
      <dgm:prSet presAssocID="{0FE98E28-5E04-4E67-AA95-EC9E9FFB3C72}" presName="center2" presStyleLbl="fgShp" presStyleIdx="1" presStyleCnt="2"/>
      <dgm:spPr/>
    </dgm:pt>
  </dgm:ptLst>
  <dgm:cxnLst>
    <dgm:cxn modelId="{401D0705-850E-421E-9A33-70F5DA740138}" srcId="{8F456003-9728-4CC5-9843-210708DEA121}" destId="{FB0EE570-B3C6-4EDA-B752-7F3E14B1CFD2}" srcOrd="2" destOrd="0" parTransId="{001EB453-E9E7-4701-A77A-FC30EFE38889}" sibTransId="{0AADAAC5-A66C-4A21-9876-321817C513C7}"/>
    <dgm:cxn modelId="{23758105-592B-48AA-BDF5-488396BC9394}" type="presOf" srcId="{8F456003-9728-4CC5-9843-210708DEA121}" destId="{1DF6D6C8-5D53-46EF-B34F-CB614534DFB7}" srcOrd="0" destOrd="0" presId="urn:microsoft.com/office/officeart/2005/8/layout/cycle4"/>
    <dgm:cxn modelId="{94E8190C-B910-485C-91FA-951014C3E324}" srcId="{28CE8160-CB4A-44E9-9F33-2D247983E867}" destId="{E48EBFCD-9492-4006-BB57-F9CD9BCC8E7E}" srcOrd="0" destOrd="0" parTransId="{4F9BFC63-C14B-4F0F-8D88-86FEE35E4444}" sibTransId="{DF69C662-C464-4630-AE84-B3EB77275BE9}"/>
    <dgm:cxn modelId="{C8446511-7588-455A-A902-145328DA7A30}" type="presOf" srcId="{6F67E49B-5EA9-4B3F-B259-173DEC03AE20}" destId="{FD928C52-3ADD-42A5-8089-CB7B10082906}" srcOrd="1" destOrd="1" presId="urn:microsoft.com/office/officeart/2005/8/layout/cycle4"/>
    <dgm:cxn modelId="{B93F1512-1F7D-49F6-A908-D6D3B5231775}" type="presOf" srcId="{FB0EE570-B3C6-4EDA-B752-7F3E14B1CFD2}" destId="{669B30D5-91B1-4D84-8709-DAB4538CFD61}" srcOrd="0" destOrd="2" presId="urn:microsoft.com/office/officeart/2005/8/layout/cycle4"/>
    <dgm:cxn modelId="{AC9A5714-4489-4EC8-8E34-3E6902120781}" type="presOf" srcId="{16570584-8021-461A-9833-5092DBCB1127}" destId="{0AD51B3F-8CD5-4901-B019-45D7EFA3A9BE}" srcOrd="1" destOrd="1" presId="urn:microsoft.com/office/officeart/2005/8/layout/cycle4"/>
    <dgm:cxn modelId="{829EB51C-5A73-457C-AFC9-406561371C34}" type="presOf" srcId="{FB0EE570-B3C6-4EDA-B752-7F3E14B1CFD2}" destId="{0AD51B3F-8CD5-4901-B019-45D7EFA3A9BE}" srcOrd="1" destOrd="2" presId="urn:microsoft.com/office/officeart/2005/8/layout/cycle4"/>
    <dgm:cxn modelId="{60FDEC1C-1743-4E9A-A896-6BDD0FA60E6D}" type="presOf" srcId="{7F308DE0-C827-4769-8E6D-E9DB49091576}" destId="{2A3EF97A-51D2-49D7-8DCA-30DC4D96D7D9}" srcOrd="0" destOrd="0" presId="urn:microsoft.com/office/officeart/2005/8/layout/cycle4"/>
    <dgm:cxn modelId="{BE00CC1E-4534-4A8E-8ADE-D2706C6BE7C2}" srcId="{8F456003-9728-4CC5-9843-210708DEA121}" destId="{B3249815-0716-4D41-ADB3-3ECF45FB1D92}" srcOrd="0" destOrd="0" parTransId="{EEE2B932-5A37-4148-8260-76009E03C6D4}" sibTransId="{6FFC3047-AAED-411B-8BD4-AA3121492595}"/>
    <dgm:cxn modelId="{7CA7E31F-1398-4AD4-B145-EAD8E397F2E2}" srcId="{7F308DE0-C827-4769-8E6D-E9DB49091576}" destId="{B2CF3057-72F1-4D7B-8D21-0532C487FEEC}" srcOrd="2" destOrd="0" parTransId="{449EA839-52A7-4ADF-B0B6-C6F124B6BF32}" sibTransId="{47F2AFEA-5424-45E6-92EA-118D19541CA2}"/>
    <dgm:cxn modelId="{8496F120-DD04-4DC7-9EE2-07929AB3D42D}" type="presOf" srcId="{28CE8160-CB4A-44E9-9F33-2D247983E867}" destId="{7A0727DD-3375-4E75-96DB-1FE2A816E854}" srcOrd="0" destOrd="0" presId="urn:microsoft.com/office/officeart/2005/8/layout/cycle4"/>
    <dgm:cxn modelId="{979AB228-131E-41E2-A8C8-57878C0B306A}" srcId="{0FE98E28-5E04-4E67-AA95-EC9E9FFB3C72}" destId="{122569EC-9FE3-4BC3-B81E-429FFFC29349}" srcOrd="1" destOrd="0" parTransId="{EB7B900D-2969-4F61-8489-B8D6AAE3EC01}" sibTransId="{1FA0A474-B9BD-4207-BAF5-522A432DEBD0}"/>
    <dgm:cxn modelId="{79A9C22B-71E1-41C3-A1DE-B4A078B192E8}" srcId="{0FE98E28-5E04-4E67-AA95-EC9E9FFB3C72}" destId="{28CE8160-CB4A-44E9-9F33-2D247983E867}" srcOrd="0" destOrd="0" parTransId="{14040161-A2A9-4946-BF51-99BAEF57CAC1}" sibTransId="{BBB46BE0-669D-44AE-ACBF-98D5265AC04D}"/>
    <dgm:cxn modelId="{C9CF0F2C-FFEA-42F9-9D2E-A3E26D0E9B7E}" type="presOf" srcId="{7FB56FF1-5684-46B3-8C68-F2779917D9B0}" destId="{B7E0123E-400D-4BC9-9388-2B009E1B64FA}" srcOrd="0" destOrd="0" presId="urn:microsoft.com/office/officeart/2005/8/layout/cycle4"/>
    <dgm:cxn modelId="{6371FD65-FDC6-4DC0-BC1F-4DA32AEFF17D}" type="presOf" srcId="{B3249815-0716-4D41-ADB3-3ECF45FB1D92}" destId="{0AD51B3F-8CD5-4901-B019-45D7EFA3A9BE}" srcOrd="1" destOrd="0" presId="urn:microsoft.com/office/officeart/2005/8/layout/cycle4"/>
    <dgm:cxn modelId="{31A6D166-5B59-4184-BCBD-4435C994A8BF}" type="presOf" srcId="{0CCECCC7-650D-4ED3-BCEC-FCDB7C185F9E}" destId="{764BFB35-89D5-44F2-B17C-6D56CCEC6B7C}" srcOrd="0" destOrd="0" presId="urn:microsoft.com/office/officeart/2005/8/layout/cycle4"/>
    <dgm:cxn modelId="{7BF5AA69-0E0A-4CAA-906F-60FDB756C344}" type="presOf" srcId="{7FB56FF1-5684-46B3-8C68-F2779917D9B0}" destId="{FD928C52-3ADD-42A5-8089-CB7B10082906}" srcOrd="1" destOrd="0" presId="urn:microsoft.com/office/officeart/2005/8/layout/cycle4"/>
    <dgm:cxn modelId="{3D23424A-A76F-4FDF-89E1-84A675C015BC}" srcId="{8F456003-9728-4CC5-9843-210708DEA121}" destId="{16570584-8021-461A-9833-5092DBCB1127}" srcOrd="1" destOrd="0" parTransId="{9875140A-34F5-48B0-A0B7-309C5EE3D3A0}" sibTransId="{6C67D107-F196-471B-813E-9DB9FED5896E}"/>
    <dgm:cxn modelId="{06D7CF6E-DFEF-42ED-B1D4-9BDCFE3FE8EC}" srcId="{7F308DE0-C827-4769-8E6D-E9DB49091576}" destId="{6F67E49B-5EA9-4B3F-B259-173DEC03AE20}" srcOrd="1" destOrd="0" parTransId="{2CC3483A-BC55-4E2E-8094-5B2559C6CE14}" sibTransId="{0C6729E1-1BCC-4170-A107-D5D31B65FDFA}"/>
    <dgm:cxn modelId="{9EC82E71-1AC6-4188-B4DA-31AC841017E7}" type="presOf" srcId="{E48EBFCD-9492-4006-BB57-F9CD9BCC8E7E}" destId="{8517EA73-0772-4328-B376-6083C12D7775}" srcOrd="1" destOrd="0" presId="urn:microsoft.com/office/officeart/2005/8/layout/cycle4"/>
    <dgm:cxn modelId="{13DCE772-DAE3-4662-B9BA-4D19D42AE2F8}" type="presOf" srcId="{31AA3779-8AD9-41F1-8971-CAA1FF1FBE9F}" destId="{8517EA73-0772-4328-B376-6083C12D7775}" srcOrd="1" destOrd="1" presId="urn:microsoft.com/office/officeart/2005/8/layout/cycle4"/>
    <dgm:cxn modelId="{959E7355-8B97-4465-8FA5-671497AC08E6}" type="presOf" srcId="{122569EC-9FE3-4BC3-B81E-429FFFC29349}" destId="{0CFF1FFC-4535-4DCB-A4FC-4491015EEFAA}" srcOrd="0" destOrd="0" presId="urn:microsoft.com/office/officeart/2005/8/layout/cycle4"/>
    <dgm:cxn modelId="{51020B78-2653-4434-97CA-C6DF2245E209}" type="presOf" srcId="{0FE98E28-5E04-4E67-AA95-EC9E9FFB3C72}" destId="{B88CC655-C596-41DA-B008-7AB7D0DAC72D}" srcOrd="0" destOrd="0" presId="urn:microsoft.com/office/officeart/2005/8/layout/cycle4"/>
    <dgm:cxn modelId="{5DEAE478-22BD-4A31-A8E2-21C2CFA65E39}" srcId="{0FE98E28-5E04-4E67-AA95-EC9E9FFB3C72}" destId="{8F456003-9728-4CC5-9843-210708DEA121}" srcOrd="2" destOrd="0" parTransId="{F36D7BF1-3284-499C-9A84-3FCE9534C1F5}" sibTransId="{09F6F2E5-A4D8-4853-8883-C423A0D32F30}"/>
    <dgm:cxn modelId="{AE290F80-0205-46D2-8A0A-564B5A723067}" srcId="{122569EC-9FE3-4BC3-B81E-429FFFC29349}" destId="{6ADED9DE-D874-46D7-8710-D064195497CA}" srcOrd="2" destOrd="0" parTransId="{6D19A7AC-B07F-4E3C-BE8A-0307BF382531}" sibTransId="{21BBE316-84CD-4B20-BECB-AAD16F9828A6}"/>
    <dgm:cxn modelId="{B69DD18B-3400-4E0C-80B6-2045A424E1E5}" type="presOf" srcId="{16570584-8021-461A-9833-5092DBCB1127}" destId="{669B30D5-91B1-4D84-8709-DAB4538CFD61}" srcOrd="0" destOrd="1" presId="urn:microsoft.com/office/officeart/2005/8/layout/cycle4"/>
    <dgm:cxn modelId="{72F9B493-CC4C-4BEC-9EB3-B5B80998D670}" type="presOf" srcId="{B3249815-0716-4D41-ADB3-3ECF45FB1D92}" destId="{669B30D5-91B1-4D84-8709-DAB4538CFD61}" srcOrd="0" destOrd="0" presId="urn:microsoft.com/office/officeart/2005/8/layout/cycle4"/>
    <dgm:cxn modelId="{B395C498-B211-43C2-952E-F8D0274E53DE}" srcId="{122569EC-9FE3-4BC3-B81E-429FFFC29349}" destId="{0CCECCC7-650D-4ED3-BCEC-FCDB7C185F9E}" srcOrd="0" destOrd="0" parTransId="{1CE24432-EC5B-49D2-A559-2583706030A8}" sibTransId="{04970B3F-8F2D-41C0-8C96-B88B386FCA25}"/>
    <dgm:cxn modelId="{4C68079F-C81D-4DE6-93F4-78A816AEE2DA}" type="presOf" srcId="{6ADED9DE-D874-46D7-8710-D064195497CA}" destId="{51F7C226-7C4A-4814-B10C-3C34D8093127}" srcOrd="1" destOrd="2" presId="urn:microsoft.com/office/officeart/2005/8/layout/cycle4"/>
    <dgm:cxn modelId="{D08A2EAB-06B4-4EA5-BC8D-56DACBA1281E}" type="presOf" srcId="{0CCECCC7-650D-4ED3-BCEC-FCDB7C185F9E}" destId="{51F7C226-7C4A-4814-B10C-3C34D8093127}" srcOrd="1" destOrd="0" presId="urn:microsoft.com/office/officeart/2005/8/layout/cycle4"/>
    <dgm:cxn modelId="{E3D51BB7-F2DE-4809-8899-1C07BDD288D9}" type="presOf" srcId="{B2CF3057-72F1-4D7B-8D21-0532C487FEEC}" destId="{B7E0123E-400D-4BC9-9388-2B009E1B64FA}" srcOrd="0" destOrd="2" presId="urn:microsoft.com/office/officeart/2005/8/layout/cycle4"/>
    <dgm:cxn modelId="{5B6348C1-D837-466E-B981-0A002523EFBA}" type="presOf" srcId="{B2CF3057-72F1-4D7B-8D21-0532C487FEEC}" destId="{FD928C52-3ADD-42A5-8089-CB7B10082906}" srcOrd="1" destOrd="2" presId="urn:microsoft.com/office/officeart/2005/8/layout/cycle4"/>
    <dgm:cxn modelId="{F60467C9-001B-4C30-A731-A627C858A3EE}" srcId="{0FE98E28-5E04-4E67-AA95-EC9E9FFB3C72}" destId="{7F308DE0-C827-4769-8E6D-E9DB49091576}" srcOrd="3" destOrd="0" parTransId="{39BEDAB6-6A30-43BA-BDA2-EBC3F596D4A3}" sibTransId="{8D22F888-F200-4E3D-8383-95D09E15C6D0}"/>
    <dgm:cxn modelId="{DB6002D2-59AE-4011-9200-8594492098CE}" srcId="{28CE8160-CB4A-44E9-9F33-2D247983E867}" destId="{31AA3779-8AD9-41F1-8971-CAA1FF1FBE9F}" srcOrd="1" destOrd="0" parTransId="{F6CDD480-27B9-4442-A9DD-C32641CD87DD}" sibTransId="{F0E7A377-564B-4F63-9E2A-DF56B6D74E02}"/>
    <dgm:cxn modelId="{959D63E1-4620-4DDD-814D-FA82683C224D}" type="presOf" srcId="{E48EBFCD-9492-4006-BB57-F9CD9BCC8E7E}" destId="{35F90D53-4861-47C8-A23C-D75EC8D74071}" srcOrd="0" destOrd="0" presId="urn:microsoft.com/office/officeart/2005/8/layout/cycle4"/>
    <dgm:cxn modelId="{9937E6E5-B921-4BE6-8BC5-5801882525AA}" type="presOf" srcId="{6F67E49B-5EA9-4B3F-B259-173DEC03AE20}" destId="{B7E0123E-400D-4BC9-9388-2B009E1B64FA}" srcOrd="0" destOrd="1" presId="urn:microsoft.com/office/officeart/2005/8/layout/cycle4"/>
    <dgm:cxn modelId="{DAA9A6E7-309A-4151-9A7F-BD7043C4D634}" type="presOf" srcId="{6D10D0F0-2706-478F-92D6-30FF038C0751}" destId="{764BFB35-89D5-44F2-B17C-6D56CCEC6B7C}" srcOrd="0" destOrd="1" presId="urn:microsoft.com/office/officeart/2005/8/layout/cycle4"/>
    <dgm:cxn modelId="{FF50B7EC-8F59-4A8E-928B-60F3F94BB56D}" srcId="{122569EC-9FE3-4BC3-B81E-429FFFC29349}" destId="{6D10D0F0-2706-478F-92D6-30FF038C0751}" srcOrd="1" destOrd="0" parTransId="{1E435414-5B0F-429B-BF97-D5EB74FB042A}" sibTransId="{C5DED3C8-8A0B-436E-B165-79A0FD475C14}"/>
    <dgm:cxn modelId="{6420C7F1-E204-4BAF-9BEA-CA81EC02F6FB}" type="presOf" srcId="{31AA3779-8AD9-41F1-8971-CAA1FF1FBE9F}" destId="{35F90D53-4861-47C8-A23C-D75EC8D74071}" srcOrd="0" destOrd="1" presId="urn:microsoft.com/office/officeart/2005/8/layout/cycle4"/>
    <dgm:cxn modelId="{B180CAF5-FC6E-41B3-8C3C-8E4B616936D6}" type="presOf" srcId="{6D10D0F0-2706-478F-92D6-30FF038C0751}" destId="{51F7C226-7C4A-4814-B10C-3C34D8093127}" srcOrd="1" destOrd="1" presId="urn:microsoft.com/office/officeart/2005/8/layout/cycle4"/>
    <dgm:cxn modelId="{7F0CBAF9-708F-4CC3-B50F-BE44F2319C44}" srcId="{7F308DE0-C827-4769-8E6D-E9DB49091576}" destId="{7FB56FF1-5684-46B3-8C68-F2779917D9B0}" srcOrd="0" destOrd="0" parTransId="{41752898-8898-44E9-8202-DE50CF553F1F}" sibTransId="{3E931366-B54F-43AA-B799-F1C38585F3E2}"/>
    <dgm:cxn modelId="{8F8AFFFB-E8BD-4F25-8716-79A407B7A568}" type="presOf" srcId="{6ADED9DE-D874-46D7-8710-D064195497CA}" destId="{764BFB35-89D5-44F2-B17C-6D56CCEC6B7C}" srcOrd="0" destOrd="2" presId="urn:microsoft.com/office/officeart/2005/8/layout/cycle4"/>
    <dgm:cxn modelId="{0E195E3A-4171-4455-9F7C-972BFCFD54A9}" type="presParOf" srcId="{B88CC655-C596-41DA-B008-7AB7D0DAC72D}" destId="{702DA50E-2E05-4891-9DEF-CEB03B802822}" srcOrd="0" destOrd="0" presId="urn:microsoft.com/office/officeart/2005/8/layout/cycle4"/>
    <dgm:cxn modelId="{304A63BD-12AE-4884-97AD-84AD9D50728A}" type="presParOf" srcId="{702DA50E-2E05-4891-9DEF-CEB03B802822}" destId="{543FBCEF-5E72-4EBA-BE8F-DC5465215944}" srcOrd="0" destOrd="0" presId="urn:microsoft.com/office/officeart/2005/8/layout/cycle4"/>
    <dgm:cxn modelId="{80DC2FA1-3E54-4D8E-8E30-6B79CD34B9AE}" type="presParOf" srcId="{543FBCEF-5E72-4EBA-BE8F-DC5465215944}" destId="{35F90D53-4861-47C8-A23C-D75EC8D74071}" srcOrd="0" destOrd="0" presId="urn:microsoft.com/office/officeart/2005/8/layout/cycle4"/>
    <dgm:cxn modelId="{6B2D4C74-626C-49D4-89ED-593233B6ADFD}" type="presParOf" srcId="{543FBCEF-5E72-4EBA-BE8F-DC5465215944}" destId="{8517EA73-0772-4328-B376-6083C12D7775}" srcOrd="1" destOrd="0" presId="urn:microsoft.com/office/officeart/2005/8/layout/cycle4"/>
    <dgm:cxn modelId="{C47C9222-9B43-42EB-83DB-C9C620826032}" type="presParOf" srcId="{702DA50E-2E05-4891-9DEF-CEB03B802822}" destId="{CE84F01D-8CC7-4075-BEFB-3D07026D3BCC}" srcOrd="1" destOrd="0" presId="urn:microsoft.com/office/officeart/2005/8/layout/cycle4"/>
    <dgm:cxn modelId="{966902B5-83CA-4BDC-9313-A4EF66D52251}" type="presParOf" srcId="{CE84F01D-8CC7-4075-BEFB-3D07026D3BCC}" destId="{764BFB35-89D5-44F2-B17C-6D56CCEC6B7C}" srcOrd="0" destOrd="0" presId="urn:microsoft.com/office/officeart/2005/8/layout/cycle4"/>
    <dgm:cxn modelId="{8E0C02A9-9377-40E0-9B60-AA100EB53F94}" type="presParOf" srcId="{CE84F01D-8CC7-4075-BEFB-3D07026D3BCC}" destId="{51F7C226-7C4A-4814-B10C-3C34D8093127}" srcOrd="1" destOrd="0" presId="urn:microsoft.com/office/officeart/2005/8/layout/cycle4"/>
    <dgm:cxn modelId="{6B64F8F0-21DA-4FFC-BA34-D925F7B794DC}" type="presParOf" srcId="{702DA50E-2E05-4891-9DEF-CEB03B802822}" destId="{062340EB-7C61-48BA-9733-DEB40F73549C}" srcOrd="2" destOrd="0" presId="urn:microsoft.com/office/officeart/2005/8/layout/cycle4"/>
    <dgm:cxn modelId="{210BAB4A-0E47-4B8C-9B84-0008EB620502}" type="presParOf" srcId="{062340EB-7C61-48BA-9733-DEB40F73549C}" destId="{669B30D5-91B1-4D84-8709-DAB4538CFD61}" srcOrd="0" destOrd="0" presId="urn:microsoft.com/office/officeart/2005/8/layout/cycle4"/>
    <dgm:cxn modelId="{BD9FB426-2AD1-431F-9321-488B60FE8025}" type="presParOf" srcId="{062340EB-7C61-48BA-9733-DEB40F73549C}" destId="{0AD51B3F-8CD5-4901-B019-45D7EFA3A9BE}" srcOrd="1" destOrd="0" presId="urn:microsoft.com/office/officeart/2005/8/layout/cycle4"/>
    <dgm:cxn modelId="{2221B32D-CFB0-4584-A3FC-A8A0FCBAE2C5}" type="presParOf" srcId="{702DA50E-2E05-4891-9DEF-CEB03B802822}" destId="{33FEB050-80D0-4427-B03B-8032F0D78897}" srcOrd="3" destOrd="0" presId="urn:microsoft.com/office/officeart/2005/8/layout/cycle4"/>
    <dgm:cxn modelId="{AB3E00EF-907F-40F1-A4DD-F0C6ABC3738F}" type="presParOf" srcId="{33FEB050-80D0-4427-B03B-8032F0D78897}" destId="{B7E0123E-400D-4BC9-9388-2B009E1B64FA}" srcOrd="0" destOrd="0" presId="urn:microsoft.com/office/officeart/2005/8/layout/cycle4"/>
    <dgm:cxn modelId="{2D1AB97E-B608-4420-BC20-A0C639F9206F}" type="presParOf" srcId="{33FEB050-80D0-4427-B03B-8032F0D78897}" destId="{FD928C52-3ADD-42A5-8089-CB7B10082906}" srcOrd="1" destOrd="0" presId="urn:microsoft.com/office/officeart/2005/8/layout/cycle4"/>
    <dgm:cxn modelId="{DCFB2A0F-30A0-4EDE-BC36-AE5E848A6959}" type="presParOf" srcId="{702DA50E-2E05-4891-9DEF-CEB03B802822}" destId="{B0DC154C-90BA-4E3E-A810-990FD5205A60}" srcOrd="4" destOrd="0" presId="urn:microsoft.com/office/officeart/2005/8/layout/cycle4"/>
    <dgm:cxn modelId="{BA45C037-7C6E-4619-B02D-54E28363E8B6}" type="presParOf" srcId="{B88CC655-C596-41DA-B008-7AB7D0DAC72D}" destId="{3561D8CD-52D5-49B1-B670-CD2B4F5F8295}" srcOrd="1" destOrd="0" presId="urn:microsoft.com/office/officeart/2005/8/layout/cycle4"/>
    <dgm:cxn modelId="{87F8A416-D8FC-4D11-9CD4-C7747FFBC2D8}" type="presParOf" srcId="{3561D8CD-52D5-49B1-B670-CD2B4F5F8295}" destId="{7A0727DD-3375-4E75-96DB-1FE2A816E854}" srcOrd="0" destOrd="0" presId="urn:microsoft.com/office/officeart/2005/8/layout/cycle4"/>
    <dgm:cxn modelId="{DEC468A7-45C4-46F8-9376-56D9808E1681}" type="presParOf" srcId="{3561D8CD-52D5-49B1-B670-CD2B4F5F8295}" destId="{0CFF1FFC-4535-4DCB-A4FC-4491015EEFAA}" srcOrd="1" destOrd="0" presId="urn:microsoft.com/office/officeart/2005/8/layout/cycle4"/>
    <dgm:cxn modelId="{EC90AA11-D0AF-4C86-87AA-5C192A17627F}" type="presParOf" srcId="{3561D8CD-52D5-49B1-B670-CD2B4F5F8295}" destId="{1DF6D6C8-5D53-46EF-B34F-CB614534DFB7}" srcOrd="2" destOrd="0" presId="urn:microsoft.com/office/officeart/2005/8/layout/cycle4"/>
    <dgm:cxn modelId="{6A505712-F6BB-4F3D-95D2-66A41BCB3A24}" type="presParOf" srcId="{3561D8CD-52D5-49B1-B670-CD2B4F5F8295}" destId="{2A3EF97A-51D2-49D7-8DCA-30DC4D96D7D9}" srcOrd="3" destOrd="0" presId="urn:microsoft.com/office/officeart/2005/8/layout/cycle4"/>
    <dgm:cxn modelId="{C8A36A44-0544-4CE8-9864-2989BC025484}" type="presParOf" srcId="{3561D8CD-52D5-49B1-B670-CD2B4F5F8295}" destId="{F4F52C55-D6FD-48BF-AB4A-7A79841B846F}" srcOrd="4" destOrd="0" presId="urn:microsoft.com/office/officeart/2005/8/layout/cycle4"/>
    <dgm:cxn modelId="{0DAAFD81-9F4E-4A0B-8745-2EFB7F946D85}" type="presParOf" srcId="{B88CC655-C596-41DA-B008-7AB7D0DAC72D}" destId="{B053277D-82A8-4DD7-A2DE-FF28603FBE97}" srcOrd="2" destOrd="0" presId="urn:microsoft.com/office/officeart/2005/8/layout/cycle4"/>
    <dgm:cxn modelId="{ADB5CD21-3EBE-43F0-B5AF-53FE105F3198}" type="presParOf" srcId="{B88CC655-C596-41DA-B008-7AB7D0DAC72D}" destId="{814BA4B5-6268-42F6-8544-E7AD449057B0}"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5D1089-E2BE-4A21-9F2A-7E6C74D67551}"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8A0D52A0-FD9C-4433-B61B-41E0322641E8}">
      <dgm:prSet phldrT="[Text]"/>
      <dgm:spPr/>
      <dgm:t>
        <a:bodyPr/>
        <a:lstStyle/>
        <a:p>
          <a:r>
            <a:rPr lang="en-GB" dirty="0"/>
            <a:t>Intrinsic Motivation</a:t>
          </a:r>
        </a:p>
      </dgm:t>
    </dgm:pt>
    <dgm:pt modelId="{1EF84D6E-A62E-4128-BCCB-F3064D272B0A}" type="parTrans" cxnId="{7FFE6F9C-20E1-4A95-85AC-3C0A75B1B418}">
      <dgm:prSet/>
      <dgm:spPr/>
      <dgm:t>
        <a:bodyPr/>
        <a:lstStyle/>
        <a:p>
          <a:endParaRPr lang="en-GB"/>
        </a:p>
      </dgm:t>
    </dgm:pt>
    <dgm:pt modelId="{9F173B44-0352-43CE-9607-7F02D52B0BA7}" type="sibTrans" cxnId="{7FFE6F9C-20E1-4A95-85AC-3C0A75B1B418}">
      <dgm:prSet/>
      <dgm:spPr/>
      <dgm:t>
        <a:bodyPr/>
        <a:lstStyle/>
        <a:p>
          <a:endParaRPr lang="en-GB"/>
        </a:p>
      </dgm:t>
    </dgm:pt>
    <dgm:pt modelId="{35CD6BDC-E795-4BF4-9F9D-2C644E139607}">
      <dgm:prSet phldrT="[Text]" custT="1"/>
      <dgm:spPr/>
      <dgm:t>
        <a:bodyPr/>
        <a:lstStyle/>
        <a:p>
          <a:r>
            <a:rPr lang="en-GB" sz="1800" b="0" i="0" dirty="0">
              <a:latin typeface="Arial" panose="020B0604020202020204" pitchFamily="34" charset="0"/>
              <a:cs typeface="Arial" panose="020B0604020202020204" pitchFamily="34" charset="0"/>
            </a:rPr>
            <a:t>Refers to doing something for its own sake</a:t>
          </a:r>
          <a:endParaRPr lang="en-GB" sz="1800" dirty="0">
            <a:latin typeface="Arial" panose="020B0604020202020204" pitchFamily="34" charset="0"/>
            <a:cs typeface="Arial" panose="020B0604020202020204" pitchFamily="34" charset="0"/>
          </a:endParaRPr>
        </a:p>
      </dgm:t>
    </dgm:pt>
    <dgm:pt modelId="{F78E4BC0-7F1A-4FA4-AFF0-EC505C6D491F}" type="parTrans" cxnId="{F256CB1C-3F1F-48A4-8B5B-3DC1AC6F6627}">
      <dgm:prSet/>
      <dgm:spPr/>
      <dgm:t>
        <a:bodyPr/>
        <a:lstStyle/>
        <a:p>
          <a:endParaRPr lang="en-GB"/>
        </a:p>
      </dgm:t>
    </dgm:pt>
    <dgm:pt modelId="{AF4DC3E3-F1FA-4B56-88F9-5482DBDD858B}" type="sibTrans" cxnId="{F256CB1C-3F1F-48A4-8B5B-3DC1AC6F6627}">
      <dgm:prSet/>
      <dgm:spPr/>
      <dgm:t>
        <a:bodyPr/>
        <a:lstStyle/>
        <a:p>
          <a:endParaRPr lang="en-GB"/>
        </a:p>
      </dgm:t>
    </dgm:pt>
    <dgm:pt modelId="{21FF0B9A-807C-4115-8788-4E1DD6E58BDE}">
      <dgm:prSet phldrT="[Text]" custT="1"/>
      <dgm:spPr/>
      <dgm:t>
        <a:bodyPr/>
        <a:lstStyle/>
        <a:p>
          <a:r>
            <a:rPr lang="en-GB" sz="1800" dirty="0">
              <a:latin typeface="Arial" panose="020B0604020202020204" pitchFamily="34" charset="0"/>
              <a:cs typeface="Arial" panose="020B0604020202020204" pitchFamily="34" charset="0"/>
            </a:rPr>
            <a:t>Motivation provided by work itself</a:t>
          </a:r>
        </a:p>
      </dgm:t>
    </dgm:pt>
    <dgm:pt modelId="{5D8891C6-5FCF-462F-AAF1-696417F0DD86}" type="parTrans" cxnId="{F778D501-EB97-42F1-8E56-24BFE8803AB1}">
      <dgm:prSet/>
      <dgm:spPr/>
      <dgm:t>
        <a:bodyPr/>
        <a:lstStyle/>
        <a:p>
          <a:endParaRPr lang="en-GB"/>
        </a:p>
      </dgm:t>
    </dgm:pt>
    <dgm:pt modelId="{D67D9F88-FC1B-4833-BF63-0570D13AEBA7}" type="sibTrans" cxnId="{F778D501-EB97-42F1-8E56-24BFE8803AB1}">
      <dgm:prSet/>
      <dgm:spPr/>
      <dgm:t>
        <a:bodyPr/>
        <a:lstStyle/>
        <a:p>
          <a:endParaRPr lang="en-GB"/>
        </a:p>
      </dgm:t>
    </dgm:pt>
    <dgm:pt modelId="{8E38135C-4434-458B-BFB4-481F71022240}">
      <dgm:prSet phldrT="[Text]"/>
      <dgm:spPr/>
      <dgm:t>
        <a:bodyPr/>
        <a:lstStyle/>
        <a:p>
          <a:r>
            <a:rPr lang="en-GB" dirty="0"/>
            <a:t>Extrinsic Motivation</a:t>
          </a:r>
        </a:p>
      </dgm:t>
    </dgm:pt>
    <dgm:pt modelId="{C6D7CE90-9D70-46C4-A0EC-676FA85A2386}" type="parTrans" cxnId="{F47995F1-FF17-4604-B39D-530DC85A63AF}">
      <dgm:prSet/>
      <dgm:spPr/>
      <dgm:t>
        <a:bodyPr/>
        <a:lstStyle/>
        <a:p>
          <a:endParaRPr lang="en-GB"/>
        </a:p>
      </dgm:t>
    </dgm:pt>
    <dgm:pt modelId="{2206D842-7AF0-452C-85D2-1E10F785B908}" type="sibTrans" cxnId="{F47995F1-FF17-4604-B39D-530DC85A63AF}">
      <dgm:prSet/>
      <dgm:spPr/>
      <dgm:t>
        <a:bodyPr/>
        <a:lstStyle/>
        <a:p>
          <a:endParaRPr lang="en-GB"/>
        </a:p>
      </dgm:t>
    </dgm:pt>
    <dgm:pt modelId="{E2D272B5-FA72-4F1F-9605-FC2A622DFBA3}">
      <dgm:prSet phldrT="[Text]" custT="1"/>
      <dgm:spPr/>
      <dgm:t>
        <a:bodyPr/>
        <a:lstStyle/>
        <a:p>
          <a:r>
            <a:rPr lang="en-GB" sz="1600" b="0" i="0" dirty="0">
              <a:latin typeface="Arial" panose="020B0604020202020204" pitchFamily="34" charset="0"/>
              <a:cs typeface="Arial" panose="020B0604020202020204" pitchFamily="34" charset="0"/>
            </a:rPr>
            <a:t>Stems from the desire to attain external rewards or avoid punishments</a:t>
          </a:r>
          <a:endParaRPr lang="en-GB" sz="1600" dirty="0">
            <a:latin typeface="Arial" panose="020B0604020202020204" pitchFamily="34" charset="0"/>
            <a:cs typeface="Arial" panose="020B0604020202020204" pitchFamily="34" charset="0"/>
          </a:endParaRPr>
        </a:p>
      </dgm:t>
    </dgm:pt>
    <dgm:pt modelId="{AD253782-2B2C-4BC9-B0F2-532D84936B22}" type="parTrans" cxnId="{C02763BA-05C7-493D-8177-DED571521F93}">
      <dgm:prSet/>
      <dgm:spPr/>
      <dgm:t>
        <a:bodyPr/>
        <a:lstStyle/>
        <a:p>
          <a:endParaRPr lang="en-GB"/>
        </a:p>
      </dgm:t>
    </dgm:pt>
    <dgm:pt modelId="{CB3922E6-25CD-4E89-B9E4-991ECF5771FF}" type="sibTrans" cxnId="{C02763BA-05C7-493D-8177-DED571521F93}">
      <dgm:prSet/>
      <dgm:spPr/>
      <dgm:t>
        <a:bodyPr/>
        <a:lstStyle/>
        <a:p>
          <a:endParaRPr lang="en-GB"/>
        </a:p>
      </dgm:t>
    </dgm:pt>
    <dgm:pt modelId="{45FF237B-1C21-4571-BB8D-3B42C29B128C}">
      <dgm:prSet phldrT="[Text]" custT="1"/>
      <dgm:spPr/>
      <dgm:t>
        <a:bodyPr/>
        <a:lstStyle/>
        <a:p>
          <a:r>
            <a:rPr lang="en-GB" sz="1800" b="0" i="0" dirty="0">
              <a:latin typeface="Arial" panose="020B0604020202020204" pitchFamily="34" charset="0"/>
              <a:cs typeface="Arial" panose="020B0604020202020204" pitchFamily="34" charset="0"/>
            </a:rPr>
            <a:t>Personally rewarding, interesting, or satisfies a personal curiosity.</a:t>
          </a:r>
          <a:endParaRPr lang="en-GB" sz="1800" dirty="0">
            <a:latin typeface="Arial" panose="020B0604020202020204" pitchFamily="34" charset="0"/>
            <a:cs typeface="Arial" panose="020B0604020202020204" pitchFamily="34" charset="0"/>
          </a:endParaRPr>
        </a:p>
      </dgm:t>
    </dgm:pt>
    <dgm:pt modelId="{3AA6BCA1-2A47-46FB-8589-5FDA32E8D797}" type="parTrans" cxnId="{D1CF3831-EA15-4277-9829-BE2F5807DD4D}">
      <dgm:prSet/>
      <dgm:spPr/>
      <dgm:t>
        <a:bodyPr/>
        <a:lstStyle/>
        <a:p>
          <a:endParaRPr lang="en-GB"/>
        </a:p>
      </dgm:t>
    </dgm:pt>
    <dgm:pt modelId="{9B55D570-34E6-4386-B26D-289D4D8B3CC4}" type="sibTrans" cxnId="{D1CF3831-EA15-4277-9829-BE2F5807DD4D}">
      <dgm:prSet/>
      <dgm:spPr/>
      <dgm:t>
        <a:bodyPr/>
        <a:lstStyle/>
        <a:p>
          <a:endParaRPr lang="en-GB"/>
        </a:p>
      </dgm:t>
    </dgm:pt>
    <dgm:pt modelId="{3F4A35A8-E3CA-4B7C-9DFA-2AAC43075AC0}">
      <dgm:prSet phldrT="[Text]" custT="1"/>
      <dgm:spPr/>
      <dgm:t>
        <a:bodyPr/>
        <a:lstStyle/>
        <a:p>
          <a:r>
            <a:rPr lang="en-GB" sz="1800" b="0" i="0" dirty="0">
              <a:latin typeface="Arial" panose="020B0604020202020204" pitchFamily="34" charset="0"/>
              <a:cs typeface="Arial" panose="020B0604020202020204" pitchFamily="34" charset="0"/>
            </a:rPr>
            <a:t>Passion, or sense of challenge.</a:t>
          </a:r>
          <a:endParaRPr lang="en-GB" sz="1800" dirty="0">
            <a:latin typeface="Arial" panose="020B0604020202020204" pitchFamily="34" charset="0"/>
            <a:cs typeface="Arial" panose="020B0604020202020204" pitchFamily="34" charset="0"/>
          </a:endParaRPr>
        </a:p>
      </dgm:t>
    </dgm:pt>
    <dgm:pt modelId="{E7750887-D1E3-498C-AC7C-23011BF2DBB9}" type="parTrans" cxnId="{ED3BA478-1CEE-409C-A699-3C0929A74A7F}">
      <dgm:prSet/>
      <dgm:spPr/>
      <dgm:t>
        <a:bodyPr/>
        <a:lstStyle/>
        <a:p>
          <a:endParaRPr lang="en-GB"/>
        </a:p>
      </dgm:t>
    </dgm:pt>
    <dgm:pt modelId="{4F15D6E2-273B-4A12-815E-078DAF7BEF6A}" type="sibTrans" cxnId="{ED3BA478-1CEE-409C-A699-3C0929A74A7F}">
      <dgm:prSet/>
      <dgm:spPr/>
      <dgm:t>
        <a:bodyPr/>
        <a:lstStyle/>
        <a:p>
          <a:endParaRPr lang="en-GB"/>
        </a:p>
      </dgm:t>
    </dgm:pt>
    <dgm:pt modelId="{EB6A1F96-422A-44A1-9726-DF2314092960}">
      <dgm:prSet phldrT="[Text]" custT="1"/>
      <dgm:spPr/>
      <dgm:t>
        <a:bodyPr/>
        <a:lstStyle/>
        <a:p>
          <a:r>
            <a:rPr lang="en-GB" sz="1600" b="0" i="0" dirty="0">
              <a:latin typeface="Arial" panose="020B0604020202020204" pitchFamily="34" charset="0"/>
              <a:cs typeface="Arial" panose="020B0604020202020204" pitchFamily="34" charset="0"/>
            </a:rPr>
            <a:t>Rewards could be money.</a:t>
          </a:r>
          <a:endParaRPr lang="en-GB" sz="1600" dirty="0">
            <a:latin typeface="Arial" panose="020B0604020202020204" pitchFamily="34" charset="0"/>
            <a:cs typeface="Arial" panose="020B0604020202020204" pitchFamily="34" charset="0"/>
          </a:endParaRPr>
        </a:p>
      </dgm:t>
    </dgm:pt>
    <dgm:pt modelId="{040FB606-E717-455D-A2AE-BA1ED27664C3}" type="parTrans" cxnId="{A7293886-8A40-482C-AFB0-65C230101255}">
      <dgm:prSet/>
      <dgm:spPr/>
      <dgm:t>
        <a:bodyPr/>
        <a:lstStyle/>
        <a:p>
          <a:endParaRPr lang="en-GB"/>
        </a:p>
      </dgm:t>
    </dgm:pt>
    <dgm:pt modelId="{2279FBD6-C672-435D-87D9-969B2E3FC08A}" type="sibTrans" cxnId="{A7293886-8A40-482C-AFB0-65C230101255}">
      <dgm:prSet/>
      <dgm:spPr/>
      <dgm:t>
        <a:bodyPr/>
        <a:lstStyle/>
        <a:p>
          <a:endParaRPr lang="en-GB"/>
        </a:p>
      </dgm:t>
    </dgm:pt>
    <dgm:pt modelId="{1728019B-3462-4810-AFF7-A331EB0A7BC0}">
      <dgm:prSet phldrT="[Text]" custT="1"/>
      <dgm:spPr/>
      <dgm:t>
        <a:bodyPr/>
        <a:lstStyle/>
        <a:p>
          <a:r>
            <a:rPr lang="en-GB" sz="1600" b="0" i="0" dirty="0">
              <a:latin typeface="Arial" panose="020B0604020202020204" pitchFamily="34" charset="0"/>
              <a:cs typeface="Arial" panose="020B0604020202020204" pitchFamily="34" charset="0"/>
            </a:rPr>
            <a:t>Performance bonuses/Promotions</a:t>
          </a:r>
          <a:endParaRPr lang="en-GB" sz="1600" dirty="0">
            <a:latin typeface="Arial" panose="020B0604020202020204" pitchFamily="34" charset="0"/>
            <a:cs typeface="Arial" panose="020B0604020202020204" pitchFamily="34" charset="0"/>
          </a:endParaRPr>
        </a:p>
      </dgm:t>
    </dgm:pt>
    <dgm:pt modelId="{9255422C-22CB-4BC9-B844-EF84EE98BF99}" type="parTrans" cxnId="{0D30E6E2-181A-4F8A-8507-BFCC7BEEFCDE}">
      <dgm:prSet/>
      <dgm:spPr/>
      <dgm:t>
        <a:bodyPr/>
        <a:lstStyle/>
        <a:p>
          <a:endParaRPr lang="en-GB"/>
        </a:p>
      </dgm:t>
    </dgm:pt>
    <dgm:pt modelId="{A6412D47-561B-4310-8ABF-D0EF7B3A9ED2}" type="sibTrans" cxnId="{0D30E6E2-181A-4F8A-8507-BFCC7BEEFCDE}">
      <dgm:prSet/>
      <dgm:spPr/>
      <dgm:t>
        <a:bodyPr/>
        <a:lstStyle/>
        <a:p>
          <a:endParaRPr lang="en-GB"/>
        </a:p>
      </dgm:t>
    </dgm:pt>
    <dgm:pt modelId="{A1BF1B3D-0C1A-498C-A2DA-53213938086C}">
      <dgm:prSet phldrT="[Text]" custT="1"/>
      <dgm:spPr/>
      <dgm:t>
        <a:bodyPr/>
        <a:lstStyle/>
        <a:p>
          <a:r>
            <a:rPr lang="en-GB" sz="1600" b="0" i="0" dirty="0">
              <a:latin typeface="Arial" panose="020B0604020202020204" pitchFamily="34" charset="0"/>
              <a:cs typeface="Arial" panose="020B0604020202020204" pitchFamily="34" charset="0"/>
            </a:rPr>
            <a:t> Recognition</a:t>
          </a:r>
          <a:endParaRPr lang="en-GB" sz="1600" dirty="0">
            <a:latin typeface="Arial" panose="020B0604020202020204" pitchFamily="34" charset="0"/>
            <a:cs typeface="Arial" panose="020B0604020202020204" pitchFamily="34" charset="0"/>
          </a:endParaRPr>
        </a:p>
      </dgm:t>
    </dgm:pt>
    <dgm:pt modelId="{D3DFB797-D6A1-474A-9330-B7AA9E826BC1}" type="parTrans" cxnId="{863E3960-4600-41FF-9545-3B28D66A3986}">
      <dgm:prSet/>
      <dgm:spPr/>
      <dgm:t>
        <a:bodyPr/>
        <a:lstStyle/>
        <a:p>
          <a:endParaRPr lang="en-GB"/>
        </a:p>
      </dgm:t>
    </dgm:pt>
    <dgm:pt modelId="{30486A2A-DA7B-46A2-92E7-07B9F13E75D9}" type="sibTrans" cxnId="{863E3960-4600-41FF-9545-3B28D66A3986}">
      <dgm:prSet/>
      <dgm:spPr/>
      <dgm:t>
        <a:bodyPr/>
        <a:lstStyle/>
        <a:p>
          <a:endParaRPr lang="en-GB"/>
        </a:p>
      </dgm:t>
    </dgm:pt>
    <dgm:pt modelId="{BB9B8E7B-49AE-48D4-9E84-DC6A06A88CC1}">
      <dgm:prSet phldrT="[Text]" custT="1"/>
      <dgm:spPr/>
      <dgm:t>
        <a:bodyPr/>
        <a:lstStyle/>
        <a:p>
          <a:r>
            <a:rPr lang="en-GB" sz="1600" b="0" i="0" dirty="0">
              <a:latin typeface="Arial" panose="020B0604020202020204" pitchFamily="34" charset="0"/>
              <a:cs typeface="Arial" panose="020B0604020202020204" pitchFamily="34" charset="0"/>
            </a:rPr>
            <a:t> Avoiding negative outcomes, such as job loss or criticism</a:t>
          </a:r>
          <a:endParaRPr lang="en-GB" sz="1600" dirty="0">
            <a:latin typeface="Arial" panose="020B0604020202020204" pitchFamily="34" charset="0"/>
            <a:cs typeface="Arial" panose="020B0604020202020204" pitchFamily="34" charset="0"/>
          </a:endParaRPr>
        </a:p>
      </dgm:t>
    </dgm:pt>
    <dgm:pt modelId="{2249BD17-B9E8-4CCE-861C-AD287824E8E6}" type="parTrans" cxnId="{F2CFBACB-3055-43A1-884C-6850B4B135A2}">
      <dgm:prSet/>
      <dgm:spPr/>
      <dgm:t>
        <a:bodyPr/>
        <a:lstStyle/>
        <a:p>
          <a:endParaRPr lang="en-GB"/>
        </a:p>
      </dgm:t>
    </dgm:pt>
    <dgm:pt modelId="{054005AD-714D-4C10-A1DF-00EDCBF26FDE}" type="sibTrans" cxnId="{F2CFBACB-3055-43A1-884C-6850B4B135A2}">
      <dgm:prSet/>
      <dgm:spPr/>
      <dgm:t>
        <a:bodyPr/>
        <a:lstStyle/>
        <a:p>
          <a:endParaRPr lang="en-GB"/>
        </a:p>
      </dgm:t>
    </dgm:pt>
    <dgm:pt modelId="{3C42BC56-6473-42F8-9C4F-56732E336188}" type="pres">
      <dgm:prSet presAssocID="{F95D1089-E2BE-4A21-9F2A-7E6C74D67551}" presName="Name0" presStyleCnt="0">
        <dgm:presLayoutVars>
          <dgm:dir/>
          <dgm:animLvl val="lvl"/>
          <dgm:resizeHandles/>
        </dgm:presLayoutVars>
      </dgm:prSet>
      <dgm:spPr/>
    </dgm:pt>
    <dgm:pt modelId="{3C86B401-704D-492A-BFA7-313A740D1833}" type="pres">
      <dgm:prSet presAssocID="{8A0D52A0-FD9C-4433-B61B-41E0322641E8}" presName="linNode" presStyleCnt="0"/>
      <dgm:spPr/>
    </dgm:pt>
    <dgm:pt modelId="{AD274C33-D7A7-49D5-98FD-D7FAA3088711}" type="pres">
      <dgm:prSet presAssocID="{8A0D52A0-FD9C-4433-B61B-41E0322641E8}" presName="parentShp" presStyleLbl="node1" presStyleIdx="0" presStyleCnt="2" custScaleX="79209" custScaleY="98839" custLinFactNeighborX="-574" custLinFactNeighborY="-493">
        <dgm:presLayoutVars>
          <dgm:bulletEnabled val="1"/>
        </dgm:presLayoutVars>
      </dgm:prSet>
      <dgm:spPr/>
    </dgm:pt>
    <dgm:pt modelId="{8CC1C978-D946-428E-A872-DB486B86B12C}" type="pres">
      <dgm:prSet presAssocID="{8A0D52A0-FD9C-4433-B61B-41E0322641E8}" presName="childShp" presStyleLbl="bgAccFollowNode1" presStyleIdx="0" presStyleCnt="2">
        <dgm:presLayoutVars>
          <dgm:bulletEnabled val="1"/>
        </dgm:presLayoutVars>
      </dgm:prSet>
      <dgm:spPr/>
    </dgm:pt>
    <dgm:pt modelId="{265EEED1-4B31-47AF-88F5-BEA448F885F5}" type="pres">
      <dgm:prSet presAssocID="{9F173B44-0352-43CE-9607-7F02D52B0BA7}" presName="spacing" presStyleCnt="0"/>
      <dgm:spPr/>
    </dgm:pt>
    <dgm:pt modelId="{C28AFD4B-E9B3-4852-A4B3-EFA5AC35A896}" type="pres">
      <dgm:prSet presAssocID="{8E38135C-4434-458B-BFB4-481F71022240}" presName="linNode" presStyleCnt="0"/>
      <dgm:spPr/>
    </dgm:pt>
    <dgm:pt modelId="{80307B8B-FE5A-4109-A10C-5FB372A35BFA}" type="pres">
      <dgm:prSet presAssocID="{8E38135C-4434-458B-BFB4-481F71022240}" presName="parentShp" presStyleLbl="node1" presStyleIdx="1" presStyleCnt="2" custScaleX="78635" custScaleY="80359">
        <dgm:presLayoutVars>
          <dgm:bulletEnabled val="1"/>
        </dgm:presLayoutVars>
      </dgm:prSet>
      <dgm:spPr/>
    </dgm:pt>
    <dgm:pt modelId="{15BC7059-327F-4BBD-B1C3-57D979C6ED06}" type="pres">
      <dgm:prSet presAssocID="{8E38135C-4434-458B-BFB4-481F71022240}" presName="childShp" presStyleLbl="bgAccFollowNode1" presStyleIdx="1" presStyleCnt="2">
        <dgm:presLayoutVars>
          <dgm:bulletEnabled val="1"/>
        </dgm:presLayoutVars>
      </dgm:prSet>
      <dgm:spPr/>
    </dgm:pt>
  </dgm:ptLst>
  <dgm:cxnLst>
    <dgm:cxn modelId="{F778D501-EB97-42F1-8E56-24BFE8803AB1}" srcId="{8A0D52A0-FD9C-4433-B61B-41E0322641E8}" destId="{21FF0B9A-807C-4115-8788-4E1DD6E58BDE}" srcOrd="3" destOrd="0" parTransId="{5D8891C6-5FCF-462F-AAF1-696417F0DD86}" sibTransId="{D67D9F88-FC1B-4833-BF63-0570D13AEBA7}"/>
    <dgm:cxn modelId="{A2448A03-7255-458E-A37F-1E8CB6FA2007}" type="presOf" srcId="{A1BF1B3D-0C1A-498C-A2DA-53213938086C}" destId="{15BC7059-327F-4BBD-B1C3-57D979C6ED06}" srcOrd="0" destOrd="3" presId="urn:microsoft.com/office/officeart/2005/8/layout/vList6"/>
    <dgm:cxn modelId="{F256CB1C-3F1F-48A4-8B5B-3DC1AC6F6627}" srcId="{8A0D52A0-FD9C-4433-B61B-41E0322641E8}" destId="{35CD6BDC-E795-4BF4-9F9D-2C644E139607}" srcOrd="0" destOrd="0" parTransId="{F78E4BC0-7F1A-4FA4-AFF0-EC505C6D491F}" sibTransId="{AF4DC3E3-F1FA-4B56-88F9-5482DBDD858B}"/>
    <dgm:cxn modelId="{5D12111F-BF99-4F5B-9E6A-4B4E5B0B70B3}" type="presOf" srcId="{21FF0B9A-807C-4115-8788-4E1DD6E58BDE}" destId="{8CC1C978-D946-428E-A872-DB486B86B12C}" srcOrd="0" destOrd="3" presId="urn:microsoft.com/office/officeart/2005/8/layout/vList6"/>
    <dgm:cxn modelId="{99ABAD21-B360-4B6C-89AA-677434C74CC0}" type="presOf" srcId="{8A0D52A0-FD9C-4433-B61B-41E0322641E8}" destId="{AD274C33-D7A7-49D5-98FD-D7FAA3088711}" srcOrd="0" destOrd="0" presId="urn:microsoft.com/office/officeart/2005/8/layout/vList6"/>
    <dgm:cxn modelId="{A6380331-994C-4912-BC95-DB82960FC34B}" type="presOf" srcId="{45FF237B-1C21-4571-BB8D-3B42C29B128C}" destId="{8CC1C978-D946-428E-A872-DB486B86B12C}" srcOrd="0" destOrd="1" presId="urn:microsoft.com/office/officeart/2005/8/layout/vList6"/>
    <dgm:cxn modelId="{D1CF3831-EA15-4277-9829-BE2F5807DD4D}" srcId="{8A0D52A0-FD9C-4433-B61B-41E0322641E8}" destId="{45FF237B-1C21-4571-BB8D-3B42C29B128C}" srcOrd="1" destOrd="0" parTransId="{3AA6BCA1-2A47-46FB-8589-5FDA32E8D797}" sibTransId="{9B55D570-34E6-4386-B26D-289D4D8B3CC4}"/>
    <dgm:cxn modelId="{863E3960-4600-41FF-9545-3B28D66A3986}" srcId="{8E38135C-4434-458B-BFB4-481F71022240}" destId="{A1BF1B3D-0C1A-498C-A2DA-53213938086C}" srcOrd="3" destOrd="0" parTransId="{D3DFB797-D6A1-474A-9330-B7AA9E826BC1}" sibTransId="{30486A2A-DA7B-46A2-92E7-07B9F13E75D9}"/>
    <dgm:cxn modelId="{54761864-CD60-407C-BCA4-1C725DEB1559}" type="presOf" srcId="{35CD6BDC-E795-4BF4-9F9D-2C644E139607}" destId="{8CC1C978-D946-428E-A872-DB486B86B12C}" srcOrd="0" destOrd="0" presId="urn:microsoft.com/office/officeart/2005/8/layout/vList6"/>
    <dgm:cxn modelId="{E987F346-9CC9-4F25-8795-F708B0987038}" type="presOf" srcId="{8E38135C-4434-458B-BFB4-481F71022240}" destId="{80307B8B-FE5A-4109-A10C-5FB372A35BFA}" srcOrd="0" destOrd="0" presId="urn:microsoft.com/office/officeart/2005/8/layout/vList6"/>
    <dgm:cxn modelId="{0941694E-8272-415B-8CF3-DAEA4AE3A045}" type="presOf" srcId="{BB9B8E7B-49AE-48D4-9E84-DC6A06A88CC1}" destId="{15BC7059-327F-4BBD-B1C3-57D979C6ED06}" srcOrd="0" destOrd="4" presId="urn:microsoft.com/office/officeart/2005/8/layout/vList6"/>
    <dgm:cxn modelId="{ED3BA478-1CEE-409C-A699-3C0929A74A7F}" srcId="{8A0D52A0-FD9C-4433-B61B-41E0322641E8}" destId="{3F4A35A8-E3CA-4B7C-9DFA-2AAC43075AC0}" srcOrd="2" destOrd="0" parTransId="{E7750887-D1E3-498C-AC7C-23011BF2DBB9}" sibTransId="{4F15D6E2-273B-4A12-815E-078DAF7BEF6A}"/>
    <dgm:cxn modelId="{A7293886-8A40-482C-AFB0-65C230101255}" srcId="{8E38135C-4434-458B-BFB4-481F71022240}" destId="{EB6A1F96-422A-44A1-9726-DF2314092960}" srcOrd="1" destOrd="0" parTransId="{040FB606-E717-455D-A2AE-BA1ED27664C3}" sibTransId="{2279FBD6-C672-435D-87D9-969B2E3FC08A}"/>
    <dgm:cxn modelId="{FA8F0291-4136-4453-A8D4-281D7F000F9C}" type="presOf" srcId="{EB6A1F96-422A-44A1-9726-DF2314092960}" destId="{15BC7059-327F-4BBD-B1C3-57D979C6ED06}" srcOrd="0" destOrd="1" presId="urn:microsoft.com/office/officeart/2005/8/layout/vList6"/>
    <dgm:cxn modelId="{7FFE6F9C-20E1-4A95-85AC-3C0A75B1B418}" srcId="{F95D1089-E2BE-4A21-9F2A-7E6C74D67551}" destId="{8A0D52A0-FD9C-4433-B61B-41E0322641E8}" srcOrd="0" destOrd="0" parTransId="{1EF84D6E-A62E-4128-BCCB-F3064D272B0A}" sibTransId="{9F173B44-0352-43CE-9607-7F02D52B0BA7}"/>
    <dgm:cxn modelId="{C02763BA-05C7-493D-8177-DED571521F93}" srcId="{8E38135C-4434-458B-BFB4-481F71022240}" destId="{E2D272B5-FA72-4F1F-9605-FC2A622DFBA3}" srcOrd="0" destOrd="0" parTransId="{AD253782-2B2C-4BC9-B0F2-532D84936B22}" sibTransId="{CB3922E6-25CD-4E89-B9E4-991ECF5771FF}"/>
    <dgm:cxn modelId="{F2CFBACB-3055-43A1-884C-6850B4B135A2}" srcId="{8E38135C-4434-458B-BFB4-481F71022240}" destId="{BB9B8E7B-49AE-48D4-9E84-DC6A06A88CC1}" srcOrd="4" destOrd="0" parTransId="{2249BD17-B9E8-4CCE-861C-AD287824E8E6}" sibTransId="{054005AD-714D-4C10-A1DF-00EDCBF26FDE}"/>
    <dgm:cxn modelId="{312EA5D1-7FBB-4208-A1F7-11AA35F04107}" type="presOf" srcId="{3F4A35A8-E3CA-4B7C-9DFA-2AAC43075AC0}" destId="{8CC1C978-D946-428E-A872-DB486B86B12C}" srcOrd="0" destOrd="2" presId="urn:microsoft.com/office/officeart/2005/8/layout/vList6"/>
    <dgm:cxn modelId="{0D30E6E2-181A-4F8A-8507-BFCC7BEEFCDE}" srcId="{8E38135C-4434-458B-BFB4-481F71022240}" destId="{1728019B-3462-4810-AFF7-A331EB0A7BC0}" srcOrd="2" destOrd="0" parTransId="{9255422C-22CB-4BC9-B844-EF84EE98BF99}" sibTransId="{A6412D47-561B-4310-8ABF-D0EF7B3A9ED2}"/>
    <dgm:cxn modelId="{8F7C20E3-8F24-4D3E-910A-22D8847EC2E1}" type="presOf" srcId="{F95D1089-E2BE-4A21-9F2A-7E6C74D67551}" destId="{3C42BC56-6473-42F8-9C4F-56732E336188}" srcOrd="0" destOrd="0" presId="urn:microsoft.com/office/officeart/2005/8/layout/vList6"/>
    <dgm:cxn modelId="{FF12E3E9-0C1D-4A04-BD53-2D7B17F8D105}" type="presOf" srcId="{1728019B-3462-4810-AFF7-A331EB0A7BC0}" destId="{15BC7059-327F-4BBD-B1C3-57D979C6ED06}" srcOrd="0" destOrd="2" presId="urn:microsoft.com/office/officeart/2005/8/layout/vList6"/>
    <dgm:cxn modelId="{9B78F9EC-D81F-4BF3-8B3C-589E9CDC4303}" type="presOf" srcId="{E2D272B5-FA72-4F1F-9605-FC2A622DFBA3}" destId="{15BC7059-327F-4BBD-B1C3-57D979C6ED06}" srcOrd="0" destOrd="0" presId="urn:microsoft.com/office/officeart/2005/8/layout/vList6"/>
    <dgm:cxn modelId="{F47995F1-FF17-4604-B39D-530DC85A63AF}" srcId="{F95D1089-E2BE-4A21-9F2A-7E6C74D67551}" destId="{8E38135C-4434-458B-BFB4-481F71022240}" srcOrd="1" destOrd="0" parTransId="{C6D7CE90-9D70-46C4-A0EC-676FA85A2386}" sibTransId="{2206D842-7AF0-452C-85D2-1E10F785B908}"/>
    <dgm:cxn modelId="{8D5E5B22-42BF-4F75-89F3-F4149E08334C}" type="presParOf" srcId="{3C42BC56-6473-42F8-9C4F-56732E336188}" destId="{3C86B401-704D-492A-BFA7-313A740D1833}" srcOrd="0" destOrd="0" presId="urn:microsoft.com/office/officeart/2005/8/layout/vList6"/>
    <dgm:cxn modelId="{9967D3DC-D65A-4271-BE93-FBC27F8955ED}" type="presParOf" srcId="{3C86B401-704D-492A-BFA7-313A740D1833}" destId="{AD274C33-D7A7-49D5-98FD-D7FAA3088711}" srcOrd="0" destOrd="0" presId="urn:microsoft.com/office/officeart/2005/8/layout/vList6"/>
    <dgm:cxn modelId="{C1FC98C2-2D23-426E-84ED-464F6C3742E1}" type="presParOf" srcId="{3C86B401-704D-492A-BFA7-313A740D1833}" destId="{8CC1C978-D946-428E-A872-DB486B86B12C}" srcOrd="1" destOrd="0" presId="urn:microsoft.com/office/officeart/2005/8/layout/vList6"/>
    <dgm:cxn modelId="{58F382C7-9F77-4BAB-9EF6-A54B0F001B1A}" type="presParOf" srcId="{3C42BC56-6473-42F8-9C4F-56732E336188}" destId="{265EEED1-4B31-47AF-88F5-BEA448F885F5}" srcOrd="1" destOrd="0" presId="urn:microsoft.com/office/officeart/2005/8/layout/vList6"/>
    <dgm:cxn modelId="{54F2117A-88DE-4811-8286-AEEA940CE0BF}" type="presParOf" srcId="{3C42BC56-6473-42F8-9C4F-56732E336188}" destId="{C28AFD4B-E9B3-4852-A4B3-EFA5AC35A896}" srcOrd="2" destOrd="0" presId="urn:microsoft.com/office/officeart/2005/8/layout/vList6"/>
    <dgm:cxn modelId="{F960DDA3-0AAE-4374-9166-75E2A95C384C}" type="presParOf" srcId="{C28AFD4B-E9B3-4852-A4B3-EFA5AC35A896}" destId="{80307B8B-FE5A-4109-A10C-5FB372A35BFA}" srcOrd="0" destOrd="0" presId="urn:microsoft.com/office/officeart/2005/8/layout/vList6"/>
    <dgm:cxn modelId="{53336625-4FA6-42A9-A5A9-A9D3AFE1D51F}" type="presParOf" srcId="{C28AFD4B-E9B3-4852-A4B3-EFA5AC35A896}" destId="{15BC7059-327F-4BBD-B1C3-57D979C6ED06}"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BAB910-D06B-41A7-89AB-6BC623558D06}" type="doc">
      <dgm:prSet loTypeId="urn:microsoft.com/office/officeart/2009/3/layout/PlusandMinus" loCatId="relationship" qsTypeId="urn:microsoft.com/office/officeart/2005/8/quickstyle/simple1" qsCatId="simple" csTypeId="urn:microsoft.com/office/officeart/2005/8/colors/accent1_2" csCatId="accent1" phldr="1"/>
      <dgm:spPr/>
      <dgm:t>
        <a:bodyPr/>
        <a:lstStyle/>
        <a:p>
          <a:endParaRPr lang="en-GB"/>
        </a:p>
      </dgm:t>
    </dgm:pt>
    <dgm:pt modelId="{35E1CB85-2CF2-4A5C-AF49-B5CFAAEBAFFD}">
      <dgm:prSet phldrT="[Text]" custT="1"/>
      <dgm:spPr/>
      <dgm:t>
        <a:bodyPr/>
        <a:lstStyle/>
        <a:p>
          <a:r>
            <a:rPr lang="en-GB" sz="1800" b="0" i="0" dirty="0">
              <a:latin typeface="Arial" panose="020B0604020202020204" pitchFamily="34" charset="0"/>
              <a:cs typeface="Arial" panose="020B0604020202020204" pitchFamily="34" charset="0"/>
            </a:rPr>
            <a:t>-Easier to Implement</a:t>
          </a:r>
        </a:p>
        <a:p>
          <a:r>
            <a:rPr lang="en-GB" sz="1800" b="0" i="0" dirty="0">
              <a:latin typeface="Arial" panose="020B0604020202020204" pitchFamily="34" charset="0"/>
              <a:cs typeface="Arial" panose="020B0604020202020204" pitchFamily="34" charset="0"/>
            </a:rPr>
            <a:t>-Immediate Results</a:t>
          </a:r>
        </a:p>
        <a:p>
          <a:r>
            <a:rPr lang="en-GB" sz="1800" b="0" i="0" dirty="0">
              <a:latin typeface="Arial" panose="020B0604020202020204" pitchFamily="34" charset="0"/>
              <a:cs typeface="Arial" panose="020B0604020202020204" pitchFamily="34" charset="0"/>
            </a:rPr>
            <a:t>-Quantifiable</a:t>
          </a:r>
          <a:endParaRPr lang="en-GB" sz="1800" dirty="0">
            <a:latin typeface="Arial" panose="020B0604020202020204" pitchFamily="34" charset="0"/>
            <a:cs typeface="Arial" panose="020B0604020202020204" pitchFamily="34" charset="0"/>
          </a:endParaRPr>
        </a:p>
      </dgm:t>
    </dgm:pt>
    <dgm:pt modelId="{E2555B3E-90AD-4861-BB6F-43A8678A85F1}" type="parTrans" cxnId="{3D058876-F10F-482D-8EF8-792118E13FA4}">
      <dgm:prSet/>
      <dgm:spPr/>
      <dgm:t>
        <a:bodyPr/>
        <a:lstStyle/>
        <a:p>
          <a:endParaRPr lang="en-GB"/>
        </a:p>
      </dgm:t>
    </dgm:pt>
    <dgm:pt modelId="{8F637569-119C-4D99-A94F-84FBF25EE82E}" type="sibTrans" cxnId="{3D058876-F10F-482D-8EF8-792118E13FA4}">
      <dgm:prSet/>
      <dgm:spPr/>
      <dgm:t>
        <a:bodyPr/>
        <a:lstStyle/>
        <a:p>
          <a:endParaRPr lang="en-GB"/>
        </a:p>
      </dgm:t>
    </dgm:pt>
    <dgm:pt modelId="{3BC5816D-FF2F-409D-BFB3-3A4F23BDC481}">
      <dgm:prSet phldrT="[Text]" custT="1"/>
      <dgm:spPr/>
      <dgm:t>
        <a:bodyPr/>
        <a:lstStyle/>
        <a:p>
          <a:r>
            <a:rPr lang="en-GB" sz="2400" dirty="0"/>
            <a:t>-</a:t>
          </a:r>
          <a:r>
            <a:rPr lang="en-GB" sz="1800" b="0" i="0" dirty="0">
              <a:latin typeface="Arial" panose="020B0604020202020204" pitchFamily="34" charset="0"/>
              <a:cs typeface="Arial" panose="020B0604020202020204" pitchFamily="34" charset="0"/>
            </a:rPr>
            <a:t>Dependent on Reward</a:t>
          </a:r>
        </a:p>
        <a:p>
          <a:r>
            <a:rPr lang="en-GB" sz="1800" b="0" i="0" dirty="0">
              <a:latin typeface="Arial" panose="020B0604020202020204" pitchFamily="34" charset="0"/>
              <a:cs typeface="Arial" panose="020B0604020202020204" pitchFamily="34" charset="0"/>
            </a:rPr>
            <a:t>-Reduced Quality</a:t>
          </a:r>
        </a:p>
        <a:p>
          <a:r>
            <a:rPr lang="en-GB" sz="1800" b="0" i="0" dirty="0">
              <a:latin typeface="Arial" panose="020B0604020202020204" pitchFamily="34" charset="0"/>
              <a:cs typeface="Arial" panose="020B0604020202020204" pitchFamily="34" charset="0"/>
            </a:rPr>
            <a:t>-Short-Term</a:t>
          </a:r>
          <a:endParaRPr lang="en-GB" sz="1800" dirty="0">
            <a:latin typeface="Arial" panose="020B0604020202020204" pitchFamily="34" charset="0"/>
            <a:cs typeface="Arial" panose="020B0604020202020204" pitchFamily="34" charset="0"/>
          </a:endParaRPr>
        </a:p>
      </dgm:t>
    </dgm:pt>
    <dgm:pt modelId="{8642A9FC-14FB-413A-BFE4-F5FE054B5631}" type="parTrans" cxnId="{C791961F-6722-47B5-9096-6052790285C7}">
      <dgm:prSet/>
      <dgm:spPr/>
      <dgm:t>
        <a:bodyPr/>
        <a:lstStyle/>
        <a:p>
          <a:endParaRPr lang="en-GB"/>
        </a:p>
      </dgm:t>
    </dgm:pt>
    <dgm:pt modelId="{370AA57B-D14C-42E9-9743-5BAD2BB1D841}" type="sibTrans" cxnId="{C791961F-6722-47B5-9096-6052790285C7}">
      <dgm:prSet/>
      <dgm:spPr/>
      <dgm:t>
        <a:bodyPr/>
        <a:lstStyle/>
        <a:p>
          <a:endParaRPr lang="en-GB"/>
        </a:p>
      </dgm:t>
    </dgm:pt>
    <dgm:pt modelId="{14875D52-B7CB-40E2-BEDB-9C4C580F460D}" type="pres">
      <dgm:prSet presAssocID="{0EBAB910-D06B-41A7-89AB-6BC623558D06}" presName="Name0" presStyleCnt="0">
        <dgm:presLayoutVars>
          <dgm:chMax val="2"/>
          <dgm:chPref val="2"/>
          <dgm:dir/>
          <dgm:animOne/>
          <dgm:resizeHandles val="exact"/>
        </dgm:presLayoutVars>
      </dgm:prSet>
      <dgm:spPr/>
    </dgm:pt>
    <dgm:pt modelId="{A00A3065-B884-4684-B165-DBC7D2FC46C5}" type="pres">
      <dgm:prSet presAssocID="{0EBAB910-D06B-41A7-89AB-6BC623558D06}" presName="Background" presStyleLbl="bgImgPlace1" presStyleIdx="0" presStyleCnt="1" custLinFactNeighborX="-1523" custLinFactNeighborY="-17815"/>
      <dgm:spPr/>
    </dgm:pt>
    <dgm:pt modelId="{48385760-78F4-404A-B9CF-19782A99D72F}" type="pres">
      <dgm:prSet presAssocID="{0EBAB910-D06B-41A7-89AB-6BC623558D06}" presName="ParentText1" presStyleLbl="revTx" presStyleIdx="0" presStyleCnt="2" custLinFactNeighborX="-448" custLinFactNeighborY="-20436">
        <dgm:presLayoutVars>
          <dgm:chMax val="0"/>
          <dgm:chPref val="0"/>
          <dgm:bulletEnabled val="1"/>
        </dgm:presLayoutVars>
      </dgm:prSet>
      <dgm:spPr/>
    </dgm:pt>
    <dgm:pt modelId="{DB641DC0-A94B-4A14-B74A-B7DCE65BA1B2}" type="pres">
      <dgm:prSet presAssocID="{0EBAB910-D06B-41A7-89AB-6BC623558D06}" presName="ParentText2" presStyleLbl="revTx" presStyleIdx="1" presStyleCnt="2" custLinFactNeighborX="835" custLinFactNeighborY="-20436">
        <dgm:presLayoutVars>
          <dgm:chMax val="0"/>
          <dgm:chPref val="0"/>
          <dgm:bulletEnabled val="1"/>
        </dgm:presLayoutVars>
      </dgm:prSet>
      <dgm:spPr/>
    </dgm:pt>
    <dgm:pt modelId="{BA8AC2D3-72BD-46AC-A17B-C5FEB36C8F16}" type="pres">
      <dgm:prSet presAssocID="{0EBAB910-D06B-41A7-89AB-6BC623558D06}" presName="Plus" presStyleLbl="alignNode1" presStyleIdx="0" presStyleCnt="2" custLinFactNeighborX="-10579" custLinFactNeighborY="-41385"/>
      <dgm:spPr/>
    </dgm:pt>
    <dgm:pt modelId="{ED893B0F-30DC-4C2A-990F-4519D5601565}" type="pres">
      <dgm:prSet presAssocID="{0EBAB910-D06B-41A7-89AB-6BC623558D06}" presName="Minus" presStyleLbl="alignNode1" presStyleIdx="1" presStyleCnt="2" custLinFactY="-34788" custLinFactNeighborX="-7498" custLinFactNeighborY="-100000"/>
      <dgm:spPr/>
    </dgm:pt>
    <dgm:pt modelId="{07517FD9-9CC7-467B-897C-6226478F7418}" type="pres">
      <dgm:prSet presAssocID="{0EBAB910-D06B-41A7-89AB-6BC623558D06}" presName="Divider" presStyleLbl="parChTrans1D1" presStyleIdx="0" presStyleCnt="1" custLinFactX="-5400000" custLinFactNeighborX="-5449976" custLinFactNeighborY="-21124"/>
      <dgm:spPr/>
    </dgm:pt>
  </dgm:ptLst>
  <dgm:cxnLst>
    <dgm:cxn modelId="{C791961F-6722-47B5-9096-6052790285C7}" srcId="{0EBAB910-D06B-41A7-89AB-6BC623558D06}" destId="{3BC5816D-FF2F-409D-BFB3-3A4F23BDC481}" srcOrd="1" destOrd="0" parTransId="{8642A9FC-14FB-413A-BFE4-F5FE054B5631}" sibTransId="{370AA57B-D14C-42E9-9743-5BAD2BB1D841}"/>
    <dgm:cxn modelId="{1BF68051-7633-4572-932D-0C2CE0F75605}" type="presOf" srcId="{3BC5816D-FF2F-409D-BFB3-3A4F23BDC481}" destId="{DB641DC0-A94B-4A14-B74A-B7DCE65BA1B2}" srcOrd="0" destOrd="0" presId="urn:microsoft.com/office/officeart/2009/3/layout/PlusandMinus"/>
    <dgm:cxn modelId="{9078F051-BFAB-4280-AB58-6E4C76495121}" type="presOf" srcId="{35E1CB85-2CF2-4A5C-AF49-B5CFAAEBAFFD}" destId="{48385760-78F4-404A-B9CF-19782A99D72F}" srcOrd="0" destOrd="0" presId="urn:microsoft.com/office/officeart/2009/3/layout/PlusandMinus"/>
    <dgm:cxn modelId="{3D058876-F10F-482D-8EF8-792118E13FA4}" srcId="{0EBAB910-D06B-41A7-89AB-6BC623558D06}" destId="{35E1CB85-2CF2-4A5C-AF49-B5CFAAEBAFFD}" srcOrd="0" destOrd="0" parTransId="{E2555B3E-90AD-4861-BB6F-43A8678A85F1}" sibTransId="{8F637569-119C-4D99-A94F-84FBF25EE82E}"/>
    <dgm:cxn modelId="{221125EB-1B6E-4019-868A-9E9181CC9B03}" type="presOf" srcId="{0EBAB910-D06B-41A7-89AB-6BC623558D06}" destId="{14875D52-B7CB-40E2-BEDB-9C4C580F460D}" srcOrd="0" destOrd="0" presId="urn:microsoft.com/office/officeart/2009/3/layout/PlusandMinus"/>
    <dgm:cxn modelId="{F4F7C513-5E7D-4F90-8B42-AA10D91770F5}" type="presParOf" srcId="{14875D52-B7CB-40E2-BEDB-9C4C580F460D}" destId="{A00A3065-B884-4684-B165-DBC7D2FC46C5}" srcOrd="0" destOrd="0" presId="urn:microsoft.com/office/officeart/2009/3/layout/PlusandMinus"/>
    <dgm:cxn modelId="{77A1D923-E2D5-4D47-AAD0-7656211312F5}" type="presParOf" srcId="{14875D52-B7CB-40E2-BEDB-9C4C580F460D}" destId="{48385760-78F4-404A-B9CF-19782A99D72F}" srcOrd="1" destOrd="0" presId="urn:microsoft.com/office/officeart/2009/3/layout/PlusandMinus"/>
    <dgm:cxn modelId="{543DDA64-25B9-4C94-8639-34F74F1D9441}" type="presParOf" srcId="{14875D52-B7CB-40E2-BEDB-9C4C580F460D}" destId="{DB641DC0-A94B-4A14-B74A-B7DCE65BA1B2}" srcOrd="2" destOrd="0" presId="urn:microsoft.com/office/officeart/2009/3/layout/PlusandMinus"/>
    <dgm:cxn modelId="{394B25B2-8DF4-413C-B420-054149DA34B5}" type="presParOf" srcId="{14875D52-B7CB-40E2-BEDB-9C4C580F460D}" destId="{BA8AC2D3-72BD-46AC-A17B-C5FEB36C8F16}" srcOrd="3" destOrd="0" presId="urn:microsoft.com/office/officeart/2009/3/layout/PlusandMinus"/>
    <dgm:cxn modelId="{5F2B10FC-5848-4D66-B433-C9185C1D65D8}" type="presParOf" srcId="{14875D52-B7CB-40E2-BEDB-9C4C580F460D}" destId="{ED893B0F-30DC-4C2A-990F-4519D5601565}" srcOrd="4" destOrd="0" presId="urn:microsoft.com/office/officeart/2009/3/layout/PlusandMinus"/>
    <dgm:cxn modelId="{809E8F8E-3A05-4A04-A7CB-21884DAACE24}" type="presParOf" srcId="{14875D52-B7CB-40E2-BEDB-9C4C580F460D}" destId="{07517FD9-9CC7-467B-897C-6226478F7418}"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CF6AB-BE14-4ABF-AED4-F83138EF716A}">
      <dsp:nvSpPr>
        <dsp:cNvPr id="0" name=""/>
        <dsp:cNvSpPr/>
      </dsp:nvSpPr>
      <dsp:spPr>
        <a:xfrm>
          <a:off x="0" y="552241"/>
          <a:ext cx="6391275" cy="137252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C3A179-CBE3-4B41-987A-0678BDD7A1B3}">
      <dsp:nvSpPr>
        <dsp:cNvPr id="0" name=""/>
        <dsp:cNvSpPr/>
      </dsp:nvSpPr>
      <dsp:spPr>
        <a:xfrm>
          <a:off x="601099" y="684457"/>
          <a:ext cx="1108099" cy="1108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6D8952-F584-4D0C-B9F6-9A3E7D968AC5}">
      <dsp:nvSpPr>
        <dsp:cNvPr id="0" name=""/>
        <dsp:cNvSpPr/>
      </dsp:nvSpPr>
      <dsp:spPr>
        <a:xfrm>
          <a:off x="2327008" y="251508"/>
          <a:ext cx="4063183" cy="2014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225" tIns="213225" rIns="213225" bIns="213225" numCol="1" spcCol="1270" anchor="ctr" anchorCtr="0">
          <a:noAutofit/>
        </a:bodyPr>
        <a:lstStyle/>
        <a:p>
          <a:pPr marL="0" lvl="0" indent="0" algn="l" defTabSz="711200">
            <a:lnSpc>
              <a:spcPct val="90000"/>
            </a:lnSpc>
            <a:spcBef>
              <a:spcPct val="0"/>
            </a:spcBef>
            <a:spcAft>
              <a:spcPct val="35000"/>
            </a:spcAft>
            <a:buNone/>
          </a:pPr>
          <a:r>
            <a:rPr lang="en-GB" sz="1600" b="1" i="0" kern="1200" dirty="0"/>
            <a:t>Employee motivation </a:t>
          </a:r>
          <a:r>
            <a:rPr lang="en-GB" sz="1600" b="0" i="0" kern="1200" dirty="0"/>
            <a:t>refers to the commitment, work engagement, drive, and energy that employees bring to their workplaces.</a:t>
          </a:r>
          <a:endParaRPr lang="en-US" sz="1600" kern="1200" dirty="0"/>
        </a:p>
      </dsp:txBody>
      <dsp:txXfrm>
        <a:off x="2327008" y="251508"/>
        <a:ext cx="4063183" cy="2014725"/>
      </dsp:txXfrm>
    </dsp:sp>
    <dsp:sp modelId="{3A5D2B20-A6FC-4206-BEBC-BD00597DE3AF}">
      <dsp:nvSpPr>
        <dsp:cNvPr id="0" name=""/>
        <dsp:cNvSpPr/>
      </dsp:nvSpPr>
      <dsp:spPr>
        <a:xfrm>
          <a:off x="0" y="2826799"/>
          <a:ext cx="6391275" cy="20147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4DC00-A15E-461E-B1AE-823C1F774937}">
      <dsp:nvSpPr>
        <dsp:cNvPr id="0" name=""/>
        <dsp:cNvSpPr/>
      </dsp:nvSpPr>
      <dsp:spPr>
        <a:xfrm>
          <a:off x="609454" y="3112664"/>
          <a:ext cx="1108099" cy="1108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5258A1-C5B4-4556-905C-91766340BBFD}">
      <dsp:nvSpPr>
        <dsp:cNvPr id="0" name=""/>
        <dsp:cNvSpPr/>
      </dsp:nvSpPr>
      <dsp:spPr>
        <a:xfrm>
          <a:off x="2271017" y="2826789"/>
          <a:ext cx="4063183" cy="2014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225" tIns="213225" rIns="213225" bIns="213225" numCol="1" spcCol="1270" anchor="ctr" anchorCtr="0">
          <a:noAutofit/>
        </a:bodyPr>
        <a:lstStyle/>
        <a:p>
          <a:pPr marL="0" lvl="0" indent="0" algn="l" defTabSz="711200">
            <a:lnSpc>
              <a:spcPct val="90000"/>
            </a:lnSpc>
            <a:spcBef>
              <a:spcPct val="0"/>
            </a:spcBef>
            <a:spcAft>
              <a:spcPct val="35000"/>
            </a:spcAft>
            <a:buNone/>
          </a:pPr>
          <a:r>
            <a:rPr lang="en-GB" sz="1600" b="0" i="0" kern="1200" dirty="0"/>
            <a:t>Motivation is an intrinsic drive that can influence their work performance, engagement, satisfaction, and retention. Motivated employees can lead to increased productivity and allow an organization to achieve higher levels of output (</a:t>
          </a:r>
          <a:r>
            <a:rPr lang="en-GB" sz="1600" b="0" i="0" kern="1200" dirty="0" err="1"/>
            <a:t>Lazaroiu</a:t>
          </a:r>
          <a:r>
            <a:rPr lang="en-GB" sz="1600" b="0" i="0" kern="1200" dirty="0"/>
            <a:t>, 2015).</a:t>
          </a:r>
          <a:endParaRPr lang="en-US" sz="1600" kern="1200" dirty="0"/>
        </a:p>
      </dsp:txBody>
      <dsp:txXfrm>
        <a:off x="2271017" y="2826789"/>
        <a:ext cx="4063183" cy="20147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B30D5-91B1-4D84-8709-DAB4538CFD61}">
      <dsp:nvSpPr>
        <dsp:cNvPr id="0" name=""/>
        <dsp:cNvSpPr/>
      </dsp:nvSpPr>
      <dsp:spPr>
        <a:xfrm>
          <a:off x="4805826" y="2789773"/>
          <a:ext cx="2299804" cy="131613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Reduce recruitment </a:t>
          </a:r>
        </a:p>
        <a:p>
          <a:pPr marL="114300" lvl="1" indent="-114300" algn="l" defTabSz="622300">
            <a:lnSpc>
              <a:spcPct val="90000"/>
            </a:lnSpc>
            <a:spcBef>
              <a:spcPct val="0"/>
            </a:spcBef>
            <a:spcAft>
              <a:spcPct val="15000"/>
            </a:spcAft>
            <a:buChar char="•"/>
          </a:pPr>
          <a:r>
            <a:rPr lang="en-GB" sz="1400" kern="1200" dirty="0"/>
            <a:t>Reduce training costs</a:t>
          </a:r>
        </a:p>
        <a:p>
          <a:pPr marL="114300" lvl="1" indent="-114300" algn="l" defTabSz="622300">
            <a:lnSpc>
              <a:spcPct val="90000"/>
            </a:lnSpc>
            <a:spcBef>
              <a:spcPct val="0"/>
            </a:spcBef>
            <a:spcAft>
              <a:spcPct val="15000"/>
            </a:spcAft>
            <a:buChar char="•"/>
          </a:pPr>
          <a:endParaRPr lang="en-GB" sz="1400" kern="1200" dirty="0"/>
        </a:p>
      </dsp:txBody>
      <dsp:txXfrm>
        <a:off x="5524678" y="3147719"/>
        <a:ext cx="1552040" cy="929282"/>
      </dsp:txXfrm>
    </dsp:sp>
    <dsp:sp modelId="{B7E0123E-400D-4BC9-9388-2B009E1B64FA}">
      <dsp:nvSpPr>
        <dsp:cNvPr id="0" name=""/>
        <dsp:cNvSpPr/>
      </dsp:nvSpPr>
      <dsp:spPr>
        <a:xfrm>
          <a:off x="673501" y="2469135"/>
          <a:ext cx="2833372" cy="184204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Create positive working environment</a:t>
          </a:r>
        </a:p>
        <a:p>
          <a:pPr marL="114300" lvl="1" indent="-114300" algn="l" defTabSz="622300">
            <a:lnSpc>
              <a:spcPct val="90000"/>
            </a:lnSpc>
            <a:spcBef>
              <a:spcPct val="0"/>
            </a:spcBef>
            <a:spcAft>
              <a:spcPct val="15000"/>
            </a:spcAft>
            <a:buChar char="•"/>
          </a:pPr>
          <a:r>
            <a:rPr lang="en-GB" sz="1400" kern="1200" dirty="0"/>
            <a:t>Enhancing</a:t>
          </a:r>
          <a:r>
            <a:rPr lang="en-GB" sz="1200" kern="1200" dirty="0"/>
            <a:t> teamwork</a:t>
          </a:r>
        </a:p>
        <a:p>
          <a:pPr marL="114300" lvl="1" indent="-114300" algn="l" defTabSz="533400">
            <a:lnSpc>
              <a:spcPct val="90000"/>
            </a:lnSpc>
            <a:spcBef>
              <a:spcPct val="0"/>
            </a:spcBef>
            <a:spcAft>
              <a:spcPct val="15000"/>
            </a:spcAft>
            <a:buChar char="•"/>
          </a:pPr>
          <a:r>
            <a:rPr lang="en-GB" sz="1200" kern="1200" dirty="0"/>
            <a:t>Better collaboration </a:t>
          </a:r>
        </a:p>
      </dsp:txBody>
      <dsp:txXfrm>
        <a:off x="713965" y="2970110"/>
        <a:ext cx="1902432" cy="1300604"/>
      </dsp:txXfrm>
    </dsp:sp>
    <dsp:sp modelId="{764BFB35-89D5-44F2-B17C-6D56CCEC6B7C}">
      <dsp:nvSpPr>
        <dsp:cNvPr id="0" name=""/>
        <dsp:cNvSpPr/>
      </dsp:nvSpPr>
      <dsp:spPr>
        <a:xfrm>
          <a:off x="4753213" y="-64709"/>
          <a:ext cx="2031790" cy="131613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Better performance</a:t>
          </a:r>
        </a:p>
        <a:p>
          <a:pPr marL="114300" lvl="1" indent="-114300" algn="l" defTabSz="622300">
            <a:lnSpc>
              <a:spcPct val="90000"/>
            </a:lnSpc>
            <a:spcBef>
              <a:spcPct val="0"/>
            </a:spcBef>
            <a:spcAft>
              <a:spcPct val="15000"/>
            </a:spcAft>
            <a:buChar char="•"/>
          </a:pPr>
          <a:r>
            <a:rPr lang="en-GB" sz="1400" kern="1200" dirty="0"/>
            <a:t>Commitment </a:t>
          </a:r>
        </a:p>
        <a:p>
          <a:pPr marL="114300" lvl="1" indent="-114300" algn="l" defTabSz="622300">
            <a:lnSpc>
              <a:spcPct val="90000"/>
            </a:lnSpc>
            <a:spcBef>
              <a:spcPct val="0"/>
            </a:spcBef>
            <a:spcAft>
              <a:spcPct val="15000"/>
            </a:spcAft>
            <a:buChar char="•"/>
          </a:pPr>
          <a:r>
            <a:rPr lang="en-GB" sz="1400" kern="1200" dirty="0"/>
            <a:t>Dedication </a:t>
          </a:r>
        </a:p>
      </dsp:txBody>
      <dsp:txXfrm>
        <a:off x="5391661" y="-35798"/>
        <a:ext cx="1364431" cy="929282"/>
      </dsp:txXfrm>
    </dsp:sp>
    <dsp:sp modelId="{35F90D53-4861-47C8-A23C-D75EC8D74071}">
      <dsp:nvSpPr>
        <dsp:cNvPr id="0" name=""/>
        <dsp:cNvSpPr/>
      </dsp:nvSpPr>
      <dsp:spPr>
        <a:xfrm>
          <a:off x="1288890" y="-64709"/>
          <a:ext cx="2031790" cy="131613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More adaptable</a:t>
          </a:r>
        </a:p>
        <a:p>
          <a:pPr marL="114300" lvl="1" indent="-114300" algn="l" defTabSz="622300">
            <a:lnSpc>
              <a:spcPct val="90000"/>
            </a:lnSpc>
            <a:spcBef>
              <a:spcPct val="0"/>
            </a:spcBef>
            <a:spcAft>
              <a:spcPct val="15000"/>
            </a:spcAft>
            <a:buChar char="•"/>
          </a:pPr>
          <a:r>
            <a:rPr lang="en-GB" sz="1400" kern="1200" dirty="0"/>
            <a:t>More resilient to challenges </a:t>
          </a:r>
        </a:p>
      </dsp:txBody>
      <dsp:txXfrm>
        <a:off x="1317801" y="-35798"/>
        <a:ext cx="1364431" cy="929282"/>
      </dsp:txXfrm>
    </dsp:sp>
    <dsp:sp modelId="{7A0727DD-3375-4E75-96DB-1FE2A816E854}">
      <dsp:nvSpPr>
        <dsp:cNvPr id="0" name=""/>
        <dsp:cNvSpPr/>
      </dsp:nvSpPr>
      <dsp:spPr>
        <a:xfrm>
          <a:off x="2156172" y="301203"/>
          <a:ext cx="1780901" cy="1780901"/>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FF00"/>
              </a:solidFill>
            </a:rPr>
            <a:t>Organizational</a:t>
          </a:r>
          <a:r>
            <a:rPr lang="en-GB" sz="1200" kern="1200" dirty="0"/>
            <a:t> </a:t>
          </a:r>
          <a:r>
            <a:rPr lang="en-GB" sz="1200" kern="1200" dirty="0">
              <a:solidFill>
                <a:srgbClr val="FFFF00"/>
              </a:solidFill>
            </a:rPr>
            <a:t>resilience</a:t>
          </a:r>
          <a:r>
            <a:rPr lang="en-GB" sz="1200" kern="1200" dirty="0"/>
            <a:t> </a:t>
          </a:r>
        </a:p>
      </dsp:txBody>
      <dsp:txXfrm>
        <a:off x="2677786" y="822817"/>
        <a:ext cx="1259287" cy="1259287"/>
      </dsp:txXfrm>
    </dsp:sp>
    <dsp:sp modelId="{0CFF1FFC-4535-4DCB-A4FC-4491015EEFAA}">
      <dsp:nvSpPr>
        <dsp:cNvPr id="0" name=""/>
        <dsp:cNvSpPr/>
      </dsp:nvSpPr>
      <dsp:spPr>
        <a:xfrm rot="5400000">
          <a:off x="4019332" y="301203"/>
          <a:ext cx="1780901" cy="1780901"/>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FF00"/>
              </a:solidFill>
            </a:rPr>
            <a:t>Performance improvement </a:t>
          </a:r>
        </a:p>
      </dsp:txBody>
      <dsp:txXfrm rot="-5400000">
        <a:off x="4019332" y="822817"/>
        <a:ext cx="1259287" cy="1259287"/>
      </dsp:txXfrm>
    </dsp:sp>
    <dsp:sp modelId="{1DF6D6C8-5D53-46EF-B34F-CB614534DFB7}">
      <dsp:nvSpPr>
        <dsp:cNvPr id="0" name=""/>
        <dsp:cNvSpPr/>
      </dsp:nvSpPr>
      <dsp:spPr>
        <a:xfrm rot="10800000">
          <a:off x="4019332" y="2164363"/>
          <a:ext cx="1780901" cy="1780901"/>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FF00"/>
              </a:solidFill>
            </a:rPr>
            <a:t>Reduced turnover</a:t>
          </a:r>
        </a:p>
      </dsp:txBody>
      <dsp:txXfrm rot="10800000">
        <a:off x="4019332" y="2164363"/>
        <a:ext cx="1259287" cy="1259287"/>
      </dsp:txXfrm>
    </dsp:sp>
    <dsp:sp modelId="{2A3EF97A-51D2-49D7-8DCA-30DC4D96D7D9}">
      <dsp:nvSpPr>
        <dsp:cNvPr id="0" name=""/>
        <dsp:cNvSpPr/>
      </dsp:nvSpPr>
      <dsp:spPr>
        <a:xfrm rot="16200000">
          <a:off x="2128176" y="2192359"/>
          <a:ext cx="1780901" cy="1780901"/>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solidFill>
                <a:srgbClr val="FFFF00"/>
              </a:solidFill>
            </a:rPr>
            <a:t>Enhanced</a:t>
          </a:r>
          <a:r>
            <a:rPr lang="en-GB" sz="1200" kern="1200" dirty="0"/>
            <a:t> </a:t>
          </a:r>
          <a:r>
            <a:rPr lang="en-GB" sz="1200" kern="1200" dirty="0">
              <a:solidFill>
                <a:srgbClr val="FFFF00"/>
              </a:solidFill>
            </a:rPr>
            <a:t>workplace</a:t>
          </a:r>
          <a:r>
            <a:rPr lang="en-GB" sz="1200" kern="1200" dirty="0"/>
            <a:t> </a:t>
          </a:r>
          <a:r>
            <a:rPr lang="en-GB" sz="1200" kern="1200" dirty="0">
              <a:solidFill>
                <a:srgbClr val="FFFF00"/>
              </a:solidFill>
            </a:rPr>
            <a:t>culture</a:t>
          </a:r>
        </a:p>
      </dsp:txBody>
      <dsp:txXfrm rot="5400000">
        <a:off x="2649790" y="2192359"/>
        <a:ext cx="1259287" cy="1259287"/>
      </dsp:txXfrm>
    </dsp:sp>
    <dsp:sp modelId="{B053277D-82A8-4DD7-A2DE-FF28603FBE97}">
      <dsp:nvSpPr>
        <dsp:cNvPr id="0" name=""/>
        <dsp:cNvSpPr/>
      </dsp:nvSpPr>
      <dsp:spPr>
        <a:xfrm>
          <a:off x="3670760" y="1753070"/>
          <a:ext cx="614884" cy="534681"/>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4BA4B5-6268-42F6-8544-E7AD449057B0}">
      <dsp:nvSpPr>
        <dsp:cNvPr id="0" name=""/>
        <dsp:cNvSpPr/>
      </dsp:nvSpPr>
      <dsp:spPr>
        <a:xfrm rot="10800000">
          <a:off x="3670760" y="1958717"/>
          <a:ext cx="614884" cy="534681"/>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1C978-D946-428E-A872-DB486B86B12C}">
      <dsp:nvSpPr>
        <dsp:cNvPr id="0" name=""/>
        <dsp:cNvSpPr/>
      </dsp:nvSpPr>
      <dsp:spPr>
        <a:xfrm>
          <a:off x="3996389" y="482"/>
          <a:ext cx="6690048" cy="1882859"/>
        </a:xfrm>
        <a:prstGeom prst="rightArrow">
          <a:avLst>
            <a:gd name="adj1" fmla="val 75000"/>
            <a:gd name="adj2" fmla="val 5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sz="1800" b="0" i="0" kern="1200" dirty="0">
              <a:latin typeface="Arial" panose="020B0604020202020204" pitchFamily="34" charset="0"/>
              <a:cs typeface="Arial" panose="020B0604020202020204" pitchFamily="34" charset="0"/>
            </a:rPr>
            <a:t>Refers to doing something for its own sake</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kern="1200" dirty="0">
              <a:latin typeface="Arial" panose="020B0604020202020204" pitchFamily="34" charset="0"/>
              <a:cs typeface="Arial" panose="020B0604020202020204" pitchFamily="34" charset="0"/>
            </a:rPr>
            <a:t>Personally rewarding, interesting, or satisfies a personal curiosity.</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kern="1200" dirty="0">
              <a:latin typeface="Arial" panose="020B0604020202020204" pitchFamily="34" charset="0"/>
              <a:cs typeface="Arial" panose="020B0604020202020204" pitchFamily="34" charset="0"/>
            </a:rPr>
            <a:t>Passion, or sense of challenge.</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Motivation provided by work itself</a:t>
          </a:r>
        </a:p>
      </dsp:txBody>
      <dsp:txXfrm>
        <a:off x="3996389" y="235839"/>
        <a:ext cx="5983976" cy="1412145"/>
      </dsp:txXfrm>
    </dsp:sp>
    <dsp:sp modelId="{AD274C33-D7A7-49D5-98FD-D7FAA3088711}">
      <dsp:nvSpPr>
        <dsp:cNvPr id="0" name=""/>
        <dsp:cNvSpPr/>
      </dsp:nvSpPr>
      <dsp:spPr>
        <a:xfrm>
          <a:off x="425241" y="2130"/>
          <a:ext cx="3532747" cy="1860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kern="1200" dirty="0"/>
            <a:t>Intrinsic Motivation</a:t>
          </a:r>
        </a:p>
      </dsp:txBody>
      <dsp:txXfrm>
        <a:off x="516087" y="92976"/>
        <a:ext cx="3351055" cy="1679307"/>
      </dsp:txXfrm>
    </dsp:sp>
    <dsp:sp modelId="{15BC7059-327F-4BBD-B1C3-57D979C6ED06}">
      <dsp:nvSpPr>
        <dsp:cNvPr id="0" name=""/>
        <dsp:cNvSpPr/>
      </dsp:nvSpPr>
      <dsp:spPr>
        <a:xfrm>
          <a:off x="3983589" y="2071627"/>
          <a:ext cx="6690048" cy="1882859"/>
        </a:xfrm>
        <a:prstGeom prst="rightArrow">
          <a:avLst>
            <a:gd name="adj1" fmla="val 75000"/>
            <a:gd name="adj2" fmla="val 5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b="0" i="0" kern="1200" dirty="0">
              <a:latin typeface="Arial" panose="020B0604020202020204" pitchFamily="34" charset="0"/>
              <a:cs typeface="Arial" panose="020B0604020202020204" pitchFamily="34" charset="0"/>
            </a:rPr>
            <a:t>Stems from the desire to attain external rewards or avoid punishments</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0" i="0" kern="1200" dirty="0">
              <a:latin typeface="Arial" panose="020B0604020202020204" pitchFamily="34" charset="0"/>
              <a:cs typeface="Arial" panose="020B0604020202020204" pitchFamily="34" charset="0"/>
            </a:rPr>
            <a:t>Rewards could be money.</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0" i="0" kern="1200" dirty="0">
              <a:latin typeface="Arial" panose="020B0604020202020204" pitchFamily="34" charset="0"/>
              <a:cs typeface="Arial" panose="020B0604020202020204" pitchFamily="34" charset="0"/>
            </a:rPr>
            <a:t>Performance bonuses/Promotions</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0" i="0" kern="1200" dirty="0">
              <a:latin typeface="Arial" panose="020B0604020202020204" pitchFamily="34" charset="0"/>
              <a:cs typeface="Arial" panose="020B0604020202020204" pitchFamily="34" charset="0"/>
            </a:rPr>
            <a:t> Recognition</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0" i="0" kern="1200" dirty="0">
              <a:latin typeface="Arial" panose="020B0604020202020204" pitchFamily="34" charset="0"/>
              <a:cs typeface="Arial" panose="020B0604020202020204" pitchFamily="34" charset="0"/>
            </a:rPr>
            <a:t> Avoiding negative outcomes, such as job loss or criticism</a:t>
          </a:r>
          <a:endParaRPr lang="en-GB" sz="1600" kern="1200" dirty="0">
            <a:latin typeface="Arial" panose="020B0604020202020204" pitchFamily="34" charset="0"/>
            <a:cs typeface="Arial" panose="020B0604020202020204" pitchFamily="34" charset="0"/>
          </a:endParaRPr>
        </a:p>
      </dsp:txBody>
      <dsp:txXfrm>
        <a:off x="3983589" y="2306984"/>
        <a:ext cx="5983976" cy="1412145"/>
      </dsp:txXfrm>
    </dsp:sp>
    <dsp:sp modelId="{80307B8B-FE5A-4109-A10C-5FB372A35BFA}">
      <dsp:nvSpPr>
        <dsp:cNvPr id="0" name=""/>
        <dsp:cNvSpPr/>
      </dsp:nvSpPr>
      <dsp:spPr>
        <a:xfrm>
          <a:off x="476442" y="2256534"/>
          <a:ext cx="3507146" cy="151304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kern="1200" dirty="0"/>
            <a:t>Extrinsic Motivation</a:t>
          </a:r>
        </a:p>
      </dsp:txBody>
      <dsp:txXfrm>
        <a:off x="550303" y="2330395"/>
        <a:ext cx="3359424" cy="13653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A3065-B884-4684-B165-DBC7D2FC46C5}">
      <dsp:nvSpPr>
        <dsp:cNvPr id="0" name=""/>
        <dsp:cNvSpPr/>
      </dsp:nvSpPr>
      <dsp:spPr>
        <a:xfrm>
          <a:off x="396016" y="1108168"/>
          <a:ext cx="4489049" cy="2319913"/>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385760-78F4-404A-B9CF-19782A99D72F}">
      <dsp:nvSpPr>
        <dsp:cNvPr id="0" name=""/>
        <dsp:cNvSpPr/>
      </dsp:nvSpPr>
      <dsp:spPr>
        <a:xfrm>
          <a:off x="589201" y="1387193"/>
          <a:ext cx="2084570" cy="1984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-Easier to Implement</a:t>
          </a:r>
        </a:p>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-Immediate Results</a:t>
          </a:r>
        </a:p>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-Quantifiable</a:t>
          </a:r>
          <a:endParaRPr lang="en-GB" sz="1800" kern="1200" dirty="0">
            <a:latin typeface="Arial" panose="020B0604020202020204" pitchFamily="34" charset="0"/>
            <a:cs typeface="Arial" panose="020B0604020202020204" pitchFamily="34" charset="0"/>
          </a:endParaRPr>
        </a:p>
      </dsp:txBody>
      <dsp:txXfrm>
        <a:off x="589201" y="1387193"/>
        <a:ext cx="2084570" cy="1984657"/>
      </dsp:txXfrm>
    </dsp:sp>
    <dsp:sp modelId="{DB641DC0-A94B-4A14-B74A-B7DCE65BA1B2}">
      <dsp:nvSpPr>
        <dsp:cNvPr id="0" name=""/>
        <dsp:cNvSpPr/>
      </dsp:nvSpPr>
      <dsp:spPr>
        <a:xfrm>
          <a:off x="2746954" y="1387193"/>
          <a:ext cx="2084570" cy="1984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kern="1200" dirty="0"/>
            <a:t>-</a:t>
          </a:r>
          <a:r>
            <a:rPr lang="en-GB" sz="1800" b="0" i="0" kern="1200" dirty="0">
              <a:latin typeface="Arial" panose="020B0604020202020204" pitchFamily="34" charset="0"/>
              <a:cs typeface="Arial" panose="020B0604020202020204" pitchFamily="34" charset="0"/>
            </a:rPr>
            <a:t>Dependent on Reward</a:t>
          </a:r>
        </a:p>
        <a:p>
          <a:pPr marL="0" lvl="0" indent="0" algn="l" defTabSz="10668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-Reduced Quality</a:t>
          </a:r>
        </a:p>
        <a:p>
          <a:pPr marL="0" lvl="0" indent="0" algn="l" defTabSz="10668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-Short-Term</a:t>
          </a:r>
          <a:endParaRPr lang="en-GB" sz="1800" kern="1200" dirty="0">
            <a:latin typeface="Arial" panose="020B0604020202020204" pitchFamily="34" charset="0"/>
            <a:cs typeface="Arial" panose="020B0604020202020204" pitchFamily="34" charset="0"/>
          </a:endParaRPr>
        </a:p>
      </dsp:txBody>
      <dsp:txXfrm>
        <a:off x="2746954" y="1387193"/>
        <a:ext cx="2084570" cy="1984657"/>
      </dsp:txXfrm>
    </dsp:sp>
    <dsp:sp modelId="{BA8AC2D3-72BD-46AC-A17B-C5FEB36C8F16}">
      <dsp:nvSpPr>
        <dsp:cNvPr id="0" name=""/>
        <dsp:cNvSpPr/>
      </dsp:nvSpPr>
      <dsp:spPr>
        <a:xfrm>
          <a:off x="0" y="694178"/>
          <a:ext cx="877170" cy="877170"/>
        </a:xfrm>
        <a:prstGeom prst="plus">
          <a:avLst>
            <a:gd name="adj" fmla="val 328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893B0F-30DC-4C2A-990F-4519D5601565}">
      <dsp:nvSpPr>
        <dsp:cNvPr id="0" name=""/>
        <dsp:cNvSpPr/>
      </dsp:nvSpPr>
      <dsp:spPr>
        <a:xfrm>
          <a:off x="4272353" y="991309"/>
          <a:ext cx="825572" cy="282916"/>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517FD9-9CC7-467B-897C-6226478F7418}">
      <dsp:nvSpPr>
        <dsp:cNvPr id="0" name=""/>
        <dsp:cNvSpPr/>
      </dsp:nvSpPr>
      <dsp:spPr>
        <a:xfrm>
          <a:off x="2652925" y="1396607"/>
          <a:ext cx="515" cy="1895539"/>
        </a:xfrm>
        <a:prstGeom prst="line">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1236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756121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09977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7CD3FD-BE54-4400-942B-C6C15AA73DF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437812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CD3FD-BE54-4400-942B-C6C15AA73DFD}" type="datetimeFigureOut">
              <a:rPr lang="en-US" smtClean="0"/>
              <a:t>6/30/2023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776035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7CD3FD-BE54-4400-942B-C6C15AA73DFD}" type="datetimeFigureOut">
              <a:rPr lang="en-US" smtClean="0"/>
              <a:t>6/30/2023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361059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7CD3FD-BE54-4400-942B-C6C15AA73DFD}" type="datetimeFigureOut">
              <a:rPr lang="en-US" smtClean="0"/>
              <a:t>6/30/2023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563543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7CD3FD-BE54-4400-942B-C6C15AA73DF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850732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7CD3FD-BE54-4400-942B-C6C15AA73DF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53420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7CD3FD-BE54-4400-942B-C6C15AA73DFD}" type="datetimeFigureOut">
              <a:rPr lang="en-US" smtClean="0"/>
              <a:t>6/30/2023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907737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87778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885410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73650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07CD3FD-BE54-4400-942B-C6C15AA73DFD}" type="datetimeFigureOut">
              <a:rPr lang="en-US" smtClean="0"/>
              <a:t>6/30/2023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997334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07CD3FD-BE54-4400-942B-C6C15AA73DFD}" type="datetimeFigureOut">
              <a:rPr lang="en-US" smtClean="0"/>
              <a:t>6/30/2023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046373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161651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07CD3FD-BE54-4400-942B-C6C15AA73DFD}" type="datetimeFigureOut">
              <a:rPr lang="en-US" smtClean="0"/>
              <a:t>6/30/2023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016288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07CD3FD-BE54-4400-942B-C6C15AA73DFD}" type="datetimeFigureOut">
              <a:rPr lang="en-US" smtClean="0"/>
              <a:t>6/30/2023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A4C0CD32-A6C8-4BA5-B3DF-D8325E32CAA4}" type="slidenum">
              <a:rPr lang="en-US" smtClean="0"/>
              <a:t>‹#›</a:t>
            </a:fld>
            <a:endParaRPr lang="en-US"/>
          </a:p>
        </p:txBody>
      </p:sp>
    </p:spTree>
    <p:extLst>
      <p:ext uri="{BB962C8B-B14F-4D97-AF65-F5344CB8AC3E}">
        <p14:creationId xmlns:p14="http://schemas.microsoft.com/office/powerpoint/2010/main" val="2292048860"/>
      </p:ext>
    </p:extLst>
  </p:cSld>
  <p:clrMap bg1="lt1" tx1="dk1" bg2="lt2" tx2="dk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 id="2147483943" r:id="rId12"/>
    <p:sldLayoutId id="2147483944" r:id="rId13"/>
    <p:sldLayoutId id="2147483945" r:id="rId14"/>
    <p:sldLayoutId id="2147483946" r:id="rId15"/>
    <p:sldLayoutId id="2147483947" r:id="rId16"/>
    <p:sldLayoutId id="214748394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2" Type="http://schemas.openxmlformats.org/officeDocument/2006/relationships/hyperlink" Target="https://www.google.co.uk/search?hl=ro&amp;tbo=p&amp;tbm=bks&amp;q=inauthor:%22Thomas+J.+Vilord%22&amp;source=gbs_metadata_r&amp;cad=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31" name="Picture 3">
            <a:extLst>
              <a:ext uri="{FF2B5EF4-FFF2-40B4-BE49-F238E27FC236}">
                <a16:creationId xmlns:a16="http://schemas.microsoft.com/office/drawing/2014/main" id="{78E7E71F-3926-F287-829C-F67E60FA74AD}"/>
              </a:ext>
            </a:extLst>
          </p:cNvPr>
          <p:cNvPicPr>
            <a:picLocks noChangeAspect="1"/>
          </p:cNvPicPr>
          <p:nvPr/>
        </p:nvPicPr>
        <p:blipFill rotWithShape="1">
          <a:blip r:embed="rId2"/>
          <a:srcRect l="21273" r="17612"/>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38"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D249001F-6F68-9697-2B6A-E2A7F8098A27}"/>
              </a:ext>
            </a:extLst>
          </p:cNvPr>
          <p:cNvSpPr>
            <a:spLocks noGrp="1"/>
          </p:cNvSpPr>
          <p:nvPr>
            <p:ph type="ctrTitle"/>
          </p:nvPr>
        </p:nvSpPr>
        <p:spPr>
          <a:xfrm>
            <a:off x="5695061" y="1241266"/>
            <a:ext cx="5428551" cy="3153753"/>
          </a:xfrm>
        </p:spPr>
        <p:txBody>
          <a:bodyPr>
            <a:normAutofit/>
          </a:bodyPr>
          <a:lstStyle/>
          <a:p>
            <a:pPr>
              <a:lnSpc>
                <a:spcPct val="90000"/>
              </a:lnSpc>
            </a:pPr>
            <a:r>
              <a:rPr lang="en-GB" sz="3000"/>
              <a:t>Employee motivation</a:t>
            </a:r>
            <a:br>
              <a:rPr lang="en-GB" sz="3000"/>
            </a:br>
            <a:br>
              <a:rPr lang="en-GB" sz="3000"/>
            </a:br>
            <a:br>
              <a:rPr lang="en-GB" sz="3000"/>
            </a:br>
            <a:br>
              <a:rPr lang="en-GB" sz="3000"/>
            </a:br>
            <a:r>
              <a:rPr lang="en-GB" sz="3000">
                <a:latin typeface="Arial" panose="020B0604020202020204" pitchFamily="34" charset="0"/>
                <a:cs typeface="Arial" panose="020B0604020202020204" pitchFamily="34" charset="0"/>
              </a:rPr>
              <a:t>Student : Mariana Codreanu </a:t>
            </a:r>
            <a:br>
              <a:rPr lang="en-GB" sz="3000">
                <a:latin typeface="Arial" panose="020B0604020202020204" pitchFamily="34" charset="0"/>
                <a:cs typeface="Arial" panose="020B0604020202020204" pitchFamily="34" charset="0"/>
              </a:rPr>
            </a:br>
            <a:r>
              <a:rPr lang="en-GB" sz="3000">
                <a:latin typeface="Arial" panose="020B0604020202020204" pitchFamily="34" charset="0"/>
                <a:cs typeface="Arial" panose="020B0604020202020204" pitchFamily="34" charset="0"/>
              </a:rPr>
              <a:t>Lecturer : </a:t>
            </a:r>
            <a:r>
              <a:rPr lang="en-GB" sz="3000" err="1">
                <a:effectLst/>
                <a:latin typeface="Arial" panose="020B0604020202020204" pitchFamily="34" charset="0"/>
                <a:ea typeface="Times New Roman" panose="02020603050405020304" pitchFamily="18" charset="0"/>
                <a:cs typeface="Arial" panose="020B0604020202020204" pitchFamily="34" charset="0"/>
              </a:rPr>
              <a:t>Dr.</a:t>
            </a:r>
            <a:r>
              <a:rPr lang="en-GB" sz="3000">
                <a:effectLst/>
                <a:latin typeface="Arial" panose="020B0604020202020204" pitchFamily="34" charset="0"/>
                <a:ea typeface="Times New Roman" panose="02020603050405020304" pitchFamily="18" charset="0"/>
                <a:cs typeface="Arial" panose="020B0604020202020204" pitchFamily="34" charset="0"/>
              </a:rPr>
              <a:t> Doreen </a:t>
            </a:r>
            <a:r>
              <a:rPr lang="en-GB" sz="3000" err="1">
                <a:effectLst/>
                <a:latin typeface="Arial" panose="020B0604020202020204" pitchFamily="34" charset="0"/>
                <a:ea typeface="Times New Roman" panose="02020603050405020304" pitchFamily="18" charset="0"/>
                <a:cs typeface="Arial" panose="020B0604020202020204" pitchFamily="34" charset="0"/>
              </a:rPr>
              <a:t>Nyaa</a:t>
            </a:r>
            <a:r>
              <a:rPr lang="en-GB" sz="3000">
                <a:effectLst/>
                <a:latin typeface="Arial" panose="020B0604020202020204" pitchFamily="34" charset="0"/>
                <a:ea typeface="Times New Roman" panose="02020603050405020304" pitchFamily="18" charset="0"/>
                <a:cs typeface="Arial" panose="020B0604020202020204" pitchFamily="34" charset="0"/>
              </a:rPr>
              <a:t> </a:t>
            </a:r>
            <a:r>
              <a:rPr lang="en-GB" sz="3000" err="1">
                <a:effectLst/>
                <a:latin typeface="Arial" panose="020B0604020202020204" pitchFamily="34" charset="0"/>
                <a:ea typeface="Times New Roman" panose="02020603050405020304" pitchFamily="18" charset="0"/>
                <a:cs typeface="Arial" panose="020B0604020202020204" pitchFamily="34" charset="0"/>
              </a:rPr>
              <a:t>Amundam</a:t>
            </a:r>
            <a:endParaRPr lang="en-GB" sz="30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5B010E0-3482-4B2E-E218-6028B536FC81}"/>
              </a:ext>
            </a:extLst>
          </p:cNvPr>
          <p:cNvSpPr>
            <a:spLocks noGrp="1"/>
          </p:cNvSpPr>
          <p:nvPr>
            <p:ph type="subTitle" idx="1"/>
          </p:nvPr>
        </p:nvSpPr>
        <p:spPr>
          <a:xfrm>
            <a:off x="5695061" y="4591665"/>
            <a:ext cx="5428551" cy="1622322"/>
          </a:xfrm>
        </p:spPr>
        <p:txBody>
          <a:bodyPr>
            <a:normAutofit/>
          </a:bodyPr>
          <a:lstStyle/>
          <a:p>
            <a:r>
              <a:rPr lang="en-GB">
                <a:effectLst/>
                <a:latin typeface="Arial" panose="020B0604020202020204" pitchFamily="34" charset="0"/>
                <a:ea typeface="Times New Roman" panose="02020603050405020304" pitchFamily="18" charset="0"/>
              </a:rPr>
              <a:t>Developing relationships and workplace achievement</a:t>
            </a:r>
            <a:endParaRPr lang="en-GB"/>
          </a:p>
        </p:txBody>
      </p:sp>
      <p:sp>
        <p:nvSpPr>
          <p:cNvPr id="40" name="Rectangle 39">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67867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48A755-25E2-FBB4-E08D-A78603361B63}"/>
              </a:ext>
            </a:extLst>
          </p:cNvPr>
          <p:cNvSpPr>
            <a:spLocks noGrp="1"/>
          </p:cNvSpPr>
          <p:nvPr>
            <p:ph idx="1"/>
          </p:nvPr>
        </p:nvSpPr>
        <p:spPr>
          <a:xfrm>
            <a:off x="1484310" y="2666999"/>
            <a:ext cx="2812387" cy="3124201"/>
          </a:xfrm>
        </p:spPr>
        <p:txBody>
          <a:bodyPr anchor="t">
            <a:normAutofit/>
          </a:bodyPr>
          <a:lstStyle/>
          <a:p>
            <a:pPr marL="0" indent="0">
              <a:buNone/>
            </a:pPr>
            <a:r>
              <a:rPr lang="en-GB" sz="1800" i="1"/>
              <a:t>“</a:t>
            </a:r>
            <a:r>
              <a:rPr lang="en-GB" sz="1800" i="1">
                <a:latin typeface="Arial" panose="020B0604020202020204" pitchFamily="34" charset="0"/>
                <a:cs typeface="Arial" panose="020B0604020202020204" pitchFamily="34" charset="0"/>
              </a:rPr>
              <a:t>The only difference between dreams and achievements is hard work”</a:t>
            </a:r>
          </a:p>
          <a:p>
            <a:pPr marL="0" indent="0">
              <a:buNone/>
            </a:pPr>
            <a:endParaRPr lang="en-GB" sz="1800" i="1">
              <a:latin typeface="Arial" panose="020B0604020202020204" pitchFamily="34" charset="0"/>
              <a:cs typeface="Arial" panose="020B0604020202020204" pitchFamily="34" charset="0"/>
            </a:endParaRPr>
          </a:p>
          <a:p>
            <a:pPr marL="0" indent="0">
              <a:buNone/>
            </a:pPr>
            <a:r>
              <a:rPr lang="en-GB" sz="1800">
                <a:latin typeface="Arial" panose="020B0604020202020204" pitchFamily="34" charset="0"/>
                <a:cs typeface="Arial" panose="020B0604020202020204" pitchFamily="34" charset="0"/>
              </a:rPr>
              <a:t>- </a:t>
            </a:r>
            <a:r>
              <a:rPr lang="en-GB" sz="1800" b="1">
                <a:latin typeface="Arial" panose="020B0604020202020204" pitchFamily="34" charset="0"/>
                <a:cs typeface="Arial" panose="020B0604020202020204" pitchFamily="34" charset="0"/>
              </a:rPr>
              <a:t>Chris Bollwage.</a:t>
            </a:r>
          </a:p>
        </p:txBody>
      </p:sp>
      <p:sp>
        <p:nvSpPr>
          <p:cNvPr id="15"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951856" y="5931679"/>
            <a:ext cx="551167" cy="365125"/>
          </a:xfrm>
        </p:spPr>
        <p:txBody>
          <a:bodyPr>
            <a:normAutofit fontScale="77500" lnSpcReduction="20000"/>
          </a:bodyPr>
          <a:lstStyle/>
          <a:p>
            <a:pPr>
              <a:spcAft>
                <a:spcPts val="600"/>
              </a:spcAft>
            </a:pPr>
            <a:fld id="{2B6A0707-BFCA-4BDD-8B25-E2A14A0F80A6}" type="slidenum">
              <a:rPr lang="en-US" smtClean="0">
                <a:effectLst>
                  <a:outerShdw blurRad="38100" dist="38100" dir="2700000" algn="tl">
                    <a:srgbClr val="000000">
                      <a:alpha val="43137"/>
                    </a:srgbClr>
                  </a:outerShdw>
                </a:effectLst>
              </a:rPr>
              <a:pPr>
                <a:spcAft>
                  <a:spcPts val="600"/>
                </a:spcAft>
              </a:pPr>
              <a:t>2</a:t>
            </a:fld>
            <a:endParaRPr lang="en-US">
              <a:effectLst>
                <a:outerShdw blurRad="38100" dist="38100" dir="2700000" algn="tl">
                  <a:srgbClr val="000000">
                    <a:alpha val="43137"/>
                  </a:srgbClr>
                </a:outerShdw>
              </a:effectLst>
            </a:endParaRPr>
          </a:p>
        </p:txBody>
      </p:sp>
      <p:pic>
        <p:nvPicPr>
          <p:cNvPr id="16" name="Picture 15" descr="A silhouette of a person holding a flag on a mountain top&#10;&#10;Description automatically generated">
            <a:extLst>
              <a:ext uri="{FF2B5EF4-FFF2-40B4-BE49-F238E27FC236}">
                <a16:creationId xmlns:a16="http://schemas.microsoft.com/office/drawing/2014/main" id="{6A1816CB-BBD9-AF8B-A7F6-8C2F7236C749}"/>
              </a:ext>
            </a:extLst>
          </p:cNvPr>
          <p:cNvPicPr>
            <a:picLocks noChangeAspect="1"/>
          </p:cNvPicPr>
          <p:nvPr/>
        </p:nvPicPr>
        <p:blipFill rotWithShape="1">
          <a:blip r:embed="rId3">
            <a:extLst>
              <a:ext uri="{28A0092B-C50C-407E-A947-70E740481C1C}">
                <a14:useLocalDpi xmlns:a14="http://schemas.microsoft.com/office/drawing/2010/main" val="0"/>
              </a:ext>
            </a:extLst>
          </a:blip>
          <a:srcRect l="10789" r="5986"/>
          <a:stretch/>
        </p:blipFill>
        <p:spPr>
          <a:xfrm>
            <a:off x="4941202" y="1011765"/>
            <a:ext cx="6237359" cy="4546708"/>
          </a:xfrm>
          <a:prstGeom prst="rect">
            <a:avLst/>
          </a:prstGeom>
          <a:noFill/>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607390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3985DCC5-FABC-406B-4EE8-D8EBACA24C3A}"/>
              </a:ext>
            </a:extLst>
          </p:cNvPr>
          <p:cNvSpPr>
            <a:spLocks noGrp="1"/>
          </p:cNvSpPr>
          <p:nvPr>
            <p:ph type="title"/>
          </p:nvPr>
        </p:nvSpPr>
        <p:spPr>
          <a:xfrm>
            <a:off x="639098" y="629265"/>
            <a:ext cx="6072776" cy="1622322"/>
          </a:xfrm>
        </p:spPr>
        <p:txBody>
          <a:bodyPr>
            <a:normAutofit/>
          </a:bodyPr>
          <a:lstStyle/>
          <a:p>
            <a:r>
              <a:rPr lang="en-GB">
                <a:solidFill>
                  <a:srgbClr val="FFFFFF"/>
                </a:solidFill>
              </a:rPr>
              <a:t>Motivation</a:t>
            </a:r>
          </a:p>
        </p:txBody>
      </p:sp>
      <p:pic>
        <p:nvPicPr>
          <p:cNvPr id="5" name="Picture 4" descr="One in a crowd">
            <a:extLst>
              <a:ext uri="{FF2B5EF4-FFF2-40B4-BE49-F238E27FC236}">
                <a16:creationId xmlns:a16="http://schemas.microsoft.com/office/drawing/2014/main" id="{3302E8DB-19A2-2544-35B2-987DE074F686}"/>
              </a:ext>
            </a:extLst>
          </p:cNvPr>
          <p:cNvPicPr>
            <a:picLocks noChangeAspect="1"/>
          </p:cNvPicPr>
          <p:nvPr/>
        </p:nvPicPr>
        <p:blipFill rotWithShape="1">
          <a:blip r:embed="rId2"/>
          <a:srcRect l="23013" r="14299"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6" name="Rectangle 15">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F76ACC9-431D-409D-7AFF-BD1ACD5106D8}"/>
              </a:ext>
            </a:extLst>
          </p:cNvPr>
          <p:cNvSpPr>
            <a:spLocks noGrp="1"/>
          </p:cNvSpPr>
          <p:nvPr>
            <p:ph idx="1"/>
          </p:nvPr>
        </p:nvSpPr>
        <p:spPr>
          <a:xfrm>
            <a:off x="600918" y="1719205"/>
            <a:ext cx="6072776" cy="3978888"/>
          </a:xfrm>
        </p:spPr>
        <p:txBody>
          <a:bodyPr anchor="ctr">
            <a:normAutofit fontScale="85000" lnSpcReduction="10000"/>
          </a:bodyPr>
          <a:lstStyle/>
          <a:p>
            <a:pPr marL="0" indent="0">
              <a:buNone/>
            </a:pPr>
            <a:endParaRPr lang="en-GB" b="0" i="0" dirty="0">
              <a:solidFill>
                <a:srgbClr val="FFFFFF"/>
              </a:solidFill>
              <a:effectLst/>
              <a:latin typeface="Arial" panose="020B0604020202020204" pitchFamily="34" charset="0"/>
              <a:cs typeface="Arial" panose="020B0604020202020204" pitchFamily="34" charset="0"/>
            </a:endParaRPr>
          </a:p>
          <a:p>
            <a:pPr marL="0" indent="0">
              <a:buNone/>
            </a:pPr>
            <a:r>
              <a:rPr lang="en-GB" sz="2400" b="0" i="0" dirty="0">
                <a:solidFill>
                  <a:schemeClr val="accent3">
                    <a:lumMod val="60000"/>
                    <a:lumOff val="40000"/>
                  </a:schemeClr>
                </a:solidFill>
                <a:effectLst/>
                <a:latin typeface="Arial" panose="020B0604020202020204" pitchFamily="34" charset="0"/>
                <a:cs typeface="Arial" panose="020B0604020202020204" pitchFamily="34" charset="0"/>
              </a:rPr>
              <a:t>Motivation</a:t>
            </a:r>
            <a:r>
              <a:rPr lang="en-GB" sz="2400" b="0" i="0" dirty="0">
                <a:solidFill>
                  <a:srgbClr val="FFFFFF"/>
                </a:solidFill>
                <a:effectLst/>
                <a:latin typeface="Arial" panose="020B0604020202020204" pitchFamily="34" charset="0"/>
                <a:cs typeface="Arial" panose="020B0604020202020204" pitchFamily="34" charset="0"/>
              </a:rPr>
              <a:t> is an internal process.</a:t>
            </a:r>
            <a:r>
              <a:rPr lang="en-GB" sz="2400" dirty="0">
                <a:solidFill>
                  <a:srgbClr val="FFFFFF"/>
                </a:solidFill>
                <a:latin typeface="Arial" panose="020B0604020202020204" pitchFamily="34" charset="0"/>
                <a:cs typeface="Arial" panose="020B0604020202020204" pitchFamily="34" charset="0"/>
              </a:rPr>
              <a:t> Motivation is the force that energizes, directs and sustains behaviour.</a:t>
            </a:r>
          </a:p>
          <a:p>
            <a:pPr marL="0" indent="0">
              <a:buNone/>
            </a:pPr>
            <a:endParaRPr lang="en-GB" sz="2400" b="0" i="0" dirty="0">
              <a:solidFill>
                <a:srgbClr val="FFFFFF"/>
              </a:solidFill>
              <a:effectLst/>
              <a:latin typeface="Arial" panose="020B0604020202020204" pitchFamily="34" charset="0"/>
              <a:cs typeface="Arial" panose="020B0604020202020204" pitchFamily="34" charset="0"/>
            </a:endParaRPr>
          </a:p>
          <a:p>
            <a:pPr marL="0" indent="0">
              <a:buNone/>
            </a:pPr>
            <a:r>
              <a:rPr lang="en-GB" sz="2400" b="0" i="0" dirty="0">
                <a:solidFill>
                  <a:srgbClr val="FFFFFF"/>
                </a:solidFill>
                <a:effectLst/>
                <a:latin typeface="Arial" panose="020B0604020202020204" pitchFamily="34" charset="0"/>
                <a:cs typeface="Arial" panose="020B0604020202020204" pitchFamily="34" charset="0"/>
              </a:rPr>
              <a:t>Motivation is the word derived from the word ’</a:t>
            </a:r>
            <a:r>
              <a:rPr lang="en-GB" sz="2400" b="1" i="0" dirty="0">
                <a:solidFill>
                  <a:srgbClr val="FFFFFF"/>
                </a:solidFill>
                <a:effectLst/>
                <a:latin typeface="Arial" panose="020B0604020202020204" pitchFamily="34" charset="0"/>
                <a:cs typeface="Arial" panose="020B0604020202020204" pitchFamily="34" charset="0"/>
              </a:rPr>
              <a:t>motive</a:t>
            </a:r>
            <a:r>
              <a:rPr lang="en-GB" sz="2400" b="0" i="0" dirty="0">
                <a:solidFill>
                  <a:srgbClr val="FFFFFF"/>
                </a:solidFill>
                <a:effectLst/>
                <a:latin typeface="Arial" panose="020B0604020202020204" pitchFamily="34" charset="0"/>
                <a:cs typeface="Arial" panose="020B0604020202020204" pitchFamily="34" charset="0"/>
              </a:rPr>
              <a:t>’ </a:t>
            </a:r>
            <a:r>
              <a:rPr lang="en-GB" sz="2400" dirty="0">
                <a:solidFill>
                  <a:srgbClr val="FFFFFF"/>
                </a:solidFill>
                <a:latin typeface="Arial" panose="020B0604020202020204" pitchFamily="34" charset="0"/>
                <a:cs typeface="Arial" panose="020B0604020202020204" pitchFamily="34" charset="0"/>
              </a:rPr>
              <a:t>(from Latin “</a:t>
            </a:r>
            <a:r>
              <a:rPr lang="en-GB" sz="2400" i="1" dirty="0" err="1">
                <a:solidFill>
                  <a:srgbClr val="FFFFFF"/>
                </a:solidFill>
                <a:latin typeface="Arial" panose="020B0604020202020204" pitchFamily="34" charset="0"/>
                <a:cs typeface="Arial" panose="020B0604020202020204" pitchFamily="34" charset="0"/>
              </a:rPr>
              <a:t>motivus</a:t>
            </a:r>
            <a:r>
              <a:rPr lang="en-GB" sz="2400" dirty="0">
                <a:solidFill>
                  <a:srgbClr val="FFFFFF"/>
                </a:solidFill>
                <a:latin typeface="Arial" panose="020B0604020202020204" pitchFamily="34" charset="0"/>
                <a:cs typeface="Arial" panose="020B0604020202020204" pitchFamily="34" charset="0"/>
              </a:rPr>
              <a:t>”) </a:t>
            </a:r>
            <a:r>
              <a:rPr lang="en-GB" sz="2400" b="0" i="0" dirty="0">
                <a:solidFill>
                  <a:srgbClr val="FFFFFF"/>
                </a:solidFill>
                <a:effectLst/>
                <a:latin typeface="Arial" panose="020B0604020202020204" pitchFamily="34" charset="0"/>
                <a:cs typeface="Arial" panose="020B0604020202020204" pitchFamily="34" charset="0"/>
              </a:rPr>
              <a:t>which means needs, desires, wants or drives within the individuals.</a:t>
            </a:r>
          </a:p>
          <a:p>
            <a:pPr marL="0" indent="0">
              <a:buNone/>
            </a:pPr>
            <a:r>
              <a:rPr lang="en-GB" sz="2400" dirty="0">
                <a:latin typeface="Arial" panose="020B0604020202020204" pitchFamily="34" charset="0"/>
                <a:cs typeface="Arial" panose="020B0604020202020204" pitchFamily="34" charset="0"/>
              </a:rPr>
              <a:t>A motive is a reason for doing something. Motivation is concerned with the strength and direction of behaviour and the factors that influence people to behave in certain ways.</a:t>
            </a:r>
            <a:endParaRPr lang="en-GB" sz="24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35774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2F5A635-EE43-3826-F811-4E2CC929C787}"/>
              </a:ext>
            </a:extLst>
          </p:cNvPr>
          <p:cNvSpPr>
            <a:spLocks noGrp="1"/>
          </p:cNvSpPr>
          <p:nvPr>
            <p:ph type="title"/>
          </p:nvPr>
        </p:nvSpPr>
        <p:spPr>
          <a:xfrm>
            <a:off x="1154955" y="973667"/>
            <a:ext cx="2942210" cy="4833745"/>
          </a:xfrm>
        </p:spPr>
        <p:txBody>
          <a:bodyPr>
            <a:normAutofit/>
          </a:bodyPr>
          <a:lstStyle/>
          <a:p>
            <a:r>
              <a:rPr lang="en-GB">
                <a:solidFill>
                  <a:srgbClr val="EBEBEB"/>
                </a:solidFill>
              </a:rPr>
              <a:t>Employee motivation</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F8A32E1-16F6-1364-AA7C-904EAA894E48}"/>
              </a:ext>
            </a:extLst>
          </p:cNvPr>
          <p:cNvGraphicFramePr>
            <a:graphicFrameLocks noGrp="1"/>
          </p:cNvGraphicFramePr>
          <p:nvPr>
            <p:ph idx="1"/>
            <p:extLst>
              <p:ext uri="{D42A27DB-BD31-4B8C-83A1-F6EECF244321}">
                <p14:modId xmlns:p14="http://schemas.microsoft.com/office/powerpoint/2010/main" val="39418210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279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ED39D-B108-1461-00F5-18D005FA913B}"/>
              </a:ext>
            </a:extLst>
          </p:cNvPr>
          <p:cNvSpPr>
            <a:spLocks noGrp="1"/>
          </p:cNvSpPr>
          <p:nvPr>
            <p:ph type="title"/>
          </p:nvPr>
        </p:nvSpPr>
        <p:spPr>
          <a:xfrm>
            <a:off x="1070978" y="703080"/>
            <a:ext cx="9341985" cy="706964"/>
          </a:xfrm>
        </p:spPr>
        <p:txBody>
          <a:bodyPr/>
          <a:lstStyle/>
          <a:p>
            <a:r>
              <a:rPr lang="en-GB" dirty="0"/>
              <a:t>The importance of employee motivation</a:t>
            </a:r>
          </a:p>
        </p:txBody>
      </p:sp>
      <p:sp>
        <p:nvSpPr>
          <p:cNvPr id="3" name="Content Placeholder 2">
            <a:extLst>
              <a:ext uri="{FF2B5EF4-FFF2-40B4-BE49-F238E27FC236}">
                <a16:creationId xmlns:a16="http://schemas.microsoft.com/office/drawing/2014/main" id="{DA9DCA38-9DEE-7045-386B-BF37BEAAC03E}"/>
              </a:ext>
            </a:extLst>
          </p:cNvPr>
          <p:cNvSpPr>
            <a:spLocks noGrp="1"/>
          </p:cNvSpPr>
          <p:nvPr>
            <p:ph idx="1"/>
          </p:nvPr>
        </p:nvSpPr>
        <p:spPr>
          <a:xfrm>
            <a:off x="854867" y="1484689"/>
            <a:ext cx="8825659" cy="3416300"/>
          </a:xfrm>
        </p:spPr>
        <p:txBody>
          <a:bodyPr/>
          <a:lstStyle/>
          <a:p>
            <a:r>
              <a:rPr lang="en-GB" b="0" i="0" dirty="0">
                <a:solidFill>
                  <a:schemeClr val="bg1"/>
                </a:solidFill>
                <a:effectLst/>
                <a:latin typeface="Arial" panose="020B0604020202020204" pitchFamily="34" charset="0"/>
              </a:rPr>
              <a:t>Employee motivation is important for multiple reasons:</a:t>
            </a:r>
            <a:endParaRPr lang="en-GB" dirty="0">
              <a:solidFill>
                <a:schemeClr val="bg1"/>
              </a:solidFill>
            </a:endParaRPr>
          </a:p>
        </p:txBody>
      </p:sp>
      <p:graphicFrame>
        <p:nvGraphicFramePr>
          <p:cNvPr id="4" name="Diagram 3">
            <a:extLst>
              <a:ext uri="{FF2B5EF4-FFF2-40B4-BE49-F238E27FC236}">
                <a16:creationId xmlns:a16="http://schemas.microsoft.com/office/drawing/2014/main" id="{200B1AD9-6DEB-8DD8-6FA2-EC2285B94200}"/>
              </a:ext>
            </a:extLst>
          </p:cNvPr>
          <p:cNvGraphicFramePr/>
          <p:nvPr>
            <p:extLst>
              <p:ext uri="{D42A27DB-BD31-4B8C-83A1-F6EECF244321}">
                <p14:modId xmlns:p14="http://schemas.microsoft.com/office/powerpoint/2010/main" val="2136811751"/>
              </p:ext>
            </p:extLst>
          </p:nvPr>
        </p:nvGraphicFramePr>
        <p:xfrm>
          <a:off x="2036680" y="2387596"/>
          <a:ext cx="7956406" cy="4246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8437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80C93-648B-D2B6-CF97-5482A7908F04}"/>
              </a:ext>
            </a:extLst>
          </p:cNvPr>
          <p:cNvSpPr>
            <a:spLocks noGrp="1"/>
          </p:cNvSpPr>
          <p:nvPr>
            <p:ph type="title"/>
          </p:nvPr>
        </p:nvSpPr>
        <p:spPr/>
        <p:txBody>
          <a:bodyPr/>
          <a:lstStyle/>
          <a:p>
            <a:r>
              <a:rPr lang="en-GB" dirty="0"/>
              <a:t>Motivation types</a:t>
            </a:r>
          </a:p>
        </p:txBody>
      </p:sp>
      <p:sp>
        <p:nvSpPr>
          <p:cNvPr id="3" name="Content Placeholder 2">
            <a:extLst>
              <a:ext uri="{FF2B5EF4-FFF2-40B4-BE49-F238E27FC236}">
                <a16:creationId xmlns:a16="http://schemas.microsoft.com/office/drawing/2014/main" id="{9AF1A725-98DD-F803-2AA2-3702746DBAAD}"/>
              </a:ext>
            </a:extLst>
          </p:cNvPr>
          <p:cNvSpPr>
            <a:spLocks noGrp="1"/>
          </p:cNvSpPr>
          <p:nvPr>
            <p:ph idx="1"/>
          </p:nvPr>
        </p:nvSpPr>
        <p:spPr>
          <a:xfrm>
            <a:off x="1122830" y="2314251"/>
            <a:ext cx="8825659" cy="3416300"/>
          </a:xfrm>
        </p:spPr>
        <p:txBody>
          <a:bodyPr/>
          <a:lstStyle/>
          <a:p>
            <a:r>
              <a:rPr lang="en-GB" b="1" i="0" dirty="0">
                <a:solidFill>
                  <a:srgbClr val="374151"/>
                </a:solidFill>
                <a:effectLst/>
                <a:latin typeface="Arial" panose="020B0604020202020204" pitchFamily="34" charset="0"/>
              </a:rPr>
              <a:t>Extrinsic</a:t>
            </a:r>
            <a:r>
              <a:rPr lang="en-GB" b="0" i="0" dirty="0">
                <a:solidFill>
                  <a:srgbClr val="374151"/>
                </a:solidFill>
                <a:effectLst/>
                <a:latin typeface="Arial" panose="020B0604020202020204" pitchFamily="34" charset="0"/>
              </a:rPr>
              <a:t> and </a:t>
            </a:r>
            <a:r>
              <a:rPr lang="en-GB" b="1" i="0" dirty="0">
                <a:solidFill>
                  <a:srgbClr val="374151"/>
                </a:solidFill>
                <a:effectLst/>
                <a:latin typeface="Arial" panose="020B0604020202020204" pitchFamily="34" charset="0"/>
              </a:rPr>
              <a:t>intrinsic </a:t>
            </a:r>
            <a:r>
              <a:rPr lang="en-GB" b="0" i="0" dirty="0">
                <a:solidFill>
                  <a:srgbClr val="374151"/>
                </a:solidFill>
                <a:effectLst/>
                <a:latin typeface="Arial" panose="020B0604020202020204" pitchFamily="34" charset="0"/>
              </a:rPr>
              <a:t>motivation are two different types of motivational drives that play key roles in driving employee development and productivity.</a:t>
            </a:r>
            <a:endParaRPr lang="en-GB" dirty="0"/>
          </a:p>
        </p:txBody>
      </p:sp>
      <p:graphicFrame>
        <p:nvGraphicFramePr>
          <p:cNvPr id="4" name="Diagram 3">
            <a:extLst>
              <a:ext uri="{FF2B5EF4-FFF2-40B4-BE49-F238E27FC236}">
                <a16:creationId xmlns:a16="http://schemas.microsoft.com/office/drawing/2014/main" id="{621032C5-0110-4E0B-E7BC-07E4050944FF}"/>
              </a:ext>
            </a:extLst>
          </p:cNvPr>
          <p:cNvGraphicFramePr/>
          <p:nvPr>
            <p:extLst>
              <p:ext uri="{D42A27DB-BD31-4B8C-83A1-F6EECF244321}">
                <p14:modId xmlns:p14="http://schemas.microsoft.com/office/powerpoint/2010/main" val="3406755568"/>
              </p:ext>
            </p:extLst>
          </p:nvPr>
        </p:nvGraphicFramePr>
        <p:xfrm>
          <a:off x="615820" y="3023119"/>
          <a:ext cx="11150081" cy="3954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2109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AD28C69-38B4-43E7-7ED6-AA4B8D015C4D}"/>
              </a:ext>
            </a:extLst>
          </p:cNvPr>
          <p:cNvSpPr>
            <a:spLocks noGrp="1"/>
          </p:cNvSpPr>
          <p:nvPr>
            <p:ph type="title"/>
          </p:nvPr>
        </p:nvSpPr>
        <p:spPr>
          <a:xfrm>
            <a:off x="639098" y="629265"/>
            <a:ext cx="5132438" cy="1622322"/>
          </a:xfrm>
        </p:spPr>
        <p:txBody>
          <a:bodyPr>
            <a:normAutofit/>
          </a:bodyPr>
          <a:lstStyle/>
          <a:p>
            <a:r>
              <a:rPr lang="en-GB">
                <a:solidFill>
                  <a:srgbClr val="EBEBEB"/>
                </a:solidFill>
              </a:rPr>
              <a:t>Motivation types</a:t>
            </a:r>
          </a:p>
        </p:txBody>
      </p:sp>
      <p:pic>
        <p:nvPicPr>
          <p:cNvPr id="7" name="Graphic 6" descr="Handshake">
            <a:extLst>
              <a:ext uri="{FF2B5EF4-FFF2-40B4-BE49-F238E27FC236}">
                <a16:creationId xmlns:a16="http://schemas.microsoft.com/office/drawing/2014/main" id="{5CE6BF4C-D3A9-C626-F09C-79C7883D9A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4836" y="1023437"/>
            <a:ext cx="4828707" cy="4828707"/>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8C392AB-996B-0891-B4B0-90177FE11F6F}"/>
              </a:ext>
            </a:extLst>
          </p:cNvPr>
          <p:cNvSpPr>
            <a:spLocks noGrp="1"/>
          </p:cNvSpPr>
          <p:nvPr>
            <p:ph idx="1"/>
          </p:nvPr>
        </p:nvSpPr>
        <p:spPr>
          <a:xfrm>
            <a:off x="639098" y="2028825"/>
            <a:ext cx="5132439" cy="4201652"/>
          </a:xfrm>
        </p:spPr>
        <p:txBody>
          <a:bodyPr anchor="ctr">
            <a:normAutofit/>
          </a:bodyPr>
          <a:lstStyle/>
          <a:p>
            <a:r>
              <a:rPr lang="en-GB" dirty="0">
                <a:solidFill>
                  <a:srgbClr val="FFFFFF"/>
                </a:solidFill>
              </a:rPr>
              <a:t>Personally, </a:t>
            </a:r>
            <a:r>
              <a:rPr lang="en-GB" b="0" i="0" dirty="0">
                <a:solidFill>
                  <a:srgbClr val="FFFFFF"/>
                </a:solidFill>
                <a:effectLst/>
                <a:latin typeface="Arial" panose="020B0604020202020204" pitchFamily="34" charset="0"/>
              </a:rPr>
              <a:t>as a human resources (HR) representative, Intrinsic motivation motivates me mostly. Because </a:t>
            </a:r>
            <a:r>
              <a:rPr lang="en-GB" dirty="0">
                <a:solidFill>
                  <a:srgbClr val="FFFFFF"/>
                </a:solidFill>
                <a:latin typeface="Arial" panose="020B0604020202020204" pitchFamily="34" charset="0"/>
              </a:rPr>
              <a:t>I</a:t>
            </a:r>
            <a:r>
              <a:rPr lang="en-GB" b="0" i="0" dirty="0">
                <a:solidFill>
                  <a:srgbClr val="FFFFFF"/>
                </a:solidFill>
                <a:effectLst/>
                <a:latin typeface="Arial" panose="020B0604020202020204" pitchFamily="34" charset="0"/>
              </a:rPr>
              <a:t> have a deep fascination with understanding people's needs and motivating them to reach their full potential. </a:t>
            </a:r>
            <a:r>
              <a:rPr lang="en-GB" dirty="0">
                <a:solidFill>
                  <a:srgbClr val="FFFFFF"/>
                </a:solidFill>
                <a:latin typeface="Arial" panose="020B0604020202020204" pitchFamily="34" charset="0"/>
              </a:rPr>
              <a:t>I</a:t>
            </a:r>
            <a:r>
              <a:rPr lang="en-GB" b="0" i="0" dirty="0">
                <a:solidFill>
                  <a:srgbClr val="FFFFFF"/>
                </a:solidFill>
                <a:effectLst/>
                <a:latin typeface="Arial" panose="020B0604020202020204" pitchFamily="34" charset="0"/>
              </a:rPr>
              <a:t> truly enjoy the process of exploring talent, building coherent working teams, and creating a healthy working environment. The personal satisfaction I get from this work is immense – I am actively contributing to the success of my organization by empowering its most important asset: its employees. </a:t>
            </a:r>
          </a:p>
          <a:p>
            <a:pPr marL="0" indent="0">
              <a:buNone/>
            </a:pPr>
            <a:endParaRPr lang="en-GB" dirty="0">
              <a:solidFill>
                <a:srgbClr val="FFFFFF"/>
              </a:solidFill>
            </a:endParaRPr>
          </a:p>
        </p:txBody>
      </p:sp>
    </p:spTree>
    <p:extLst>
      <p:ext uri="{BB962C8B-B14F-4D97-AF65-F5344CB8AC3E}">
        <p14:creationId xmlns:p14="http://schemas.microsoft.com/office/powerpoint/2010/main" val="51935604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CEEDC-9CA9-D2E9-2ED2-FFC376B7A7CA}"/>
              </a:ext>
            </a:extLst>
          </p:cNvPr>
          <p:cNvSpPr>
            <a:spLocks noGrp="1"/>
          </p:cNvSpPr>
          <p:nvPr>
            <p:ph type="title"/>
          </p:nvPr>
        </p:nvSpPr>
        <p:spPr/>
        <p:txBody>
          <a:bodyPr/>
          <a:lstStyle/>
          <a:p>
            <a:r>
              <a:rPr lang="en-GB" dirty="0"/>
              <a:t>Advantages and Disadvantages</a:t>
            </a:r>
          </a:p>
        </p:txBody>
      </p:sp>
      <p:grpSp>
        <p:nvGrpSpPr>
          <p:cNvPr id="6" name="Group 5">
            <a:extLst>
              <a:ext uri="{FF2B5EF4-FFF2-40B4-BE49-F238E27FC236}">
                <a16:creationId xmlns:a16="http://schemas.microsoft.com/office/drawing/2014/main" id="{B7865FF0-83D1-CB5A-0AE5-F64F56924E01}"/>
              </a:ext>
            </a:extLst>
          </p:cNvPr>
          <p:cNvGrpSpPr/>
          <p:nvPr/>
        </p:nvGrpSpPr>
        <p:grpSpPr>
          <a:xfrm>
            <a:off x="1154954" y="2815635"/>
            <a:ext cx="4940298" cy="2665724"/>
            <a:chOff x="1155701" y="3285790"/>
            <a:chExt cx="4940298" cy="2665724"/>
          </a:xfrm>
        </p:grpSpPr>
        <p:sp>
          <p:nvSpPr>
            <p:cNvPr id="7" name="Rectangle 6">
              <a:extLst>
                <a:ext uri="{FF2B5EF4-FFF2-40B4-BE49-F238E27FC236}">
                  <a16:creationId xmlns:a16="http://schemas.microsoft.com/office/drawing/2014/main" id="{1842E895-B9BC-2214-14FF-CB6141464D80}"/>
                </a:ext>
              </a:extLst>
            </p:cNvPr>
            <p:cNvSpPr/>
            <p:nvPr/>
          </p:nvSpPr>
          <p:spPr>
            <a:xfrm>
              <a:off x="1600327" y="3730303"/>
              <a:ext cx="4298060" cy="2221211"/>
            </a:xfrm>
            <a:prstGeom prst="rect">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8" name="Freeform: Shape 7">
              <a:extLst>
                <a:ext uri="{FF2B5EF4-FFF2-40B4-BE49-F238E27FC236}">
                  <a16:creationId xmlns:a16="http://schemas.microsoft.com/office/drawing/2014/main" id="{5BBB1B29-7C6D-8B63-2274-0CE746EC70E0}"/>
                </a:ext>
              </a:extLst>
            </p:cNvPr>
            <p:cNvSpPr/>
            <p:nvPr/>
          </p:nvSpPr>
          <p:spPr>
            <a:xfrm>
              <a:off x="1728775" y="3990076"/>
              <a:ext cx="1995880" cy="1900219"/>
            </a:xfrm>
            <a:custGeom>
              <a:avLst/>
              <a:gdLst>
                <a:gd name="connsiteX0" fmla="*/ 0 w 1995880"/>
                <a:gd name="connsiteY0" fmla="*/ 0 h 1900219"/>
                <a:gd name="connsiteX1" fmla="*/ 1995880 w 1995880"/>
                <a:gd name="connsiteY1" fmla="*/ 0 h 1900219"/>
                <a:gd name="connsiteX2" fmla="*/ 1995880 w 1995880"/>
                <a:gd name="connsiteY2" fmla="*/ 1900219 h 1900219"/>
                <a:gd name="connsiteX3" fmla="*/ 0 w 1995880"/>
                <a:gd name="connsiteY3" fmla="*/ 1900219 h 1900219"/>
                <a:gd name="connsiteX4" fmla="*/ 0 w 1995880"/>
                <a:gd name="connsiteY4" fmla="*/ 0 h 19002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5880" h="1900219">
                  <a:moveTo>
                    <a:pt x="0" y="0"/>
                  </a:moveTo>
                  <a:lnTo>
                    <a:pt x="1995880" y="0"/>
                  </a:lnTo>
                  <a:lnTo>
                    <a:pt x="1995880" y="1900219"/>
                  </a:lnTo>
                  <a:lnTo>
                    <a:pt x="0" y="19002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-Higher Quality of Work</a:t>
              </a:r>
            </a:p>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-Satisfaction and Happiness</a:t>
              </a:r>
            </a:p>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-Sustainability</a:t>
              </a:r>
            </a:p>
            <a:p>
              <a:pPr marL="0" lvl="0" indent="0" algn="l" defTabSz="844550">
                <a:lnSpc>
                  <a:spcPct val="90000"/>
                </a:lnSpc>
                <a:spcBef>
                  <a:spcPct val="0"/>
                </a:spcBef>
                <a:spcAft>
                  <a:spcPct val="35000"/>
                </a:spcAft>
                <a:buNone/>
              </a:pPr>
              <a:endParaRPr lang="en-GB" sz="1900" kern="1200" dirty="0"/>
            </a:p>
          </p:txBody>
        </p:sp>
        <p:sp>
          <p:nvSpPr>
            <p:cNvPr id="9" name="Freeform: Shape 8">
              <a:extLst>
                <a:ext uri="{FF2B5EF4-FFF2-40B4-BE49-F238E27FC236}">
                  <a16:creationId xmlns:a16="http://schemas.microsoft.com/office/drawing/2014/main" id="{35FDA06F-31DD-430B-E9FF-748742E9A708}"/>
                </a:ext>
              </a:extLst>
            </p:cNvPr>
            <p:cNvSpPr/>
            <p:nvPr/>
          </p:nvSpPr>
          <p:spPr>
            <a:xfrm>
              <a:off x="3769119" y="3990076"/>
              <a:ext cx="1995880" cy="1900219"/>
            </a:xfrm>
            <a:custGeom>
              <a:avLst/>
              <a:gdLst>
                <a:gd name="connsiteX0" fmla="*/ 0 w 1995880"/>
                <a:gd name="connsiteY0" fmla="*/ 0 h 1900219"/>
                <a:gd name="connsiteX1" fmla="*/ 1995880 w 1995880"/>
                <a:gd name="connsiteY1" fmla="*/ 0 h 1900219"/>
                <a:gd name="connsiteX2" fmla="*/ 1995880 w 1995880"/>
                <a:gd name="connsiteY2" fmla="*/ 1900219 h 1900219"/>
                <a:gd name="connsiteX3" fmla="*/ 0 w 1995880"/>
                <a:gd name="connsiteY3" fmla="*/ 1900219 h 1900219"/>
                <a:gd name="connsiteX4" fmla="*/ 0 w 1995880"/>
                <a:gd name="connsiteY4" fmla="*/ 0 h 19002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95880" h="1900219">
                  <a:moveTo>
                    <a:pt x="0" y="0"/>
                  </a:moveTo>
                  <a:lnTo>
                    <a:pt x="1995880" y="0"/>
                  </a:lnTo>
                  <a:lnTo>
                    <a:pt x="1995880" y="1900219"/>
                  </a:lnTo>
                  <a:lnTo>
                    <a:pt x="0" y="19002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195" tIns="36195" rIns="36195" bIns="36195"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a:t>
              </a:r>
              <a:r>
                <a:rPr lang="en-GB" sz="1900" b="0" i="0" kern="1200" dirty="0">
                  <a:latin typeface="Arial" panose="020B0604020202020204" pitchFamily="34" charset="0"/>
                  <a:cs typeface="Arial" panose="020B0604020202020204" pitchFamily="34" charset="0"/>
                </a:rPr>
                <a:t>Inconsistent</a:t>
              </a:r>
            </a:p>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-Difficult to Stimulate</a:t>
              </a:r>
            </a:p>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-Not Always Practical</a:t>
              </a:r>
              <a:endParaRPr lang="en-GB" sz="1900" kern="1200" dirty="0">
                <a:latin typeface="Arial" panose="020B0604020202020204" pitchFamily="34" charset="0"/>
                <a:cs typeface="Arial" panose="020B0604020202020204" pitchFamily="34" charset="0"/>
              </a:endParaRPr>
            </a:p>
          </p:txBody>
        </p:sp>
        <p:sp>
          <p:nvSpPr>
            <p:cNvPr id="10" name="Cross 9">
              <a:extLst>
                <a:ext uri="{FF2B5EF4-FFF2-40B4-BE49-F238E27FC236}">
                  <a16:creationId xmlns:a16="http://schemas.microsoft.com/office/drawing/2014/main" id="{A5905449-25C7-5BD9-10AD-4BDCFAEF2E86}"/>
                </a:ext>
              </a:extLst>
            </p:cNvPr>
            <p:cNvSpPr/>
            <p:nvPr/>
          </p:nvSpPr>
          <p:spPr>
            <a:xfrm>
              <a:off x="1155701" y="3285790"/>
              <a:ext cx="839850" cy="839850"/>
            </a:xfrm>
            <a:prstGeom prst="plus">
              <a:avLst>
                <a:gd name="adj" fmla="val 3281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Rectangle 10">
              <a:extLst>
                <a:ext uri="{FF2B5EF4-FFF2-40B4-BE49-F238E27FC236}">
                  <a16:creationId xmlns:a16="http://schemas.microsoft.com/office/drawing/2014/main" id="{38359184-8C12-E04D-6064-D3F2835FBE49}"/>
                </a:ext>
              </a:extLst>
            </p:cNvPr>
            <p:cNvSpPr/>
            <p:nvPr/>
          </p:nvSpPr>
          <p:spPr>
            <a:xfrm>
              <a:off x="5305552" y="3587820"/>
              <a:ext cx="790447" cy="270879"/>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Straight Connector 11">
              <a:extLst>
                <a:ext uri="{FF2B5EF4-FFF2-40B4-BE49-F238E27FC236}">
                  <a16:creationId xmlns:a16="http://schemas.microsoft.com/office/drawing/2014/main" id="{0EEA20E0-3D04-A144-1DCA-0AD7C8502086}"/>
                </a:ext>
              </a:extLst>
            </p:cNvPr>
            <p:cNvSpPr/>
            <p:nvPr/>
          </p:nvSpPr>
          <p:spPr>
            <a:xfrm>
              <a:off x="3749357" y="3994139"/>
              <a:ext cx="494" cy="1814892"/>
            </a:xfrm>
            <a:prstGeom prst="line">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graphicFrame>
        <p:nvGraphicFramePr>
          <p:cNvPr id="5" name="Diagram 4">
            <a:extLst>
              <a:ext uri="{FF2B5EF4-FFF2-40B4-BE49-F238E27FC236}">
                <a16:creationId xmlns:a16="http://schemas.microsoft.com/office/drawing/2014/main" id="{375BED41-64EA-6DD6-3745-A94653538EF2}"/>
              </a:ext>
            </a:extLst>
          </p:cNvPr>
          <p:cNvGraphicFramePr/>
          <p:nvPr>
            <p:extLst>
              <p:ext uri="{D42A27DB-BD31-4B8C-83A1-F6EECF244321}">
                <p14:modId xmlns:p14="http://schemas.microsoft.com/office/powerpoint/2010/main" val="1953660032"/>
              </p:ext>
            </p:extLst>
          </p:nvPr>
        </p:nvGraphicFramePr>
        <p:xfrm>
          <a:off x="6764694" y="2127381"/>
          <a:ext cx="5159827" cy="4898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ectangle: Rounded Corners 15">
            <a:extLst>
              <a:ext uri="{FF2B5EF4-FFF2-40B4-BE49-F238E27FC236}">
                <a16:creationId xmlns:a16="http://schemas.microsoft.com/office/drawing/2014/main" id="{E4F1FA97-A6AA-EC49-2141-0D3FEC9CE283}"/>
              </a:ext>
            </a:extLst>
          </p:cNvPr>
          <p:cNvSpPr/>
          <p:nvPr/>
        </p:nvSpPr>
        <p:spPr>
          <a:xfrm>
            <a:off x="2113136" y="2302979"/>
            <a:ext cx="2529796" cy="5705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Intrinsic Motivation</a:t>
            </a:r>
          </a:p>
        </p:txBody>
      </p:sp>
      <p:sp>
        <p:nvSpPr>
          <p:cNvPr id="17" name="Rectangle: Rounded Corners 16">
            <a:extLst>
              <a:ext uri="{FF2B5EF4-FFF2-40B4-BE49-F238E27FC236}">
                <a16:creationId xmlns:a16="http://schemas.microsoft.com/office/drawing/2014/main" id="{2D83FE18-9DDD-D4C4-5497-3796F32DB40B}"/>
              </a:ext>
            </a:extLst>
          </p:cNvPr>
          <p:cNvSpPr/>
          <p:nvPr/>
        </p:nvSpPr>
        <p:spPr>
          <a:xfrm>
            <a:off x="8266015" y="2312309"/>
            <a:ext cx="2491274" cy="5705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Extrinsic Motivation</a:t>
            </a:r>
          </a:p>
        </p:txBody>
      </p:sp>
      <p:sp>
        <p:nvSpPr>
          <p:cNvPr id="18" name="TextBox 17">
            <a:extLst>
              <a:ext uri="{FF2B5EF4-FFF2-40B4-BE49-F238E27FC236}">
                <a16:creationId xmlns:a16="http://schemas.microsoft.com/office/drawing/2014/main" id="{E00BF2F4-0AE0-4E79-F27D-C4BCAA9E60D8}"/>
              </a:ext>
            </a:extLst>
          </p:cNvPr>
          <p:cNvSpPr txBox="1"/>
          <p:nvPr/>
        </p:nvSpPr>
        <p:spPr>
          <a:xfrm>
            <a:off x="1115169" y="5612736"/>
            <a:ext cx="10629609" cy="1077218"/>
          </a:xfrm>
          <a:prstGeom prst="rect">
            <a:avLst/>
          </a:prstGeom>
          <a:noFill/>
        </p:spPr>
        <p:txBody>
          <a:bodyPr wrap="square" rtlCol="0">
            <a:spAutoFit/>
          </a:bodyPr>
          <a:lstStyle/>
          <a:p>
            <a:pPr marL="285750" indent="-285750">
              <a:buFont typeface="Arial" panose="020B0604020202020204" pitchFamily="34" charset="0"/>
              <a:buChar char="•"/>
            </a:pPr>
            <a:r>
              <a:rPr lang="en-GB" sz="1600" b="0" i="0" dirty="0">
                <a:solidFill>
                  <a:srgbClr val="374151"/>
                </a:solidFill>
                <a:effectLst/>
                <a:latin typeface="Arial" panose="020B0604020202020204" pitchFamily="34" charset="0"/>
              </a:rPr>
              <a:t>In conclusion, both types of motivations have their strengths and weaknesses. They are not inherently good or bad; their effectiveness depends on the individual and the context. Ideally, a mix of intrinsic and extrinsic motivation yields the best results, with extrinsic motivation providing initial push and structure, while intrinsic motivation ensures long-term engagement and quality.</a:t>
            </a:r>
            <a:endParaRPr lang="en-GB" sz="1600" dirty="0"/>
          </a:p>
        </p:txBody>
      </p:sp>
    </p:spTree>
    <p:extLst>
      <p:ext uri="{BB962C8B-B14F-4D97-AF65-F5344CB8AC3E}">
        <p14:creationId xmlns:p14="http://schemas.microsoft.com/office/powerpoint/2010/main" val="365369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983068E5-0340-CB7E-C255-8D00BD0DD324}"/>
              </a:ext>
            </a:extLst>
          </p:cNvPr>
          <p:cNvSpPr>
            <a:spLocks noGrp="1"/>
          </p:cNvSpPr>
          <p:nvPr>
            <p:ph type="title"/>
          </p:nvPr>
        </p:nvSpPr>
        <p:spPr>
          <a:xfrm>
            <a:off x="1154954" y="973668"/>
            <a:ext cx="8761413" cy="706964"/>
          </a:xfrm>
        </p:spPr>
        <p:txBody>
          <a:bodyPr>
            <a:normAutofit/>
          </a:bodyPr>
          <a:lstStyle/>
          <a:p>
            <a:r>
              <a:rPr lang="en-GB">
                <a:solidFill>
                  <a:srgbClr val="FFFFFF"/>
                </a:solidFill>
              </a:rPr>
              <a:t>Key motivation theories</a:t>
            </a:r>
          </a:p>
        </p:txBody>
      </p:sp>
      <p:sp>
        <p:nvSpPr>
          <p:cNvPr id="21" name="Rectangle 1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6" name="Table 6">
            <a:extLst>
              <a:ext uri="{FF2B5EF4-FFF2-40B4-BE49-F238E27FC236}">
                <a16:creationId xmlns:a16="http://schemas.microsoft.com/office/drawing/2014/main" id="{E1D0E8BB-7E7B-FB25-BB6D-6FF9D843EDD1}"/>
              </a:ext>
            </a:extLst>
          </p:cNvPr>
          <p:cNvGraphicFramePr>
            <a:graphicFrameLocks noGrp="1"/>
          </p:cNvGraphicFramePr>
          <p:nvPr>
            <p:ph idx="1"/>
            <p:extLst>
              <p:ext uri="{D42A27DB-BD31-4B8C-83A1-F6EECF244321}">
                <p14:modId xmlns:p14="http://schemas.microsoft.com/office/powerpoint/2010/main" val="1269505357"/>
              </p:ext>
            </p:extLst>
          </p:nvPr>
        </p:nvGraphicFramePr>
        <p:xfrm>
          <a:off x="1155328" y="1865732"/>
          <a:ext cx="9625384" cy="3294393"/>
        </p:xfrm>
        <a:graphic>
          <a:graphicData uri="http://schemas.openxmlformats.org/drawingml/2006/table">
            <a:tbl>
              <a:tblPr firstRow="1" bandRow="1">
                <a:noFill/>
                <a:tableStyleId>{5C22544A-7EE6-4342-B048-85BDC9FD1C3A}</a:tableStyleId>
              </a:tblPr>
              <a:tblGrid>
                <a:gridCol w="3717728">
                  <a:extLst>
                    <a:ext uri="{9D8B030D-6E8A-4147-A177-3AD203B41FA5}">
                      <a16:colId xmlns:a16="http://schemas.microsoft.com/office/drawing/2014/main" val="1735224831"/>
                    </a:ext>
                  </a:extLst>
                </a:gridCol>
                <a:gridCol w="5907656">
                  <a:extLst>
                    <a:ext uri="{9D8B030D-6E8A-4147-A177-3AD203B41FA5}">
                      <a16:colId xmlns:a16="http://schemas.microsoft.com/office/drawing/2014/main" val="735225069"/>
                    </a:ext>
                  </a:extLst>
                </a:gridCol>
              </a:tblGrid>
              <a:tr h="284701">
                <a:tc>
                  <a:txBody>
                    <a:bodyPr/>
                    <a:lstStyle/>
                    <a:p>
                      <a:r>
                        <a:rPr lang="en-GB" sz="1000" b="1">
                          <a:solidFill>
                            <a:schemeClr val="tx1">
                              <a:lumMod val="75000"/>
                              <a:lumOff val="25000"/>
                            </a:schemeClr>
                          </a:solidFill>
                          <a:latin typeface="Arial" panose="020B0604020202020204" pitchFamily="34" charset="0"/>
                          <a:cs typeface="Arial" panose="020B0604020202020204" pitchFamily="34" charset="0"/>
                        </a:rPr>
                        <a:t>Theories</a:t>
                      </a:r>
                    </a:p>
                  </a:txBody>
                  <a:tcPr marL="116204" marR="58102" marT="58102" marB="58102">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r>
                        <a:rPr lang="en-GB" sz="1000" b="1">
                          <a:solidFill>
                            <a:schemeClr val="tx1">
                              <a:lumMod val="75000"/>
                              <a:lumOff val="25000"/>
                            </a:schemeClr>
                          </a:solidFill>
                          <a:latin typeface="Arial" panose="020B0604020202020204" pitchFamily="34" charset="0"/>
                          <a:cs typeface="Arial" panose="020B0604020202020204" pitchFamily="34" charset="0"/>
                        </a:rPr>
                        <a:t>Summary of theory</a:t>
                      </a:r>
                    </a:p>
                  </a:txBody>
                  <a:tcPr marL="116204" marR="58102" marT="58102" marB="58102">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178509854"/>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1.</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 Maslow's Hierarchy of Needs</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This theory suggests that people are motivated to fulfil basic needs before moving on to other, more advanced needs.</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231391055"/>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2.</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 Herzberg's Two-Factor Theory</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Two groups of factors affect job satisfaction: 1) those intrinsic to the work itself; 2) those extrinsic to the job (extrinsic motivators or hygiene factors) such as pay and working conditions.</a:t>
                      </a:r>
                    </a:p>
                  </a:txBody>
                  <a:tcPr marL="116204" marR="58102" marT="58102" marB="58102">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476083083"/>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3.</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 Expectancy Theory</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Effort (motivation) depends on the likelihood that rewards will follow effort and that the rewards are worthwhile.</a:t>
                      </a: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787325883"/>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4. </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McClelland's Theory of Needs</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This theory proposes that an individual's specific needs are acquired over time and shaped by one's life experiences.</a:t>
                      </a:r>
                      <a:endParaRPr lang="en-GB" sz="1000" b="1">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4203232868"/>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5. </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Deci and Ryan's Self-Determination Theory</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This intrinsic motivation theory suggests that people are driven to grow and achieve personal fulfilment. It asserts that people seek competence, relatedness, and autonomy.</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868347396"/>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6. </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Locke's Goal-Setting Theory</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This theory states that setting and striving to achieve specific, challenging goals will drive motivation and enhance performance.</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443035765"/>
                  </a:ext>
                </a:extLst>
              </a:tr>
              <a:tr h="429956">
                <a:tc>
                  <a:txBody>
                    <a:bodyPr/>
                    <a:lstStyle/>
                    <a:p>
                      <a:r>
                        <a:rPr lang="en-GB" sz="1000">
                          <a:solidFill>
                            <a:schemeClr val="tx1">
                              <a:lumMod val="75000"/>
                              <a:lumOff val="25000"/>
                            </a:schemeClr>
                          </a:solidFill>
                          <a:latin typeface="Arial" panose="020B0604020202020204" pitchFamily="34" charset="0"/>
                          <a:cs typeface="Arial" panose="020B0604020202020204" pitchFamily="34" charset="0"/>
                        </a:rPr>
                        <a:t>7. </a:t>
                      </a:r>
                      <a:r>
                        <a:rPr lang="en-GB" sz="1000" b="0" i="0" kern="1200">
                          <a:solidFill>
                            <a:schemeClr val="tx1">
                              <a:lumMod val="75000"/>
                              <a:lumOff val="25000"/>
                            </a:schemeClr>
                          </a:solidFill>
                          <a:effectLst/>
                          <a:latin typeface="Arial" panose="020B0604020202020204" pitchFamily="34" charset="0"/>
                          <a:ea typeface="+mn-ea"/>
                          <a:cs typeface="Arial" panose="020B0604020202020204" pitchFamily="34" charset="0"/>
                        </a:rPr>
                        <a:t>Adam's Equity Theory</a:t>
                      </a:r>
                      <a:endParaRPr lang="en-GB" sz="100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000" b="0" i="0" kern="1200" dirty="0">
                          <a:solidFill>
                            <a:schemeClr val="tx1">
                              <a:lumMod val="75000"/>
                              <a:lumOff val="25000"/>
                            </a:schemeClr>
                          </a:solidFill>
                          <a:effectLst/>
                          <a:latin typeface="Arial" panose="020B0604020202020204" pitchFamily="34" charset="0"/>
                          <a:ea typeface="+mn-ea"/>
                          <a:cs typeface="Arial" panose="020B0604020202020204" pitchFamily="34" charset="0"/>
                        </a:rPr>
                        <a:t>It says that employees are motivated when they believe they're being treated fairly compared to their peers.</a:t>
                      </a:r>
                      <a:endParaRPr lang="en-GB" sz="1000" dirty="0">
                        <a:solidFill>
                          <a:schemeClr val="tx1">
                            <a:lumMod val="75000"/>
                            <a:lumOff val="25000"/>
                          </a:schemeClr>
                        </a:solidFill>
                        <a:latin typeface="Arial" panose="020B0604020202020204" pitchFamily="34" charset="0"/>
                        <a:cs typeface="Arial" panose="020B0604020202020204" pitchFamily="34" charset="0"/>
                      </a:endParaRPr>
                    </a:p>
                  </a:txBody>
                  <a:tcPr marL="116204" marR="58102" marT="58102" marB="58102">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807800784"/>
                  </a:ext>
                </a:extLst>
              </a:tr>
            </a:tbl>
          </a:graphicData>
        </a:graphic>
      </p:graphicFrame>
      <p:sp>
        <p:nvSpPr>
          <p:cNvPr id="7" name="TextBox 6">
            <a:extLst>
              <a:ext uri="{FF2B5EF4-FFF2-40B4-BE49-F238E27FC236}">
                <a16:creationId xmlns:a16="http://schemas.microsoft.com/office/drawing/2014/main" id="{1F4BB40C-AADD-C595-57B8-8ED1F2F0841C}"/>
              </a:ext>
            </a:extLst>
          </p:cNvPr>
          <p:cNvSpPr txBox="1"/>
          <p:nvPr/>
        </p:nvSpPr>
        <p:spPr>
          <a:xfrm flipH="1">
            <a:off x="856861" y="5345225"/>
            <a:ext cx="10478278" cy="923330"/>
          </a:xfrm>
          <a:prstGeom prst="rect">
            <a:avLst/>
          </a:prstGeom>
          <a:noFill/>
        </p:spPr>
        <p:txBody>
          <a:bodyPr wrap="square" rtlCol="0">
            <a:spAutoFit/>
          </a:bodyPr>
          <a:lstStyle/>
          <a:p>
            <a:pPr marL="285750" indent="-285750">
              <a:buFont typeface="Arial" panose="020B0604020202020204" pitchFamily="34" charset="0"/>
              <a:buChar char="•"/>
            </a:pPr>
            <a:r>
              <a:rPr lang="en-GB" b="0" i="0" dirty="0">
                <a:effectLst/>
                <a:latin typeface="Arial" panose="020B0604020202020204" pitchFamily="34" charset="0"/>
              </a:rPr>
              <a:t>These theories provide a comprehensive understanding of what motivates people, and they're used widely in organizations to enhance productivity and employee satisfaction. They each shed light on different facets of motivation and are useful in different contexts.</a:t>
            </a:r>
            <a:endParaRPr lang="en-GB" dirty="0"/>
          </a:p>
        </p:txBody>
      </p:sp>
    </p:spTree>
    <p:extLst>
      <p:ext uri="{BB962C8B-B14F-4D97-AF65-F5344CB8AC3E}">
        <p14:creationId xmlns:p14="http://schemas.microsoft.com/office/powerpoint/2010/main" val="7988081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741C80F4-9084-9381-951E-ED586D03A7E5}"/>
              </a:ext>
            </a:extLst>
          </p:cNvPr>
          <p:cNvPicPr>
            <a:picLocks noChangeAspect="1"/>
          </p:cNvPicPr>
          <p:nvPr/>
        </p:nvPicPr>
        <p:blipFill rotWithShape="1">
          <a:blip r:embed="rId2">
            <a:alphaModFix amt="40000"/>
          </a:blip>
          <a:srcRect t="14449"/>
          <a:stretch/>
        </p:blipFill>
        <p:spPr>
          <a:xfrm>
            <a:off x="20" y="10"/>
            <a:ext cx="12191980" cy="6857990"/>
          </a:xfrm>
          <a:prstGeom prst="rect">
            <a:avLst/>
          </a:prstGeom>
        </p:spPr>
      </p:pic>
      <p:sp>
        <p:nvSpPr>
          <p:cNvPr id="2" name="Title 1">
            <a:extLst>
              <a:ext uri="{FF2B5EF4-FFF2-40B4-BE49-F238E27FC236}">
                <a16:creationId xmlns:a16="http://schemas.microsoft.com/office/drawing/2014/main" id="{EC0A9771-D3B2-C730-62E3-3074D84703BA}"/>
              </a:ext>
            </a:extLst>
          </p:cNvPr>
          <p:cNvSpPr>
            <a:spLocks noGrp="1"/>
          </p:cNvSpPr>
          <p:nvPr>
            <p:ph type="title"/>
          </p:nvPr>
        </p:nvSpPr>
        <p:spPr>
          <a:xfrm>
            <a:off x="1154954" y="973668"/>
            <a:ext cx="8761413" cy="706964"/>
          </a:xfrm>
        </p:spPr>
        <p:txBody>
          <a:bodyPr>
            <a:normAutofit/>
          </a:bodyPr>
          <a:lstStyle/>
          <a:p>
            <a:r>
              <a:rPr lang="en-GB">
                <a:solidFill>
                  <a:schemeClr val="tx1"/>
                </a:solidFill>
              </a:rPr>
              <a:t>Conclusion</a:t>
            </a:r>
          </a:p>
        </p:txBody>
      </p:sp>
      <p:sp>
        <p:nvSpPr>
          <p:cNvPr id="3" name="Content Placeholder 2">
            <a:extLst>
              <a:ext uri="{FF2B5EF4-FFF2-40B4-BE49-F238E27FC236}">
                <a16:creationId xmlns:a16="http://schemas.microsoft.com/office/drawing/2014/main" id="{7B61354A-EFB5-E6F6-6464-09599EFB0505}"/>
              </a:ext>
            </a:extLst>
          </p:cNvPr>
          <p:cNvSpPr>
            <a:spLocks noGrp="1"/>
          </p:cNvSpPr>
          <p:nvPr>
            <p:ph idx="1"/>
          </p:nvPr>
        </p:nvSpPr>
        <p:spPr>
          <a:xfrm>
            <a:off x="1154954" y="2603500"/>
            <a:ext cx="8825659" cy="3416300"/>
          </a:xfrm>
        </p:spPr>
        <p:txBody>
          <a:bodyPr>
            <a:normAutofit/>
          </a:bodyPr>
          <a:lstStyle/>
          <a:p>
            <a:r>
              <a:rPr lang="en-GB" sz="2000" b="0" i="0" dirty="0">
                <a:solidFill>
                  <a:schemeClr val="tx1"/>
                </a:solidFill>
                <a:effectLst/>
                <a:latin typeface="Arial" panose="020B0604020202020204" pitchFamily="34" charset="0"/>
                <a:cs typeface="Arial" panose="020B0604020202020204" pitchFamily="34" charset="0"/>
              </a:rPr>
              <a:t>In conclusion, motivation impacts every stage and career aspect from recruitment to retirement. </a:t>
            </a:r>
            <a:r>
              <a:rPr lang="en-GB" sz="2000" dirty="0">
                <a:solidFill>
                  <a:schemeClr val="tx1"/>
                </a:solidFill>
                <a:latin typeface="Arial" panose="020B0604020202020204" pitchFamily="34" charset="0"/>
                <a:cs typeface="Arial" panose="020B0604020202020204" pitchFamily="34" charset="0"/>
              </a:rPr>
              <a:t>M</a:t>
            </a:r>
            <a:r>
              <a:rPr lang="en-GB" sz="2000" b="0" i="0" dirty="0">
                <a:solidFill>
                  <a:schemeClr val="tx1"/>
                </a:solidFill>
                <a:effectLst/>
                <a:latin typeface="Arial" panose="020B0604020202020204" pitchFamily="34" charset="0"/>
                <a:cs typeface="Arial" panose="020B0604020202020204" pitchFamily="34" charset="0"/>
              </a:rPr>
              <a:t>otivation can draw individuals to organizations with missions that resonate with their personal goals, interests, and values.</a:t>
            </a:r>
            <a:r>
              <a:rPr lang="en-GB" sz="20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Employee motivation plays an essential role in the organization's growth and success. Therefore, it should be a top priority for managers and leaders.</a:t>
            </a:r>
            <a:endPar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b="0" i="0" dirty="0">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4181155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7"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9" name="Rectangle 18">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749BC5C-E4E0-7F48-DEEF-00BC124AADEE}"/>
              </a:ext>
            </a:extLst>
          </p:cNvPr>
          <p:cNvSpPr>
            <a:spLocks noGrp="1"/>
          </p:cNvSpPr>
          <p:nvPr>
            <p:ph type="title"/>
          </p:nvPr>
        </p:nvSpPr>
        <p:spPr>
          <a:xfrm>
            <a:off x="5274825" y="1143000"/>
            <a:ext cx="6268246" cy="3134032"/>
          </a:xfrm>
        </p:spPr>
        <p:txBody>
          <a:bodyPr vert="horz" lIns="91440" tIns="45720" rIns="91440" bIns="45720" rtlCol="0" anchor="b">
            <a:normAutofit/>
          </a:bodyPr>
          <a:lstStyle/>
          <a:p>
            <a:r>
              <a:rPr lang="en-US" sz="6600" b="0" i="0" kern="1200">
                <a:solidFill>
                  <a:srgbClr val="EBEBEB"/>
                </a:solidFill>
                <a:latin typeface="+mj-lt"/>
                <a:ea typeface="+mj-ea"/>
                <a:cs typeface="+mj-cs"/>
              </a:rPr>
              <a:t>Thank you for your attention!</a:t>
            </a:r>
          </a:p>
        </p:txBody>
      </p:sp>
      <p:pic>
        <p:nvPicPr>
          <p:cNvPr id="6" name="Graphic 5" descr="Smiling Face with No Fill">
            <a:extLst>
              <a:ext uri="{FF2B5EF4-FFF2-40B4-BE49-F238E27FC236}">
                <a16:creationId xmlns:a16="http://schemas.microsoft.com/office/drawing/2014/main" id="{43A648FE-CA42-82FA-8C9C-2C5409AC85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08741789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0EACC-AD9A-49DF-C54F-3E617534D5D5}"/>
              </a:ext>
            </a:extLst>
          </p:cNvPr>
          <p:cNvSpPr>
            <a:spLocks noGrp="1"/>
          </p:cNvSpPr>
          <p:nvPr>
            <p:ph type="title"/>
          </p:nvPr>
        </p:nvSpPr>
        <p:spPr>
          <a:xfrm>
            <a:off x="1154954" y="973668"/>
            <a:ext cx="8761413" cy="706964"/>
          </a:xfrm>
        </p:spPr>
        <p:txBody>
          <a:bodyPr>
            <a:normAutofit/>
          </a:bodyPr>
          <a:lstStyle/>
          <a:p>
            <a:r>
              <a:rPr lang="en-GB"/>
              <a:t>References:</a:t>
            </a:r>
          </a:p>
        </p:txBody>
      </p:sp>
      <p:sp>
        <p:nvSpPr>
          <p:cNvPr id="3" name="Content Placeholder 2">
            <a:extLst>
              <a:ext uri="{FF2B5EF4-FFF2-40B4-BE49-F238E27FC236}">
                <a16:creationId xmlns:a16="http://schemas.microsoft.com/office/drawing/2014/main" id="{A5851207-702B-436C-22FB-F50FE4C2294C}"/>
              </a:ext>
            </a:extLst>
          </p:cNvPr>
          <p:cNvSpPr>
            <a:spLocks noGrp="1"/>
          </p:cNvSpPr>
          <p:nvPr>
            <p:ph idx="1"/>
          </p:nvPr>
        </p:nvSpPr>
        <p:spPr>
          <a:xfrm>
            <a:off x="1154954" y="2603500"/>
            <a:ext cx="10284571" cy="4044950"/>
          </a:xfrm>
        </p:spPr>
        <p:txBody>
          <a:bodyPr anchor="ctr">
            <a:normAutofit/>
          </a:bodyPr>
          <a:lstStyle/>
          <a:p>
            <a:pPr>
              <a:lnSpc>
                <a:spcPct val="90000"/>
              </a:lnSpc>
            </a:pPr>
            <a:r>
              <a:rPr lang="en-GB" sz="1600" dirty="0">
                <a:latin typeface="Arial" panose="020B0604020202020204" pitchFamily="34" charset="0"/>
                <a:cs typeface="Arial" panose="020B0604020202020204" pitchFamily="34" charset="0"/>
              </a:rPr>
              <a:t> </a:t>
            </a:r>
            <a:r>
              <a:rPr lang="en-GB" sz="16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Thomas J. </a:t>
            </a:r>
            <a:r>
              <a:rPr lang="en-GB" sz="16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Vilord</a:t>
            </a:r>
            <a:r>
              <a:rPr lang="en-GB" sz="1600" b="0" i="0" u="none" strike="noStrike" dirty="0">
                <a:effectLst/>
                <a:latin typeface="Arial" panose="020B0604020202020204" pitchFamily="34" charset="0"/>
                <a:cs typeface="Arial" panose="020B0604020202020204" pitchFamily="34" charset="0"/>
              </a:rPr>
              <a:t>, 2011. </a:t>
            </a:r>
            <a:r>
              <a:rPr lang="en-GB" sz="1600" b="0" i="1" dirty="0">
                <a:effectLst/>
                <a:latin typeface="Arial" panose="020B0604020202020204" pitchFamily="34" charset="0"/>
                <a:cs typeface="Arial" panose="020B0604020202020204" pitchFamily="34" charset="0"/>
              </a:rPr>
              <a:t>1001 Motivational Quotes for Success</a:t>
            </a:r>
            <a:r>
              <a:rPr lang="en-GB" sz="1600" b="0" i="0" dirty="0">
                <a:effectLst/>
                <a:latin typeface="Arial" panose="020B0604020202020204" pitchFamily="34" charset="0"/>
                <a:cs typeface="Arial" panose="020B0604020202020204" pitchFamily="34" charset="0"/>
              </a:rPr>
              <a:t>. Greenleaf Book Group</a:t>
            </a:r>
          </a:p>
          <a:p>
            <a:pPr>
              <a:lnSpc>
                <a:spcPct val="90000"/>
              </a:lnSpc>
            </a:pPr>
            <a:r>
              <a:rPr lang="en-GB" sz="1600" kern="0" dirty="0" err="1">
                <a:effectLst/>
                <a:latin typeface="Arial" panose="020B0604020202020204" pitchFamily="34" charset="0"/>
                <a:ea typeface="Times New Roman" panose="02020603050405020304" pitchFamily="18" charset="0"/>
                <a:cs typeface="Arial" panose="020B0604020202020204" pitchFamily="34" charset="0"/>
              </a:rPr>
              <a:t>Lazaroiu</a:t>
            </a:r>
            <a:r>
              <a:rPr lang="en-GB" sz="1600" kern="0" dirty="0">
                <a:effectLst/>
                <a:latin typeface="Arial" panose="020B0604020202020204" pitchFamily="34" charset="0"/>
                <a:ea typeface="Times New Roman" panose="02020603050405020304" pitchFamily="18" charset="0"/>
                <a:cs typeface="Arial" panose="020B0604020202020204" pitchFamily="34" charset="0"/>
              </a:rPr>
              <a:t>, G. (2015). </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Employee Motivation and Job Performance</a:t>
            </a:r>
            <a:r>
              <a:rPr lang="en-GB" sz="1600" kern="0" dirty="0">
                <a:effectLst/>
                <a:latin typeface="Arial" panose="020B0604020202020204" pitchFamily="34" charset="0"/>
                <a:ea typeface="Times New Roman" panose="02020603050405020304" pitchFamily="18" charset="0"/>
                <a:cs typeface="Arial" panose="020B0604020202020204" pitchFamily="34" charset="0"/>
              </a:rPr>
              <a:t>. Linguistic and Philosophical Investigations, 14, 97-102.</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1600" b="0" i="0" dirty="0">
                <a:effectLst/>
                <a:latin typeface="Arial" panose="020B0604020202020204" pitchFamily="34" charset="0"/>
                <a:cs typeface="Arial" panose="020B0604020202020204" pitchFamily="34" charset="0"/>
              </a:rPr>
              <a:t>Judge, T. A., </a:t>
            </a:r>
            <a:r>
              <a:rPr lang="en-GB" sz="1600" b="0" i="0" dirty="0" err="1">
                <a:effectLst/>
                <a:latin typeface="Arial" panose="020B0604020202020204" pitchFamily="34" charset="0"/>
                <a:cs typeface="Arial" panose="020B0604020202020204" pitchFamily="34" charset="0"/>
              </a:rPr>
              <a:t>Thoresen</a:t>
            </a:r>
            <a:r>
              <a:rPr lang="en-GB" sz="1600" b="0" i="0" dirty="0">
                <a:effectLst/>
                <a:latin typeface="Arial" panose="020B0604020202020204" pitchFamily="34" charset="0"/>
                <a:cs typeface="Arial" panose="020B0604020202020204" pitchFamily="34" charset="0"/>
              </a:rPr>
              <a:t>, C. J., Bono, J. E., Patton, G. K. (2001). </a:t>
            </a:r>
            <a:r>
              <a:rPr lang="en-GB" sz="1600" b="0" i="1" dirty="0">
                <a:effectLst/>
                <a:latin typeface="Arial" panose="020B0604020202020204" pitchFamily="34" charset="0"/>
                <a:cs typeface="Arial" panose="020B0604020202020204" pitchFamily="34" charset="0"/>
              </a:rPr>
              <a:t>The Job Satisfaction-Job Performance Relationship: A Qualitative and Quantitative Review. </a:t>
            </a:r>
            <a:r>
              <a:rPr lang="en-GB" sz="1600" b="0" i="0" dirty="0">
                <a:effectLst/>
                <a:latin typeface="Arial" panose="020B0604020202020204" pitchFamily="34" charset="0"/>
                <a:cs typeface="Arial" panose="020B0604020202020204" pitchFamily="34" charset="0"/>
              </a:rPr>
              <a:t>Psychological Bulletin, 127(3), 376-407.</a:t>
            </a:r>
          </a:p>
          <a:p>
            <a:pPr>
              <a:lnSpc>
                <a:spcPct val="90000"/>
              </a:lnSpc>
            </a:pPr>
            <a:r>
              <a:rPr lang="en-GB" sz="1600" b="0" i="0" dirty="0">
                <a:effectLst/>
                <a:latin typeface="Arial" panose="020B0604020202020204" pitchFamily="34" charset="0"/>
                <a:cs typeface="Arial" panose="020B0604020202020204" pitchFamily="34" charset="0"/>
              </a:rPr>
              <a:t>Huang, X., Kristal, M. M., Schroeder, R. G. (2016). </a:t>
            </a:r>
            <a:r>
              <a:rPr lang="en-GB" sz="1600" b="0" i="1" dirty="0">
                <a:effectLst/>
                <a:latin typeface="Arial" panose="020B0604020202020204" pitchFamily="34" charset="0"/>
                <a:cs typeface="Arial" panose="020B0604020202020204" pitchFamily="34" charset="0"/>
              </a:rPr>
              <a:t>The Impact of Organizational Structure on Internal and External Integration: An empirical, cross-regional assessment</a:t>
            </a:r>
            <a:r>
              <a:rPr lang="en-GB" sz="1600" b="0" i="0" dirty="0">
                <a:effectLst/>
                <a:latin typeface="Arial" panose="020B0604020202020204" pitchFamily="34" charset="0"/>
                <a:cs typeface="Arial" panose="020B0604020202020204" pitchFamily="34" charset="0"/>
              </a:rPr>
              <a:t>. Journal of Operations Management, 41, 58-74.</a:t>
            </a:r>
            <a:endParaRPr lang="en-GB" sz="1600" dirty="0">
              <a:latin typeface="Arial" panose="020B0604020202020204" pitchFamily="34" charset="0"/>
              <a:cs typeface="Arial" panose="020B0604020202020204" pitchFamily="34" charset="0"/>
            </a:endParaRPr>
          </a:p>
          <a:p>
            <a:pPr>
              <a:lnSpc>
                <a:spcPct val="90000"/>
              </a:lnSpc>
            </a:pPr>
            <a:r>
              <a:rPr lang="en-GB" sz="1600" b="0" i="0" dirty="0" err="1">
                <a:effectLst/>
                <a:latin typeface="Arial" panose="020B0604020202020204" pitchFamily="34" charset="0"/>
                <a:cs typeface="Arial" panose="020B0604020202020204" pitchFamily="34" charset="0"/>
              </a:rPr>
              <a:t>Osteraker</a:t>
            </a:r>
            <a:r>
              <a:rPr lang="en-GB" sz="1600" b="0" i="0" dirty="0">
                <a:effectLst/>
                <a:latin typeface="Arial" panose="020B0604020202020204" pitchFamily="34" charset="0"/>
                <a:cs typeface="Arial" panose="020B0604020202020204" pitchFamily="34" charset="0"/>
              </a:rPr>
              <a:t>, M. C. (1999</a:t>
            </a:r>
            <a:r>
              <a:rPr lang="en-GB" sz="1600" b="0" i="1" dirty="0">
                <a:effectLst/>
                <a:latin typeface="Arial" panose="020B0604020202020204" pitchFamily="34" charset="0"/>
                <a:cs typeface="Arial" panose="020B0604020202020204" pitchFamily="34" charset="0"/>
              </a:rPr>
              <a:t>). Measuring motivation in a learning organization</a:t>
            </a:r>
            <a:r>
              <a:rPr lang="en-GB" sz="1600" b="0" i="0" dirty="0">
                <a:effectLst/>
                <a:latin typeface="Arial" panose="020B0604020202020204" pitchFamily="34" charset="0"/>
                <a:cs typeface="Arial" panose="020B0604020202020204" pitchFamily="34" charset="0"/>
              </a:rPr>
              <a:t>. Journal of Workplace Learning, 11(2), 73-77.</a:t>
            </a:r>
          </a:p>
          <a:p>
            <a:pPr>
              <a:lnSpc>
                <a:spcPct val="90000"/>
              </a:lnSpc>
            </a:pPr>
            <a:r>
              <a:rPr lang="en-GB" sz="1600" b="0" i="0" dirty="0">
                <a:effectLst/>
                <a:latin typeface="Arial" panose="020B0604020202020204" pitchFamily="34" charset="0"/>
                <a:cs typeface="Arial" panose="020B0604020202020204" pitchFamily="34" charset="0"/>
              </a:rPr>
              <a:t>Buckler, B., </a:t>
            </a:r>
            <a:r>
              <a:rPr lang="en-GB" sz="1600" b="0" i="0" dirty="0" err="1">
                <a:effectLst/>
                <a:latin typeface="Arial" panose="020B0604020202020204" pitchFamily="34" charset="0"/>
                <a:cs typeface="Arial" panose="020B0604020202020204" pitchFamily="34" charset="0"/>
              </a:rPr>
              <a:t>Zien</a:t>
            </a:r>
            <a:r>
              <a:rPr lang="en-GB" sz="1600" b="0" i="0" dirty="0">
                <a:effectLst/>
                <a:latin typeface="Arial" panose="020B0604020202020204" pitchFamily="34" charset="0"/>
                <a:cs typeface="Arial" panose="020B0604020202020204" pitchFamily="34" charset="0"/>
              </a:rPr>
              <a:t>, K. (1996). </a:t>
            </a:r>
            <a:r>
              <a:rPr lang="en-GB" sz="1600" b="0" i="1" dirty="0">
                <a:effectLst/>
                <a:latin typeface="Arial" panose="020B0604020202020204" pitchFamily="34" charset="0"/>
                <a:cs typeface="Arial" panose="020B0604020202020204" pitchFamily="34" charset="0"/>
              </a:rPr>
              <a:t>The Spirituality of Innovation: Learning from Stories</a:t>
            </a:r>
            <a:r>
              <a:rPr lang="en-GB" sz="1600" b="0" i="0" dirty="0">
                <a:effectLst/>
                <a:latin typeface="Arial" panose="020B0604020202020204" pitchFamily="34" charset="0"/>
                <a:cs typeface="Arial" panose="020B0604020202020204" pitchFamily="34" charset="0"/>
              </a:rPr>
              <a:t>. Journal of Product Innovation Management, 13(5), 391-405.</a:t>
            </a:r>
          </a:p>
          <a:p>
            <a:pPr marL="0" indent="0">
              <a:lnSpc>
                <a:spcPct val="90000"/>
              </a:lnSpc>
              <a:buNone/>
            </a:pPr>
            <a:endParaRPr lang="en-GB" sz="1300" dirty="0"/>
          </a:p>
        </p:txBody>
      </p:sp>
    </p:spTree>
    <p:extLst>
      <p:ext uri="{BB962C8B-B14F-4D97-AF65-F5344CB8AC3E}">
        <p14:creationId xmlns:p14="http://schemas.microsoft.com/office/powerpoint/2010/main" val="3320090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9DFD-8A7B-66DA-2A06-6CC0BD12F78A}"/>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4968DBDD-E965-85F8-12EF-1683AC952526}"/>
              </a:ext>
            </a:extLst>
          </p:cNvPr>
          <p:cNvSpPr>
            <a:spLocks noGrp="1"/>
          </p:cNvSpPr>
          <p:nvPr>
            <p:ph idx="1"/>
          </p:nvPr>
        </p:nvSpPr>
        <p:spPr/>
        <p:txBody>
          <a:bodyPr>
            <a:normAutofit lnSpcReduction="10000"/>
          </a:bodyPr>
          <a:lstStyle/>
          <a:p>
            <a:r>
              <a:rPr lang="en-GB" sz="1600" b="0" i="0" dirty="0" err="1">
                <a:solidFill>
                  <a:schemeClr val="tx1"/>
                </a:solidFill>
                <a:effectLst/>
                <a:latin typeface="Arial" panose="020B0604020202020204" pitchFamily="34" charset="0"/>
                <a:cs typeface="Arial" panose="020B0604020202020204" pitchFamily="34" charset="0"/>
              </a:rPr>
              <a:t>Cerasoli</a:t>
            </a:r>
            <a:r>
              <a:rPr lang="en-GB" sz="1600" b="0" i="0" dirty="0">
                <a:solidFill>
                  <a:schemeClr val="tx1"/>
                </a:solidFill>
                <a:effectLst/>
                <a:latin typeface="Arial" panose="020B0604020202020204" pitchFamily="34" charset="0"/>
                <a:cs typeface="Arial" panose="020B0604020202020204" pitchFamily="34" charset="0"/>
              </a:rPr>
              <a:t>, C.P., Nicklin, J.M., Ford, M.T. (2014). </a:t>
            </a:r>
            <a:r>
              <a:rPr lang="en-GB" sz="1600" b="0" i="1" dirty="0">
                <a:solidFill>
                  <a:schemeClr val="tx1"/>
                </a:solidFill>
                <a:effectLst/>
                <a:latin typeface="Arial" panose="020B0604020202020204" pitchFamily="34" charset="0"/>
                <a:cs typeface="Arial" panose="020B0604020202020204" pitchFamily="34" charset="0"/>
              </a:rPr>
              <a:t>Intrinsic motivation and extrinsic incentives jointly predict performance: A 40-year meta-analysis</a:t>
            </a:r>
            <a:r>
              <a:rPr lang="en-GB" sz="1600" b="0" i="0" dirty="0">
                <a:solidFill>
                  <a:schemeClr val="tx1"/>
                </a:solidFill>
                <a:effectLst/>
                <a:latin typeface="Arial" panose="020B0604020202020204" pitchFamily="34" charset="0"/>
                <a:cs typeface="Arial" panose="020B0604020202020204" pitchFamily="34" charset="0"/>
              </a:rPr>
              <a:t>. Psychological bulletin, 140(4), 980–1008.</a:t>
            </a:r>
          </a:p>
          <a:p>
            <a:pPr algn="l">
              <a:buFont typeface="Arial" panose="020B0604020202020204" pitchFamily="34" charset="0"/>
              <a:buChar char="•"/>
            </a:pPr>
            <a:r>
              <a:rPr lang="en-GB" sz="1600" b="0" i="0" dirty="0">
                <a:solidFill>
                  <a:schemeClr val="tx1"/>
                </a:solidFill>
                <a:effectLst/>
                <a:latin typeface="Arial" panose="020B0604020202020204" pitchFamily="34" charset="0"/>
                <a:cs typeface="Arial" panose="020B0604020202020204" pitchFamily="34" charset="0"/>
              </a:rPr>
              <a:t>Deci, E. L., &amp; Ryan, R. M. (2000). </a:t>
            </a:r>
            <a:r>
              <a:rPr lang="en-GB" sz="1600" b="0" i="1" dirty="0">
                <a:solidFill>
                  <a:schemeClr val="tx1"/>
                </a:solidFill>
                <a:effectLst/>
                <a:latin typeface="Arial" panose="020B0604020202020204" pitchFamily="34" charset="0"/>
                <a:cs typeface="Arial" panose="020B0604020202020204" pitchFamily="34" charset="0"/>
              </a:rPr>
              <a:t>The "what" and "why" of goal pursuits: Human needs and the self-determination of </a:t>
            </a:r>
            <a:r>
              <a:rPr lang="en-GB" sz="1600" b="0" i="1" dirty="0" err="1">
                <a:solidFill>
                  <a:schemeClr val="tx1"/>
                </a:solidFill>
                <a:effectLst/>
                <a:latin typeface="Arial" panose="020B0604020202020204" pitchFamily="34" charset="0"/>
                <a:cs typeface="Arial" panose="020B0604020202020204" pitchFamily="34" charset="0"/>
              </a:rPr>
              <a:t>behavior</a:t>
            </a:r>
            <a:r>
              <a:rPr lang="en-GB" sz="1600" b="0" i="1" dirty="0">
                <a:solidFill>
                  <a:schemeClr val="tx1"/>
                </a:solidFill>
                <a:effectLst/>
                <a:latin typeface="Arial" panose="020B0604020202020204" pitchFamily="34" charset="0"/>
                <a:cs typeface="Arial" panose="020B0604020202020204" pitchFamily="34" charset="0"/>
              </a:rPr>
              <a:t>. </a:t>
            </a:r>
            <a:r>
              <a:rPr lang="en-GB" sz="1600" b="0" i="0" dirty="0">
                <a:solidFill>
                  <a:schemeClr val="tx1"/>
                </a:solidFill>
                <a:effectLst/>
                <a:latin typeface="Arial" panose="020B0604020202020204" pitchFamily="34" charset="0"/>
                <a:cs typeface="Arial" panose="020B0604020202020204" pitchFamily="34" charset="0"/>
              </a:rPr>
              <a:t>Psychological inquiry, 11(4), 227-268.</a:t>
            </a:r>
          </a:p>
          <a:p>
            <a:pPr algn="l">
              <a:buFont typeface="Arial" panose="020B0604020202020204" pitchFamily="34" charset="0"/>
              <a:buChar char="•"/>
            </a:pPr>
            <a:r>
              <a:rPr lang="en-GB" sz="1600" b="0" i="0" dirty="0">
                <a:solidFill>
                  <a:schemeClr val="tx1"/>
                </a:solidFill>
                <a:effectLst/>
                <a:latin typeface="Arial" panose="020B0604020202020204" pitchFamily="34" charset="0"/>
                <a:cs typeface="Arial" panose="020B0604020202020204" pitchFamily="34" charset="0"/>
              </a:rPr>
              <a:t>Grant, A. M. (2008). </a:t>
            </a:r>
            <a:r>
              <a:rPr lang="en-GB" sz="1600" b="0" i="1" dirty="0">
                <a:solidFill>
                  <a:schemeClr val="tx1"/>
                </a:solidFill>
                <a:effectLst/>
                <a:latin typeface="Arial" panose="020B0604020202020204" pitchFamily="34" charset="0"/>
                <a:cs typeface="Arial" panose="020B0604020202020204" pitchFamily="34" charset="0"/>
              </a:rPr>
              <a:t>The significance of task significance: Job performance effects, relational mechanisms, and boundary conditions</a:t>
            </a:r>
            <a:r>
              <a:rPr lang="en-GB" sz="1600" b="0" i="0" dirty="0">
                <a:solidFill>
                  <a:schemeClr val="tx1"/>
                </a:solidFill>
                <a:effectLst/>
                <a:latin typeface="Arial" panose="020B0604020202020204" pitchFamily="34" charset="0"/>
                <a:cs typeface="Arial" panose="020B0604020202020204" pitchFamily="34" charset="0"/>
              </a:rPr>
              <a:t>. Journal of Applied Psychology, 93(1), 108–124.</a:t>
            </a:r>
          </a:p>
          <a:p>
            <a:pPr algn="l">
              <a:buFont typeface="Arial" panose="020B0604020202020204" pitchFamily="34" charset="0"/>
              <a:buChar char="•"/>
            </a:pPr>
            <a:r>
              <a:rPr lang="en-GB" sz="1600" b="0" i="0" dirty="0">
                <a:solidFill>
                  <a:schemeClr val="tx1"/>
                </a:solidFill>
                <a:effectLst/>
                <a:latin typeface="Arial" panose="020B0604020202020204" pitchFamily="34" charset="0"/>
                <a:cs typeface="Arial" panose="020B0604020202020204" pitchFamily="34" charset="0"/>
              </a:rPr>
              <a:t>Ryan, R. M., &amp; Deci, E. L. (2000). </a:t>
            </a:r>
            <a:r>
              <a:rPr lang="en-GB" sz="1600" b="0" i="1" dirty="0">
                <a:solidFill>
                  <a:schemeClr val="tx1"/>
                </a:solidFill>
                <a:effectLst/>
                <a:latin typeface="Arial" panose="020B0604020202020204" pitchFamily="34" charset="0"/>
                <a:cs typeface="Arial" panose="020B0604020202020204" pitchFamily="34" charset="0"/>
              </a:rPr>
              <a:t>Self-determination theory and the facilitation of intrinsic motivation, social development, and well-being</a:t>
            </a:r>
            <a:r>
              <a:rPr lang="en-GB" sz="1600" b="0" i="0" dirty="0">
                <a:solidFill>
                  <a:schemeClr val="tx1"/>
                </a:solidFill>
                <a:effectLst/>
                <a:latin typeface="Arial" panose="020B0604020202020204" pitchFamily="34" charset="0"/>
                <a:cs typeface="Arial" panose="020B0604020202020204" pitchFamily="34" charset="0"/>
              </a:rPr>
              <a:t>. American psychologist, 55(1), 68-78.</a:t>
            </a:r>
          </a:p>
          <a:p>
            <a:r>
              <a:rPr lang="en-GB" sz="1600" b="0" i="0" dirty="0">
                <a:solidFill>
                  <a:srgbClr val="232323"/>
                </a:solidFill>
                <a:effectLst/>
                <a:latin typeface="Arial" panose="020B0604020202020204" pitchFamily="34" charset="0"/>
                <a:cs typeface="Arial" panose="020B0604020202020204" pitchFamily="34" charset="0"/>
              </a:rPr>
              <a:t>Armstrong, M., &amp; Taylor, S. (2020). </a:t>
            </a:r>
            <a:r>
              <a:rPr lang="en-GB" sz="1600" b="0" i="1" dirty="0">
                <a:solidFill>
                  <a:srgbClr val="232323"/>
                </a:solidFill>
                <a:effectLst/>
                <a:latin typeface="Arial" panose="020B0604020202020204" pitchFamily="34" charset="0"/>
                <a:cs typeface="Arial" panose="020B0604020202020204" pitchFamily="34" charset="0"/>
              </a:rPr>
              <a:t>Armstrong’s Handbook of Human Resource Management Practice</a:t>
            </a:r>
            <a:r>
              <a:rPr lang="en-GB" sz="1600" b="0" i="0" dirty="0">
                <a:solidFill>
                  <a:srgbClr val="232323"/>
                </a:solidFill>
                <a:effectLst/>
                <a:latin typeface="Arial" panose="020B0604020202020204" pitchFamily="34" charset="0"/>
                <a:cs typeface="Arial" panose="020B0604020202020204" pitchFamily="34" charset="0"/>
              </a:rPr>
              <a:t>. London: Kogan Page Publishers.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71950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1483</TotalTime>
  <Words>1208</Words>
  <Application>Microsoft Office PowerPoint</Application>
  <PresentationFormat>Widescreen</PresentationFormat>
  <Paragraphs>96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Ion Boardroom</vt:lpstr>
      <vt:lpstr>Employee motivation    Student : Mariana Codreanu  Lecturer : Dr. Doreen Nyaa Amundam</vt:lpstr>
      <vt:lpstr>PowerPoint Presentation</vt:lpstr>
      <vt:lpstr>Motivation</vt:lpstr>
      <vt:lpstr>Employee motivation</vt:lpstr>
      <vt:lpstr>The importance of employee motivation</vt:lpstr>
      <vt:lpstr>Motivation types</vt:lpstr>
      <vt:lpstr>Motivation types</vt:lpstr>
      <vt:lpstr>Advantages and Disadvantages</vt:lpstr>
      <vt:lpstr>Key motivation theories</vt:lpstr>
      <vt:lpstr>Conclusion</vt:lpstr>
      <vt:lpstr>Thank you for your attention!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motivation    Student : Mariana Codreanu  Lecturer : Dr. Doreen Nyaa Amundam</dc:title>
  <dc:creator>Mariana Codreanu</dc:creator>
  <cp:lastModifiedBy>Mariana Codreanu</cp:lastModifiedBy>
  <cp:revision>2</cp:revision>
  <dcterms:created xsi:type="dcterms:W3CDTF">2023-06-28T22:28:06Z</dcterms:created>
  <dcterms:modified xsi:type="dcterms:W3CDTF">2023-06-29T23:13:56Z</dcterms:modified>
</cp:coreProperties>
</file>