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slide" Target="slides/slide17.xml" /><Relationship Id="rId3" Type="http://schemas.openxmlformats.org/officeDocument/2006/relationships/slide" Target="slides/slide2.xml" /><Relationship Id="rId21" Type="http://schemas.openxmlformats.org/officeDocument/2006/relationships/theme" Target="theme/theme1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slide" Target="slides/slide16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viewProps" Target="view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10" Type="http://schemas.openxmlformats.org/officeDocument/2006/relationships/slide" Target="slides/slide9.xml" /><Relationship Id="rId19" Type="http://schemas.openxmlformats.org/officeDocument/2006/relationships/presProps" Target="presProp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Relationship Id="rId22" Type="http://schemas.openxmlformats.org/officeDocument/2006/relationships/tableStyles" Target="tableStyle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9D6F5-A9D4-C22B-732C-A31A172FB9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209393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1AFD6E-3459-290F-1147-F0C47ACEEA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46774"/>
            <a:ext cx="9144000" cy="106689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 cap="all" spc="3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4674D3-6FB9-5549-B0F2-FD61E82D1F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39B8-A7CB-4B82-AC0C-44B99F546761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239BBC-C979-2C77-493E-CF5498AEB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813B7E-A51C-D9CD-2189-650A9D63BF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641517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155F0-A6D4-C39B-394F-0B16E9C9CE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D1860F-B260-57CE-E12B-2C94860319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745C9F-D94D-E5D3-B73A-20621FA536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E3940-CA92-4FEE-A698-62CF7BC5AC36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FAB243-BB42-966A-4708-15C9B11D68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C3A3BD-2CC5-03D3-4CD6-E31A55BA2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7373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D8633-AC3B-E617-1C54-84932DDD7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4236" y="1514688"/>
            <a:ext cx="8584164" cy="3138875"/>
          </a:xfrm>
        </p:spPr>
        <p:txBody>
          <a:bodyPr anchor="b">
            <a:normAutofit/>
          </a:bodyPr>
          <a:lstStyle>
            <a:lvl1pPr>
              <a:defRPr sz="36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68C242-ECAB-AEC3-7E9B-F9854AF31C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74236" y="4963885"/>
            <a:ext cx="8584165" cy="1125765"/>
          </a:xfrm>
        </p:spPr>
        <p:txBody>
          <a:bodyPr>
            <a:normAutofit/>
          </a:bodyPr>
          <a:lstStyle>
            <a:lvl1pPr marL="0" indent="0">
              <a:buNone/>
              <a:defRPr sz="1600" cap="all" spc="300" baseline="0">
                <a:solidFill>
                  <a:schemeClr val="tx2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D9B82-EEF4-2CD7-61FE-BAFB2B96D6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CD641-6C35-45D1-9313-2719E9EA8AD8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222B6-F7A8-70A5-B023-FCAD5D7C4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85D758-2E38-8A8D-75BC-667F6A23B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63985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60DFF-11BD-F5F4-35D4-1986ABBD36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D1279-E9A9-702E-144D-61114B788E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77824" y="2159175"/>
            <a:ext cx="4977453" cy="401778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84E624-7A76-56EC-FA0D-E2AA8EF9B9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8391" y="2159175"/>
            <a:ext cx="4985785" cy="401778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9D7DF5-30AD-AE47-D516-5CEE827707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301268-3A74-4110-8F08-063DFB8BB885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05C503-B649-B083-6341-F6E376AF8C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3EA35-CF5A-DB36-8B14-5C184B6F1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50411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BA3D8-FDD9-329B-BCC6-BBF47F01B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348" y="602671"/>
            <a:ext cx="10429303" cy="76892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EEF7DC-0699-CB3C-A7CB-39035D89A4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81349" y="1696325"/>
            <a:ext cx="4963538" cy="647700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300" baseline="0"/>
            </a:lvl1pPr>
            <a:lvl2pPr marL="457200" indent="0">
              <a:buNone/>
              <a:defRPr sz="1400" b="1"/>
            </a:lvl2pPr>
            <a:lvl3pPr marL="914400" indent="0">
              <a:buNone/>
              <a:defRPr sz="1400" b="1"/>
            </a:lvl3pPr>
            <a:lvl4pPr marL="1371600" indent="0">
              <a:buNone/>
              <a:defRPr sz="1400" b="1"/>
            </a:lvl4pPr>
            <a:lvl5pPr marL="1828800" indent="0">
              <a:buNone/>
              <a:defRPr sz="1400" b="1"/>
            </a:lvl5pPr>
            <a:lvl6pPr marL="2286000" indent="0">
              <a:buNone/>
              <a:defRPr sz="1400" b="1"/>
            </a:lvl6pPr>
            <a:lvl7pPr marL="2743200" indent="0">
              <a:buNone/>
              <a:defRPr sz="1400" b="1"/>
            </a:lvl7pPr>
            <a:lvl8pPr marL="3200400" indent="0">
              <a:buNone/>
              <a:defRPr sz="1400" b="1"/>
            </a:lvl8pPr>
            <a:lvl9pPr marL="3657600" indent="0">
              <a:buNone/>
              <a:defRPr sz="14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52EB40-99E1-CCA4-BAFA-F51AA56CF2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81349" y="2344025"/>
            <a:ext cx="4963538" cy="383337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8979BC-6B50-751D-D569-F360938B05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22669" y="1696325"/>
            <a:ext cx="4987982" cy="647700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300" baseline="0"/>
            </a:lvl1pPr>
            <a:lvl2pPr marL="457200" indent="0">
              <a:buNone/>
              <a:defRPr sz="1400" b="1"/>
            </a:lvl2pPr>
            <a:lvl3pPr marL="914400" indent="0">
              <a:buNone/>
              <a:defRPr sz="1400" b="1"/>
            </a:lvl3pPr>
            <a:lvl4pPr marL="1371600" indent="0">
              <a:buNone/>
              <a:defRPr sz="1400" b="1"/>
            </a:lvl4pPr>
            <a:lvl5pPr marL="1828800" indent="0">
              <a:buNone/>
              <a:defRPr sz="1400" b="1"/>
            </a:lvl5pPr>
            <a:lvl6pPr marL="2286000" indent="0">
              <a:buNone/>
              <a:defRPr sz="1400" b="1"/>
            </a:lvl6pPr>
            <a:lvl7pPr marL="2743200" indent="0">
              <a:buNone/>
              <a:defRPr sz="1400" b="1"/>
            </a:lvl7pPr>
            <a:lvl8pPr marL="3200400" indent="0">
              <a:buNone/>
              <a:defRPr sz="1400" b="1"/>
            </a:lvl8pPr>
            <a:lvl9pPr marL="3657600" indent="0">
              <a:buNone/>
              <a:defRPr sz="14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A3A26F-230E-2D25-6BDC-6ECA00FAEF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22669" y="2344025"/>
            <a:ext cx="4987982" cy="383337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8182A01-DE7C-3BA4-96FF-CDEF2F60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1C1AF-C1FB-48A7-98B4-E595E63F6614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CAA828-0166-8ECD-BCE8-654BEFDD71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90C0D2-459A-04AA-FD90-7687D2FE8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4169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D549F-FA71-857F-E02E-3CB63CE68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569611-F911-D3D4-B613-ACCDA56C45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44C44-5F8C-4BEA-BBCE-8694F126DC43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EA1961-0B6B-8FEB-F2CB-C42E90EF2D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2AA80E-3139-9F1B-9C3E-2A76628CF4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77376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F54789-9F96-511A-0FB6-24F6A8418C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E56F9-C8F2-4EF7-8042-704C94FF2795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780399-ADEF-8F74-9F59-6AD804C939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B6A34F-ABAB-9C4E-38A1-C6EEB944B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82041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E3917-2BF6-1CE2-F34B-49F0D09A1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807868"/>
            <a:ext cx="3640713" cy="2062594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15B8F-A9F3-8583-FFF1-175021F17A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2898" y="807867"/>
            <a:ext cx="5922489" cy="505318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D90AFF-A949-CE9E-6B94-C1B6196129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000652"/>
            <a:ext cx="3640713" cy="2868336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95267E-088F-FB9A-9469-551890F29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932DF-953D-44BD-83F8-5D8DA76EA12A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EA3FFC-B3A6-C0B6-5DAE-70BE0D6FBD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08D35F-BC2E-8D14-060F-449CBAF7C0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00379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909ED-ED97-A3CE-5569-77B45F414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820881"/>
            <a:ext cx="3639312" cy="206259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683BB3A-9E24-DE4C-9619-1502F1B6F389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247408" y="919595"/>
            <a:ext cx="6107979" cy="501361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B4CE1F-29E0-88BB-8489-E58236B8B1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000652"/>
            <a:ext cx="3643889" cy="2868336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4B7212-6816-FFD1-50B2-58844AD38E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F326D-65F4-4B2F-9A62-9E4BD9402C47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417744-5A24-B7B7-5FD6-E98E60832F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DA4D1-A71D-A7A6-3D0C-294E5D280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0311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990AE-F72C-4C2E-E2D0-7A8D7EEF0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41B46D-142E-8C8E-C4F4-B6B1586A6F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4D92E3-36AD-2615-0166-6B73C34F1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42F6F-0846-489A-A4BC-61B476BE2887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0BFB69-319D-2284-2734-217160D39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883B0-C775-5BD2-8EC6-A41D19BCA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22020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040463-6D41-8D45-088A-540B0D1883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92281"/>
            <a:ext cx="2628900" cy="558468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5F2276-7F04-F3F7-E3CE-F81C8DC637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92281"/>
            <a:ext cx="7734300" cy="558468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1802BF-9E0C-3251-8FAE-81F07DB05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9DF21-A340-467A-94AB-9502647BB771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9F1754-5B8F-A9FA-E8B1-06E04CE283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01E6A8-5139-ECD4-CC0C-32FFC6741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68285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5858A62-FE72-978B-BE71-05908D82E1A4}"/>
              </a:ext>
            </a:extLst>
          </p:cNvPr>
          <p:cNvSpPr/>
          <p:nvPr/>
        </p:nvSpPr>
        <p:spPr>
          <a:xfrm>
            <a:off x="0" y="0"/>
            <a:ext cx="12192000" cy="6860161"/>
          </a:xfrm>
          <a:prstGeom prst="rect">
            <a:avLst/>
          </a:prstGeom>
          <a:solidFill>
            <a:schemeClr val="bg2">
              <a:lumMod val="75000"/>
              <a:alpha val="15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BFA14B7-4740-5D9F-6489-BAD00C3E0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108" y="588245"/>
            <a:ext cx="10449784" cy="12659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90487F-803F-C5AF-BD93-39C0FC7389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77824" y="2157984"/>
            <a:ext cx="10442448" cy="39038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86FCEF-4EDF-C2EF-7D81-FEFF7042F3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77824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300" baseline="0">
                <a:solidFill>
                  <a:schemeClr val="tx2"/>
                </a:solidFill>
              </a:defRPr>
            </a:lvl1pPr>
          </a:lstStyle>
          <a:p>
            <a:fld id="{F9B0CB28-85DB-480B-8C99-FD493ACC7120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4663BC-4D46-C74D-DDF2-9D25B4D96F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32320" y="6356350"/>
            <a:ext cx="42976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1B4EAE-CB5C-D14B-77EF-7B155FA683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29999" y="6356350"/>
            <a:ext cx="521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+mj-lt"/>
              </a:defRPr>
            </a:lvl1pPr>
          </a:lstStyle>
          <a:p>
            <a:fld id="{5E4DE196-8A13-4FF7-A07E-102851959EAB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9351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2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2160" userDrawn="1">
          <p15:clr>
            <a:srgbClr val="F26B43"/>
          </p15:clr>
        </p15:guide>
        <p15:guide id="4" pos="3840" userDrawn="1">
          <p15:clr>
            <a:srgbClr val="F26B43"/>
          </p15:clr>
        </p15:guide>
        <p15:guide id="5" orient="horz" pos="3816" userDrawn="1">
          <p15:clr>
            <a:srgbClr val="F26B43"/>
          </p15:clr>
        </p15:guide>
        <p15:guide id="6" orient="horz" pos="117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8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4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4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4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5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 /><Relationship Id="rId1" Type="http://schemas.openxmlformats.org/officeDocument/2006/relationships/slideLayout" Target="../slideLayouts/slideLayout4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 /><Relationship Id="rId1" Type="http://schemas.openxmlformats.org/officeDocument/2006/relationships/slideLayout" Target="../slideLayouts/slideLayout7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 /><Relationship Id="rId1" Type="http://schemas.openxmlformats.org/officeDocument/2006/relationships/slideLayout" Target="../slideLayouts/slideLayout7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 /><Relationship Id="rId1" Type="http://schemas.openxmlformats.org/officeDocument/2006/relationships/slideLayout" Target="../slideLayouts/slideLayout4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 /><Relationship Id="rId1" Type="http://schemas.openxmlformats.org/officeDocument/2006/relationships/slideLayout" Target="../slideLayouts/slideLayout7.xml" 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 /><Relationship Id="rId2" Type="http://schemas.openxmlformats.org/officeDocument/2006/relationships/image" Target="../media/image11.png" /><Relationship Id="rId1" Type="http://schemas.openxmlformats.org/officeDocument/2006/relationships/slideLayout" Target="../slideLayouts/slideLayout7.xml" 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 /><Relationship Id="rId2" Type="http://schemas.openxmlformats.org/officeDocument/2006/relationships/image" Target="../media/image13.svg" /><Relationship Id="rId1" Type="http://schemas.openxmlformats.org/officeDocument/2006/relationships/slideLayout" Target="../slideLayouts/slideLayout7.xml" 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 /><Relationship Id="rId1" Type="http://schemas.openxmlformats.org/officeDocument/2006/relationships/slideLayout" Target="../slideLayouts/slideLayout4.xml" 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 /><Relationship Id="rId2" Type="http://schemas.openxmlformats.org/officeDocument/2006/relationships/image" Target="../media/image16.png" /><Relationship Id="rId1" Type="http://schemas.openxmlformats.org/officeDocument/2006/relationships/slideLayout" Target="../slideLayouts/slideLayout7.xml" 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1.safelinks.protection.outlook.com/?url=https%3A%2F%2Fico.org.uk%2F&amp;data=05%7C02%7C2421022%40student.uwtsd.ac.uk%7C96c6cec63786413736b508dec9ef1b9c%7C4e0f11f9046e45059cb8db2152311e21%7C0%7C0%7C639170225959307787%7CUnknown%7CTWFpbGZsb3d8eyJFbXB0eU1hcGkiOnRydWUsIlYiOiIwLjAuMDAwMCIsIlAiOiJXaW4zMiIsIkFOIjoiTWFpbCIsIldUIjoyfQ%3D%3D%7C0%7C%7C%7C&amp;sdata=1Wru0jZp9UmpRDyHk2PvLvEDQi6nPw4jh4ArvqqzY5g%3D&amp;reserved=0" TargetMode="External" /><Relationship Id="rId2" Type="http://schemas.openxmlformats.org/officeDocument/2006/relationships/hyperlink" Target="https://eur01.safelinks.protection.outlook.com/?url=https%3A%2F%2Fcommission.europa.eu%2F&amp;data=05%7C02%7C2421022%40student.uwtsd.ac.uk%7C96c6cec63786413736b508dec9ef1b9c%7C4e0f11f9046e45059cb8db2152311e21%7C0%7C0%7C639170225959273925%7CUnknown%7CTWFpbGZsb3d8eyJFbXB0eU1hcGkiOnRydWUsIlYiOiIwLjAuMDAwMCIsIlAiOiJXaW4zMiIsIkFOIjoiTWFpbCIsIldUIjoyfQ%3D%3D%7C0%7C%7C%7C&amp;sdata=mcEPGPMLdgMpokeNApOl6J39aHsnX2v%2BYdCfOzmW0B0%3D&amp;reserved=0" TargetMode="External" /><Relationship Id="rId1" Type="http://schemas.openxmlformats.org/officeDocument/2006/relationships/slideLayout" Target="../slideLayouts/slideLayout7.xml" /><Relationship Id="rId5" Type="http://schemas.openxmlformats.org/officeDocument/2006/relationships/hyperlink" Target="https://eur01.safelinks.protection.outlook.com/?url=https%3A%2F%2Fwww.salesforce.com%2Fcrm%2F&amp;data=05%7C02%7C2421022%40student.uwtsd.ac.uk%7C96c6cec63786413736b508dec9ef1b9c%7C4e0f11f9046e45059cb8db2152311e21%7C0%7C0%7C639170225959345354%7CUnknown%7CTWFpbGZsb3d8eyJFbXB0eU1hcGkiOnRydWUsIlYiOiIwLjAuMDAwMCIsIlAiOiJXaW4zMiIsIkFOIjoiTWFpbCIsIldUIjoyfQ%3D%3D%7C0%7C%7C%7C&amp;sdata=GULYxAwuFWU%2BCjpkhKGA7tvMo60hk6EV2qSvprTgx%2Bo%3D&amp;reserved=0" TargetMode="External" /><Relationship Id="rId4" Type="http://schemas.openxmlformats.org/officeDocument/2006/relationships/hyperlink" Target="https://eur01.safelinks.protection.outlook.com/?url=https%3A%2F%2Fwww.oracle.com%2Ferp%2F&amp;data=05%7C02%7C2421022%40student.uwtsd.ac.uk%7C96c6cec63786413736b508dec9ef1b9c%7C4e0f11f9046e45059cb8db2152311e21%7C0%7C0%7C639170225959327128%7CUnknown%7CTWFpbGZsb3d8eyJFbXB0eU1hcGkiOnRydWUsIlYiOiIwLjAuMDAwMCIsIlAiOiJXaW4zMiIsIkFOIjoiTWFpbCIsIldUIjoyfQ%3D%3D%7C0%7C%7C%7C&amp;sdata=C%2F6EpgMqR4%2F%2FQ%2FfkhGfiRLxAMKy4dCjrlRTEpRSjTAM%3D&amp;reserved=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What Are the Key Benefits of Managed Services for Your Business">
            <a:extLst>
              <a:ext uri="{FF2B5EF4-FFF2-40B4-BE49-F238E27FC236}">
                <a16:creationId xmlns:a16="http://schemas.microsoft.com/office/drawing/2014/main" id="{1E506EAD-8EF1-1754-82CB-E8A3BD7A06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112" r="7878"/>
          <a:stretch>
            <a:fillRect/>
          </a:stretch>
        </p:blipFill>
        <p:spPr>
          <a:xfrm>
            <a:off x="5648987" y="739628"/>
            <a:ext cx="5922489" cy="5712824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3" name="Subtitle 2"/>
          <p:cNvSpPr>
            <a:spLocks noGrp="1"/>
          </p:cNvSpPr>
          <p:nvPr>
            <p:ph type="body" sz="half" idx="2"/>
          </p:nvPr>
        </p:nvSpPr>
        <p:spPr>
          <a:xfrm>
            <a:off x="188624" y="80445"/>
            <a:ext cx="5318559" cy="5703761"/>
          </a:xfrm>
        </p:spPr>
        <p:txBody>
          <a:bodyPr anchor="b">
            <a:normAutofit fontScale="40000" lnSpcReduction="20000"/>
          </a:bodyPr>
          <a:lstStyle/>
          <a:p>
            <a:pPr algn="ctr"/>
            <a:r>
              <a:rPr lang="en-US" sz="5400" b="1">
                <a:highlight>
                  <a:srgbClr val="FFFFFF"/>
                </a:highlight>
              </a:rPr>
              <a:t>Leadership and Management Skills for the Workplace – UWTSD Level 5</a:t>
            </a:r>
            <a:endParaRPr lang="en-US" sz="5400" b="1"/>
          </a:p>
          <a:p>
            <a:pPr algn="ctr"/>
            <a:r>
              <a:rPr lang="en-US" sz="5400" b="1"/>
              <a:t>Information Systems in Modern Business Operations</a:t>
            </a:r>
          </a:p>
          <a:p>
            <a:pPr algn="ctr"/>
            <a:r>
              <a:rPr lang="en-US" sz="5400" b="1">
                <a:solidFill>
                  <a:srgbClr val="000000"/>
                </a:solidFill>
                <a:highlight>
                  <a:srgbClr val="FFFFFF"/>
                </a:highlight>
                <a:latin typeface="Segoe UI"/>
                <a:cs typeface="Segoe UI"/>
              </a:rPr>
              <a:t>UWTSD Level 5</a:t>
            </a:r>
            <a:endParaRPr lang="en-US" sz="5400" b="1"/>
          </a:p>
          <a:p>
            <a:pPr algn="ctr"/>
            <a:endParaRPr lang="en-US" dirty="0"/>
          </a:p>
          <a:p>
            <a:pPr algn="ctr"/>
            <a:r>
              <a:rPr lang="en-US" sz="5400" b="1" dirty="0">
                <a:solidFill>
                  <a:srgbClr val="000000"/>
                </a:solidFill>
                <a:highlight>
                  <a:srgbClr val="FFFFFF"/>
                </a:highlight>
                <a:latin typeface="Segoe UI"/>
                <a:cs typeface="Segoe UI"/>
              </a:rPr>
              <a:t>Student Name</a:t>
            </a:r>
            <a:r>
              <a:rPr lang="en-US" sz="5400" dirty="0">
                <a:solidFill>
                  <a:srgbClr val="000000"/>
                </a:solidFill>
                <a:highlight>
                  <a:srgbClr val="FFFFFF"/>
                </a:highlight>
                <a:latin typeface="Segoe UI"/>
                <a:cs typeface="Segoe UI"/>
              </a:rPr>
              <a:t>: </a:t>
            </a:r>
            <a:r>
              <a:rPr lang="en-US" sz="5400" dirty="0" err="1">
                <a:solidFill>
                  <a:srgbClr val="000000"/>
                </a:solidFill>
                <a:highlight>
                  <a:srgbClr val="FFFFFF"/>
                </a:highlight>
                <a:latin typeface="Segoe UI"/>
                <a:cs typeface="Segoe UI"/>
              </a:rPr>
              <a:t>Mehrunnisa</a:t>
            </a:r>
            <a:r>
              <a:rPr lang="en-US" sz="5400" dirty="0">
                <a:solidFill>
                  <a:srgbClr val="000000"/>
                </a:solidFill>
                <a:highlight>
                  <a:srgbClr val="FFFFFF"/>
                </a:highlight>
                <a:latin typeface="Segoe UI"/>
                <a:cs typeface="Segoe UI"/>
              </a:rPr>
              <a:t> Durrani /</a:t>
            </a:r>
            <a:r>
              <a:rPr lang="en-US" sz="5500" dirty="0">
                <a:solidFill>
                  <a:srgbClr val="000000"/>
                </a:solidFill>
                <a:highlight>
                  <a:srgbClr val="FFFFFF"/>
                </a:highlight>
                <a:latin typeface="Segoe UI"/>
                <a:cs typeface="Segoe UI"/>
              </a:rPr>
              <a:t>Mareka </a:t>
            </a:r>
            <a:r>
              <a:rPr lang="en-US" sz="5500" dirty="0" err="1">
                <a:solidFill>
                  <a:srgbClr val="000000"/>
                </a:solidFill>
                <a:highlight>
                  <a:srgbClr val="FFFFFF"/>
                </a:highlight>
                <a:latin typeface="Segoe UI"/>
                <a:cs typeface="Segoe UI"/>
              </a:rPr>
              <a:t>kraukle</a:t>
            </a:r>
          </a:p>
          <a:p>
            <a:pPr algn="ctr"/>
            <a:r>
              <a:rPr lang="en-US" sz="5400" b="1">
                <a:solidFill>
                  <a:srgbClr val="000000"/>
                </a:solidFill>
                <a:highlight>
                  <a:srgbClr val="FFFFFF"/>
                </a:highlight>
                <a:latin typeface="Segoe UI"/>
                <a:cs typeface="Segoe UI"/>
              </a:rPr>
              <a:t>Student ID</a:t>
            </a:r>
            <a:r>
              <a:rPr lang="en-US" sz="5400">
                <a:solidFill>
                  <a:srgbClr val="000000"/>
                </a:solidFill>
                <a:highlight>
                  <a:srgbClr val="FFFFFF"/>
                </a:highlight>
                <a:latin typeface="Segoe UI"/>
                <a:cs typeface="Segoe UI"/>
              </a:rPr>
              <a:t>:2410419/2421022</a:t>
            </a:r>
            <a:endParaRPr lang="en-US" sz="5400"/>
          </a:p>
          <a:p>
            <a:pPr algn="ctr"/>
            <a:r>
              <a:rPr lang="en-US" sz="5400" b="1" dirty="0">
                <a:solidFill>
                  <a:srgbClr val="000000"/>
                </a:solidFill>
                <a:highlight>
                  <a:srgbClr val="FFFFFF"/>
                </a:highlight>
                <a:latin typeface="Segoe UI"/>
                <a:cs typeface="Segoe UI"/>
              </a:rPr>
              <a:t>Module </a:t>
            </a:r>
            <a:r>
              <a:rPr lang="en-US" sz="5400" b="1" dirty="0" err="1">
                <a:solidFill>
                  <a:srgbClr val="000000"/>
                </a:solidFill>
                <a:highlight>
                  <a:srgbClr val="FFFFFF"/>
                </a:highlight>
                <a:latin typeface="Segoe UI"/>
                <a:cs typeface="Segoe UI"/>
              </a:rPr>
              <a:t>Tutor</a:t>
            </a:r>
            <a:r>
              <a:rPr lang="en-US" sz="5400" dirty="0" err="1">
                <a:solidFill>
                  <a:srgbClr val="000000"/>
                </a:solidFill>
                <a:highlight>
                  <a:srgbClr val="FFFFFF"/>
                </a:highlight>
                <a:latin typeface="Segoe UI"/>
                <a:cs typeface="Segoe UI"/>
              </a:rPr>
              <a:t>:Chinomso</a:t>
            </a:r>
            <a:r>
              <a:rPr lang="en-US" sz="5400" dirty="0">
                <a:solidFill>
                  <a:srgbClr val="000000"/>
                </a:solidFill>
                <a:highlight>
                  <a:srgbClr val="FFFFFF"/>
                </a:highlight>
                <a:latin typeface="Segoe UI"/>
                <a:cs typeface="Segoe UI"/>
              </a:rPr>
              <a:t> </a:t>
            </a:r>
            <a:r>
              <a:rPr lang="en-US" sz="5400" dirty="0" err="1">
                <a:solidFill>
                  <a:srgbClr val="000000"/>
                </a:solidFill>
                <a:highlight>
                  <a:srgbClr val="FFFFFF"/>
                </a:highlight>
                <a:latin typeface="Segoe UI"/>
                <a:cs typeface="Segoe UI"/>
              </a:rPr>
              <a:t>Nwagboso</a:t>
            </a:r>
            <a:endParaRPr lang="en-US" sz="5400" dirty="0" err="1"/>
          </a:p>
          <a:p>
            <a:pPr algn="ctr"/>
            <a:r>
              <a:rPr lang="en-US" sz="5400" b="1">
                <a:solidFill>
                  <a:srgbClr val="000000"/>
                </a:solidFill>
                <a:highlight>
                  <a:srgbClr val="FFFFFF"/>
                </a:highlight>
                <a:latin typeface="Segoe UI"/>
                <a:cs typeface="Segoe UI"/>
              </a:rPr>
              <a:t>Submission Date</a:t>
            </a:r>
            <a:r>
              <a:rPr lang="en-US" sz="5400">
                <a:solidFill>
                  <a:srgbClr val="000000"/>
                </a:solidFill>
                <a:highlight>
                  <a:srgbClr val="FFFFFF"/>
                </a:highlight>
                <a:latin typeface="Segoe UI"/>
                <a:cs typeface="Segoe UI"/>
              </a:rPr>
              <a:t>:</a:t>
            </a:r>
            <a:r>
              <a:rPr lang="en-US" sz="4800" b="1">
                <a:solidFill>
                  <a:srgbClr val="000000"/>
                </a:solidFill>
                <a:highlight>
                  <a:srgbClr val="FFFFFF"/>
                </a:highlight>
                <a:latin typeface="Aptos Narrow"/>
                <a:cs typeface="Segoe UI"/>
              </a:rPr>
              <a:t>15/06/2026</a:t>
            </a:r>
            <a:endParaRPr lang="en-US" sz="4800"/>
          </a:p>
          <a:p>
            <a:pPr algn="ctr"/>
            <a:br>
              <a:rPr lang="en-US" sz="2400" b="1" dirty="0"/>
            </a:br>
            <a:endParaRPr lang="en-US" b="1"/>
          </a:p>
        </p:txBody>
      </p:sp>
      <p:sp>
        <p:nvSpPr>
          <p:cNvPr id="32" name="Date Placeholder 4">
            <a:extLst>
              <a:ext uri="{FF2B5EF4-FFF2-40B4-BE49-F238E27FC236}">
                <a16:creationId xmlns:a16="http://schemas.microsoft.com/office/drawing/2014/main" id="{A11669F9-9752-A6EC-F91B-7360151EB21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4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32A3E6C-9D46-4591-AEA9-D2FAF1711061}" type="datetime1">
              <a:rPr lang="en-US" smtClean="0"/>
              <a:pPr>
                <a:spcAft>
                  <a:spcPts val="600"/>
                </a:spcAft>
              </a:pPr>
              <a:t>6/14/2026</a:t>
            </a:fld>
            <a:endParaRPr lang="en-US"/>
          </a:p>
        </p:txBody>
      </p:sp>
      <p:sp>
        <p:nvSpPr>
          <p:cNvPr id="33" name="Footer Placeholder 5">
            <a:extLst>
              <a:ext uri="{FF2B5EF4-FFF2-40B4-BE49-F238E27FC236}">
                <a16:creationId xmlns:a16="http://schemas.microsoft.com/office/drawing/2014/main" id="{267C2D6D-ABAF-C341-3579-C00958B1F1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32320" y="6356350"/>
            <a:ext cx="4297680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34" name="Slide Number Placeholder 6">
            <a:extLst>
              <a:ext uri="{FF2B5EF4-FFF2-40B4-BE49-F238E27FC236}">
                <a16:creationId xmlns:a16="http://schemas.microsoft.com/office/drawing/2014/main" id="{54325CD8-F842-2760-73D3-56EE7FE0B4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47019B3-A253-E8D3-786C-B0F711AB691E}"/>
              </a:ext>
            </a:extLst>
          </p:cNvPr>
          <p:cNvSpPr txBox="1"/>
          <p:nvPr/>
        </p:nvSpPr>
        <p:spPr>
          <a:xfrm>
            <a:off x="4931" y="134758"/>
            <a:ext cx="12184975" cy="6042204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400" b="1" i="0" u="none" strike="noStrike">
                <a:solidFill>
                  <a:schemeClr val="tx2"/>
                </a:solidFill>
              </a:rPr>
              <a:t>Introduction</a:t>
            </a:r>
            <a:endParaRPr lang="en-US"/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400" b="0" i="0" u="none" strike="noStrike">
                <a:solidFill>
                  <a:schemeClr val="tx2"/>
                </a:solidFill>
              </a:rPr>
              <a:t>Information Systems (IS) are integrated systems that collect, process, store, and distribute information to support business activities and decision-making.</a:t>
            </a:r>
            <a:endParaRPr lang="en-US" sz="2400" b="0" i="0" u="none" strike="noStrike" dirty="0">
              <a:solidFill>
                <a:schemeClr val="tx2"/>
              </a:solidFill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solidFill>
                  <a:schemeClr val="tx2"/>
                </a:solidFill>
              </a:rPr>
              <a:t>Modern </a:t>
            </a:r>
            <a:r>
              <a:rPr lang="en-US" sz="2400" b="0" i="0" u="none" strike="noStrike" dirty="0" err="1">
                <a:solidFill>
                  <a:schemeClr val="tx2"/>
                </a:solidFill>
              </a:rPr>
              <a:t>organisations</a:t>
            </a:r>
            <a:r>
              <a:rPr lang="en-US" sz="2400" b="0" i="0" u="none" strike="noStrike" dirty="0">
                <a:solidFill>
                  <a:schemeClr val="tx2"/>
                </a:solidFill>
              </a:rPr>
              <a:t> depend on information systems to: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400" b="0" i="0" u="none" strike="noStrike">
                <a:solidFill>
                  <a:schemeClr val="tx2"/>
                </a:solidFill>
              </a:rPr>
              <a:t>• Improve efficiency</a:t>
            </a:r>
            <a:endParaRPr lang="en-US" sz="2400" b="0" i="0" u="none" strike="noStrike" dirty="0">
              <a:solidFill>
                <a:schemeClr val="tx2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400" b="0" i="0" u="none" strike="noStrike">
                <a:solidFill>
                  <a:schemeClr val="tx2"/>
                </a:solidFill>
              </a:rPr>
              <a:t>• Enhance customer service</a:t>
            </a:r>
            <a:endParaRPr lang="en-US" sz="2400" b="0" i="0" u="none" strike="noStrike" dirty="0">
              <a:solidFill>
                <a:schemeClr val="tx2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400" b="0" i="0" u="none" strike="noStrike">
                <a:solidFill>
                  <a:schemeClr val="tx2"/>
                </a:solidFill>
              </a:rPr>
              <a:t>• Support management decisions</a:t>
            </a:r>
            <a:endParaRPr lang="en-US" sz="2400" b="0" i="0" u="none" strike="noStrike" dirty="0">
              <a:solidFill>
                <a:schemeClr val="tx2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400" b="0" i="0" u="none" strike="noStrike">
                <a:solidFill>
                  <a:schemeClr val="tx2"/>
                </a:solidFill>
              </a:rPr>
              <a:t>• Gain competitive advantage</a:t>
            </a:r>
            <a:endParaRPr lang="en-US" sz="2400" b="0" i="0" u="none" strike="noStrike" dirty="0">
              <a:solidFill>
                <a:schemeClr val="tx2"/>
              </a:solidFill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400" b="0" i="0" u="none" strike="noStrike" dirty="0">
              <a:solidFill>
                <a:schemeClr val="tx2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400">
                <a:solidFill>
                  <a:schemeClr val="tx2"/>
                </a:solidFill>
                <a:ea typeface="+mn-lt"/>
                <a:cs typeface="+mn-lt"/>
              </a:rPr>
              <a:t>References: (Laudon and Laudon, 2022)</a:t>
            </a:r>
            <a:endParaRPr lang="en-US" sz="2400" dirty="0">
              <a:solidFill>
                <a:schemeClr val="tx2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1600" b="0" i="0" u="none" strike="noStrike">
                <a:solidFill>
                  <a:schemeClr val="tx2"/>
                </a:solidFill>
              </a:rPr>
              <a:t>This presentation analyses Enterprise Resource Planning (ERP), Customer Relationship Management (CRM), and Business Intelligence (BI) systems, evaluates ethical concerns, and provides recommendations for a growing business.</a:t>
            </a: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tx2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C689E7C-753A-63E8-96CF-B8C856AFEA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4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0C6A81A5-87CE-4162-9E8D-B97F2B778C58}" type="datetime1">
              <a:pPr>
                <a:spcAft>
                  <a:spcPts val="600"/>
                </a:spcAft>
              </a:pPr>
              <a:t>6/14/2026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CE89091-127B-C584-D02A-90CA74FBC5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32320" y="6356350"/>
            <a:ext cx="429768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 cap="all" spc="300" baseline="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E79FF5-1246-8D81-711C-11572D2939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pic>
        <p:nvPicPr>
          <p:cNvPr id="8" name="Picture 7" descr="5 Ways To Improve Your Customer Service">
            <a:extLst>
              <a:ext uri="{FF2B5EF4-FFF2-40B4-BE49-F238E27FC236}">
                <a16:creationId xmlns:a16="http://schemas.microsoft.com/office/drawing/2014/main" id="{561F37B3-2CD0-6EAC-CBD0-BC5CB8DEE6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5504" y="1169365"/>
            <a:ext cx="4369557" cy="38368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2630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trategic Information Systems">
            <a:extLst>
              <a:ext uri="{FF2B5EF4-FFF2-40B4-BE49-F238E27FC236}">
                <a16:creationId xmlns:a16="http://schemas.microsoft.com/office/drawing/2014/main" id="{04F61B83-F892-48B4-4C9E-6590D5626F2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836" t="30341" r="30362" b="11765"/>
          <a:stretch>
            <a:fillRect/>
          </a:stretch>
        </p:blipFill>
        <p:spPr>
          <a:xfrm>
            <a:off x="87909" y="1259507"/>
            <a:ext cx="3507784" cy="3648664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AAE3D2B-7331-9893-0861-F5D9642AEE65}"/>
              </a:ext>
            </a:extLst>
          </p:cNvPr>
          <p:cNvSpPr txBox="1"/>
          <p:nvPr/>
        </p:nvSpPr>
        <p:spPr>
          <a:xfrm>
            <a:off x="3874277" y="803085"/>
            <a:ext cx="8231262" cy="5101335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endParaRPr lang="en-US" sz="2400" b="1" i="0" u="none" strike="noStrike" dirty="0">
              <a:solidFill>
                <a:schemeClr val="tx2"/>
              </a:solidFill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>
                <a:solidFill>
                  <a:schemeClr val="tx2"/>
                </a:solidFill>
              </a:rPr>
              <a:t>Information systems are essential because they:</a:t>
            </a:r>
            <a:endParaRPr lang="en-US" sz="2400" b="0" i="0" u="none" strike="noStrike" dirty="0">
              <a:solidFill>
                <a:schemeClr val="tx2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400" b="0" i="0" u="none" strike="noStrike">
                <a:solidFill>
                  <a:schemeClr val="tx2"/>
                </a:solidFill>
              </a:rPr>
              <a:t>• Automate routine business processes</a:t>
            </a:r>
            <a:endParaRPr lang="en-US" sz="2400" b="0" i="0" u="none" strike="noStrike" dirty="0">
              <a:solidFill>
                <a:schemeClr val="tx2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400" b="0" i="0" u="none" strike="noStrike">
                <a:solidFill>
                  <a:schemeClr val="tx2"/>
                </a:solidFill>
              </a:rPr>
              <a:t>• Improve communication between departments</a:t>
            </a:r>
            <a:endParaRPr lang="en-US" sz="2400" b="0" i="0" u="none" strike="noStrike" dirty="0">
              <a:solidFill>
                <a:schemeClr val="tx2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400" b="0" i="0" u="none" strike="noStrike">
                <a:solidFill>
                  <a:schemeClr val="tx2"/>
                </a:solidFill>
              </a:rPr>
              <a:t>• Reduce operational costs</a:t>
            </a:r>
            <a:endParaRPr lang="en-US" sz="2400" b="0" i="0" u="none" strike="noStrike" dirty="0">
              <a:solidFill>
                <a:schemeClr val="tx2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400" b="0" i="0" u="none" strike="noStrike">
                <a:solidFill>
                  <a:schemeClr val="tx2"/>
                </a:solidFill>
              </a:rPr>
              <a:t>• Support strategic planning</a:t>
            </a:r>
            <a:endParaRPr lang="en-US" sz="2400" b="0" i="0" u="none" strike="noStrike" dirty="0">
              <a:solidFill>
                <a:schemeClr val="tx2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400" b="0" i="0" u="none" strike="noStrike">
                <a:solidFill>
                  <a:schemeClr val="tx2"/>
                </a:solidFill>
              </a:rPr>
              <a:t>• Increase productivity</a:t>
            </a:r>
            <a:endParaRPr lang="en-US" sz="2400" b="0" i="0" u="none" strike="noStrike" dirty="0">
              <a:solidFill>
                <a:schemeClr val="tx2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400" b="0" i="0" u="none" strike="noStrike">
                <a:solidFill>
                  <a:schemeClr val="tx2"/>
                </a:solidFill>
              </a:rPr>
              <a:t>• Enable faster decision-making</a:t>
            </a:r>
            <a:endParaRPr lang="en-US" sz="2400" b="0" i="0" u="none" strike="noStrike" dirty="0">
              <a:solidFill>
                <a:schemeClr val="tx2"/>
              </a:solidFill>
            </a:endParaRP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US" sz="1600" b="0" i="0" u="none" strike="noStrike" dirty="0">
                <a:solidFill>
                  <a:schemeClr val="tx2"/>
                </a:solidFill>
              </a:rPr>
              <a:t>According to Laudon and Laudon (2022), </a:t>
            </a:r>
            <a:r>
              <a:rPr lang="en-US" sz="1600" b="0" i="0" u="none" strike="noStrike" dirty="0" err="1">
                <a:solidFill>
                  <a:schemeClr val="tx2"/>
                </a:solidFill>
              </a:rPr>
              <a:t>organisations</a:t>
            </a:r>
            <a:r>
              <a:rPr lang="en-US" sz="1600" b="0" i="0" u="none" strike="noStrike" dirty="0">
                <a:solidFill>
                  <a:schemeClr val="tx2"/>
                </a:solidFill>
              </a:rPr>
              <a:t> that effectively </a:t>
            </a:r>
            <a:r>
              <a:rPr lang="en-US" sz="1600" b="0" i="0" u="none" strike="noStrike" dirty="0" err="1">
                <a:solidFill>
                  <a:schemeClr val="tx2"/>
                </a:solidFill>
              </a:rPr>
              <a:t>utilise</a:t>
            </a:r>
            <a:r>
              <a:rPr lang="en-US" sz="1600" b="0" i="0" u="none" strike="noStrike" dirty="0">
                <a:solidFill>
                  <a:schemeClr val="tx2"/>
                </a:solidFill>
              </a:rPr>
              <a:t> information systems are better positioned to respond to market changes and achieve sustainable </a:t>
            </a:r>
            <a:r>
              <a:rPr lang="en-US" sz="1600" b="0" i="0" u="none" strike="noStrike" dirty="0" err="1">
                <a:solidFill>
                  <a:schemeClr val="tx2"/>
                </a:solidFill>
              </a:rPr>
              <a:t>growth.</a:t>
            </a:r>
            <a:r>
              <a:rPr lang="en-US" sz="1600" dirty="0" err="1">
                <a:solidFill>
                  <a:schemeClr val="tx2"/>
                </a:solidFill>
                <a:ea typeface="+mn-lt"/>
                <a:cs typeface="+mn-lt"/>
              </a:rPr>
              <a:t>References</a:t>
            </a:r>
            <a:r>
              <a:rPr lang="en-US" sz="1600" dirty="0">
                <a:solidFill>
                  <a:schemeClr val="tx2"/>
                </a:solidFill>
                <a:ea typeface="+mn-lt"/>
                <a:cs typeface="+mn-lt"/>
              </a:rPr>
              <a:t>: (Laudon and Laudon, 2022; Westerman, Bonnet and McAfee, 2014)</a:t>
            </a:r>
            <a:endParaRPr lang="en-US" sz="1600" b="0" i="0" u="none" strike="noStrike" dirty="0">
              <a:solidFill>
                <a:schemeClr val="tx2"/>
              </a:solidFill>
              <a:ea typeface="+mn-lt"/>
              <a:cs typeface="+mn-lt"/>
            </a:endParaRP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US" sz="1600" b="1" i="0" u="none" strike="noStrike">
                <a:solidFill>
                  <a:schemeClr val="tx2"/>
                </a:solidFill>
              </a:rPr>
              <a:t>Key Benefit: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US" sz="1600" b="0" i="0" u="none" strike="noStrike">
                <a:solidFill>
                  <a:schemeClr val="tx2"/>
                </a:solidFill>
              </a:rPr>
              <a:t>Information becomes a strategic business asset rather than simply stored data.</a:t>
            </a:r>
            <a:endParaRPr lang="en-US" sz="1600" b="0" i="0" u="none" strike="noStrike" dirty="0">
              <a:solidFill>
                <a:schemeClr val="tx2"/>
              </a:solidFill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tx2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D77132-91CA-FDB1-9FE2-CEB77DF853C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4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C693EC7F-5410-4B56-B4FB-CBB8D1C7738D}" type="datetime1">
              <a:pPr>
                <a:spcAft>
                  <a:spcPts val="600"/>
                </a:spcAft>
              </a:pPr>
              <a:t>6/14/2026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41DE5F8-7D1C-A872-7B35-1DAFC211C9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32320" y="6356350"/>
            <a:ext cx="429768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 cap="all" spc="300" baseline="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B2916B-9498-49DE-2CFD-D9D0B7B546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4ACFC0-AFDC-F1B9-6DFB-0AA950B580EB}"/>
              </a:ext>
            </a:extLst>
          </p:cNvPr>
          <p:cNvSpPr txBox="1"/>
          <p:nvPr/>
        </p:nvSpPr>
        <p:spPr>
          <a:xfrm>
            <a:off x="2502090" y="244523"/>
            <a:ext cx="7654118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latin typeface="UICTFontTextStyleEmphasizedBody"/>
                <a:ea typeface="UICTFontTextStyleEmphasizedBody"/>
                <a:cs typeface="UICTFontTextStyleEmphasizedBody"/>
              </a:rPr>
              <a:t>Strategic Importance of Information Systems</a:t>
            </a:r>
            <a:endParaRPr lang="en-US" sz="2400"/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06262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55B84EF-9961-67AB-C687-CC6F394B168C}"/>
              </a:ext>
            </a:extLst>
          </p:cNvPr>
          <p:cNvSpPr txBox="1"/>
          <p:nvPr/>
        </p:nvSpPr>
        <p:spPr>
          <a:xfrm>
            <a:off x="-100264" y="-706854"/>
            <a:ext cx="8582734" cy="846468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0000"/>
              </a:lnSpc>
              <a:spcBef>
                <a:spcPts val="1000"/>
              </a:spcBef>
            </a:pPr>
            <a:endParaRPr lang="en-US" sz="3200" b="1" dirty="0">
              <a:solidFill>
                <a:schemeClr val="tx2"/>
              </a:solidFill>
            </a:endParaRP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US" sz="3200" b="1" i="0" u="none" strike="noStrike">
                <a:solidFill>
                  <a:schemeClr val="tx2"/>
                </a:solidFill>
              </a:rPr>
              <a:t>Types of Information Systems</a:t>
            </a:r>
            <a:endParaRPr lang="en-US">
              <a:solidFill>
                <a:schemeClr val="tx2"/>
              </a:solidFill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b="0" i="0" u="none" strike="noStrike">
                <a:solidFill>
                  <a:schemeClr val="tx2"/>
                </a:solidFill>
              </a:rPr>
              <a:t>Businesses commonly use several information systems:</a:t>
            </a:r>
            <a:endParaRPr lang="en-US" sz="2000" b="0" i="0" u="none" strike="noStrike" dirty="0">
              <a:solidFill>
                <a:schemeClr val="tx2"/>
              </a:solidFill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b="0" i="0" u="none" strike="noStrike">
                <a:solidFill>
                  <a:schemeClr val="tx2"/>
                </a:solidFill>
              </a:rPr>
              <a:t>Transaction Processing Systems (TPS)</a:t>
            </a:r>
            <a:endParaRPr lang="en-US" sz="2000" b="0" i="0" u="none" strike="noStrike" dirty="0">
              <a:solidFill>
                <a:schemeClr val="tx2"/>
              </a:solidFill>
            </a:endParaRPr>
          </a:p>
          <a:p>
            <a:pPr marL="228600" lvl="1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b="0" i="0" u="none" strike="noStrike">
                <a:solidFill>
                  <a:schemeClr val="tx2"/>
                </a:solidFill>
              </a:rPr>
              <a:t>Handle day-to-day transactions</a:t>
            </a:r>
            <a:endParaRPr lang="en-US" sz="2000" b="0" i="0" u="none" strike="noStrike" dirty="0">
              <a:solidFill>
                <a:schemeClr val="tx2"/>
              </a:solidFill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b="0" i="0" u="none" strike="noStrike">
                <a:solidFill>
                  <a:schemeClr val="tx2"/>
                </a:solidFill>
              </a:rPr>
              <a:t>Management Information Systems (MIS)</a:t>
            </a:r>
            <a:endParaRPr lang="en-US" sz="2000" b="0" i="0" u="none" strike="noStrike" dirty="0">
              <a:solidFill>
                <a:schemeClr val="tx2"/>
              </a:solidFill>
            </a:endParaRPr>
          </a:p>
          <a:p>
            <a:pPr marL="228600" lvl="1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b="0" i="0" u="none" strike="noStrike">
                <a:solidFill>
                  <a:schemeClr val="tx2"/>
                </a:solidFill>
              </a:rPr>
              <a:t>Produce routine management reports</a:t>
            </a:r>
            <a:endParaRPr lang="en-US" sz="2000" b="0" i="0" u="none" strike="noStrike" dirty="0">
              <a:solidFill>
                <a:schemeClr val="tx2"/>
              </a:solidFill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b="0" i="0" u="none" strike="noStrike">
                <a:solidFill>
                  <a:schemeClr val="tx2"/>
                </a:solidFill>
              </a:rPr>
              <a:t>Enterprise Resource Planning (ERP)</a:t>
            </a:r>
            <a:endParaRPr lang="en-US" sz="2000" b="0" i="0" u="none" strike="noStrike" dirty="0">
              <a:solidFill>
                <a:schemeClr val="tx2"/>
              </a:solidFill>
            </a:endParaRPr>
          </a:p>
          <a:p>
            <a:pPr marL="228600" lvl="1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b="0" i="0" u="none" strike="noStrike">
                <a:solidFill>
                  <a:schemeClr val="tx2"/>
                </a:solidFill>
              </a:rPr>
              <a:t>Integrate business processes</a:t>
            </a:r>
            <a:endParaRPr lang="en-US" sz="2000" b="0" i="0" u="none" strike="noStrike" dirty="0">
              <a:solidFill>
                <a:schemeClr val="tx2"/>
              </a:solidFill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b="0" i="0" u="none" strike="noStrike">
                <a:solidFill>
                  <a:schemeClr val="tx2"/>
                </a:solidFill>
              </a:rPr>
              <a:t>Customer Relationship Management (CRM)</a:t>
            </a:r>
            <a:endParaRPr lang="en-US" sz="2000" b="0" i="0" u="none" strike="noStrike" dirty="0">
              <a:solidFill>
                <a:schemeClr val="tx2"/>
              </a:solidFill>
            </a:endParaRPr>
          </a:p>
          <a:p>
            <a:pPr marL="228600" lvl="1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b="0" i="0" u="none" strike="noStrike">
                <a:solidFill>
                  <a:schemeClr val="tx2"/>
                </a:solidFill>
              </a:rPr>
              <a:t>Manage customer interactions</a:t>
            </a:r>
            <a:endParaRPr lang="en-US" sz="2000" b="0" i="0" u="none" strike="noStrike" dirty="0">
              <a:solidFill>
                <a:schemeClr val="tx2"/>
              </a:solidFill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b="0" i="0" u="none" strike="noStrike">
                <a:solidFill>
                  <a:schemeClr val="tx2"/>
                </a:solidFill>
              </a:rPr>
              <a:t>Business Intelligence (BI)</a:t>
            </a:r>
            <a:endParaRPr lang="en-US" sz="2000" b="0" i="0" u="none" strike="noStrike" dirty="0">
              <a:solidFill>
                <a:schemeClr val="tx2"/>
              </a:solidFill>
            </a:endParaRPr>
          </a:p>
          <a:p>
            <a:pPr marL="228600" lvl="1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b="0" i="0" u="none" strike="noStrike" dirty="0" err="1">
                <a:solidFill>
                  <a:schemeClr val="tx2"/>
                </a:solidFill>
              </a:rPr>
              <a:t>Analyse</a:t>
            </a:r>
            <a:r>
              <a:rPr lang="en-US" sz="2000" b="0" i="0" u="none" strike="noStrike" dirty="0">
                <a:solidFill>
                  <a:schemeClr val="tx2"/>
                </a:solidFill>
              </a:rPr>
              <a:t> data for decision-making</a:t>
            </a: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solidFill>
                  <a:schemeClr val="tx2"/>
                </a:solidFill>
              </a:rPr>
              <a:t>Each system supports different </a:t>
            </a:r>
            <a:r>
              <a:rPr lang="en-US" sz="2000" b="0" i="0" u="none" strike="noStrike" dirty="0" err="1">
                <a:solidFill>
                  <a:schemeClr val="tx2"/>
                </a:solidFill>
              </a:rPr>
              <a:t>organisational</a:t>
            </a:r>
            <a:r>
              <a:rPr lang="en-US" sz="2000" b="0" i="0" u="none" strike="noStrike" dirty="0">
                <a:solidFill>
                  <a:schemeClr val="tx2"/>
                </a:solidFill>
              </a:rPr>
              <a:t> objectives.</a:t>
            </a: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tx2"/>
              </a:solidFill>
            </a:endParaRPr>
          </a:p>
        </p:txBody>
      </p:sp>
      <p:pic>
        <p:nvPicPr>
          <p:cNvPr id="6" name="Picture 5" descr="The 6 Types of Information Systems (2023) - InterviewBit">
            <a:extLst>
              <a:ext uri="{FF2B5EF4-FFF2-40B4-BE49-F238E27FC236}">
                <a16:creationId xmlns:a16="http://schemas.microsoft.com/office/drawing/2014/main" id="{B38AD9FE-CD02-B29A-434B-FED0DEB3E76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278" t="13793" r="278" b="-13301"/>
          <a:stretch>
            <a:fillRect/>
          </a:stretch>
        </p:blipFill>
        <p:spPr>
          <a:xfrm>
            <a:off x="8016549" y="335509"/>
            <a:ext cx="3862361" cy="620898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2158B0C-4A2D-E67D-3206-4003BAD7E75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4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AA83E64B-8696-4B94-9981-B21487703496}" type="datetime1">
              <a:pPr>
                <a:spcAft>
                  <a:spcPts val="600"/>
                </a:spcAft>
              </a:pPr>
              <a:t>6/14/2026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389BE93-7D44-ADD3-CBE2-86DF3BDA78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32320" y="6356350"/>
            <a:ext cx="429768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 cap="all" spc="300" baseline="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9E6A4B-AB2B-017B-A4B9-642518D2C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ED9C844-26DE-86BC-41B1-6B068E407369}"/>
              </a:ext>
            </a:extLst>
          </p:cNvPr>
          <p:cNvSpPr txBox="1"/>
          <p:nvPr/>
        </p:nvSpPr>
        <p:spPr>
          <a:xfrm>
            <a:off x="286987" y="6123641"/>
            <a:ext cx="6096000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4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References: (Stair and Reynolds, 2021; Laudon and Laudon, 2022)</a:t>
            </a:r>
          </a:p>
          <a:p>
            <a:endParaRPr lang="en-US"/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00578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34D6188-39AE-871F-32ED-4CAE09595158}"/>
              </a:ext>
            </a:extLst>
          </p:cNvPr>
          <p:cNvSpPr txBox="1"/>
          <p:nvPr/>
        </p:nvSpPr>
        <p:spPr>
          <a:xfrm>
            <a:off x="392304" y="1451"/>
            <a:ext cx="10763836" cy="6723604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b="1" i="0" u="none" strike="noStrike">
                <a:solidFill>
                  <a:schemeClr val="tx2"/>
                </a:solidFill>
              </a:rPr>
              <a:t>Enterprise Resource Planning (ERP)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400" b="1" i="0" u="none" strike="noStrike">
                <a:solidFill>
                  <a:schemeClr val="tx2"/>
                </a:solidFill>
              </a:rPr>
              <a:t>Definition:</a:t>
            </a:r>
            <a:endParaRPr lang="en-US" sz="2400" b="1" i="0" u="none" strike="noStrike" dirty="0">
              <a:solidFill>
                <a:schemeClr val="tx2"/>
              </a:solidFill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b="0" i="0" u="none" strike="noStrike">
                <a:solidFill>
                  <a:schemeClr val="tx2"/>
                </a:solidFill>
              </a:rPr>
              <a:t>ERP systems integrate multiple business functions</a:t>
            </a:r>
            <a:endParaRPr lang="en-US" sz="2000">
              <a:solidFill>
                <a:schemeClr val="tx2"/>
              </a:solidFill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</a:rPr>
              <a:t> </a:t>
            </a:r>
            <a:r>
              <a:rPr lang="en-US" sz="2000" b="0" i="0" u="none" strike="noStrike" dirty="0">
                <a:solidFill>
                  <a:schemeClr val="tx2"/>
                </a:solidFill>
              </a:rPr>
              <a:t>into one </a:t>
            </a:r>
            <a:r>
              <a:rPr lang="en-US" sz="2000" b="0" i="0" u="none" strike="noStrike" dirty="0" err="1">
                <a:solidFill>
                  <a:schemeClr val="tx2"/>
                </a:solidFill>
              </a:rPr>
              <a:t>centralised</a:t>
            </a:r>
            <a:r>
              <a:rPr lang="en-US" sz="2000" b="0" i="0" u="none" strike="noStrike" dirty="0">
                <a:solidFill>
                  <a:schemeClr val="tx2"/>
                </a:solidFill>
              </a:rPr>
              <a:t> platform.</a:t>
            </a:r>
            <a:endParaRPr lang="en-US" dirty="0">
              <a:solidFill>
                <a:schemeClr val="tx2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400" b="1" i="0" u="none" strike="noStrike">
                <a:solidFill>
                  <a:schemeClr val="tx2"/>
                </a:solidFill>
              </a:rPr>
              <a:t>Functions: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400" b="0" i="0" u="none" strike="noStrike">
                <a:solidFill>
                  <a:schemeClr val="tx2"/>
                </a:solidFill>
              </a:rPr>
              <a:t>• </a:t>
            </a:r>
            <a:r>
              <a:rPr lang="en-US" sz="2000" b="0" i="0" u="none" strike="noStrike">
                <a:solidFill>
                  <a:schemeClr val="tx2"/>
                </a:solidFill>
              </a:rPr>
              <a:t>Finance and accounting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000" b="0" i="0" u="none" strike="noStrike">
                <a:solidFill>
                  <a:schemeClr val="tx2"/>
                </a:solidFill>
              </a:rPr>
              <a:t>• Human resources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000" b="0" i="0" u="none" strike="noStrike">
                <a:solidFill>
                  <a:schemeClr val="tx2"/>
                </a:solidFill>
              </a:rPr>
              <a:t>• Procurement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000" b="0" i="0" u="none" strike="noStrike">
                <a:solidFill>
                  <a:schemeClr val="tx2"/>
                </a:solidFill>
              </a:rPr>
              <a:t>• Inventory management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000" b="0" i="0" u="none" strike="noStrike">
                <a:solidFill>
                  <a:schemeClr val="tx2"/>
                </a:solidFill>
              </a:rPr>
              <a:t>• Supply chain operations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400" b="1" i="0" u="none" strike="noStrike">
                <a:solidFill>
                  <a:schemeClr val="tx2"/>
                </a:solidFill>
              </a:rPr>
              <a:t>Examples:</a:t>
            </a:r>
            <a:endParaRPr lang="en-US" sz="2400" b="1" i="0" u="none" strike="noStrike">
              <a:solidFill>
                <a:schemeClr val="tx2"/>
              </a:solidFill>
              <a:ea typeface="+mn-lt"/>
              <a:cs typeface="+mn-lt"/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400" b="0" i="0" u="none" strike="noStrike">
                <a:solidFill>
                  <a:schemeClr val="tx2"/>
                </a:solidFill>
              </a:rPr>
              <a:t>•</a:t>
            </a:r>
            <a:r>
              <a:rPr lang="en-US" sz="2000" b="0" i="0" u="none" strike="noStrike">
                <a:solidFill>
                  <a:schemeClr val="tx2"/>
                </a:solidFill>
              </a:rPr>
              <a:t> SAP S/4HANA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000" b="0" i="0" u="none" strike="noStrike" dirty="0">
                <a:solidFill>
                  <a:schemeClr val="tx2"/>
                </a:solidFill>
              </a:rPr>
              <a:t>• Oracle ERP </a:t>
            </a:r>
            <a:r>
              <a:rPr lang="en-US" sz="2000">
                <a:solidFill>
                  <a:schemeClr val="tx2"/>
                </a:solidFill>
              </a:rPr>
              <a:t>Cloud   </a:t>
            </a:r>
            <a:r>
              <a:rPr lang="en-US" sz="2000" dirty="0">
                <a:solidFill>
                  <a:schemeClr val="tx2"/>
                </a:solidFill>
                <a:ea typeface="+mn-lt"/>
                <a:cs typeface="+mn-lt"/>
              </a:rPr>
              <a:t>                     </a:t>
            </a:r>
            <a:r>
              <a:rPr lang="en-US" sz="1600">
                <a:solidFill>
                  <a:schemeClr val="tx2"/>
                </a:solidFill>
                <a:ea typeface="+mn-lt"/>
                <a:cs typeface="+mn-lt"/>
              </a:rPr>
              <a:t>References: (Davenport, 1998; Oracle, 2024)</a:t>
            </a:r>
            <a:endParaRPr lang="en-US" sz="1600">
              <a:solidFill>
                <a:schemeClr val="tx2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000" b="0" i="0" u="none" strike="noStrike">
                <a:solidFill>
                  <a:schemeClr val="tx2"/>
                </a:solidFill>
              </a:rPr>
              <a:t>• Microsoft Dynamics 365</a:t>
            </a:r>
            <a:endParaRPr lang="en-US" sz="2000" b="0" i="0" u="none" strike="noStrike" dirty="0">
              <a:solidFill>
                <a:schemeClr val="tx2"/>
              </a:solidFill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500" b="0" i="0" u="none" strike="noStrike">
              <a:solidFill>
                <a:schemeClr val="tx2"/>
              </a:solidFill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500" b="0" i="0" u="none" strike="noStrike">
              <a:solidFill>
                <a:schemeClr val="tx2"/>
              </a:solidFill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500">
              <a:solidFill>
                <a:schemeClr val="tx2"/>
              </a:solidFill>
            </a:endParaRPr>
          </a:p>
        </p:txBody>
      </p:sp>
      <p:pic>
        <p:nvPicPr>
          <p:cNvPr id="6" name="Picture 5" descr="What is ERP? Enterprise resource planning systems explained | CIO">
            <a:extLst>
              <a:ext uri="{FF2B5EF4-FFF2-40B4-BE49-F238E27FC236}">
                <a16:creationId xmlns:a16="http://schemas.microsoft.com/office/drawing/2014/main" id="{66F7D978-9F62-05F6-C2E5-6090417FCC3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692" t="1446" r="11905" b="-1446"/>
          <a:stretch>
            <a:fillRect/>
          </a:stretch>
        </p:blipFill>
        <p:spPr>
          <a:xfrm>
            <a:off x="5349246" y="285631"/>
            <a:ext cx="6713552" cy="587903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4D2B44C-7CAE-FE18-9F44-2D0BEF46405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4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38037147-8F07-4FE8-9DED-9EF69E023D5B}" type="datetime1">
              <a:pPr>
                <a:spcAft>
                  <a:spcPts val="600"/>
                </a:spcAft>
              </a:pPr>
              <a:t>6/14/2026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0A3157-FEF5-254E-ED6B-45154D5C69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32320" y="6356350"/>
            <a:ext cx="429768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 cap="all" spc="300" baseline="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AC790C-369B-2AC7-0649-58E0445F17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15126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ERP. Enterprise resource planning. The ...">
            <a:extLst>
              <a:ext uri="{FF2B5EF4-FFF2-40B4-BE49-F238E27FC236}">
                <a16:creationId xmlns:a16="http://schemas.microsoft.com/office/drawing/2014/main" id="{C5D52084-C132-676B-1D5B-FC11BFEDAC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213" y="669294"/>
            <a:ext cx="3758016" cy="4700174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8806139-D848-6427-2488-8EFE92D07BD3}"/>
              </a:ext>
            </a:extLst>
          </p:cNvPr>
          <p:cNvSpPr txBox="1"/>
          <p:nvPr/>
        </p:nvSpPr>
        <p:spPr>
          <a:xfrm>
            <a:off x="4645168" y="282608"/>
            <a:ext cx="5975247" cy="5791995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800" b="1">
                <a:solidFill>
                  <a:schemeClr val="tx2"/>
                </a:solidFill>
              </a:rPr>
              <a:t>Enterprise Resource Planning (ERP)</a:t>
            </a:r>
            <a:endParaRPr lang="en-US" sz="2800">
              <a:solidFill>
                <a:schemeClr val="tx2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1600" b="1" i="0" u="none" strike="noStrike" baseline="0">
                <a:solidFill>
                  <a:schemeClr val="tx2"/>
                </a:solidFill>
              </a:rPr>
              <a:t>Benefits:</a:t>
            </a:r>
            <a:r>
              <a:rPr lang="en-US" sz="1600" b="1" i="0">
                <a:solidFill>
                  <a:schemeClr val="tx2"/>
                </a:solidFill>
              </a:rPr>
              <a:t>​</a:t>
            </a:r>
            <a:endParaRPr lang="en-US" sz="1600" b="1">
              <a:solidFill>
                <a:schemeClr val="tx2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1600" b="0" i="0" u="none" strike="noStrike" baseline="0">
                <a:solidFill>
                  <a:schemeClr val="tx2"/>
                </a:solidFill>
              </a:rPr>
              <a:t>• </a:t>
            </a:r>
            <a:r>
              <a:rPr lang="en-US" b="0" i="0" u="none" strike="noStrike" baseline="0">
                <a:solidFill>
                  <a:schemeClr val="tx2"/>
                </a:solidFill>
              </a:rPr>
              <a:t>Improved efficiency</a:t>
            </a:r>
            <a:r>
              <a:rPr lang="en-US" b="0" i="0">
                <a:solidFill>
                  <a:schemeClr val="tx2"/>
                </a:solidFill>
              </a:rPr>
              <a:t>​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b="0" i="0" u="none" strike="noStrike" baseline="0">
                <a:solidFill>
                  <a:schemeClr val="tx2"/>
                </a:solidFill>
              </a:rPr>
              <a:t>• Real-time information sharing</a:t>
            </a:r>
            <a:r>
              <a:rPr lang="en-US" b="0" i="0">
                <a:solidFill>
                  <a:schemeClr val="tx2"/>
                </a:solidFill>
              </a:rPr>
              <a:t>​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b="0" i="0" u="none" strike="noStrike" baseline="0">
                <a:solidFill>
                  <a:schemeClr val="tx2"/>
                </a:solidFill>
              </a:rPr>
              <a:t>• Reduced duplication of work</a:t>
            </a:r>
            <a:r>
              <a:rPr lang="en-US" b="0" i="0">
                <a:solidFill>
                  <a:schemeClr val="tx2"/>
                </a:solidFill>
              </a:rPr>
              <a:t>​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b="0" i="0" u="none" strike="noStrike" baseline="0">
                <a:solidFill>
                  <a:schemeClr val="tx2"/>
                </a:solidFill>
              </a:rPr>
              <a:t>• Better coordination</a:t>
            </a:r>
            <a:r>
              <a:rPr lang="en-US" b="0" i="0">
                <a:solidFill>
                  <a:schemeClr val="tx2"/>
                </a:solidFill>
              </a:rPr>
              <a:t>​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1600" b="1" i="0" u="none" strike="noStrike" baseline="0">
                <a:solidFill>
                  <a:schemeClr val="tx2"/>
                </a:solidFill>
              </a:rPr>
              <a:t>Limitations:</a:t>
            </a:r>
            <a:r>
              <a:rPr lang="en-US" sz="1600" b="1" i="0">
                <a:solidFill>
                  <a:schemeClr val="tx2"/>
                </a:solidFill>
              </a:rPr>
              <a:t>​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1600" b="0" i="0" u="none" strike="noStrike" baseline="0">
                <a:solidFill>
                  <a:schemeClr val="tx2"/>
                </a:solidFill>
              </a:rPr>
              <a:t>• </a:t>
            </a:r>
            <a:r>
              <a:rPr lang="en-US" b="0" i="0" u="none" strike="noStrike" baseline="0">
                <a:solidFill>
                  <a:schemeClr val="tx2"/>
                </a:solidFill>
              </a:rPr>
              <a:t>High implementation costs</a:t>
            </a:r>
            <a:endParaRPr lang="en-US" dirty="0">
              <a:solidFill>
                <a:schemeClr val="tx2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b="0" i="0" u="none" strike="noStrike" baseline="0">
                <a:solidFill>
                  <a:schemeClr val="tx2"/>
                </a:solidFill>
              </a:rPr>
              <a:t>• Employee resistance</a:t>
            </a:r>
            <a:r>
              <a:rPr lang="en-US" b="0" i="0">
                <a:solidFill>
                  <a:schemeClr val="tx2"/>
                </a:solidFill>
              </a:rPr>
              <a:t>​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b="0" i="0" u="none" strike="noStrike" baseline="0">
                <a:solidFill>
                  <a:schemeClr val="tx2"/>
                </a:solidFill>
              </a:rPr>
              <a:t>• Complex deployment process</a:t>
            </a:r>
            <a:r>
              <a:rPr lang="en-US" b="0" i="0">
                <a:solidFill>
                  <a:schemeClr val="tx2"/>
                </a:solidFill>
              </a:rPr>
              <a:t>​</a:t>
            </a: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b="0" i="0" u="none" strike="noStrike" baseline="0">
                <a:solidFill>
                  <a:schemeClr val="tx2"/>
                </a:solidFill>
              </a:rPr>
              <a:t>Critical Evaluation:</a:t>
            </a:r>
            <a:r>
              <a:rPr lang="en-US" b="0" i="0">
                <a:solidFill>
                  <a:schemeClr val="tx2"/>
                </a:solidFill>
              </a:rPr>
              <a:t>​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b="0" i="0" u="none" strike="noStrike" baseline="0" dirty="0">
                <a:solidFill>
                  <a:schemeClr val="tx2"/>
                </a:solidFill>
              </a:rPr>
              <a:t>While ERP systems improve operational performance, </a:t>
            </a:r>
            <a:r>
              <a:rPr lang="en-US" b="0" i="0" u="none" strike="noStrike" baseline="0" dirty="0" err="1">
                <a:solidFill>
                  <a:schemeClr val="tx2"/>
                </a:solidFill>
              </a:rPr>
              <a:t>organisations</a:t>
            </a:r>
            <a:r>
              <a:rPr lang="en-US" b="0" i="0" u="none" strike="noStrike" baseline="0" dirty="0">
                <a:solidFill>
                  <a:schemeClr val="tx2"/>
                </a:solidFill>
              </a:rPr>
              <a:t> must carefully manage implementation because failed ERP projects can result in significant financial </a:t>
            </a:r>
            <a:r>
              <a:rPr lang="en-US" dirty="0" err="1">
                <a:solidFill>
                  <a:schemeClr val="tx2"/>
                </a:solidFill>
              </a:rPr>
              <a:t>losse</a:t>
            </a:r>
            <a:r>
              <a:rPr lang="en-US" dirty="0">
                <a:solidFill>
                  <a:schemeClr val="tx2"/>
                </a:solidFill>
              </a:rPr>
              <a:t>s</a:t>
            </a:r>
            <a:endParaRPr lang="en-US" b="0" i="0" u="none" strike="noStrike" baseline="0" dirty="0">
              <a:solidFill>
                <a:schemeClr val="tx2"/>
              </a:solidFill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400">
              <a:solidFill>
                <a:schemeClr val="tx2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BA213AF-4BEA-1141-DA12-3866D97161C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4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5AC0F54-4B5F-4FCF-9056-94AB04A1E688}" type="datetime1">
              <a:pPr>
                <a:spcAft>
                  <a:spcPts val="600"/>
                </a:spcAft>
              </a:pPr>
              <a:t>6/14/2026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09AC4E9-697B-0B7F-D9C2-3AE4513DCC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32320" y="6356350"/>
            <a:ext cx="429768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 cap="all" spc="300" baseline="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49D2B3-9D8C-2705-F1B8-B559C1AB2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sp>
        <p:nvSpPr>
          <p:cNvPr id="8" name="TextBox 6">
            <a:extLst>
              <a:ext uri="{FF2B5EF4-FFF2-40B4-BE49-F238E27FC236}">
                <a16:creationId xmlns:a16="http://schemas.microsoft.com/office/drawing/2014/main" id="{B4DE5855-A921-7AD0-AFD5-63B2BAC12541}"/>
              </a:ext>
            </a:extLst>
          </p:cNvPr>
          <p:cNvSpPr txBox="1"/>
          <p:nvPr/>
        </p:nvSpPr>
        <p:spPr>
          <a:xfrm rot="-10800000" flipV="1">
            <a:off x="8461164" y="6064350"/>
            <a:ext cx="3562602" cy="1200329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References: (Laudon and Laudon, 2022; Salesforce, 2024)</a:t>
            </a:r>
          </a:p>
          <a:p>
            <a:endParaRPr lang="en-US"/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0177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9CBD19B-A0FC-7A4B-BF8F-220D144896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04872-5982-47FB-8C06-4CC166C668D7}" type="datetime1">
              <a:t>6/14/2026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90480E1-BA95-9CDE-908D-FA03733B11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A38386-F294-E813-87F4-46A08F2F40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7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E1E7A85-34A5-DB45-0A18-E18697D508A1}"/>
              </a:ext>
            </a:extLst>
          </p:cNvPr>
          <p:cNvSpPr txBox="1"/>
          <p:nvPr/>
        </p:nvSpPr>
        <p:spPr>
          <a:xfrm>
            <a:off x="136479" y="-5686"/>
            <a:ext cx="11725700" cy="74481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 i="0" u="none" strike="noStrike" dirty="0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 </a:t>
            </a:r>
            <a:r>
              <a:rPr lang="en-US" sz="2400" b="1" i="0" u="none" strike="noStrike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Customer Relationship Management (CRM)</a:t>
            </a:r>
            <a:endParaRPr lang="en-US"/>
          </a:p>
          <a:p>
            <a:pPr algn="l"/>
            <a:r>
              <a:rPr lang="en-US" sz="16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Definition:</a:t>
            </a:r>
            <a:endParaRPr lang="en-US" sz="1600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 algn="l"/>
            <a:r>
              <a:rPr lang="en-US" sz="1600" b="0" i="0" u="none" strike="noStrike" dirty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CRM systems help </a:t>
            </a:r>
            <a:r>
              <a:rPr lang="en-US" sz="1600" b="0" i="0" u="none" strike="noStrike" dirty="0" err="1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organisations</a:t>
            </a:r>
            <a:r>
              <a:rPr lang="en-US" sz="1600" b="0" i="0" u="none" strike="noStrike" dirty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 manage customer interactions and improve customer relationships.</a:t>
            </a:r>
          </a:p>
          <a:p>
            <a:pPr algn="l"/>
            <a:r>
              <a:rPr lang="en-US" sz="1600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Functions:</a:t>
            </a:r>
            <a:endParaRPr lang="en-US" sz="1600" b="1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 algn="l"/>
            <a:endParaRPr lang="en-US" sz="1600" b="0" i="0" u="none" strike="noStrike" dirty="0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sz="16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Customer database management</a:t>
            </a:r>
            <a:endParaRPr lang="en-US" sz="1600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 algn="l"/>
            <a:r>
              <a:rPr lang="en-US" sz="16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Marketing automation</a:t>
            </a:r>
            <a:endParaRPr lang="en-US" sz="1600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 algn="l"/>
            <a:r>
              <a:rPr lang="en-US" sz="16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Sales tracking</a:t>
            </a:r>
            <a:endParaRPr lang="en-US" sz="1600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 algn="l"/>
            <a:r>
              <a:rPr lang="en-US" sz="16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Customer support</a:t>
            </a:r>
            <a:endParaRPr lang="en-US" sz="1600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 algn="l"/>
            <a:endParaRPr lang="en-US" sz="1600" b="0" i="0" u="none" strike="noStrike" dirty="0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sz="1600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Examples:</a:t>
            </a:r>
            <a:endParaRPr lang="en-US" sz="1600" b="1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 algn="l"/>
            <a:r>
              <a:rPr lang="en-US" sz="16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Salesforce</a:t>
            </a:r>
            <a:endParaRPr lang="en-US" sz="1600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 algn="l"/>
            <a:r>
              <a:rPr lang="en-US" sz="16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HubSpot</a:t>
            </a:r>
            <a:endParaRPr lang="en-US" sz="1600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 algn="l"/>
            <a:r>
              <a:rPr lang="en-US" sz="16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Zoho CRM</a:t>
            </a:r>
            <a:endParaRPr lang="en-US" sz="1600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 algn="l"/>
            <a:endParaRPr lang="en-US" sz="1600" b="0" i="0" u="none" strike="noStrike" dirty="0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Benefits</a:t>
            </a:r>
            <a:r>
              <a:rPr lang="en-US" sz="16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:</a:t>
            </a:r>
            <a:endParaRPr lang="en-US" sz="1600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 algn="l"/>
            <a:r>
              <a:rPr lang="en-US" sz="16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Increased customer loyalty</a:t>
            </a:r>
            <a:endParaRPr lang="en-US" sz="1600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 algn="l"/>
            <a:r>
              <a:rPr lang="en-US" sz="16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Improved customer satisfaction</a:t>
            </a:r>
            <a:endParaRPr lang="en-US" sz="1600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 algn="l"/>
            <a:r>
              <a:rPr lang="en-US" sz="16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Better sales performance</a:t>
            </a:r>
            <a:endParaRPr lang="en-US" sz="1600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 algn="l"/>
            <a:r>
              <a:rPr lang="en-US" sz="1600" b="0" i="0" u="none" strike="noStrike" dirty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</a:t>
            </a:r>
            <a:r>
              <a:rPr lang="en-US" sz="1600" b="0" i="0" u="none" strike="noStrike" dirty="0" err="1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Personalised</a:t>
            </a:r>
            <a:r>
              <a:rPr lang="en-US" sz="1600" b="0" i="0" u="none" strike="noStrike" dirty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 marketing</a:t>
            </a:r>
          </a:p>
          <a:p>
            <a:pPr algn="l"/>
            <a:endParaRPr lang="en-US" sz="1600" b="0" i="0" u="none" strike="noStrike" dirty="0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Limitations</a:t>
            </a:r>
            <a:r>
              <a:rPr lang="en-US" sz="16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:</a:t>
            </a:r>
            <a:endParaRPr lang="en-US" sz="1600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 algn="l"/>
            <a:r>
              <a:rPr lang="en-US" sz="1600" b="0" i="0" u="none" strike="noStrike" dirty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Dependence on accurate customer data</a:t>
            </a:r>
          </a:p>
          <a:p>
            <a:pPr algn="l"/>
            <a:r>
              <a:rPr lang="en-US" sz="16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Privacy concerns</a:t>
            </a:r>
            <a:endParaRPr lang="en-US" sz="1600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r>
              <a:rPr lang="en-US" sz="16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Ongoing subscription </a:t>
            </a:r>
            <a:r>
              <a:rPr lang="en-US" sz="160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costs                                                             </a:t>
            </a:r>
            <a:r>
              <a:rPr lang="en-US" sz="1600">
                <a:solidFill>
                  <a:srgbClr val="000000"/>
                </a:solidFill>
                <a:ea typeface="+mn-lt"/>
                <a:cs typeface="+mn-lt"/>
              </a:rPr>
              <a:t>References: (Laudon and Laudon, 2022; Salesforce, 2024</a:t>
            </a:r>
          </a:p>
          <a:p>
            <a:pPr algn="l"/>
            <a:r>
              <a:rPr lang="en-US" sz="16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Critical Evaluation:</a:t>
            </a:r>
            <a:endParaRPr lang="en-US" sz="1600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 algn="l"/>
            <a:r>
              <a:rPr lang="en-US" sz="1600" b="0" i="0" u="none" strike="noStrike" dirty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CRM systems create value by improving customer retention, which is generally less expensive than acquiring new customers.</a:t>
            </a:r>
          </a:p>
          <a:p>
            <a:pPr algn="ctr"/>
            <a:endParaRPr lang="en-US"/>
          </a:p>
        </p:txBody>
      </p:sp>
      <p:pic>
        <p:nvPicPr>
          <p:cNvPr id="6" name="Picture 5" descr="What is a CRM? Definition and role in Customer Relationships">
            <a:extLst>
              <a:ext uri="{FF2B5EF4-FFF2-40B4-BE49-F238E27FC236}">
                <a16:creationId xmlns:a16="http://schemas.microsoft.com/office/drawing/2014/main" id="{42E7EDF3-ADE7-0FDF-E0BF-7FC9C7DF5F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5224" y="974893"/>
            <a:ext cx="7935461" cy="4908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01958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E6BB1EE-FCE7-762D-BC7B-D93637A908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F2F5D-026A-444A-B4FF-F848ECFB60D4}" type="datetime1">
              <a:t>6/14/2026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8DCA9BD-AFBB-E8BC-C9DA-84703A85A6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E61AF5-CB2B-63DF-21F3-2BAA67E58D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8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D12E05-08A5-FFD4-9239-E034B08190AA}"/>
              </a:ext>
            </a:extLst>
          </p:cNvPr>
          <p:cNvSpPr txBox="1"/>
          <p:nvPr/>
        </p:nvSpPr>
        <p:spPr>
          <a:xfrm>
            <a:off x="238836" y="5687"/>
            <a:ext cx="11316268" cy="74020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800" b="1" i="0" u="none" strike="noStrike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Business Intelligence (</a:t>
            </a:r>
            <a:r>
              <a:rPr lang="en-US" sz="2800" b="1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BI)</a:t>
            </a:r>
            <a:endParaRPr lang="en-US" sz="2800"/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Definition:</a:t>
            </a:r>
          </a:p>
          <a:p>
            <a:pPr algn="l"/>
            <a:r>
              <a:rPr lang="en-US" b="0" i="0" u="none" strike="noStrike" dirty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BI systems convert </a:t>
            </a:r>
            <a:r>
              <a:rPr lang="en-US" b="0" i="0" u="none" strike="noStrike" dirty="0" err="1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organisational</a:t>
            </a:r>
            <a:r>
              <a:rPr lang="en-US" b="0" i="0" u="none" strike="noStrike" dirty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 data into useful business insights.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Functions: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Data analysis</a:t>
            </a:r>
          </a:p>
          <a:p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Dashboards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Reporting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Predictive analytics</a:t>
            </a:r>
          </a:p>
          <a:p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Examples: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Microsoft Power BI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Tableau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Qlik Sense</a:t>
            </a: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Benefits: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Better strategic decisions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Identification of market trends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Performance measurement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Competitive advantage</a:t>
            </a:r>
          </a:p>
          <a:p>
            <a:r>
              <a:rPr lang="en-US" sz="2000" b="1" dirty="0">
                <a:solidFill>
                  <a:srgbClr val="000000"/>
                </a:solidFill>
                <a:latin typeface="Segoe UI"/>
                <a:cs typeface="Segoe UI"/>
              </a:rPr>
              <a:t> </a:t>
            </a:r>
            <a:r>
              <a:rPr lang="en-US" sz="2000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Limitations:</a:t>
            </a:r>
            <a:endParaRPr lang="en-US" sz="2000" b="1" i="0" u="none" strike="noStrike" dirty="0">
              <a:solidFill>
                <a:srgbClr val="000000"/>
              </a:solidFill>
              <a:latin typeface="Segoe UI"/>
              <a:ea typeface="UICTFontTextStyleBody"/>
              <a:cs typeface="Segoe UI"/>
            </a:endParaRP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Requires high-quality data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Technical complexity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Expensive implementation</a:t>
            </a: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Critical Evaluation:</a:t>
            </a:r>
            <a:endParaRPr lang="en-US" b="1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r>
              <a:rPr lang="en-US" b="1" i="0" u="none" strike="noStrike" dirty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BI systems support evidence-based management but poor data quality can produce misleading conclusions.</a:t>
            </a:r>
            <a:r>
              <a:rPr lang="en-US" b="1" dirty="0">
                <a:solidFill>
                  <a:srgbClr val="000000"/>
                </a:solidFill>
                <a:latin typeface="UICTFontTextStyleBody"/>
                <a:ea typeface="UICTFontTextStyleBody"/>
                <a:cs typeface="Segoe UI"/>
              </a:rPr>
              <a:t>                                                                    </a:t>
            </a:r>
            <a:r>
              <a:rPr lang="en-US" sz="1300" dirty="0">
                <a:highlight>
                  <a:srgbClr val="FFFFFF"/>
                </a:highlight>
                <a:latin typeface="Segoe UI"/>
                <a:cs typeface="Segoe UI"/>
              </a:rPr>
              <a:t>References: (Sharda, Delen and Turban, 2023; Marr, 2023)</a:t>
            </a:r>
            <a:endParaRPr lang="en-US"/>
          </a:p>
          <a:p>
            <a:pPr algn="ctr"/>
            <a:br>
              <a:rPr lang="en-US" dirty="0"/>
            </a:br>
            <a:endParaRPr lang="en-US" dirty="0"/>
          </a:p>
        </p:txBody>
      </p:sp>
      <p:pic>
        <p:nvPicPr>
          <p:cNvPr id="6" name="Picture 5" descr="What is Business Intelligence (BI ...">
            <a:extLst>
              <a:ext uri="{FF2B5EF4-FFF2-40B4-BE49-F238E27FC236}">
                <a16:creationId xmlns:a16="http://schemas.microsoft.com/office/drawing/2014/main" id="{76835154-BD66-D4F5-E789-1E3C4658618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760" r="553" b="-3279"/>
          <a:stretch>
            <a:fillRect/>
          </a:stretch>
        </p:blipFill>
        <p:spPr>
          <a:xfrm>
            <a:off x="4064474" y="1935138"/>
            <a:ext cx="7884410" cy="4192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97729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B2D6E94-819A-BC3B-4C40-52844B77C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13FE1-B3BC-4E74-A81A-CB3C36F2A82E}" type="datetime1">
              <a:t>6/14/2026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1074438-9196-7905-E493-B081291DB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3B4329-E1AB-7814-B0D4-179707F3D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9</a:t>
            </a:fld>
            <a:endParaRPr lang="en-US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CD6CD403-A7CC-F161-F66B-76D3E4AD65B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3844012"/>
              </p:ext>
            </p:extLst>
          </p:nvPr>
        </p:nvGraphicFramePr>
        <p:xfrm>
          <a:off x="108857" y="1622961"/>
          <a:ext cx="11839406" cy="2752086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09275">
                  <a:extLst>
                    <a:ext uri="{9D8B030D-6E8A-4147-A177-3AD203B41FA5}">
                      <a16:colId xmlns:a16="http://schemas.microsoft.com/office/drawing/2014/main" val="1556555668"/>
                    </a:ext>
                  </a:extLst>
                </a:gridCol>
                <a:gridCol w="2943377">
                  <a:extLst>
                    <a:ext uri="{9D8B030D-6E8A-4147-A177-3AD203B41FA5}">
                      <a16:colId xmlns:a16="http://schemas.microsoft.com/office/drawing/2014/main" val="810481084"/>
                    </a:ext>
                  </a:extLst>
                </a:gridCol>
                <a:gridCol w="2943377">
                  <a:extLst>
                    <a:ext uri="{9D8B030D-6E8A-4147-A177-3AD203B41FA5}">
                      <a16:colId xmlns:a16="http://schemas.microsoft.com/office/drawing/2014/main" val="3050483616"/>
                    </a:ext>
                  </a:extLst>
                </a:gridCol>
                <a:gridCol w="2943377">
                  <a:extLst>
                    <a:ext uri="{9D8B030D-6E8A-4147-A177-3AD203B41FA5}">
                      <a16:colId xmlns:a16="http://schemas.microsoft.com/office/drawing/2014/main" val="3527514701"/>
                    </a:ext>
                  </a:extLst>
                </a:gridCol>
              </a:tblGrid>
              <a:tr h="458681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1600" b="1">
                          <a:solidFill>
                            <a:schemeClr val="tx1"/>
                          </a:solidFill>
                          <a:effectLst/>
                          <a:latin typeface="UICTFontTextStyleEmphasizedBody"/>
                        </a:rPr>
                        <a:t>Feature</a:t>
                      </a:r>
                      <a:endParaRPr lang="en-US" sz="16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1600" b="1">
                          <a:solidFill>
                            <a:schemeClr val="tx1"/>
                          </a:solidFill>
                          <a:effectLst/>
                          <a:latin typeface="UICTFontTextStyleEmphasizedBody"/>
                        </a:rPr>
                        <a:t>ERP</a:t>
                      </a:r>
                      <a:endParaRPr lang="en-US" sz="16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1600" b="1">
                          <a:solidFill>
                            <a:schemeClr val="tx1"/>
                          </a:solidFill>
                          <a:effectLst/>
                          <a:latin typeface="UICTFontTextStyleEmphasizedBody"/>
                        </a:rPr>
                        <a:t>CRM</a:t>
                      </a:r>
                      <a:endParaRPr lang="en-US" sz="16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1600" b="1">
                          <a:solidFill>
                            <a:schemeClr val="tx1"/>
                          </a:solidFill>
                          <a:effectLst/>
                          <a:latin typeface="UICTFontTextStyleEmphasizedBody"/>
                        </a:rPr>
                        <a:t>BI</a:t>
                      </a:r>
                      <a:endParaRPr lang="en-US" sz="16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49154805"/>
                  </a:ext>
                </a:extLst>
              </a:tr>
              <a:tr h="458681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1600" b="0" dirty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Main Focus</a:t>
                      </a:r>
                      <a:endParaRPr lang="en-US" sz="16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16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Internal Operations</a:t>
                      </a:r>
                      <a:endParaRPr lang="en-US" sz="16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16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Customer Management</a:t>
                      </a:r>
                      <a:endParaRPr lang="en-US" sz="16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16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Data Analysis</a:t>
                      </a:r>
                      <a:endParaRPr lang="en-US" sz="16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44175657"/>
                  </a:ext>
                </a:extLst>
              </a:tr>
              <a:tr h="458681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16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Primary Users</a:t>
                      </a:r>
                      <a:endParaRPr lang="en-US" sz="16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1600" b="0" dirty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Entire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Organisation</a:t>
                      </a:r>
                      <a:endParaRPr lang="en-US" sz="16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16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Sales &amp; Marketing</a:t>
                      </a:r>
                      <a:endParaRPr lang="en-US" sz="16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16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Managers</a:t>
                      </a:r>
                      <a:endParaRPr lang="en-US" sz="16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71989818"/>
                  </a:ext>
                </a:extLst>
              </a:tr>
              <a:tr h="458681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16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Main Benefit</a:t>
                      </a:r>
                      <a:endParaRPr lang="en-US" sz="16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16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Efficiency</a:t>
                      </a:r>
                      <a:endParaRPr lang="en-US" sz="16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16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Customer Retention</a:t>
                      </a:r>
                      <a:endParaRPr lang="en-US" sz="16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16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Better Decisions</a:t>
                      </a:r>
                      <a:endParaRPr lang="en-US" sz="16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65489620"/>
                  </a:ext>
                </a:extLst>
              </a:tr>
              <a:tr h="458681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16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Major Limitation</a:t>
                      </a:r>
                      <a:endParaRPr lang="en-US" sz="16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16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High Cost</a:t>
                      </a:r>
                      <a:endParaRPr lang="en-US" sz="16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16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Privacy Concerns</a:t>
                      </a:r>
                      <a:endParaRPr lang="en-US" sz="16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16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Data Complexity</a:t>
                      </a:r>
                      <a:endParaRPr lang="en-US" sz="16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35409674"/>
                  </a:ext>
                </a:extLst>
              </a:tr>
              <a:tr h="458681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16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Strategic Value</a:t>
                      </a:r>
                      <a:endParaRPr lang="en-US" sz="16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16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Process Integration</a:t>
                      </a:r>
                      <a:endParaRPr lang="en-US" sz="16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16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Revenue Growth</a:t>
                      </a:r>
                      <a:endParaRPr lang="en-US" sz="16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16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Competitive I</a:t>
                      </a:r>
                      <a:endParaRPr lang="en-US" sz="16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87133315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1EA9565D-B095-8A7E-B313-104A843C9E30}"/>
              </a:ext>
            </a:extLst>
          </p:cNvPr>
          <p:cNvSpPr txBox="1"/>
          <p:nvPr/>
        </p:nvSpPr>
        <p:spPr>
          <a:xfrm>
            <a:off x="118755" y="4200896"/>
            <a:ext cx="11667504" cy="20928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 sz="2000" i="0" u="none" strike="noStrike" dirty="0">
              <a:solidFill>
                <a:srgbClr val="000000"/>
              </a:solidFill>
              <a:latin typeface="UICTFontTextStyleEmphasizedBody"/>
              <a:ea typeface="Segoe UI"/>
              <a:cs typeface="Segoe UI"/>
            </a:endParaRPr>
          </a:p>
          <a:p>
            <a:pPr algn="l"/>
            <a:r>
              <a:rPr lang="en-US" sz="20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Analysis:</a:t>
            </a:r>
          </a:p>
          <a:p>
            <a:pPr algn="l"/>
            <a:endParaRPr lang="en-US" b="0" i="0" u="none" strike="noStrike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0" i="0" u="none" strike="noStrike" dirty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ERP improves operational efficiency, CRM strengthens customer relationships, and BI enhances strategic decision-making. </a:t>
            </a:r>
            <a:r>
              <a:rPr lang="en-US" b="0" i="0" u="none" strike="noStrike" dirty="0" err="1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Organisations</a:t>
            </a:r>
            <a:r>
              <a:rPr lang="en-US" b="0" i="0" u="none" strike="noStrike" dirty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 often achieve the greatest value when these systems work together.</a:t>
            </a:r>
          </a:p>
          <a:p>
            <a:endParaRPr lang="en-US"/>
          </a:p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FDE2BD6-BE22-58C6-6476-2BC0238B5C76}"/>
              </a:ext>
            </a:extLst>
          </p:cNvPr>
          <p:cNvSpPr txBox="1"/>
          <p:nvPr/>
        </p:nvSpPr>
        <p:spPr>
          <a:xfrm>
            <a:off x="2127664" y="331520"/>
            <a:ext cx="7144985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i="0" u="none" strike="noStrike" baseline="0">
                <a:solidFill>
                  <a:srgbClr val="000000"/>
                </a:solidFill>
                <a:latin typeface="UICTFontTextStyleEmphasizedBody"/>
              </a:rPr>
              <a:t>Comparative Analysis of ERP, CRM and BI</a:t>
            </a:r>
            <a:r>
              <a:rPr sz="2400" b="0" i="0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​</a:t>
            </a:r>
            <a:endParaRPr lang="en-US" sz="2400" dirty="0"/>
          </a:p>
          <a:p>
            <a:pPr algn="ctr"/>
            <a:endParaRPr lang="en-US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07440B4-3886-377B-A5BF-D411F37A75B8}"/>
              </a:ext>
            </a:extLst>
          </p:cNvPr>
          <p:cNvSpPr txBox="1"/>
          <p:nvPr/>
        </p:nvSpPr>
        <p:spPr>
          <a:xfrm rot="-10800000" flipV="1">
            <a:off x="118754" y="5881138"/>
            <a:ext cx="8184079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References: (Laudon and Laudon, 2022; Sharda, Delen and Turban, 2023)</a:t>
            </a:r>
          </a:p>
          <a:p>
            <a:endParaRPr lang="en-US"/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49576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A123A8C-753D-ADE1-70C4-5E7115F53ADD}"/>
              </a:ext>
            </a:extLst>
          </p:cNvPr>
          <p:cNvSpPr txBox="1"/>
          <p:nvPr/>
        </p:nvSpPr>
        <p:spPr>
          <a:xfrm>
            <a:off x="6100928" y="293982"/>
            <a:ext cx="4985785" cy="588298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 fontScale="25000" lnSpcReduction="20000"/>
          </a:bodyPr>
          <a:lstStyle/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600" b="1" i="0" u="none" strike="noStrike" dirty="0">
                <a:solidFill>
                  <a:schemeClr val="tx2"/>
                </a:solidFill>
              </a:rPr>
              <a:t> </a:t>
            </a:r>
            <a:r>
              <a:rPr lang="en-US" sz="6600" b="1" i="0" u="none" strike="noStrike">
                <a:solidFill>
                  <a:schemeClr val="tx2"/>
                </a:solidFill>
              </a:rPr>
              <a:t>Information Systems and Leadership</a:t>
            </a:r>
            <a:endParaRPr lang="en-US" sz="6600">
              <a:solidFill>
                <a:schemeClr val="tx2"/>
              </a:solidFill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600" b="0" i="0" u="none" strike="noStrike">
              <a:solidFill>
                <a:schemeClr val="tx2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6600" b="0" i="0" u="none" strike="noStrike">
                <a:solidFill>
                  <a:schemeClr val="tx2"/>
                </a:solidFill>
              </a:rPr>
              <a:t>Modern leaders rely on information systems to:</a:t>
            </a: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b="0" i="0" u="none" strike="noStrike" dirty="0">
              <a:solidFill>
                <a:schemeClr val="tx2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6600" b="0" i="0" u="none" strike="noStrike">
                <a:solidFill>
                  <a:schemeClr val="tx2"/>
                </a:solidFill>
              </a:rPr>
              <a:t>• Monitor </a:t>
            </a:r>
            <a:r>
              <a:rPr lang="en-US" sz="6600" b="0" i="0" u="none" strike="noStrike" err="1">
                <a:solidFill>
                  <a:schemeClr val="tx2"/>
                </a:solidFill>
              </a:rPr>
              <a:t>organisational</a:t>
            </a:r>
            <a:r>
              <a:rPr lang="en-US" sz="6600" b="0" i="0" u="none" strike="noStrike">
                <a:solidFill>
                  <a:schemeClr val="tx2"/>
                </a:solidFill>
              </a:rPr>
              <a:t> performance</a:t>
            </a:r>
            <a:endParaRPr lang="en-US" sz="6600" b="0" i="0" u="none" strike="noStrike" dirty="0">
              <a:solidFill>
                <a:schemeClr val="tx2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6600" b="0" i="0" u="none" strike="noStrike">
                <a:solidFill>
                  <a:schemeClr val="tx2"/>
                </a:solidFill>
              </a:rPr>
              <a:t>• Make evidence-based decisions</a:t>
            </a:r>
            <a:endParaRPr lang="en-US" sz="6600" b="0" i="0" u="none" strike="noStrike" dirty="0">
              <a:solidFill>
                <a:schemeClr val="tx2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6600" b="0" i="0" u="none" strike="noStrike">
                <a:solidFill>
                  <a:schemeClr val="tx2"/>
                </a:solidFill>
              </a:rPr>
              <a:t>• Identify business opportunities</a:t>
            </a:r>
            <a:endParaRPr lang="en-US" sz="6600" b="0" i="0" u="none" strike="noStrike" dirty="0">
              <a:solidFill>
                <a:schemeClr val="tx2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6600" b="0" i="0" u="none" strike="noStrike">
                <a:solidFill>
                  <a:schemeClr val="tx2"/>
                </a:solidFill>
              </a:rPr>
              <a:t>• Improve resource allocation</a:t>
            </a:r>
            <a:endParaRPr lang="en-US" sz="6600" b="0" i="0" u="none" strike="noStrike" dirty="0">
              <a:solidFill>
                <a:schemeClr val="tx2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6600" b="0" i="0" u="none" strike="noStrike">
                <a:solidFill>
                  <a:schemeClr val="tx2"/>
                </a:solidFill>
              </a:rPr>
              <a:t>• Manage </a:t>
            </a:r>
            <a:r>
              <a:rPr lang="en-US" sz="6600" b="0" i="0" u="none" strike="noStrike" err="1">
                <a:solidFill>
                  <a:schemeClr val="tx2"/>
                </a:solidFill>
              </a:rPr>
              <a:t>organisational</a:t>
            </a:r>
            <a:r>
              <a:rPr lang="en-US" sz="6600" b="0" i="0" u="none" strike="noStrike">
                <a:solidFill>
                  <a:schemeClr val="tx2"/>
                </a:solidFill>
              </a:rPr>
              <a:t> change</a:t>
            </a:r>
            <a:endParaRPr lang="en-US" sz="6600" b="0" i="0" u="none" strike="noStrike" dirty="0">
              <a:solidFill>
                <a:schemeClr val="tx2"/>
              </a:solidFill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6600" b="0" i="0" u="none" strike="noStrike" dirty="0">
              <a:solidFill>
                <a:schemeClr val="tx2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6600" b="0" i="0" u="none" strike="noStrike">
                <a:solidFill>
                  <a:schemeClr val="tx2"/>
                </a:solidFill>
              </a:rPr>
              <a:t>Leadership Benefits:</a:t>
            </a:r>
            <a:endParaRPr lang="en-US" sz="6600" b="0" i="0" u="none" strike="noStrike" dirty="0">
              <a:solidFill>
                <a:schemeClr val="tx2"/>
              </a:solidFill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6600" b="0" i="0" u="none" strike="noStrike" dirty="0">
              <a:solidFill>
                <a:schemeClr val="tx2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6600" b="0" i="0" u="none" strike="noStrike">
                <a:solidFill>
                  <a:schemeClr val="tx2"/>
                </a:solidFill>
              </a:rPr>
              <a:t>• Faster decisions</a:t>
            </a:r>
            <a:endParaRPr lang="en-US" sz="6600" b="0" i="0" u="none" strike="noStrike" dirty="0">
              <a:solidFill>
                <a:schemeClr val="tx2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6600" b="0" i="0" u="none" strike="noStrike">
                <a:solidFill>
                  <a:schemeClr val="tx2"/>
                </a:solidFill>
              </a:rPr>
              <a:t>• Greater transparency</a:t>
            </a:r>
            <a:endParaRPr lang="en-US" sz="6600" b="0" i="0" u="none" strike="noStrike" dirty="0">
              <a:solidFill>
                <a:schemeClr val="tx2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6600" b="0" i="0" u="none" strike="noStrike">
                <a:solidFill>
                  <a:schemeClr val="tx2"/>
                </a:solidFill>
              </a:rPr>
              <a:t>• Improved accountability</a:t>
            </a:r>
            <a:endParaRPr lang="en-US" sz="6600" b="0" i="0" u="none" strike="noStrike" dirty="0">
              <a:solidFill>
                <a:schemeClr val="tx2"/>
              </a:solidFill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6600" b="0" i="0" u="none" strike="noStrike" dirty="0">
              <a:solidFill>
                <a:schemeClr val="tx2"/>
              </a:solidFill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6600" b="0" i="0" u="none" strike="noStrike">
                <a:solidFill>
                  <a:schemeClr val="tx2"/>
                </a:solidFill>
              </a:rPr>
              <a:t>Managers who effectively use information systems are more likely to achieve </a:t>
            </a:r>
            <a:r>
              <a:rPr lang="en-US" sz="6600" b="0" i="0" u="none" strike="noStrike" err="1">
                <a:solidFill>
                  <a:schemeClr val="tx2"/>
                </a:solidFill>
              </a:rPr>
              <a:t>organisational</a:t>
            </a:r>
            <a:r>
              <a:rPr lang="en-US" sz="6600" b="0" i="0" u="none" strike="noStrike" dirty="0">
                <a:solidFill>
                  <a:schemeClr val="tx2"/>
                </a:solidFill>
              </a:rPr>
              <a:t> </a:t>
            </a:r>
            <a:r>
              <a:rPr lang="en-US" sz="6600" b="0" i="0" u="none" strike="noStrike">
                <a:solidFill>
                  <a:schemeClr val="tx2"/>
                </a:solidFill>
              </a:rPr>
              <a:t>objectives.</a:t>
            </a:r>
            <a:endParaRPr lang="en-US" sz="6600" b="0" i="0" u="none" strike="noStrike" dirty="0">
              <a:solidFill>
                <a:schemeClr val="tx2"/>
              </a:solidFill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600">
              <a:solidFill>
                <a:schemeClr val="tx2"/>
              </a:solidFill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600">
              <a:solidFill>
                <a:schemeClr val="tx2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5CE8B10-4C1D-AF56-0C58-C526FEBA013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4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D7A0C23-E6B1-413D-9844-1B73AC45BB90}" type="datetime1">
              <a:pPr>
                <a:spcAft>
                  <a:spcPts val="600"/>
                </a:spcAft>
              </a:pPr>
              <a:t>6/14/2026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EC27471-9A7F-F740-1196-B088DC73A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32320" y="6356350"/>
            <a:ext cx="429768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 cap="all" spc="300" baseline="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3BDB46-B299-2AB1-12A4-ED231A7466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  <p:pic>
        <p:nvPicPr>
          <p:cNvPr id="8" name="Picture 7" descr="Information Systems Management">
            <a:extLst>
              <a:ext uri="{FF2B5EF4-FFF2-40B4-BE49-F238E27FC236}">
                <a16:creationId xmlns:a16="http://schemas.microsoft.com/office/drawing/2014/main" id="{CE2195CB-4365-7D05-F5F2-A49E16AD0C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8495" y="964188"/>
            <a:ext cx="4420464" cy="484649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3E2692C-B958-09BC-4D60-17CEA223EC68}"/>
              </a:ext>
            </a:extLst>
          </p:cNvPr>
          <p:cNvSpPr txBox="1"/>
          <p:nvPr/>
        </p:nvSpPr>
        <p:spPr>
          <a:xfrm>
            <a:off x="1830779" y="5958490"/>
            <a:ext cx="4275118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0" dirty="0">
                <a:latin typeface="UICTFontTextStyleBody"/>
                <a:ea typeface="UICTFontTextStyleBody"/>
                <a:cs typeface="UICTFontTextStyleBody"/>
              </a:rPr>
              <a:t>References: (Westerman, Bonnet and McAfee, 2014; Laudon and Laudon, 2022)</a:t>
            </a:r>
            <a:endParaRPr lang="en-US" sz="1400" dirty="0"/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14835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62B7FE1-C917-DC5E-2777-2C09E2B73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F53BE-1103-43D7-95F4-5480D5589B89}" type="datetime1">
              <a:rPr lang="en-US"/>
              <a:t>6/14/2026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ABC40B0-7567-BFA5-B487-E8FDC5912C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35980F-ABA3-FF72-BF22-F8A5883785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11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9321D0-4928-622D-9BF9-4535F4AF2567}"/>
              </a:ext>
            </a:extLst>
          </p:cNvPr>
          <p:cNvSpPr txBox="1"/>
          <p:nvPr/>
        </p:nvSpPr>
        <p:spPr>
          <a:xfrm>
            <a:off x="254000" y="234462"/>
            <a:ext cx="11439236" cy="627864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b="1" i="0" u="none" strike="noStrike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Ethical Issues in Information Systems</a:t>
            </a:r>
          </a:p>
          <a:p>
            <a:pPr algn="l"/>
            <a:endParaRPr lang="en-US" b="0" i="0" u="none" strike="noStrike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The use of information systems creates several ethical challenges.</a:t>
            </a: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Key Issues:</a:t>
            </a:r>
          </a:p>
          <a:p>
            <a:endParaRPr lang="en-US" b="1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>
              <a:buFont typeface=""/>
              <a:buAutoNum type="arabicPeriod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Data Privacy</a:t>
            </a:r>
          </a:p>
          <a:p>
            <a:pPr lvl="1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Collection of personal information</a:t>
            </a:r>
          </a:p>
          <a:p>
            <a:pPr>
              <a:buFont typeface=""/>
              <a:buAutoNum type="arabicPeriod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Cybersecurity</a:t>
            </a:r>
          </a:p>
          <a:p>
            <a:pPr lvl="1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Protection against cyber attacks</a:t>
            </a:r>
          </a:p>
          <a:p>
            <a:pPr>
              <a:buFont typeface=""/>
              <a:buAutoNum type="arabicPeriod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Employee </a:t>
            </a:r>
            <a:r>
              <a:rPr lang="en-US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Monitoring</a:t>
            </a:r>
          </a:p>
          <a:p>
            <a:pPr lvl="1">
              <a:buFont typeface=""/>
              <a:buChar char="•"/>
            </a:pPr>
            <a:r>
              <a:rPr lang="en-US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Workplace</a:t>
            </a: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 surveillance concerns</a:t>
            </a:r>
            <a:endParaRPr lang="en-US"/>
          </a:p>
          <a:p>
            <a:pPr>
              <a:buFont typeface=""/>
              <a:buAutoNum type="arabicPeriod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Data Ownership</a:t>
            </a:r>
          </a:p>
          <a:p>
            <a:pPr lvl="1">
              <a:buFont typeface=""/>
              <a:buChar char="•"/>
            </a:pPr>
            <a:r>
              <a:rPr lang="en-US" b="0" i="0" u="none" strike="noStrike" dirty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Questions regarding</a:t>
            </a: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 control of information</a:t>
            </a:r>
          </a:p>
          <a:p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Potential Consequences:</a:t>
            </a:r>
          </a:p>
          <a:p>
            <a:endParaRPr lang="en-US" b="0" i="0" u="none" strike="noStrike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Financial penalties</a:t>
            </a:r>
          </a:p>
          <a:p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Reputational damage</a:t>
            </a:r>
          </a:p>
          <a:p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Loss of customer trust</a:t>
            </a:r>
          </a:p>
          <a:p>
            <a:endParaRPr lang="en-US" b="0" i="0" u="none" strike="noStrike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Businesses must balance </a:t>
            </a:r>
            <a:r>
              <a:rPr lang="en-US" b="0" i="0" u="none" strike="noStrike" err="1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organisational</a:t>
            </a: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 benefits with individual rights.</a:t>
            </a:r>
          </a:p>
          <a:p>
            <a:endParaRPr lang="en-US"/>
          </a:p>
          <a:p>
            <a:endParaRPr lang="en-US"/>
          </a:p>
        </p:txBody>
      </p:sp>
      <p:pic>
        <p:nvPicPr>
          <p:cNvPr id="6" name="Picture 5" descr="Ethical and Social Issues in Information System">
            <a:extLst>
              <a:ext uri="{FF2B5EF4-FFF2-40B4-BE49-F238E27FC236}">
                <a16:creationId xmlns:a16="http://schemas.microsoft.com/office/drawing/2014/main" id="{A184AC97-7FD6-9CA4-1D75-4944A8C653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5092" y="6927"/>
            <a:ext cx="5056910" cy="4849091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7452FF4-F6E7-2AEE-AFF5-37429AFA600E}"/>
              </a:ext>
            </a:extLst>
          </p:cNvPr>
          <p:cNvSpPr txBox="1"/>
          <p:nvPr/>
        </p:nvSpPr>
        <p:spPr>
          <a:xfrm rot="-10800000" flipV="1">
            <a:off x="3048000" y="6397955"/>
            <a:ext cx="60960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0">
                <a:latin typeface="UICTFontTextStyleBody"/>
                <a:ea typeface="UICTFontTextStyleBody"/>
                <a:cs typeface="UICTFontTextStyleBody"/>
              </a:rPr>
              <a:t>(Information Commissioner’s Office, 2024; European Commission, 2024)</a:t>
            </a:r>
            <a:endParaRPr lang="en-US"/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64139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68EF7E-A4C5-DEA0-B82A-E055FEADC0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D1E53-6062-448A-8C39-CB19C7FFEDD5}" type="datetime1">
              <a:t>6/14/2026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49F176-5482-BF91-5FFC-5BED180B4A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6CA9F1-68CF-30C3-7535-38C9B49A5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12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5BF4F6E-9C26-DDD5-54B8-8DDEE7BC048E}"/>
              </a:ext>
            </a:extLst>
          </p:cNvPr>
          <p:cNvSpPr txBox="1"/>
          <p:nvPr/>
        </p:nvSpPr>
        <p:spPr>
          <a:xfrm>
            <a:off x="1201615" y="0"/>
            <a:ext cx="10482384" cy="72268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i="0" u="none" strike="noStrike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AI Decision-Making and Ethical Concerns</a:t>
            </a:r>
            <a:endParaRPr lang="en-US" sz="2400"/>
          </a:p>
          <a:p>
            <a:endParaRPr lang="en-US" b="1" dirty="0">
              <a:solidFill>
                <a:srgbClr val="000000"/>
              </a:solidFill>
              <a:latin typeface="UICTFontTextStyleEmphasizedBody"/>
              <a:ea typeface="UICTFontTextStyleBody"/>
              <a:cs typeface="UICTFontTextStyleBody"/>
            </a:endParaRP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Artificial Intelligence is increasingly integrated into information systems.</a:t>
            </a: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Applications</a:t>
            </a: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: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Recruitment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Customer service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Fraud detection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Predictive analytics</a:t>
            </a:r>
          </a:p>
          <a:p>
            <a:pPr algn="l"/>
            <a:endParaRPr lang="en-US" b="0" i="0" u="none" strike="noStrike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Ethical Risks: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Algorithmic bias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Lack of transparency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Discrimination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Accountability issues</a:t>
            </a:r>
          </a:p>
          <a:p>
            <a:pPr algn="l"/>
            <a:endParaRPr lang="en-US" b="0" i="0" u="none" strike="noStrike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Recommendations:</a:t>
            </a:r>
          </a:p>
          <a:p>
            <a:pPr algn="l"/>
            <a:endParaRPr lang="en-US" b="0" i="0" u="none" strike="noStrike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Human oversight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Regular AI audits</a:t>
            </a:r>
          </a:p>
          <a:p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Transparent decision-making </a:t>
            </a:r>
            <a:r>
              <a:rPr lang="en-US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processes </a:t>
            </a:r>
            <a:r>
              <a:rPr lang="en-US" dirty="0">
                <a:solidFill>
                  <a:srgbClr val="000000"/>
                </a:solidFill>
                <a:latin typeface="UICTFontTextStyleBody"/>
                <a:ea typeface="+mn-lt"/>
                <a:cs typeface="+mn-lt"/>
              </a:rPr>
              <a:t>                  </a:t>
            </a:r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References: (Marr, 2023; Laudon and Laudon, 2022)</a:t>
            </a:r>
            <a:endParaRPr lang="en-US" b="0" i="0" u="none" strike="noStrike">
              <a:solidFill>
                <a:srgbClr val="000000"/>
              </a:solidFill>
              <a:ea typeface="+mn-lt"/>
              <a:cs typeface="+mn-lt"/>
            </a:endParaRP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Diverse datasets</a:t>
            </a:r>
          </a:p>
          <a:p>
            <a:pPr algn="l"/>
            <a:endParaRPr lang="en-US" b="0" i="0" u="none" strike="noStrike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0" i="0" u="none" strike="noStrike" dirty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Responsible AI governance is essential to maintain trust and fairness.</a:t>
            </a:r>
          </a:p>
          <a:p>
            <a:endParaRPr lang="en-US"/>
          </a:p>
          <a:p>
            <a:pPr algn="ctr"/>
            <a:endParaRPr lang="en-US"/>
          </a:p>
        </p:txBody>
      </p:sp>
      <p:pic>
        <p:nvPicPr>
          <p:cNvPr id="8" name="Picture 7" descr="5 ways companies are incorporating AI ethics – WFTV">
            <a:extLst>
              <a:ext uri="{FF2B5EF4-FFF2-40B4-BE49-F238E27FC236}">
                <a16:creationId xmlns:a16="http://schemas.microsoft.com/office/drawing/2014/main" id="{86A0FC16-FD46-0915-4E4A-32F21B3970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13246" y="341073"/>
            <a:ext cx="4882660" cy="4280624"/>
          </a:xfrm>
          <a:prstGeom prst="rect">
            <a:avLst/>
          </a:prstGeom>
        </p:spPr>
      </p:pic>
      <p:pic>
        <p:nvPicPr>
          <p:cNvPr id="9" name="Picture 8" descr="Right Arrow Outline - Hand Drawn Arrow Ppt, HD Png Download - kindpng">
            <a:extLst>
              <a:ext uri="{FF2B5EF4-FFF2-40B4-BE49-F238E27FC236}">
                <a16:creationId xmlns:a16="http://schemas.microsoft.com/office/drawing/2014/main" id="{5EE09B22-BC7B-2ED7-0A7D-2D3104B585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51" y="999147"/>
            <a:ext cx="865066" cy="444013"/>
          </a:xfrm>
          <a:prstGeom prst="rect">
            <a:avLst/>
          </a:prstGeom>
        </p:spPr>
      </p:pic>
      <p:pic>
        <p:nvPicPr>
          <p:cNvPr id="10" name="Picture 9" descr="Right Arrow Outline - Hand Drawn Arrow Ppt, HD Png Download - kindpng">
            <a:extLst>
              <a:ext uri="{FF2B5EF4-FFF2-40B4-BE49-F238E27FC236}">
                <a16:creationId xmlns:a16="http://schemas.microsoft.com/office/drawing/2014/main" id="{8BE6A1F6-7333-382F-FB62-0B694FABFD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51" y="2571993"/>
            <a:ext cx="865066" cy="444013"/>
          </a:xfrm>
          <a:prstGeom prst="rect">
            <a:avLst/>
          </a:prstGeom>
        </p:spPr>
      </p:pic>
      <p:pic>
        <p:nvPicPr>
          <p:cNvPr id="11" name="Picture 10" descr="Right Arrow Outline - Hand Drawn Arrow Ppt, HD Png Download - kindpng">
            <a:extLst>
              <a:ext uri="{FF2B5EF4-FFF2-40B4-BE49-F238E27FC236}">
                <a16:creationId xmlns:a16="http://schemas.microsoft.com/office/drawing/2014/main" id="{030048DE-3EA5-F2D9-46B3-1CE8C47E33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50" y="4301146"/>
            <a:ext cx="865066" cy="444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03588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F122218-297E-5319-D171-06AEA9FD6A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2F07C-AC92-4782-90F9-139F66048167}" type="datetime1">
              <a:t>6/14/2026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7DAA31-5DDE-8716-AA2E-36324FC95D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C8CAA4-D43F-90D5-2B34-CC07A98B8F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13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3BFFCF6-64BE-BAF0-699B-428DB6180160}"/>
              </a:ext>
            </a:extLst>
          </p:cNvPr>
          <p:cNvSpPr txBox="1"/>
          <p:nvPr/>
        </p:nvSpPr>
        <p:spPr>
          <a:xfrm>
            <a:off x="0" y="-37562"/>
            <a:ext cx="12889605" cy="69249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i="0" u="none" strike="noStrike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Case Study</a:t>
            </a:r>
            <a:r>
              <a:rPr lang="en-US" b="1" i="0" u="none" strike="noStrike" dirty="0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 </a:t>
            </a:r>
            <a:endParaRPr lang="en-US" dirty="0"/>
          </a:p>
          <a:p>
            <a:pPr algn="ctr"/>
            <a:r>
              <a:rPr lang="en-US" sz="2400" b="1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AND</a:t>
            </a:r>
            <a:r>
              <a:rPr lang="en-US" sz="2400" b="1" i="0" u="none" strike="noStrike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 </a:t>
            </a:r>
            <a:endParaRPr lang="en-US" i="0" u="none" strike="noStrike">
              <a:solidFill>
                <a:srgbClr val="000000"/>
              </a:solidFill>
              <a:latin typeface="Aptos Light"/>
              <a:ea typeface="Segoe UI"/>
              <a:cs typeface="Segoe UI"/>
            </a:endParaRPr>
          </a:p>
          <a:p>
            <a:endParaRPr lang="en-US" b="1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Challenge:</a:t>
            </a:r>
            <a:endParaRPr lang="en-US"/>
          </a:p>
          <a:p>
            <a:pPr algn="l"/>
            <a:r>
              <a:rPr lang="en-US" b="0" i="0" u="none" strike="noStrike" dirty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Amazon needed to manage a complex global supply chain while maintaining fast delivery times.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Solution:</a:t>
            </a:r>
          </a:p>
          <a:p>
            <a:pPr algn="l"/>
            <a:endParaRPr lang="en-US" b="1" i="0" u="none" strike="noStrike" dirty="0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ERP technologies integrated</a:t>
            </a: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: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Inventory management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Procurement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Logistics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Financial operations</a:t>
            </a:r>
          </a:p>
          <a:p>
            <a:pPr algn="l"/>
            <a:endParaRPr lang="en-US" b="1" i="0" u="none" strike="noStrike" dirty="0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Results: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Improved operational efficiency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Faster order fulfilment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Better inventory control</a:t>
            </a: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Ethical Consideration:</a:t>
            </a:r>
          </a:p>
          <a:p>
            <a:pPr algn="l"/>
            <a:r>
              <a:rPr lang="en-US" b="0" i="0" u="none" strike="noStrike" dirty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Employee monitoring practices have generated concerns regarding workplace privacy and employee wellbeing.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Key Learning: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ERP systems can transform operational performance but require ethical management practices.</a:t>
            </a:r>
          </a:p>
          <a:p>
            <a:pPr algn="l"/>
            <a:endParaRPr lang="en-US" b="0" i="0" u="none" strike="noStrike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endParaRPr lang="en-US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 algn="ctr"/>
            <a:r>
              <a:rPr lang="en-US">
                <a:ea typeface="+mn-lt"/>
                <a:cs typeface="+mn-lt"/>
              </a:rPr>
              <a:t>References: (Davenport, 1998; Laudon and Laudon, 2022)</a:t>
            </a:r>
            <a:endParaRPr lang="en-US"/>
          </a:p>
        </p:txBody>
      </p:sp>
      <p:pic>
        <p:nvPicPr>
          <p:cNvPr id="6" name="Graphic 5" descr="Xentral ERP for Hybrid Business Models - B2B &amp; B2C">
            <a:extLst>
              <a:ext uri="{FF2B5EF4-FFF2-40B4-BE49-F238E27FC236}">
                <a16:creationId xmlns:a16="http://schemas.microsoft.com/office/drawing/2014/main" id="{D553C452-DF3B-22D4-7966-122B2EDCAE5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101923" y="373874"/>
            <a:ext cx="2067058" cy="808448"/>
          </a:xfrm>
          <a:prstGeom prst="rect">
            <a:avLst/>
          </a:prstGeom>
        </p:spPr>
      </p:pic>
      <p:pic>
        <p:nvPicPr>
          <p:cNvPr id="8" name="Picture 7" descr="Erp - Free communications icons">
            <a:extLst>
              <a:ext uri="{FF2B5EF4-FFF2-40B4-BE49-F238E27FC236}">
                <a16:creationId xmlns:a16="http://schemas.microsoft.com/office/drawing/2014/main" id="{456F7E0A-B827-A22A-FA0E-916FAB8D52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1570" y="225850"/>
            <a:ext cx="1795395" cy="954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0998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904AC6-E3C7-00E5-2E0D-0B838BE45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6F994-A52F-4FD3-BE83-65051A764CC1}" type="datetime1">
              <a:t>6/14/2026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F732735-0B14-75E3-8AB5-A35AD16E39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C487D9-CE8F-27D9-0ACD-C01FEB0086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14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A96F1D9-7DB6-E27F-1AC8-29309D8B0394}"/>
              </a:ext>
            </a:extLst>
          </p:cNvPr>
          <p:cNvSpPr txBox="1"/>
          <p:nvPr/>
        </p:nvSpPr>
        <p:spPr>
          <a:xfrm>
            <a:off x="108858" y="-1394721"/>
            <a:ext cx="11718240" cy="93025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                                                                                                                      </a:t>
            </a:r>
            <a:endParaRPr lang="en-US" dirty="0"/>
          </a:p>
          <a:p>
            <a:endParaRPr lang="en-US" b="1" dirty="0">
              <a:solidFill>
                <a:srgbClr val="000000"/>
              </a:solidFill>
              <a:latin typeface="UICTFontTextStyleEmphasizedBody"/>
              <a:ea typeface="UICTFontTextStyleEmphasizedBody"/>
              <a:cs typeface="UICTFontTextStyleEmphasizedBody"/>
            </a:endParaRPr>
          </a:p>
          <a:p>
            <a:r>
              <a:rPr lang="en-US" b="1" dirty="0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                                                                                                                </a:t>
            </a:r>
            <a:endParaRPr lang="en-US">
              <a:solidFill>
                <a:srgbClr val="000000"/>
              </a:solidFill>
              <a:latin typeface="Aptos Light"/>
              <a:ea typeface="UICTFontTextStyleEmphasizedBody"/>
              <a:cs typeface="UICTFontTextStyleEmphasizedBody"/>
            </a:endParaRPr>
          </a:p>
          <a:p>
            <a:r>
              <a:rPr lang="en-US" b="1" dirty="0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                                                                                                           </a:t>
            </a:r>
            <a:endParaRPr lang="en-US" dirty="0">
              <a:solidFill>
                <a:srgbClr val="000000"/>
              </a:solidFill>
              <a:latin typeface="Aptos Light"/>
              <a:ea typeface="UICTFontTextStyleEmphasizedBody"/>
              <a:cs typeface="UICTFontTextStyleEmphasizedBody"/>
            </a:endParaRPr>
          </a:p>
          <a:p>
            <a:endParaRPr lang="en-US" b="1" dirty="0">
              <a:solidFill>
                <a:srgbClr val="000000"/>
              </a:solidFill>
              <a:latin typeface="UICTFontTextStyleEmphasizedBody"/>
              <a:ea typeface="UICTFontTextStyleEmphasizedBody"/>
              <a:cs typeface="UICTFontTextStyleEmphasizedBody"/>
            </a:endParaRPr>
          </a:p>
          <a:p>
            <a:r>
              <a:rPr lang="en-US" b="1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                                                                                                                  </a:t>
            </a:r>
            <a:r>
              <a:rPr lang="en-US" b="1" i="0" u="none" strike="noStrike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Case Study – Salesforce and </a:t>
            </a:r>
            <a:r>
              <a:rPr lang="en-US" b="1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Netflix</a:t>
            </a:r>
            <a:endParaRPr lang="en-US">
              <a:solidFill>
                <a:srgbClr val="000000"/>
              </a:solidFill>
              <a:latin typeface="Aptos Light"/>
              <a:ea typeface="UICTFontTextStyleEmphasizedBody"/>
              <a:cs typeface="UICTFontTextStyleEmphasizedBody"/>
            </a:endParaRPr>
          </a:p>
          <a:p>
            <a:r>
              <a:rPr lang="en-US">
                <a:solidFill>
                  <a:srgbClr val="000000"/>
                </a:solidFill>
                <a:latin typeface="UICTFontTextStyleBody"/>
                <a:ea typeface="UICTFontTextStyleEmphasizedBody"/>
                <a:cs typeface="UICTFontTextStyleEmphasizedBody"/>
              </a:rPr>
              <a:t>Salesforce</a:t>
            </a:r>
            <a:r>
              <a:rPr lang="en-US" b="0" i="0" u="none" strike="noStrike" dirty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 (CRM)</a:t>
            </a:r>
            <a:endParaRPr lang="en-US" b="0" i="0" u="none" strike="noStrike" dirty="0">
              <a:solidFill>
                <a:srgbClr val="000000"/>
              </a:solidFill>
              <a:latin typeface="Aptos Light"/>
              <a:ea typeface="UICTFontTextStyleBody"/>
              <a:cs typeface="UICTFontTextStyleBody"/>
            </a:endParaRP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Challenge: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Businesses needed a better way to manage customer relationships.</a:t>
            </a: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Solution:</a:t>
            </a: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Cloud-based CRM platform.</a:t>
            </a:r>
          </a:p>
          <a:p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Results</a:t>
            </a:r>
            <a:r>
              <a:rPr lang="en-US" b="1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: </a:t>
            </a:r>
            <a:r>
              <a:rPr lang="en-US" b="1" dirty="0">
                <a:solidFill>
                  <a:srgbClr val="000000"/>
                </a:solidFill>
                <a:latin typeface="UICTFontTextStyleBody"/>
                <a:ea typeface="UICTFontTextStyleBody"/>
                <a:cs typeface="Segoe UI"/>
              </a:rPr>
              <a:t>                                                                                                         </a:t>
            </a:r>
            <a:endParaRPr lang="en-US" sz="1300" dirty="0">
              <a:highlight>
                <a:srgbClr val="FFFFFF"/>
              </a:highlight>
              <a:latin typeface="Segoe UI"/>
              <a:cs typeface="Segoe UI"/>
            </a:endParaRP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Improved customer engagement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Increased sales productivity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Better customer retention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Ethical Issue: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Customer data privacy.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Netflix (BI)</a:t>
            </a:r>
          </a:p>
          <a:p>
            <a:pPr algn="l"/>
            <a:r>
              <a:rPr lang="en-US" b="1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Challenge:</a:t>
            </a:r>
          </a:p>
          <a:p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Understanding customer viewing preferences</a:t>
            </a:r>
            <a:r>
              <a:rPr lang="en-US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. </a:t>
            </a:r>
            <a:r>
              <a:rPr lang="en-US">
                <a:solidFill>
                  <a:srgbClr val="000000"/>
                </a:solidFill>
                <a:latin typeface="UICTFontTextStyleBody"/>
                <a:ea typeface="UICTFontTextStyleBody"/>
                <a:cs typeface="Segoe UI"/>
              </a:rPr>
              <a:t>                                                     </a:t>
            </a:r>
            <a:endParaRPr lang="en-US" sz="1300">
              <a:solidFill>
                <a:srgbClr val="000000"/>
              </a:solidFill>
              <a:latin typeface="Segoe UI"/>
              <a:ea typeface="UICTFontTextStyleBody"/>
              <a:cs typeface="Segoe UI"/>
            </a:endParaRP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Solution: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Advanced analytics and business intelligence systems.</a:t>
            </a: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Results</a:t>
            </a: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:</a:t>
            </a:r>
          </a:p>
          <a:p>
            <a:pPr algn="l"/>
            <a:r>
              <a:rPr lang="en-US" b="0" i="0" u="none" strike="noStrike" dirty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</a:t>
            </a:r>
            <a:r>
              <a:rPr lang="en-US" b="0" i="0" u="none" strike="noStrike" dirty="0" err="1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Personalised</a:t>
            </a:r>
            <a:r>
              <a:rPr lang="en-US" b="0" i="0" u="none" strike="noStrike" dirty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 recommendations</a:t>
            </a:r>
          </a:p>
          <a:p>
            <a:r>
              <a:rPr lang="en-US" b="0" i="0" u="none" strike="noStrike" dirty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Higher customer satisfaction</a:t>
            </a:r>
            <a:r>
              <a:rPr lang="en-US" dirty="0">
                <a:solidFill>
                  <a:srgbClr val="000000"/>
                </a:solidFill>
                <a:latin typeface="UICTFontTextStyleBody"/>
                <a:ea typeface="UICTFontTextStyleBody"/>
                <a:cs typeface="Segoe UI"/>
              </a:rPr>
              <a:t>                                                                            </a:t>
            </a:r>
            <a:r>
              <a:rPr lang="en-US" sz="1300" dirty="0">
                <a:solidFill>
                  <a:srgbClr val="000000"/>
                </a:solidFill>
                <a:highlight>
                  <a:srgbClr val="FFFFFF"/>
                </a:highlight>
                <a:latin typeface="Segoe UI"/>
                <a:ea typeface="UICTFontTextStyleBody"/>
                <a:cs typeface="Segoe UI"/>
              </a:rPr>
              <a:t>(Salesforce, 2024; Sharda, Delen and Turban, 2023)</a:t>
            </a:r>
            <a:endParaRPr lang="en-US" sz="1300" dirty="0">
              <a:solidFill>
                <a:srgbClr val="000000"/>
              </a:solidFill>
              <a:latin typeface="Segoe UI"/>
              <a:ea typeface="UICTFontTextStyleBody"/>
              <a:cs typeface="Segoe UI"/>
            </a:endParaRP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Increased subscriber retention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Ethical Issue: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Large-scale collection and analysis of user data.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Key Learning: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Customer-focused information systems create significant value when privacy concerns are properly addressed.</a:t>
            </a:r>
          </a:p>
          <a:p>
            <a:endParaRPr lang="en-US"/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97084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log: 7 tips to grow and expand your business in Essex - UK DIRECTOR  MAGAZINES">
            <a:extLst>
              <a:ext uri="{FF2B5EF4-FFF2-40B4-BE49-F238E27FC236}">
                <a16:creationId xmlns:a16="http://schemas.microsoft.com/office/drawing/2014/main" id="{D75F038D-83C9-C191-C10F-4244467E1B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969" y="807725"/>
            <a:ext cx="4977453" cy="3478666"/>
          </a:xfrm>
          <a:prstGeom prst="rect">
            <a:avLst/>
          </a:pr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8FFEC6A-5989-C87A-CBAB-E2259E1929DD}"/>
              </a:ext>
            </a:extLst>
          </p:cNvPr>
          <p:cNvSpPr txBox="1"/>
          <p:nvPr/>
        </p:nvSpPr>
        <p:spPr>
          <a:xfrm>
            <a:off x="5974222" y="-459530"/>
            <a:ext cx="5125306" cy="7097984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endParaRPr lang="en-US" b="1" dirty="0">
              <a:solidFill>
                <a:schemeClr val="tx2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b="0" i="0" u="none" strike="noStrike">
                <a:solidFill>
                  <a:schemeClr val="tx1">
                    <a:lumMod val="95000"/>
                    <a:lumOff val="5000"/>
                  </a:schemeClr>
                </a:solidFill>
              </a:rPr>
              <a:t>Short-Term Recommendation</a:t>
            </a:r>
            <a:endParaRPr lang="en-US" b="0" i="0" u="none" strike="noStrike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b="0" i="0" u="none" strike="noStrike">
                <a:solidFill>
                  <a:schemeClr val="tx1">
                    <a:lumMod val="95000"/>
                    <a:lumOff val="5000"/>
                  </a:schemeClr>
                </a:solidFill>
              </a:rPr>
              <a:t>Implement a CRM system to improve customer engagement and sales performance.</a:t>
            </a:r>
            <a:endParaRPr lang="en-US" b="0" i="0" u="none" strike="noStrike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b="0" i="0" u="none" strike="noStrike">
                <a:solidFill>
                  <a:schemeClr val="tx1">
                    <a:lumMod val="95000"/>
                    <a:lumOff val="5000"/>
                  </a:schemeClr>
                </a:solidFill>
              </a:rPr>
              <a:t>Medium-Term Recommendation</a:t>
            </a:r>
            <a:endParaRPr lang="en-US" b="0" i="0" u="none" strike="noStrike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b="0" i="0" u="none" strike="noStrike">
                <a:solidFill>
                  <a:schemeClr val="tx1">
                    <a:lumMod val="95000"/>
                    <a:lumOff val="5000"/>
                  </a:schemeClr>
                </a:solidFill>
              </a:rPr>
              <a:t>Adopt an ERP system to integrate business functions and improve operational efficiency.</a:t>
            </a:r>
            <a:endParaRPr lang="en-US" b="0" i="0" u="none" strike="noStrike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b="0" i="0" u="none" strike="noStrike">
                <a:solidFill>
                  <a:schemeClr val="tx1">
                    <a:lumMod val="95000"/>
                    <a:lumOff val="5000"/>
                  </a:schemeClr>
                </a:solidFill>
              </a:rPr>
              <a:t>Long-Term Recommendation</a:t>
            </a:r>
            <a:endParaRPr lang="en-US" b="0" i="0" u="none" strike="noStrike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b="0" i="0" u="none" strike="noStrike">
                <a:solidFill>
                  <a:schemeClr val="tx1">
                    <a:lumMod val="95000"/>
                    <a:lumOff val="5000"/>
                  </a:schemeClr>
                </a:solidFill>
              </a:rPr>
              <a:t>Develop BI capabilities to support strategic decision-making.</a:t>
            </a:r>
            <a:endParaRPr lang="en-US" b="0" i="0" u="none" strike="noStrike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b="0" i="0" u="none" strike="noStrike">
                <a:solidFill>
                  <a:schemeClr val="tx1">
                    <a:lumMod val="95000"/>
                    <a:lumOff val="5000"/>
                  </a:schemeClr>
                </a:solidFill>
              </a:rPr>
              <a:t>Ethical Recommendation</a:t>
            </a:r>
            <a:endParaRPr lang="en-US" b="0" i="0" u="none" strike="noStrike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b="0" i="0" u="none" strike="noStrike">
                <a:solidFill>
                  <a:schemeClr val="tx1">
                    <a:lumMod val="95000"/>
                    <a:lumOff val="5000"/>
                  </a:schemeClr>
                </a:solidFill>
              </a:rPr>
              <a:t>Establish a governance framework including:</a:t>
            </a:r>
            <a:endParaRPr lang="en-US" b="0" i="0" u="none" strike="noStrike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b="0" i="0" u="none" strike="noStrike">
                <a:solidFill>
                  <a:schemeClr val="tx1">
                    <a:lumMod val="95000"/>
                    <a:lumOff val="5000"/>
                  </a:schemeClr>
                </a:solidFill>
              </a:rPr>
              <a:t>• GDPR compliance</a:t>
            </a:r>
            <a:endParaRPr lang="en-US" b="0" i="0" u="none" strike="noStrike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b="0" i="0" u="none" strike="noStrike">
                <a:solidFill>
                  <a:schemeClr val="tx1">
                    <a:lumMod val="95000"/>
                    <a:lumOff val="5000"/>
                  </a:schemeClr>
                </a:solidFill>
              </a:rPr>
              <a:t>• Cybersecurity policies</a:t>
            </a:r>
            <a:endParaRPr lang="en-US" b="0" i="0" u="none" strike="noStrike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b="0" i="0" u="none" strike="noStrike">
                <a:solidFill>
                  <a:schemeClr val="tx1">
                    <a:lumMod val="95000"/>
                    <a:lumOff val="5000"/>
                  </a:schemeClr>
                </a:solidFill>
              </a:rPr>
              <a:t>• AI ethics guidelines</a:t>
            </a:r>
            <a:endParaRPr lang="en-US" b="0" i="0" u="none" strike="noStrike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b="0" i="0" u="none" strike="noStrike">
                <a:solidFill>
                  <a:schemeClr val="tx1">
                    <a:lumMod val="95000"/>
                    <a:lumOff val="5000"/>
                  </a:schemeClr>
                </a:solidFill>
              </a:rPr>
              <a:t>• Employee privacy protections</a:t>
            </a:r>
            <a:endParaRPr lang="en-US" b="0" i="0" u="none" strike="noStrike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b="0" i="0" u="none" strike="noStrike">
                <a:solidFill>
                  <a:schemeClr val="tx1">
                    <a:lumMod val="95000"/>
                    <a:lumOff val="5000"/>
                  </a:schemeClr>
                </a:solidFill>
              </a:rPr>
              <a:t>This phased approach balances growth, efficiency, and responsible technology use.</a:t>
            </a:r>
            <a:endParaRPr lang="en-US" b="0" i="0" u="none" strike="noStrike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400">
              <a:solidFill>
                <a:schemeClr val="tx2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1EE1969-53FC-191D-D5C7-492E97A83AC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4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F03ED25D-7F7F-4FE4-B3F6-316A1A0F1378}" type="datetime1">
              <a:pPr>
                <a:spcAft>
                  <a:spcPts val="600"/>
                </a:spcAft>
              </a:pPr>
              <a:t>6/14/2026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EBCB1AF-4DD3-3D29-88C3-369DF6A4AA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32320" y="6356350"/>
            <a:ext cx="429768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 cap="all" spc="300" baseline="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1764FC-99D9-88B6-4C6C-D529305D3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15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C953578-7495-2970-2102-9A5DFE6652A3}"/>
              </a:ext>
            </a:extLst>
          </p:cNvPr>
          <p:cNvSpPr txBox="1"/>
          <p:nvPr/>
        </p:nvSpPr>
        <p:spPr>
          <a:xfrm>
            <a:off x="107325" y="209282"/>
            <a:ext cx="9036675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i="0" u="none" strike="noStrike" baseline="0">
                <a:solidFill>
                  <a:srgbClr val="35403A"/>
                </a:solidFill>
                <a:latin typeface="Aptos Light"/>
              </a:rPr>
              <a:t>Recommendations for the Growing Business</a:t>
            </a:r>
            <a:endParaRPr lang="en-US" sz="2400"/>
          </a:p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4F2D6CA-30E0-C54C-5486-4581F7BF8B23}"/>
              </a:ext>
            </a:extLst>
          </p:cNvPr>
          <p:cNvSpPr txBox="1"/>
          <p:nvPr/>
        </p:nvSpPr>
        <p:spPr>
          <a:xfrm rot="-10800000" flipV="1">
            <a:off x="643248" y="5008150"/>
            <a:ext cx="5126183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1600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 algn="l"/>
            <a:r>
              <a:rPr lang="en-US" sz="1600" b="0" i="0" u="none" strike="noStrike" dirty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References: (Westerman, Bonnet and McAfee, 2014; Laudon and Laudon, 2022)</a:t>
            </a:r>
            <a:endParaRPr lang="en-US" dirty="0"/>
          </a:p>
          <a:p>
            <a:endParaRPr lang="en-US" sz="1600" dirty="0"/>
          </a:p>
          <a:p>
            <a:pPr algn="ctr"/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42496413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8D4015F-AEFC-01F3-36F1-1BE570E495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D026F-47DA-459B-89CC-1E60B9F7FE03}" type="datetime1">
              <a:t>6/14/2026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EE22E2C-1F61-C93C-975D-764D0AF20D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775EB1-FC38-ADED-EC51-036E2E1D60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16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7437DCC-F003-9177-5F38-2329976E2F6B}"/>
              </a:ext>
            </a:extLst>
          </p:cNvPr>
          <p:cNvSpPr txBox="1"/>
          <p:nvPr/>
        </p:nvSpPr>
        <p:spPr>
          <a:xfrm>
            <a:off x="2515421" y="963505"/>
            <a:ext cx="6983303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 b="1" i="0" u="none" strike="noStrike" dirty="0">
              <a:solidFill>
                <a:srgbClr val="000000"/>
              </a:solidFill>
              <a:latin typeface="UICTFontTextStyleEmphasizedBody"/>
              <a:ea typeface="UICTFontTextStyleEmphasizedBody"/>
              <a:cs typeface="UICTFontTextStyleEmphasizedBody"/>
            </a:endParaRPr>
          </a:p>
          <a:p>
            <a:pPr algn="l"/>
            <a:endParaRPr lang="en-US" b="0" i="0" u="none" strike="noStrike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Information systems are essential for modern business success</a:t>
            </a: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.</a:t>
            </a:r>
          </a:p>
          <a:p>
            <a:pPr algn="l"/>
            <a:endParaRPr lang="en-US" b="1" i="0" u="none" strike="noStrike" dirty="0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Key Findings:</a:t>
            </a:r>
          </a:p>
          <a:p>
            <a:pPr algn="l"/>
            <a:endParaRPr lang="en-US" b="0" i="0" u="none" strike="noStrike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ERP improves operational efficiency.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CRM enhances customer relationships.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BI strengthens decision-making.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Ethical issues must be carefully managed.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Responsible leadership is critical to successful implementation.</a:t>
            </a: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Final Conclusion:</a:t>
            </a:r>
          </a:p>
          <a:p>
            <a:endParaRPr lang="en-US" b="1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 algn="l"/>
            <a:r>
              <a:rPr lang="en-US" b="0" i="0" u="none" strike="noStrike" dirty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A growing business should combine CRM, ERP, and BI technologies while maintaining strong ethical and governance practices to achieve sustainable competitive advantage.</a:t>
            </a:r>
          </a:p>
          <a:p>
            <a:pPr algn="ctr"/>
            <a:endParaRPr lang="en-US"/>
          </a:p>
        </p:txBody>
      </p:sp>
      <p:pic>
        <p:nvPicPr>
          <p:cNvPr id="6" name="Picture 5" descr="5,258 Conclusion Presentation Royalty ...">
            <a:extLst>
              <a:ext uri="{FF2B5EF4-FFF2-40B4-BE49-F238E27FC236}">
                <a16:creationId xmlns:a16="http://schemas.microsoft.com/office/drawing/2014/main" id="{E9A62F46-EF0A-0853-C429-BB3041533C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4468" y="216119"/>
            <a:ext cx="5188168" cy="1485900"/>
          </a:xfrm>
          <a:prstGeom prst="rect">
            <a:avLst/>
          </a:prstGeom>
        </p:spPr>
      </p:pic>
      <p:pic>
        <p:nvPicPr>
          <p:cNvPr id="8" name="Picture 7" descr="Right Arrow Outline - Hand Drawn Arrow Ppt, HD Png Download - kindpng">
            <a:extLst>
              <a:ext uri="{FF2B5EF4-FFF2-40B4-BE49-F238E27FC236}">
                <a16:creationId xmlns:a16="http://schemas.microsoft.com/office/drawing/2014/main" id="{0FF729AC-6510-10E1-44E5-0B2196B703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48144" y="2762961"/>
            <a:ext cx="865066" cy="444013"/>
          </a:xfrm>
          <a:prstGeom prst="rect">
            <a:avLst/>
          </a:prstGeom>
        </p:spPr>
      </p:pic>
      <p:pic>
        <p:nvPicPr>
          <p:cNvPr id="10" name="Picture 9" descr="Right Arrow Outline - Hand Drawn Arrow Ppt, HD Png Download - kindpng">
            <a:extLst>
              <a:ext uri="{FF2B5EF4-FFF2-40B4-BE49-F238E27FC236}">
                <a16:creationId xmlns:a16="http://schemas.microsoft.com/office/drawing/2014/main" id="{4068FDF3-F07C-0CC0-10C4-1054B56700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48144" y="5051181"/>
            <a:ext cx="865066" cy="44401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6302619-2116-9648-11E8-0225A5B6F473}"/>
              </a:ext>
            </a:extLst>
          </p:cNvPr>
          <p:cNvSpPr txBox="1"/>
          <p:nvPr/>
        </p:nvSpPr>
        <p:spPr>
          <a:xfrm>
            <a:off x="237507" y="5655623"/>
            <a:ext cx="12281065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References: (Laudon and Laudon, 2022; Westerman, Bonnet and McAfee, 2014)</a:t>
            </a:r>
          </a:p>
          <a:p>
            <a:endParaRPr lang="en-US"/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8097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2363233-651D-087B-B9C9-CAA206BE92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8CF5A-9A6B-4DC3-B267-D23479396B7B}" type="datetime1">
              <a:t>6/14/2026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203F2FB-0EDC-7304-C65A-DC8046B76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4BCC88-DDFE-1E1C-B28F-5DD8E5FA29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17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9E5840-984F-21E1-2577-2419BCB0062D}"/>
              </a:ext>
            </a:extLst>
          </p:cNvPr>
          <p:cNvSpPr txBox="1"/>
          <p:nvPr/>
        </p:nvSpPr>
        <p:spPr>
          <a:xfrm>
            <a:off x="1345870" y="1598219"/>
            <a:ext cx="9767455" cy="48320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600" b="0" i="0" u="none" strike="noStrike">
                <a:latin typeface="UICTFontTextStyleBody"/>
                <a:ea typeface="UICTFontTextStyleBody"/>
                <a:cs typeface="UICTFontTextStyleBody"/>
              </a:rPr>
              <a:t>Davenport, T.H. (1998) ‘Putting the enterprise into the enterprise system’, Harvard Business Review, 76(4), pp. 121–131.</a:t>
            </a:r>
          </a:p>
          <a:p>
            <a:pPr algn="l"/>
            <a:r>
              <a:rPr lang="en-US" sz="1600" b="0" i="0" u="none" strike="noStrike">
                <a:latin typeface="UICTFontTextStyleBody"/>
                <a:ea typeface="UICTFontTextStyleBody"/>
                <a:cs typeface="UICTFontTextStyleBody"/>
              </a:rPr>
              <a:t>European Commission (2024) Data protection and privacy. Available at: </a:t>
            </a:r>
            <a:r>
              <a:rPr lang="en-US" sz="1600" b="0" i="0" u="none" strike="noStrike" dirty="0">
                <a:latin typeface="UICTFontTextStyleBody"/>
                <a:ea typeface="UICTFontTextStyleBody"/>
                <a:cs typeface="UICTFontTextStyleBody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https://commission.europa.eu</a:t>
            </a:r>
            <a:r>
              <a:rPr lang="en-US" sz="1600" b="0" i="0" u="none" strike="noStrike">
                <a:latin typeface="UICTFontTextStyleBody"/>
                <a:ea typeface="UICTFontTextStyleBody"/>
                <a:cs typeface="UICTFontTextStyleBody"/>
              </a:rPr>
              <a:t>(Accessed: 14 June 2026).</a:t>
            </a:r>
          </a:p>
          <a:p>
            <a:pPr algn="l"/>
            <a:r>
              <a:rPr lang="en-US" sz="1600" b="0" i="0" u="none" strike="noStrike">
                <a:latin typeface="UICTFontTextStyleBody"/>
                <a:ea typeface="UICTFontTextStyleBody"/>
                <a:cs typeface="UICTFontTextStyleBody"/>
              </a:rPr>
              <a:t>Information Commissioner’s Office (2024) Guide to UK GDPR. Available at: </a:t>
            </a:r>
            <a:r>
              <a:rPr lang="en-US" sz="1600" b="0" i="0" u="none" strike="noStrike" dirty="0">
                <a:latin typeface="UICTFontTextStyleBody"/>
                <a:ea typeface="UICTFontTextStyleBody"/>
                <a:cs typeface="UICTFontTextStyleBody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https://ico.org.uk</a:t>
            </a:r>
            <a:r>
              <a:rPr lang="en-US" sz="1600" b="0" i="0" u="none" strike="noStrike">
                <a:latin typeface="UICTFontTextStyleBody"/>
                <a:ea typeface="UICTFontTextStyleBody"/>
                <a:cs typeface="UICTFontTextStyleBody"/>
              </a:rPr>
              <a:t>(Accessed: 14 June 2026).</a:t>
            </a:r>
          </a:p>
          <a:p>
            <a:pPr algn="l"/>
            <a:r>
              <a:rPr lang="en-US" sz="1600" b="0" i="0" u="none" strike="noStrike" dirty="0">
                <a:latin typeface="UICTFontTextStyleBody"/>
                <a:ea typeface="UICTFontTextStyleBody"/>
                <a:cs typeface="UICTFontTextStyleBody"/>
              </a:rPr>
              <a:t>Laudon, K.C. and Laudon, J.P. (2022) Management information systems: Managing the digital firm. 17th </a:t>
            </a:r>
            <a:r>
              <a:rPr lang="en-US" sz="1600" b="0" i="0" u="none" strike="noStrike" dirty="0" err="1">
                <a:latin typeface="UICTFontTextStyleBody"/>
                <a:ea typeface="UICTFontTextStyleBody"/>
                <a:cs typeface="UICTFontTextStyleBody"/>
              </a:rPr>
              <a:t>edn</a:t>
            </a:r>
            <a:r>
              <a:rPr lang="en-US" sz="1600" b="0" i="0" u="none" strike="noStrike" dirty="0">
                <a:latin typeface="UICTFontTextStyleBody"/>
                <a:ea typeface="UICTFontTextStyleBody"/>
                <a:cs typeface="UICTFontTextStyleBody"/>
              </a:rPr>
              <a:t>. Harlow: Pearson.</a:t>
            </a:r>
          </a:p>
          <a:p>
            <a:pPr algn="l"/>
            <a:r>
              <a:rPr lang="en-US" sz="1600" b="0" i="0" u="none" strike="noStrike" dirty="0">
                <a:latin typeface="UICTFontTextStyleBody"/>
                <a:ea typeface="UICTFontTextStyleBody"/>
                <a:cs typeface="UICTFontTextStyleBody"/>
              </a:rPr>
              <a:t>Marr, B. (2023) Data strategy: How to profit from a world of big data, analytics and artificial intelligence. London: Kogan Page.</a:t>
            </a:r>
          </a:p>
          <a:p>
            <a:pPr algn="l"/>
            <a:r>
              <a:rPr lang="en-US" sz="1600" b="0" i="0" u="none" strike="noStrike">
                <a:latin typeface="UICTFontTextStyleBody"/>
                <a:ea typeface="UICTFontTextStyleBody"/>
                <a:cs typeface="UICTFontTextStyleBody"/>
              </a:rPr>
              <a:t>Oracle (2024) What is ERP? Available at: </a:t>
            </a:r>
            <a:r>
              <a:rPr lang="en-US" sz="1600" b="0" i="0" u="none" strike="noStrike" dirty="0">
                <a:latin typeface="UICTFontTextStyleBody"/>
                <a:ea typeface="UICTFontTextStyleBody"/>
                <a:cs typeface="UICTFontTextStyleBody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https://www.oracle.com/erp/</a:t>
            </a:r>
            <a:r>
              <a:rPr lang="en-US" sz="1600" b="0" i="0" u="none" strike="noStrike">
                <a:latin typeface="UICTFontTextStyleBody"/>
                <a:ea typeface="UICTFontTextStyleBody"/>
                <a:cs typeface="UICTFontTextStyleBody"/>
              </a:rPr>
              <a:t> (Accessed: 14 June 2026).</a:t>
            </a:r>
          </a:p>
          <a:p>
            <a:pPr algn="l"/>
            <a:r>
              <a:rPr lang="en-US" sz="1600" b="0" i="0" u="none" strike="noStrike">
                <a:latin typeface="UICTFontTextStyleBody"/>
                <a:ea typeface="UICTFontTextStyleBody"/>
                <a:cs typeface="UICTFontTextStyleBody"/>
              </a:rPr>
              <a:t>Salesforce (2024) What is CRM? Available at: </a:t>
            </a:r>
            <a:r>
              <a:rPr lang="en-US" sz="1600" b="0" i="0" u="none" strike="noStrike" dirty="0">
                <a:latin typeface="UICTFontTextStyleBody"/>
                <a:ea typeface="UICTFontTextStyleBody"/>
                <a:cs typeface="UICTFontTextStyleBody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https://www.salesforce.com/crm/</a:t>
            </a:r>
            <a:r>
              <a:rPr lang="en-US" sz="1600" b="0" i="0" u="none" strike="noStrike">
                <a:latin typeface="UICTFontTextStyleBody"/>
                <a:ea typeface="UICTFontTextStyleBody"/>
                <a:cs typeface="UICTFontTextStyleBody"/>
              </a:rPr>
              <a:t> (Accessed: 14 June 2026).</a:t>
            </a:r>
          </a:p>
          <a:p>
            <a:pPr algn="l"/>
            <a:r>
              <a:rPr lang="en-US" sz="1600" b="0" i="0" u="none" strike="noStrike" dirty="0">
                <a:latin typeface="UICTFontTextStyleBody"/>
                <a:ea typeface="UICTFontTextStyleBody"/>
                <a:cs typeface="UICTFontTextStyleBody"/>
              </a:rPr>
              <a:t>Sharda, R., Delen, D. and Turban, E. (2023) Business intelligence, analytics and data science. 5th </a:t>
            </a:r>
            <a:r>
              <a:rPr lang="en-US" sz="1600" b="0" i="0" u="none" strike="noStrike" dirty="0" err="1">
                <a:latin typeface="UICTFontTextStyleBody"/>
                <a:ea typeface="UICTFontTextStyleBody"/>
                <a:cs typeface="UICTFontTextStyleBody"/>
              </a:rPr>
              <a:t>edn</a:t>
            </a:r>
            <a:r>
              <a:rPr lang="en-US" sz="1600" b="0" i="0" u="none" strike="noStrike" dirty="0">
                <a:latin typeface="UICTFontTextStyleBody"/>
                <a:ea typeface="UICTFontTextStyleBody"/>
                <a:cs typeface="UICTFontTextStyleBody"/>
              </a:rPr>
              <a:t>. Harlow: Pearson.</a:t>
            </a:r>
          </a:p>
          <a:p>
            <a:pPr algn="l"/>
            <a:r>
              <a:rPr lang="en-US" sz="1600" b="0" i="0" u="none" strike="noStrike" dirty="0">
                <a:latin typeface="UICTFontTextStyleBody"/>
                <a:ea typeface="UICTFontTextStyleBody"/>
                <a:cs typeface="UICTFontTextStyleBody"/>
              </a:rPr>
              <a:t>Stair, R. and Reynolds, G. (2021) Principles of information systems. 14th </a:t>
            </a:r>
            <a:r>
              <a:rPr lang="en-US" sz="1600" b="0" i="0" u="none" strike="noStrike" dirty="0" err="1">
                <a:latin typeface="UICTFontTextStyleBody"/>
                <a:ea typeface="UICTFontTextStyleBody"/>
                <a:cs typeface="UICTFontTextStyleBody"/>
              </a:rPr>
              <a:t>edn</a:t>
            </a:r>
            <a:r>
              <a:rPr lang="en-US" sz="1600" b="0" i="0" u="none" strike="noStrike" dirty="0">
                <a:latin typeface="UICTFontTextStyleBody"/>
                <a:ea typeface="UICTFontTextStyleBody"/>
                <a:cs typeface="UICTFontTextStyleBody"/>
              </a:rPr>
              <a:t>. Boston: Cengage Learning.</a:t>
            </a:r>
          </a:p>
          <a:p>
            <a:pPr algn="l"/>
            <a:r>
              <a:rPr lang="en-US" sz="1600" b="0" i="0" u="none" strike="noStrike" dirty="0">
                <a:latin typeface="UICTFontTextStyleBody"/>
                <a:ea typeface="UICTFontTextStyleBody"/>
                <a:cs typeface="UICTFontTextStyleBody"/>
              </a:rPr>
              <a:t>Westerman, G., Bonnet, D. and McAfee, A. (2014) Leading digital: Turning technology into business transformation. Boston: Harvard Business Review Press.</a:t>
            </a:r>
          </a:p>
          <a:p>
            <a:endParaRPr lang="en-US"/>
          </a:p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AEF70C6-3E5A-CBE7-E4C1-3329989564E1}"/>
              </a:ext>
            </a:extLst>
          </p:cNvPr>
          <p:cNvSpPr txBox="1"/>
          <p:nvPr/>
        </p:nvSpPr>
        <p:spPr>
          <a:xfrm>
            <a:off x="4186051" y="532410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526458154"/>
      </p:ext>
    </p:extLst>
  </p:cSld>
  <p:clrMapOvr>
    <a:masterClrMapping/>
  </p:clrMapOvr>
</p:sld>
</file>

<file path=ppt/theme/theme1.xml><?xml version="1.0" encoding="utf-8"?>
<a:theme xmlns:a="http://schemas.openxmlformats.org/drawingml/2006/main" name="BohoVogueVTI">
  <a:themeElements>
    <a:clrScheme name="BohoVogueVTI">
      <a:dk1>
        <a:sysClr val="windowText" lastClr="000000"/>
      </a:dk1>
      <a:lt1>
        <a:sysClr val="window" lastClr="FFFFFF"/>
      </a:lt1>
      <a:dk2>
        <a:srgbClr val="35403A"/>
      </a:dk2>
      <a:lt2>
        <a:srgbClr val="F1EFEB"/>
      </a:lt2>
      <a:accent1>
        <a:srgbClr val="9E8B50"/>
      </a:accent1>
      <a:accent2>
        <a:srgbClr val="D5966B"/>
      </a:accent2>
      <a:accent3>
        <a:srgbClr val="9BA6BB"/>
      </a:accent3>
      <a:accent4>
        <a:srgbClr val="869880"/>
      </a:accent4>
      <a:accent5>
        <a:srgbClr val="588267"/>
      </a:accent5>
      <a:accent6>
        <a:srgbClr val="B89C46"/>
      </a:accent6>
      <a:hlink>
        <a:srgbClr val="C77138"/>
      </a:hlink>
      <a:folHlink>
        <a:srgbClr val="589374"/>
      </a:folHlink>
    </a:clrScheme>
    <a:fontScheme name="BohoVogueVTI">
      <a:majorFont>
        <a:latin typeface="Walbaum Display"/>
        <a:ea typeface=""/>
        <a:cs typeface=""/>
      </a:majorFont>
      <a:minorFont>
        <a:latin typeface="Aptos Light"/>
        <a:ea typeface=""/>
        <a:cs typeface=""/>
      </a:minorFont>
    </a:fontScheme>
    <a:fmtScheme name="BohoVogu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BohoVogueVTI" id="{587E0025-A466-4551-A341-1A9F570FDF06}" vid="{F615CBBD-D1BB-4663-887F-92A47C7C6AB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BohoVogueVTI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Mareka Kraukle</cp:lastModifiedBy>
  <cp:revision>794</cp:revision>
  <dcterms:created xsi:type="dcterms:W3CDTF">2026-05-31T08:53:09Z</dcterms:created>
  <dcterms:modified xsi:type="dcterms:W3CDTF">2026-06-14T10:22:47Z</dcterms:modified>
</cp:coreProperties>
</file>