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7" r:id="rId2"/>
    <p:sldId id="260" r:id="rId3"/>
    <p:sldId id="258" r:id="rId4"/>
    <p:sldId id="259" r:id="rId5"/>
    <p:sldId id="261"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4CA492-CDCD-4786-869D-905BB8E64294}" v="2472" dt="2022-02-26T16:48:45.0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38842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61106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29996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61913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509A250-FF31-4206-8172-F9D3106AACB1}" type="datetimeFigureOut">
              <a:rPr lang="en-US" dirty="0"/>
              <a:t>2/26/2022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66739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2/26/2022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26806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91788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24653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47588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98334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66237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65655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96551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242472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30930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730247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59227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2/26/2022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478236686"/>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0B3F4-9FBE-4727-8B04-960B9CDF92DE}"/>
              </a:ext>
            </a:extLst>
          </p:cNvPr>
          <p:cNvSpPr>
            <a:spLocks noGrp="1"/>
          </p:cNvSpPr>
          <p:nvPr>
            <p:ph type="title"/>
          </p:nvPr>
        </p:nvSpPr>
        <p:spPr>
          <a:xfrm>
            <a:off x="238760" y="283845"/>
            <a:ext cx="10515600" cy="1325563"/>
          </a:xfrm>
        </p:spPr>
        <p:txBody>
          <a:bodyPr/>
          <a:lstStyle/>
          <a:p>
            <a:r>
              <a:rPr lang="en-GB" b="1" dirty="0">
                <a:cs typeface="Calibri Light"/>
              </a:rPr>
              <a:t>       Psychology for Health &amp; social care</a:t>
            </a:r>
            <a:endParaRPr lang="en-GB" b="1" dirty="0"/>
          </a:p>
        </p:txBody>
      </p:sp>
      <p:graphicFrame>
        <p:nvGraphicFramePr>
          <p:cNvPr id="8" name="Table 8">
            <a:extLst>
              <a:ext uri="{FF2B5EF4-FFF2-40B4-BE49-F238E27FC236}">
                <a16:creationId xmlns:a16="http://schemas.microsoft.com/office/drawing/2014/main" id="{C45DA119-198E-4A24-9837-9BD51A534DE9}"/>
              </a:ext>
            </a:extLst>
          </p:cNvPr>
          <p:cNvGraphicFramePr>
            <a:graphicFrameLocks noGrp="1"/>
          </p:cNvGraphicFramePr>
          <p:nvPr>
            <p:ph idx="1"/>
            <p:extLst>
              <p:ext uri="{D42A27DB-BD31-4B8C-83A1-F6EECF244321}">
                <p14:modId xmlns:p14="http://schemas.microsoft.com/office/powerpoint/2010/main" val="3834236647"/>
              </p:ext>
            </p:extLst>
          </p:nvPr>
        </p:nvGraphicFramePr>
        <p:xfrm>
          <a:off x="1103313" y="2052638"/>
          <a:ext cx="8947150" cy="1483360"/>
        </p:xfrm>
        <a:graphic>
          <a:graphicData uri="http://schemas.openxmlformats.org/drawingml/2006/table">
            <a:tbl>
              <a:tblPr firstRow="1" bandRow="1">
                <a:tableStyleId>{5C22544A-7EE6-4342-B048-85BDC9FD1C3A}</a:tableStyleId>
              </a:tblPr>
              <a:tblGrid>
                <a:gridCol w="4473575">
                  <a:extLst>
                    <a:ext uri="{9D8B030D-6E8A-4147-A177-3AD203B41FA5}">
                      <a16:colId xmlns:a16="http://schemas.microsoft.com/office/drawing/2014/main" val="1203378255"/>
                    </a:ext>
                  </a:extLst>
                </a:gridCol>
                <a:gridCol w="4473575">
                  <a:extLst>
                    <a:ext uri="{9D8B030D-6E8A-4147-A177-3AD203B41FA5}">
                      <a16:colId xmlns:a16="http://schemas.microsoft.com/office/drawing/2014/main" val="2858177458"/>
                    </a:ext>
                  </a:extLst>
                </a:gridCol>
              </a:tblGrid>
              <a:tr h="370840">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2252233267"/>
                  </a:ext>
                </a:extLst>
              </a:tr>
              <a:tr h="370840">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953477231"/>
                  </a:ext>
                </a:extLst>
              </a:tr>
              <a:tr h="370840">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658291953"/>
                  </a:ext>
                </a:extLst>
              </a:tr>
              <a:tr h="370840">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2511086864"/>
                  </a:ext>
                </a:extLst>
              </a:tr>
            </a:tbl>
          </a:graphicData>
        </a:graphic>
      </p:graphicFrame>
      <p:graphicFrame>
        <p:nvGraphicFramePr>
          <p:cNvPr id="11" name="Table 11">
            <a:extLst>
              <a:ext uri="{FF2B5EF4-FFF2-40B4-BE49-F238E27FC236}">
                <a16:creationId xmlns:a16="http://schemas.microsoft.com/office/drawing/2014/main" id="{A130B296-D0BD-47B9-9F0A-58C68A9FFCA0}"/>
              </a:ext>
            </a:extLst>
          </p:cNvPr>
          <p:cNvGraphicFramePr>
            <a:graphicFrameLocks noGrp="1"/>
          </p:cNvGraphicFramePr>
          <p:nvPr>
            <p:extLst>
              <p:ext uri="{D42A27DB-BD31-4B8C-83A1-F6EECF244321}">
                <p14:modId xmlns:p14="http://schemas.microsoft.com/office/powerpoint/2010/main" val="1598981156"/>
              </p:ext>
            </p:extLst>
          </p:nvPr>
        </p:nvGraphicFramePr>
        <p:xfrm>
          <a:off x="392205" y="2039470"/>
          <a:ext cx="10163298" cy="3189737"/>
        </p:xfrm>
        <a:graphic>
          <a:graphicData uri="http://schemas.openxmlformats.org/drawingml/2006/table">
            <a:tbl>
              <a:tblPr firstRow="1" bandRow="1">
                <a:tableStyleId>{5C22544A-7EE6-4342-B048-85BDC9FD1C3A}</a:tableStyleId>
              </a:tblPr>
              <a:tblGrid>
                <a:gridCol w="5081649">
                  <a:extLst>
                    <a:ext uri="{9D8B030D-6E8A-4147-A177-3AD203B41FA5}">
                      <a16:colId xmlns:a16="http://schemas.microsoft.com/office/drawing/2014/main" val="3483843098"/>
                    </a:ext>
                  </a:extLst>
                </a:gridCol>
                <a:gridCol w="5081649">
                  <a:extLst>
                    <a:ext uri="{9D8B030D-6E8A-4147-A177-3AD203B41FA5}">
                      <a16:colId xmlns:a16="http://schemas.microsoft.com/office/drawing/2014/main" val="3379278800"/>
                    </a:ext>
                  </a:extLst>
                </a:gridCol>
              </a:tblGrid>
              <a:tr h="619807">
                <a:tc>
                  <a:txBody>
                    <a:bodyPr/>
                    <a:lstStyle/>
                    <a:p>
                      <a:pPr lvl="0">
                        <a:buNone/>
                      </a:pPr>
                      <a:r>
                        <a:rPr lang="en-GB" dirty="0"/>
                        <a:t>Name </a:t>
                      </a:r>
                      <a:endParaRPr lang="en-US" dirty="0"/>
                    </a:p>
                  </a:txBody>
                  <a:tcPr/>
                </a:tc>
                <a:tc>
                  <a:txBody>
                    <a:bodyPr/>
                    <a:lstStyle/>
                    <a:p>
                      <a:r>
                        <a:rPr lang="en-GB" dirty="0"/>
                        <a:t>Birhan Tesfay</a:t>
                      </a:r>
                    </a:p>
                  </a:txBody>
                  <a:tcPr/>
                </a:tc>
                <a:extLst>
                  <a:ext uri="{0D108BD9-81ED-4DB2-BD59-A6C34878D82A}">
                    <a16:rowId xmlns:a16="http://schemas.microsoft.com/office/drawing/2014/main" val="3728160654"/>
                  </a:ext>
                </a:extLst>
              </a:tr>
              <a:tr h="589572">
                <a:tc>
                  <a:txBody>
                    <a:bodyPr/>
                    <a:lstStyle/>
                    <a:p>
                      <a:r>
                        <a:rPr lang="en-GB" dirty="0"/>
                        <a:t>Student ID</a:t>
                      </a:r>
                    </a:p>
                  </a:txBody>
                  <a:tcPr/>
                </a:tc>
                <a:tc>
                  <a:txBody>
                    <a:bodyPr/>
                    <a:lstStyle/>
                    <a:p>
                      <a:r>
                        <a:rPr lang="en-GB" dirty="0"/>
                        <a:t>2027072</a:t>
                      </a:r>
                    </a:p>
                  </a:txBody>
                  <a:tcPr/>
                </a:tc>
                <a:extLst>
                  <a:ext uri="{0D108BD9-81ED-4DB2-BD59-A6C34878D82A}">
                    <a16:rowId xmlns:a16="http://schemas.microsoft.com/office/drawing/2014/main" val="4235830380"/>
                  </a:ext>
                </a:extLst>
              </a:tr>
              <a:tr h="589572">
                <a:tc>
                  <a:txBody>
                    <a:bodyPr/>
                    <a:lstStyle/>
                    <a:p>
                      <a:r>
                        <a:rPr lang="en-GB" dirty="0"/>
                        <a:t>Lecturer</a:t>
                      </a:r>
                    </a:p>
                  </a:txBody>
                  <a:tcPr/>
                </a:tc>
                <a:tc>
                  <a:txBody>
                    <a:bodyPr/>
                    <a:lstStyle/>
                    <a:p>
                      <a:r>
                        <a:rPr lang="en-GB" dirty="0"/>
                        <a:t>Rebecca Kavanagh</a:t>
                      </a:r>
                    </a:p>
                  </a:txBody>
                  <a:tcPr/>
                </a:tc>
                <a:extLst>
                  <a:ext uri="{0D108BD9-81ED-4DB2-BD59-A6C34878D82A}">
                    <a16:rowId xmlns:a16="http://schemas.microsoft.com/office/drawing/2014/main" val="234068553"/>
                  </a:ext>
                </a:extLst>
              </a:tr>
              <a:tr h="786096">
                <a:tc>
                  <a:txBody>
                    <a:bodyPr/>
                    <a:lstStyle/>
                    <a:p>
                      <a:r>
                        <a:rPr lang="en-GB" dirty="0"/>
                        <a:t>Module</a:t>
                      </a:r>
                    </a:p>
                  </a:txBody>
                  <a:tcPr/>
                </a:tc>
                <a:tc>
                  <a:txBody>
                    <a:bodyPr/>
                    <a:lstStyle/>
                    <a:p>
                      <a:r>
                        <a:rPr lang="en-GB" dirty="0"/>
                        <a:t>Psychology for Health and social care</a:t>
                      </a:r>
                    </a:p>
                  </a:txBody>
                  <a:tcPr/>
                </a:tc>
                <a:extLst>
                  <a:ext uri="{0D108BD9-81ED-4DB2-BD59-A6C34878D82A}">
                    <a16:rowId xmlns:a16="http://schemas.microsoft.com/office/drawing/2014/main" val="2109881050"/>
                  </a:ext>
                </a:extLst>
              </a:tr>
              <a:tr h="604690">
                <a:tc>
                  <a:txBody>
                    <a:bodyPr/>
                    <a:lstStyle/>
                    <a:p>
                      <a:r>
                        <a:rPr lang="en-GB" dirty="0"/>
                        <a:t>Modul code</a:t>
                      </a:r>
                    </a:p>
                  </a:txBody>
                  <a:tcPr/>
                </a:tc>
                <a:tc>
                  <a:txBody>
                    <a:bodyPr/>
                    <a:lstStyle/>
                    <a:p>
                      <a:r>
                        <a:rPr lang="en-GB" dirty="0"/>
                        <a:t>BMHP4003 </a:t>
                      </a:r>
                      <a:r>
                        <a:rPr lang="en-GB" dirty="0" err="1"/>
                        <a:t>Birm</a:t>
                      </a:r>
                    </a:p>
                  </a:txBody>
                  <a:tcPr/>
                </a:tc>
                <a:extLst>
                  <a:ext uri="{0D108BD9-81ED-4DB2-BD59-A6C34878D82A}">
                    <a16:rowId xmlns:a16="http://schemas.microsoft.com/office/drawing/2014/main" val="2008033331"/>
                  </a:ext>
                </a:extLst>
              </a:tr>
            </a:tbl>
          </a:graphicData>
        </a:graphic>
      </p:graphicFrame>
    </p:spTree>
    <p:extLst>
      <p:ext uri="{BB962C8B-B14F-4D97-AF65-F5344CB8AC3E}">
        <p14:creationId xmlns:p14="http://schemas.microsoft.com/office/powerpoint/2010/main" val="4179936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019BE1B9-E85E-49A6-9414-F254EB5608F1}"/>
              </a:ext>
            </a:extLst>
          </p:cNvPr>
          <p:cNvPicPr>
            <a:picLocks noChangeAspect="1"/>
          </p:cNvPicPr>
          <p:nvPr/>
        </p:nvPicPr>
        <p:blipFill>
          <a:blip r:embed="rId2"/>
          <a:stretch>
            <a:fillRect/>
          </a:stretch>
        </p:blipFill>
        <p:spPr>
          <a:xfrm>
            <a:off x="6213230" y="106823"/>
            <a:ext cx="5931877" cy="3385340"/>
          </a:xfrm>
          <a:prstGeom prst="rect">
            <a:avLst/>
          </a:prstGeom>
        </p:spPr>
      </p:pic>
      <p:sp>
        <p:nvSpPr>
          <p:cNvPr id="3" name="TextBox 2">
            <a:extLst>
              <a:ext uri="{FF2B5EF4-FFF2-40B4-BE49-F238E27FC236}">
                <a16:creationId xmlns:a16="http://schemas.microsoft.com/office/drawing/2014/main" id="{DDC3BAFF-877B-4A66-83E9-B77F9C4EEBAC}"/>
              </a:ext>
            </a:extLst>
          </p:cNvPr>
          <p:cNvSpPr txBox="1"/>
          <p:nvPr/>
        </p:nvSpPr>
        <p:spPr>
          <a:xfrm rot="-10800000" flipV="1">
            <a:off x="328247" y="3855826"/>
            <a:ext cx="10832122"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Example: Generativity vs Stagnation, According Erikson </a:t>
            </a:r>
          </a:p>
          <a:p>
            <a:r>
              <a:rPr lang="en-GB" sz="2400" dirty="0"/>
              <a:t>Understanding the stage of middle adulthood development</a:t>
            </a:r>
          </a:p>
          <a:p>
            <a:r>
              <a:rPr lang="en-GB" sz="2400" dirty="0"/>
              <a:t>Its help full to know as a social worker what terms was success and what was loss the patient, this part is very important for all. The stage of our life to make our mark on the world by caring for others. The time to develop for family, relationship and contribute to the next generation, in the other side failing to get involved to others and no interest productivity..</a:t>
            </a:r>
          </a:p>
        </p:txBody>
      </p:sp>
    </p:spTree>
    <p:extLst>
      <p:ext uri="{BB962C8B-B14F-4D97-AF65-F5344CB8AC3E}">
        <p14:creationId xmlns:p14="http://schemas.microsoft.com/office/powerpoint/2010/main" val="1890031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5769C7-E708-4F59-8DA6-7A8D95D315A4}"/>
              </a:ext>
            </a:extLst>
          </p:cNvPr>
          <p:cNvSpPr txBox="1"/>
          <p:nvPr/>
        </p:nvSpPr>
        <p:spPr>
          <a:xfrm>
            <a:off x="544606" y="365312"/>
            <a:ext cx="91305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highlight>
                  <a:srgbClr val="FFFF00"/>
                </a:highlight>
              </a:rPr>
              <a:t>Why is psychology is important when working as social worker?</a:t>
            </a:r>
          </a:p>
        </p:txBody>
      </p:sp>
      <p:pic>
        <p:nvPicPr>
          <p:cNvPr id="3" name="Picture 3" descr="Graphical user interface&#10;&#10;Description automatically generated">
            <a:extLst>
              <a:ext uri="{FF2B5EF4-FFF2-40B4-BE49-F238E27FC236}">
                <a16:creationId xmlns:a16="http://schemas.microsoft.com/office/drawing/2014/main" id="{EED20160-DCB1-45E7-93AE-40C6AB7F2C2A}"/>
              </a:ext>
            </a:extLst>
          </p:cNvPr>
          <p:cNvPicPr>
            <a:picLocks noChangeAspect="1"/>
          </p:cNvPicPr>
          <p:nvPr/>
        </p:nvPicPr>
        <p:blipFill>
          <a:blip r:embed="rId2"/>
          <a:stretch>
            <a:fillRect/>
          </a:stretch>
        </p:blipFill>
        <p:spPr>
          <a:xfrm>
            <a:off x="4724400" y="1072675"/>
            <a:ext cx="5697415" cy="3106588"/>
          </a:xfrm>
          <a:prstGeom prst="rect">
            <a:avLst/>
          </a:prstGeom>
        </p:spPr>
      </p:pic>
      <p:sp>
        <p:nvSpPr>
          <p:cNvPr id="4" name="TextBox 3">
            <a:extLst>
              <a:ext uri="{FF2B5EF4-FFF2-40B4-BE49-F238E27FC236}">
                <a16:creationId xmlns:a16="http://schemas.microsoft.com/office/drawing/2014/main" id="{2D4C9C01-C662-4D4B-87AB-40969F104FA9}"/>
              </a:ext>
            </a:extLst>
          </p:cNvPr>
          <p:cNvSpPr txBox="1"/>
          <p:nvPr/>
        </p:nvSpPr>
        <p:spPr>
          <a:xfrm>
            <a:off x="1500512" y="4620229"/>
            <a:ext cx="947241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The </a:t>
            </a:r>
            <a:r>
              <a:rPr lang="en-GB" sz="2400" dirty="0" err="1"/>
              <a:t>importants</a:t>
            </a:r>
            <a:r>
              <a:rPr lang="en-GB" sz="2400" dirty="0"/>
              <a:t> of  psychology for social work is typically explain human behaviour as a result of interaction of mental states and immediate social situations. Social workers the  feelings and behaviours of patients psychologically they can  understand and collaborate as soon as possible </a:t>
            </a:r>
          </a:p>
        </p:txBody>
      </p:sp>
    </p:spTree>
    <p:extLst>
      <p:ext uri="{BB962C8B-B14F-4D97-AF65-F5344CB8AC3E}">
        <p14:creationId xmlns:p14="http://schemas.microsoft.com/office/powerpoint/2010/main" val="1458834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210C6-3467-45CB-AF61-14A23F975273}"/>
              </a:ext>
            </a:extLst>
          </p:cNvPr>
          <p:cNvSpPr>
            <a:spLocks noGrp="1"/>
          </p:cNvSpPr>
          <p:nvPr>
            <p:ph type="title"/>
          </p:nvPr>
        </p:nvSpPr>
        <p:spPr/>
        <p:txBody>
          <a:bodyPr vert="horz" lIns="91440" tIns="45720" rIns="91440" bIns="45720" rtlCol="0" anchor="b">
            <a:noAutofit/>
          </a:bodyPr>
          <a:lstStyle/>
          <a:p>
            <a:r>
              <a:rPr lang="en-GB" sz="2000" dirty="0">
                <a:solidFill>
                  <a:schemeClr val="tx1"/>
                </a:solidFill>
              </a:rPr>
              <a:t>Erik </a:t>
            </a:r>
            <a:r>
              <a:rPr lang="en-GB" sz="2000" dirty="0" err="1">
                <a:solidFill>
                  <a:schemeClr val="tx1"/>
                </a:solidFill>
              </a:rPr>
              <a:t>Erkson</a:t>
            </a:r>
            <a:r>
              <a:rPr lang="en-GB" sz="2000" dirty="0">
                <a:solidFill>
                  <a:schemeClr val="tx1"/>
                </a:solidFill>
              </a:rPr>
              <a:t> Theories one The significant help as psychologically for Social worker in all health sectors because the worker should be have a minimum information about his patient such as his back ground history to work and </a:t>
            </a:r>
            <a:r>
              <a:rPr lang="en-GB" sz="2000" dirty="0" err="1">
                <a:solidFill>
                  <a:schemeClr val="tx1"/>
                </a:solidFill>
              </a:rPr>
              <a:t>communicat</a:t>
            </a:r>
            <a:r>
              <a:rPr lang="en-GB" sz="2000" dirty="0">
                <a:solidFill>
                  <a:schemeClr val="tx1"/>
                </a:solidFill>
              </a:rPr>
              <a:t> better </a:t>
            </a:r>
            <a:endParaRPr lang="en-GB" sz="2000">
              <a:solidFill>
                <a:schemeClr val="tx1"/>
              </a:solidFill>
            </a:endParaRPr>
          </a:p>
        </p:txBody>
      </p:sp>
      <p:pic>
        <p:nvPicPr>
          <p:cNvPr id="5" name="Picture 5" descr="A picture containing text, person, person&#10;&#10;Description automatically generated">
            <a:extLst>
              <a:ext uri="{FF2B5EF4-FFF2-40B4-BE49-F238E27FC236}">
                <a16:creationId xmlns:a16="http://schemas.microsoft.com/office/drawing/2014/main" id="{E83F7E6F-FFC1-41FC-8DE1-92C023AA2139}"/>
              </a:ext>
            </a:extLst>
          </p:cNvPr>
          <p:cNvPicPr>
            <a:picLocks noGrp="1" noChangeAspect="1"/>
          </p:cNvPicPr>
          <p:nvPr>
            <p:ph type="pic" idx="1"/>
          </p:nvPr>
        </p:nvPicPr>
        <p:blipFill rotWithShape="1">
          <a:blip r:embed="rId2"/>
          <a:srcRect l="6137" r="6137"/>
          <a:stretch/>
        </p:blipFill>
        <p:spPr>
          <a:xfrm>
            <a:off x="6949546" y="1143000"/>
            <a:ext cx="5228492" cy="5498123"/>
          </a:xfrm>
        </p:spPr>
      </p:pic>
      <p:sp>
        <p:nvSpPr>
          <p:cNvPr id="4" name="Text Placeholder 3">
            <a:extLst>
              <a:ext uri="{FF2B5EF4-FFF2-40B4-BE49-F238E27FC236}">
                <a16:creationId xmlns:a16="http://schemas.microsoft.com/office/drawing/2014/main" id="{F47D3072-E27C-43FC-B87A-6A1D53204D23}"/>
              </a:ext>
            </a:extLst>
          </p:cNvPr>
          <p:cNvSpPr>
            <a:spLocks noGrp="1"/>
          </p:cNvSpPr>
          <p:nvPr>
            <p:ph type="body" sz="half" idx="2"/>
          </p:nvPr>
        </p:nvSpPr>
        <p:spPr/>
        <p:txBody>
          <a:bodyPr vert="horz" lIns="91440" tIns="45720" rIns="91440" bIns="45720" rtlCol="0" anchor="t">
            <a:noAutofit/>
          </a:bodyPr>
          <a:lstStyle/>
          <a:p>
            <a:r>
              <a:rPr lang="en-GB" sz="2000" dirty="0"/>
              <a:t>For example if the social worker work in Home care for elderly vulnerable people, need  know the negative and </a:t>
            </a:r>
            <a:r>
              <a:rPr lang="en-GB" sz="2000" dirty="0" err="1"/>
              <a:t>posetive</a:t>
            </a:r>
            <a:r>
              <a:rPr lang="en-GB" sz="2000" dirty="0"/>
              <a:t>  part of the lifespan the patient, which part was successful and not, like Generativity vs stagnation or Ego integrity vs </a:t>
            </a:r>
            <a:r>
              <a:rPr lang="en-GB" sz="2000" dirty="0" err="1"/>
              <a:t>despaier</a:t>
            </a:r>
            <a:r>
              <a:rPr lang="en-GB" sz="2000" dirty="0"/>
              <a:t> </a:t>
            </a:r>
          </a:p>
        </p:txBody>
      </p:sp>
    </p:spTree>
    <p:extLst>
      <p:ext uri="{BB962C8B-B14F-4D97-AF65-F5344CB8AC3E}">
        <p14:creationId xmlns:p14="http://schemas.microsoft.com/office/powerpoint/2010/main" val="1395728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person, book, indoor&#10;&#10;Description automatically generated">
            <a:extLst>
              <a:ext uri="{FF2B5EF4-FFF2-40B4-BE49-F238E27FC236}">
                <a16:creationId xmlns:a16="http://schemas.microsoft.com/office/drawing/2014/main" id="{14FA12D9-7301-45D2-8D1E-1E92C119EFD4}"/>
              </a:ext>
            </a:extLst>
          </p:cNvPr>
          <p:cNvPicPr>
            <a:picLocks noChangeAspect="1"/>
          </p:cNvPicPr>
          <p:nvPr/>
        </p:nvPicPr>
        <p:blipFill>
          <a:blip r:embed="rId2"/>
          <a:stretch>
            <a:fillRect/>
          </a:stretch>
        </p:blipFill>
        <p:spPr>
          <a:xfrm>
            <a:off x="7221416" y="5745"/>
            <a:ext cx="4970584" cy="3259248"/>
          </a:xfrm>
          <a:prstGeom prst="rect">
            <a:avLst/>
          </a:prstGeom>
        </p:spPr>
      </p:pic>
      <p:sp>
        <p:nvSpPr>
          <p:cNvPr id="3" name="TextBox 2">
            <a:extLst>
              <a:ext uri="{FF2B5EF4-FFF2-40B4-BE49-F238E27FC236}">
                <a16:creationId xmlns:a16="http://schemas.microsoft.com/office/drawing/2014/main" id="{6DD61C16-CF0D-4341-9AAD-8863EFAD16E3}"/>
              </a:ext>
            </a:extLst>
          </p:cNvPr>
          <p:cNvSpPr txBox="1"/>
          <p:nvPr/>
        </p:nvSpPr>
        <p:spPr>
          <a:xfrm>
            <a:off x="762001" y="3270739"/>
            <a:ext cx="8827476"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For social worker specially for those who work in Homecare with Elderly or vulnerable people its good to know about the theories of Erikson, the last stage Ego Integrity vs Despair, the greater Ego Integrity with variety of thoughts experiments and actions this is the establishment of Ego </a:t>
            </a:r>
            <a:r>
              <a:rPr lang="en-GB" dirty="0" err="1"/>
              <a:t>defferentation</a:t>
            </a:r>
            <a:r>
              <a:rPr lang="en-GB" dirty="0"/>
              <a:t> According Erikson and the critical points at this time after the ages of  65 when feel guilt about the past so knowing  the past history of the patient  could be helpful to the Social worker.</a:t>
            </a:r>
          </a:p>
          <a:p>
            <a:endParaRPr lang="en-GB" dirty="0"/>
          </a:p>
          <a:p>
            <a:endParaRPr lang="en-GB" dirty="0"/>
          </a:p>
          <a:p>
            <a:r>
              <a:rPr lang="en-GB" sz="8000" b="1" dirty="0">
                <a:solidFill>
                  <a:schemeClr val="bg1">
                    <a:lumMod val="85000"/>
                    <a:lumOff val="15000"/>
                  </a:schemeClr>
                </a:solidFill>
              </a:rPr>
              <a:t>         Thank you</a:t>
            </a:r>
          </a:p>
        </p:txBody>
      </p:sp>
    </p:spTree>
    <p:extLst>
      <p:ext uri="{BB962C8B-B14F-4D97-AF65-F5344CB8AC3E}">
        <p14:creationId xmlns:p14="http://schemas.microsoft.com/office/powerpoint/2010/main" val="8548963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Ion</vt:lpstr>
      <vt:lpstr>       Psychology for Health &amp; social care</vt:lpstr>
      <vt:lpstr>PowerPoint Presentation</vt:lpstr>
      <vt:lpstr>PowerPoint Presentation</vt:lpstr>
      <vt:lpstr>Erik Erkson Theories one The significant help as psychologically for Social worker in all health sectors because the worker should be have a minimum information about his patient such as his back ground history to work and communicat better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436</cp:revision>
  <dcterms:created xsi:type="dcterms:W3CDTF">2022-02-26T14:54:17Z</dcterms:created>
  <dcterms:modified xsi:type="dcterms:W3CDTF">2022-02-26T16:49:03Z</dcterms:modified>
</cp:coreProperties>
</file>