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6" r:id="rId2"/>
    <p:sldId id="257" r:id="rId3"/>
    <p:sldId id="271" r:id="rId4"/>
    <p:sldId id="269" r:id="rId5"/>
    <p:sldId id="278" r:id="rId6"/>
    <p:sldId id="270" r:id="rId7"/>
    <p:sldId id="273" r:id="rId8"/>
    <p:sldId id="272" r:id="rId9"/>
    <p:sldId id="275" r:id="rId10"/>
    <p:sldId id="277" r:id="rId11"/>
    <p:sldId id="276" r:id="rId12"/>
    <p:sldId id="279" r:id="rId13"/>
    <p:sldId id="280" r:id="rId14"/>
    <p:sldId id="283" r:id="rId15"/>
    <p:sldId id="284" r:id="rId16"/>
    <p:sldId id="282"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C56503-9F30-4CDE-ADDA-A5EA0A3FF830}" v="36" dt="2021-07-09T20:37:31.764"/>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53"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lomon Samuel Lopez (1914083)" userId="1ac44445-6208-4e67-aa5c-0afce718d327" providerId="ADAL" clId="{ADC56503-9F30-4CDE-ADDA-A5EA0A3FF830}"/>
    <pc:docChg chg="undo redo custSel addSld delSld modSld sldOrd">
      <pc:chgData name="Solomon Samuel Lopez (1914083)" userId="1ac44445-6208-4e67-aa5c-0afce718d327" providerId="ADAL" clId="{ADC56503-9F30-4CDE-ADDA-A5EA0A3FF830}" dt="2021-07-09T21:43:50.774" v="1404" actId="47"/>
      <pc:docMkLst>
        <pc:docMk/>
      </pc:docMkLst>
      <pc:sldChg chg="addSp delSp modSp add del mod">
        <pc:chgData name="Solomon Samuel Lopez (1914083)" userId="1ac44445-6208-4e67-aa5c-0afce718d327" providerId="ADAL" clId="{ADC56503-9F30-4CDE-ADDA-A5EA0A3FF830}" dt="2021-07-09T20:09:49.667" v="570" actId="20577"/>
        <pc:sldMkLst>
          <pc:docMk/>
          <pc:sldMk cId="35784225" sldId="256"/>
        </pc:sldMkLst>
        <pc:spChg chg="mod">
          <ac:chgData name="Solomon Samuel Lopez (1914083)" userId="1ac44445-6208-4e67-aa5c-0afce718d327" providerId="ADAL" clId="{ADC56503-9F30-4CDE-ADDA-A5EA0A3FF830}" dt="2021-07-08T19:52:20.544" v="43" actId="20577"/>
          <ac:spMkLst>
            <pc:docMk/>
            <pc:sldMk cId="35784225" sldId="256"/>
            <ac:spMk id="2" creationId="{00000000-0000-0000-0000-000000000000}"/>
          </ac:spMkLst>
        </pc:spChg>
        <pc:spChg chg="mod">
          <ac:chgData name="Solomon Samuel Lopez (1914083)" userId="1ac44445-6208-4e67-aa5c-0afce718d327" providerId="ADAL" clId="{ADC56503-9F30-4CDE-ADDA-A5EA0A3FF830}" dt="2021-07-09T20:09:49.667" v="570" actId="20577"/>
          <ac:spMkLst>
            <pc:docMk/>
            <pc:sldMk cId="35784225" sldId="256"/>
            <ac:spMk id="3" creationId="{00000000-0000-0000-0000-000000000000}"/>
          </ac:spMkLst>
        </pc:spChg>
        <pc:graphicFrameChg chg="add del mod">
          <ac:chgData name="Solomon Samuel Lopez (1914083)" userId="1ac44445-6208-4e67-aa5c-0afce718d327" providerId="ADAL" clId="{ADC56503-9F30-4CDE-ADDA-A5EA0A3FF830}" dt="2021-07-08T19:50:54.770" v="21" actId="478"/>
          <ac:graphicFrameMkLst>
            <pc:docMk/>
            <pc:sldMk cId="35784225" sldId="256"/>
            <ac:graphicFrameMk id="4" creationId="{92845409-74CA-4226-A0C5-76F3175D337B}"/>
          </ac:graphicFrameMkLst>
        </pc:graphicFrameChg>
      </pc:sldChg>
      <pc:sldChg chg="modSp mod">
        <pc:chgData name="Solomon Samuel Lopez (1914083)" userId="1ac44445-6208-4e67-aa5c-0afce718d327" providerId="ADAL" clId="{ADC56503-9F30-4CDE-ADDA-A5EA0A3FF830}" dt="2021-07-09T16:35:12.250" v="454" actId="2710"/>
        <pc:sldMkLst>
          <pc:docMk/>
          <pc:sldMk cId="2083928899" sldId="257"/>
        </pc:sldMkLst>
        <pc:spChg chg="mod">
          <ac:chgData name="Solomon Samuel Lopez (1914083)" userId="1ac44445-6208-4e67-aa5c-0afce718d327" providerId="ADAL" clId="{ADC56503-9F30-4CDE-ADDA-A5EA0A3FF830}" dt="2021-07-09T16:11:13.378" v="367" actId="1076"/>
          <ac:spMkLst>
            <pc:docMk/>
            <pc:sldMk cId="2083928899" sldId="257"/>
            <ac:spMk id="2" creationId="{00000000-0000-0000-0000-000000000000}"/>
          </ac:spMkLst>
        </pc:spChg>
        <pc:spChg chg="mod">
          <ac:chgData name="Solomon Samuel Lopez (1914083)" userId="1ac44445-6208-4e67-aa5c-0afce718d327" providerId="ADAL" clId="{ADC56503-9F30-4CDE-ADDA-A5EA0A3FF830}" dt="2021-07-09T16:35:12.250" v="454" actId="2710"/>
          <ac:spMkLst>
            <pc:docMk/>
            <pc:sldMk cId="2083928899" sldId="257"/>
            <ac:spMk id="3" creationId="{00000000-0000-0000-0000-000000000000}"/>
          </ac:spMkLst>
        </pc:spChg>
      </pc:sldChg>
      <pc:sldChg chg="del">
        <pc:chgData name="Solomon Samuel Lopez (1914083)" userId="1ac44445-6208-4e67-aa5c-0afce718d327" providerId="ADAL" clId="{ADC56503-9F30-4CDE-ADDA-A5EA0A3FF830}" dt="2021-07-08T20:02:23.800" v="132" actId="47"/>
        <pc:sldMkLst>
          <pc:docMk/>
          <pc:sldMk cId="1962506101" sldId="259"/>
        </pc:sldMkLst>
      </pc:sldChg>
      <pc:sldChg chg="add del">
        <pc:chgData name="Solomon Samuel Lopez (1914083)" userId="1ac44445-6208-4e67-aa5c-0afce718d327" providerId="ADAL" clId="{ADC56503-9F30-4CDE-ADDA-A5EA0A3FF830}" dt="2021-07-09T16:10:43.854" v="366" actId="47"/>
        <pc:sldMkLst>
          <pc:docMk/>
          <pc:sldMk cId="4274568479" sldId="260"/>
        </pc:sldMkLst>
      </pc:sldChg>
      <pc:sldChg chg="add del">
        <pc:chgData name="Solomon Samuel Lopez (1914083)" userId="1ac44445-6208-4e67-aa5c-0afce718d327" providerId="ADAL" clId="{ADC56503-9F30-4CDE-ADDA-A5EA0A3FF830}" dt="2021-07-09T16:10:43.854" v="366" actId="47"/>
        <pc:sldMkLst>
          <pc:docMk/>
          <pc:sldMk cId="1609149858" sldId="261"/>
        </pc:sldMkLst>
      </pc:sldChg>
      <pc:sldChg chg="add del">
        <pc:chgData name="Solomon Samuel Lopez (1914083)" userId="1ac44445-6208-4e67-aa5c-0afce718d327" providerId="ADAL" clId="{ADC56503-9F30-4CDE-ADDA-A5EA0A3FF830}" dt="2021-07-09T16:10:43.854" v="366" actId="47"/>
        <pc:sldMkLst>
          <pc:docMk/>
          <pc:sldMk cId="170201018" sldId="263"/>
        </pc:sldMkLst>
      </pc:sldChg>
      <pc:sldChg chg="add del">
        <pc:chgData name="Solomon Samuel Lopez (1914083)" userId="1ac44445-6208-4e67-aa5c-0afce718d327" providerId="ADAL" clId="{ADC56503-9F30-4CDE-ADDA-A5EA0A3FF830}" dt="2021-07-09T16:10:43.854" v="366" actId="47"/>
        <pc:sldMkLst>
          <pc:docMk/>
          <pc:sldMk cId="955224699" sldId="264"/>
        </pc:sldMkLst>
      </pc:sldChg>
      <pc:sldChg chg="add del">
        <pc:chgData name="Solomon Samuel Lopez (1914083)" userId="1ac44445-6208-4e67-aa5c-0afce718d327" providerId="ADAL" clId="{ADC56503-9F30-4CDE-ADDA-A5EA0A3FF830}" dt="2021-07-09T16:10:43.854" v="366" actId="47"/>
        <pc:sldMkLst>
          <pc:docMk/>
          <pc:sldMk cId="3352944001" sldId="265"/>
        </pc:sldMkLst>
      </pc:sldChg>
      <pc:sldChg chg="add del">
        <pc:chgData name="Solomon Samuel Lopez (1914083)" userId="1ac44445-6208-4e67-aa5c-0afce718d327" providerId="ADAL" clId="{ADC56503-9F30-4CDE-ADDA-A5EA0A3FF830}" dt="2021-07-09T16:10:43.854" v="366" actId="47"/>
        <pc:sldMkLst>
          <pc:docMk/>
          <pc:sldMk cId="679647156" sldId="266"/>
        </pc:sldMkLst>
      </pc:sldChg>
      <pc:sldChg chg="add del">
        <pc:chgData name="Solomon Samuel Lopez (1914083)" userId="1ac44445-6208-4e67-aa5c-0afce718d327" providerId="ADAL" clId="{ADC56503-9F30-4CDE-ADDA-A5EA0A3FF830}" dt="2021-07-09T16:10:43.854" v="366" actId="47"/>
        <pc:sldMkLst>
          <pc:docMk/>
          <pc:sldMk cId="1470882181" sldId="267"/>
        </pc:sldMkLst>
      </pc:sldChg>
      <pc:sldChg chg="addSp delSp modSp mod ord">
        <pc:chgData name="Solomon Samuel Lopez (1914083)" userId="1ac44445-6208-4e67-aa5c-0afce718d327" providerId="ADAL" clId="{ADC56503-9F30-4CDE-ADDA-A5EA0A3FF830}" dt="2021-07-09T20:10:46.425" v="573" actId="122"/>
        <pc:sldMkLst>
          <pc:docMk/>
          <pc:sldMk cId="3866169098" sldId="269"/>
        </pc:sldMkLst>
        <pc:spChg chg="mod">
          <ac:chgData name="Solomon Samuel Lopez (1914083)" userId="1ac44445-6208-4e67-aa5c-0afce718d327" providerId="ADAL" clId="{ADC56503-9F30-4CDE-ADDA-A5EA0A3FF830}" dt="2021-07-09T16:23:05.004" v="412" actId="20577"/>
          <ac:spMkLst>
            <pc:docMk/>
            <pc:sldMk cId="3866169098" sldId="269"/>
            <ac:spMk id="2" creationId="{00000000-0000-0000-0000-000000000000}"/>
          </ac:spMkLst>
        </pc:spChg>
        <pc:spChg chg="mod">
          <ac:chgData name="Solomon Samuel Lopez (1914083)" userId="1ac44445-6208-4e67-aa5c-0afce718d327" providerId="ADAL" clId="{ADC56503-9F30-4CDE-ADDA-A5EA0A3FF830}" dt="2021-07-09T20:10:46.425" v="573" actId="122"/>
          <ac:spMkLst>
            <pc:docMk/>
            <pc:sldMk cId="3866169098" sldId="269"/>
            <ac:spMk id="3" creationId="{00000000-0000-0000-0000-000000000000}"/>
          </ac:spMkLst>
        </pc:spChg>
        <pc:spChg chg="add del mod">
          <ac:chgData name="Solomon Samuel Lopez (1914083)" userId="1ac44445-6208-4e67-aa5c-0afce718d327" providerId="ADAL" clId="{ADC56503-9F30-4CDE-ADDA-A5EA0A3FF830}" dt="2021-07-08T19:59:48.564" v="81" actId="478"/>
          <ac:spMkLst>
            <pc:docMk/>
            <pc:sldMk cId="3866169098" sldId="269"/>
            <ac:spMk id="6" creationId="{3A558B7B-8683-48B7-907E-24637D2DC931}"/>
          </ac:spMkLst>
        </pc:spChg>
        <pc:graphicFrameChg chg="del mod">
          <ac:chgData name="Solomon Samuel Lopez (1914083)" userId="1ac44445-6208-4e67-aa5c-0afce718d327" providerId="ADAL" clId="{ADC56503-9F30-4CDE-ADDA-A5EA0A3FF830}" dt="2021-07-08T19:59:43.106" v="80" actId="478"/>
          <ac:graphicFrameMkLst>
            <pc:docMk/>
            <pc:sldMk cId="3866169098" sldId="269"/>
            <ac:graphicFrameMk id="5" creationId="{00000000-0000-0000-0000-000000000000}"/>
          </ac:graphicFrameMkLst>
        </pc:graphicFrameChg>
      </pc:sldChg>
      <pc:sldChg chg="modSp add mod">
        <pc:chgData name="Solomon Samuel Lopez (1914083)" userId="1ac44445-6208-4e67-aa5c-0afce718d327" providerId="ADAL" clId="{ADC56503-9F30-4CDE-ADDA-A5EA0A3FF830}" dt="2021-07-08T20:03:12.247" v="142" actId="27636"/>
        <pc:sldMkLst>
          <pc:docMk/>
          <pc:sldMk cId="1293534447" sldId="270"/>
        </pc:sldMkLst>
        <pc:spChg chg="mod">
          <ac:chgData name="Solomon Samuel Lopez (1914083)" userId="1ac44445-6208-4e67-aa5c-0afce718d327" providerId="ADAL" clId="{ADC56503-9F30-4CDE-ADDA-A5EA0A3FF830}" dt="2021-07-08T20:03:12.247" v="142" actId="27636"/>
          <ac:spMkLst>
            <pc:docMk/>
            <pc:sldMk cId="1293534447" sldId="270"/>
            <ac:spMk id="2" creationId="{00000000-0000-0000-0000-000000000000}"/>
          </ac:spMkLst>
        </pc:spChg>
        <pc:spChg chg="mod">
          <ac:chgData name="Solomon Samuel Lopez (1914083)" userId="1ac44445-6208-4e67-aa5c-0afce718d327" providerId="ADAL" clId="{ADC56503-9F30-4CDE-ADDA-A5EA0A3FF830}" dt="2021-07-08T20:02:17.755" v="131" actId="33524"/>
          <ac:spMkLst>
            <pc:docMk/>
            <pc:sldMk cId="1293534447" sldId="270"/>
            <ac:spMk id="3" creationId="{00000000-0000-0000-0000-000000000000}"/>
          </ac:spMkLst>
        </pc:spChg>
      </pc:sldChg>
      <pc:sldChg chg="modSp add mod ord">
        <pc:chgData name="Solomon Samuel Lopez (1914083)" userId="1ac44445-6208-4e67-aa5c-0afce718d327" providerId="ADAL" clId="{ADC56503-9F30-4CDE-ADDA-A5EA0A3FF830}" dt="2021-07-09T16:35:04.843" v="453" actId="27636"/>
        <pc:sldMkLst>
          <pc:docMk/>
          <pc:sldMk cId="1198662094" sldId="271"/>
        </pc:sldMkLst>
        <pc:spChg chg="mod">
          <ac:chgData name="Solomon Samuel Lopez (1914083)" userId="1ac44445-6208-4e67-aa5c-0afce718d327" providerId="ADAL" clId="{ADC56503-9F30-4CDE-ADDA-A5EA0A3FF830}" dt="2021-07-08T20:07:04.340" v="165" actId="115"/>
          <ac:spMkLst>
            <pc:docMk/>
            <pc:sldMk cId="1198662094" sldId="271"/>
            <ac:spMk id="2" creationId="{00000000-0000-0000-0000-000000000000}"/>
          </ac:spMkLst>
        </pc:spChg>
        <pc:spChg chg="mod">
          <ac:chgData name="Solomon Samuel Lopez (1914083)" userId="1ac44445-6208-4e67-aa5c-0afce718d327" providerId="ADAL" clId="{ADC56503-9F30-4CDE-ADDA-A5EA0A3FF830}" dt="2021-07-09T16:35:04.843" v="453" actId="27636"/>
          <ac:spMkLst>
            <pc:docMk/>
            <pc:sldMk cId="1198662094" sldId="271"/>
            <ac:spMk id="3" creationId="{00000000-0000-0000-0000-000000000000}"/>
          </ac:spMkLst>
        </pc:spChg>
      </pc:sldChg>
      <pc:sldChg chg="modSp add mod">
        <pc:chgData name="Solomon Samuel Lopez (1914083)" userId="1ac44445-6208-4e67-aa5c-0afce718d327" providerId="ADAL" clId="{ADC56503-9F30-4CDE-ADDA-A5EA0A3FF830}" dt="2021-07-09T16:33:59.871" v="441" actId="403"/>
        <pc:sldMkLst>
          <pc:docMk/>
          <pc:sldMk cId="3440497642" sldId="272"/>
        </pc:sldMkLst>
        <pc:spChg chg="mod">
          <ac:chgData name="Solomon Samuel Lopez (1914083)" userId="1ac44445-6208-4e67-aa5c-0afce718d327" providerId="ADAL" clId="{ADC56503-9F30-4CDE-ADDA-A5EA0A3FF830}" dt="2021-07-09T15:51:21.380" v="244" actId="207"/>
          <ac:spMkLst>
            <pc:docMk/>
            <pc:sldMk cId="3440497642" sldId="272"/>
            <ac:spMk id="2" creationId="{00000000-0000-0000-0000-000000000000}"/>
          </ac:spMkLst>
        </pc:spChg>
        <pc:spChg chg="mod">
          <ac:chgData name="Solomon Samuel Lopez (1914083)" userId="1ac44445-6208-4e67-aa5c-0afce718d327" providerId="ADAL" clId="{ADC56503-9F30-4CDE-ADDA-A5EA0A3FF830}" dt="2021-07-09T16:33:59.871" v="441" actId="403"/>
          <ac:spMkLst>
            <pc:docMk/>
            <pc:sldMk cId="3440497642" sldId="272"/>
            <ac:spMk id="3" creationId="{00000000-0000-0000-0000-000000000000}"/>
          </ac:spMkLst>
        </pc:spChg>
      </pc:sldChg>
      <pc:sldChg chg="modSp add mod ord">
        <pc:chgData name="Solomon Samuel Lopez (1914083)" userId="1ac44445-6208-4e67-aa5c-0afce718d327" providerId="ADAL" clId="{ADC56503-9F30-4CDE-ADDA-A5EA0A3FF830}" dt="2021-07-09T16:00:24.986" v="283"/>
        <pc:sldMkLst>
          <pc:docMk/>
          <pc:sldMk cId="2866317599" sldId="273"/>
        </pc:sldMkLst>
        <pc:spChg chg="mod">
          <ac:chgData name="Solomon Samuel Lopez (1914083)" userId="1ac44445-6208-4e67-aa5c-0afce718d327" providerId="ADAL" clId="{ADC56503-9F30-4CDE-ADDA-A5EA0A3FF830}" dt="2021-07-09T15:50:48.904" v="238" actId="207"/>
          <ac:spMkLst>
            <pc:docMk/>
            <pc:sldMk cId="2866317599" sldId="273"/>
            <ac:spMk id="2" creationId="{00000000-0000-0000-0000-000000000000}"/>
          </ac:spMkLst>
        </pc:spChg>
        <pc:spChg chg="mod">
          <ac:chgData name="Solomon Samuel Lopez (1914083)" userId="1ac44445-6208-4e67-aa5c-0afce718d327" providerId="ADAL" clId="{ADC56503-9F30-4CDE-ADDA-A5EA0A3FF830}" dt="2021-07-09T15:51:16.531" v="243" actId="122"/>
          <ac:spMkLst>
            <pc:docMk/>
            <pc:sldMk cId="2866317599" sldId="273"/>
            <ac:spMk id="3" creationId="{00000000-0000-0000-0000-000000000000}"/>
          </ac:spMkLst>
        </pc:spChg>
      </pc:sldChg>
      <pc:sldChg chg="modSp add mod">
        <pc:chgData name="Solomon Samuel Lopez (1914083)" userId="1ac44445-6208-4e67-aa5c-0afce718d327" providerId="ADAL" clId="{ADC56503-9F30-4CDE-ADDA-A5EA0A3FF830}" dt="2021-07-09T20:37:38.985" v="820" actId="1076"/>
        <pc:sldMkLst>
          <pc:docMk/>
          <pc:sldMk cId="2721347009" sldId="274"/>
        </pc:sldMkLst>
        <pc:spChg chg="mod">
          <ac:chgData name="Solomon Samuel Lopez (1914083)" userId="1ac44445-6208-4e67-aa5c-0afce718d327" providerId="ADAL" clId="{ADC56503-9F30-4CDE-ADDA-A5EA0A3FF830}" dt="2021-07-09T20:37:38.985" v="820" actId="1076"/>
          <ac:spMkLst>
            <pc:docMk/>
            <pc:sldMk cId="2721347009" sldId="274"/>
            <ac:spMk id="2" creationId="{00000000-0000-0000-0000-000000000000}"/>
          </ac:spMkLst>
        </pc:spChg>
        <pc:spChg chg="mod">
          <ac:chgData name="Solomon Samuel Lopez (1914083)" userId="1ac44445-6208-4e67-aa5c-0afce718d327" providerId="ADAL" clId="{ADC56503-9F30-4CDE-ADDA-A5EA0A3FF830}" dt="2021-07-09T20:37:31.764" v="819" actId="20578"/>
          <ac:spMkLst>
            <pc:docMk/>
            <pc:sldMk cId="2721347009" sldId="274"/>
            <ac:spMk id="3" creationId="{00000000-0000-0000-0000-000000000000}"/>
          </ac:spMkLst>
        </pc:spChg>
      </pc:sldChg>
      <pc:sldChg chg="modSp add mod">
        <pc:chgData name="Solomon Samuel Lopez (1914083)" userId="1ac44445-6208-4e67-aa5c-0afce718d327" providerId="ADAL" clId="{ADC56503-9F30-4CDE-ADDA-A5EA0A3FF830}" dt="2021-07-09T16:33:35.691" v="438" actId="27636"/>
        <pc:sldMkLst>
          <pc:docMk/>
          <pc:sldMk cId="2407939003" sldId="275"/>
        </pc:sldMkLst>
        <pc:spChg chg="mod">
          <ac:chgData name="Solomon Samuel Lopez (1914083)" userId="1ac44445-6208-4e67-aa5c-0afce718d327" providerId="ADAL" clId="{ADC56503-9F30-4CDE-ADDA-A5EA0A3FF830}" dt="2021-07-09T16:02:00.735" v="296" actId="404"/>
          <ac:spMkLst>
            <pc:docMk/>
            <pc:sldMk cId="2407939003" sldId="275"/>
            <ac:spMk id="2" creationId="{00000000-0000-0000-0000-000000000000}"/>
          </ac:spMkLst>
        </pc:spChg>
        <pc:spChg chg="mod">
          <ac:chgData name="Solomon Samuel Lopez (1914083)" userId="1ac44445-6208-4e67-aa5c-0afce718d327" providerId="ADAL" clId="{ADC56503-9F30-4CDE-ADDA-A5EA0A3FF830}" dt="2021-07-09T16:33:35.691" v="438" actId="27636"/>
          <ac:spMkLst>
            <pc:docMk/>
            <pc:sldMk cId="2407939003" sldId="275"/>
            <ac:spMk id="3" creationId="{00000000-0000-0000-0000-000000000000}"/>
          </ac:spMkLst>
        </pc:spChg>
      </pc:sldChg>
      <pc:sldChg chg="modSp add mod">
        <pc:chgData name="Solomon Samuel Lopez (1914083)" userId="1ac44445-6208-4e67-aa5c-0afce718d327" providerId="ADAL" clId="{ADC56503-9F30-4CDE-ADDA-A5EA0A3FF830}" dt="2021-07-09T20:31:34.167" v="748" actId="20577"/>
        <pc:sldMkLst>
          <pc:docMk/>
          <pc:sldMk cId="635020087" sldId="276"/>
        </pc:sldMkLst>
        <pc:spChg chg="mod">
          <ac:chgData name="Solomon Samuel Lopez (1914083)" userId="1ac44445-6208-4e67-aa5c-0afce718d327" providerId="ADAL" clId="{ADC56503-9F30-4CDE-ADDA-A5EA0A3FF830}" dt="2021-07-09T20:31:34.167" v="748" actId="20577"/>
          <ac:spMkLst>
            <pc:docMk/>
            <pc:sldMk cId="635020087" sldId="276"/>
            <ac:spMk id="2" creationId="{00000000-0000-0000-0000-000000000000}"/>
          </ac:spMkLst>
        </pc:spChg>
        <pc:spChg chg="mod">
          <ac:chgData name="Solomon Samuel Lopez (1914083)" userId="1ac44445-6208-4e67-aa5c-0afce718d327" providerId="ADAL" clId="{ADC56503-9F30-4CDE-ADDA-A5EA0A3FF830}" dt="2021-07-09T16:33:18.794" v="435" actId="2710"/>
          <ac:spMkLst>
            <pc:docMk/>
            <pc:sldMk cId="635020087" sldId="276"/>
            <ac:spMk id="3" creationId="{00000000-0000-0000-0000-000000000000}"/>
          </ac:spMkLst>
        </pc:spChg>
      </pc:sldChg>
      <pc:sldChg chg="modSp add mod ord">
        <pc:chgData name="Solomon Samuel Lopez (1914083)" userId="1ac44445-6208-4e67-aa5c-0afce718d327" providerId="ADAL" clId="{ADC56503-9F30-4CDE-ADDA-A5EA0A3FF830}" dt="2021-07-09T16:33:28.617" v="436" actId="2710"/>
        <pc:sldMkLst>
          <pc:docMk/>
          <pc:sldMk cId="3762366651" sldId="277"/>
        </pc:sldMkLst>
        <pc:spChg chg="mod">
          <ac:chgData name="Solomon Samuel Lopez (1914083)" userId="1ac44445-6208-4e67-aa5c-0afce718d327" providerId="ADAL" clId="{ADC56503-9F30-4CDE-ADDA-A5EA0A3FF830}" dt="2021-07-09T16:06:24.218" v="334"/>
          <ac:spMkLst>
            <pc:docMk/>
            <pc:sldMk cId="3762366651" sldId="277"/>
            <ac:spMk id="2" creationId="{00000000-0000-0000-0000-000000000000}"/>
          </ac:spMkLst>
        </pc:spChg>
        <pc:spChg chg="mod">
          <ac:chgData name="Solomon Samuel Lopez (1914083)" userId="1ac44445-6208-4e67-aa5c-0afce718d327" providerId="ADAL" clId="{ADC56503-9F30-4CDE-ADDA-A5EA0A3FF830}" dt="2021-07-09T16:33:28.617" v="436" actId="2710"/>
          <ac:spMkLst>
            <pc:docMk/>
            <pc:sldMk cId="3762366651" sldId="277"/>
            <ac:spMk id="3" creationId="{00000000-0000-0000-0000-000000000000}"/>
          </ac:spMkLst>
        </pc:spChg>
      </pc:sldChg>
      <pc:sldChg chg="modSp add mod">
        <pc:chgData name="Solomon Samuel Lopez (1914083)" userId="1ac44445-6208-4e67-aa5c-0afce718d327" providerId="ADAL" clId="{ADC56503-9F30-4CDE-ADDA-A5EA0A3FF830}" dt="2021-07-09T16:34:21.212" v="448" actId="27636"/>
        <pc:sldMkLst>
          <pc:docMk/>
          <pc:sldMk cId="2996490632" sldId="278"/>
        </pc:sldMkLst>
        <pc:spChg chg="mod">
          <ac:chgData name="Solomon Samuel Lopez (1914083)" userId="1ac44445-6208-4e67-aa5c-0afce718d327" providerId="ADAL" clId="{ADC56503-9F30-4CDE-ADDA-A5EA0A3FF830}" dt="2021-07-09T16:34:21.212" v="448" actId="27636"/>
          <ac:spMkLst>
            <pc:docMk/>
            <pc:sldMk cId="2996490632" sldId="278"/>
            <ac:spMk id="3" creationId="{00000000-0000-0000-0000-000000000000}"/>
          </ac:spMkLst>
        </pc:spChg>
      </pc:sldChg>
      <pc:sldChg chg="modSp add mod ord">
        <pc:chgData name="Solomon Samuel Lopez (1914083)" userId="1ac44445-6208-4e67-aa5c-0afce718d327" providerId="ADAL" clId="{ADC56503-9F30-4CDE-ADDA-A5EA0A3FF830}" dt="2021-07-09T20:59:19.962" v="1332" actId="207"/>
        <pc:sldMkLst>
          <pc:docMk/>
          <pc:sldMk cId="1090272833" sldId="279"/>
        </pc:sldMkLst>
        <pc:spChg chg="mod">
          <ac:chgData name="Solomon Samuel Lopez (1914083)" userId="1ac44445-6208-4e67-aa5c-0afce718d327" providerId="ADAL" clId="{ADC56503-9F30-4CDE-ADDA-A5EA0A3FF830}" dt="2021-07-09T20:21:06.365" v="640" actId="1076"/>
          <ac:spMkLst>
            <pc:docMk/>
            <pc:sldMk cId="1090272833" sldId="279"/>
            <ac:spMk id="2" creationId="{00000000-0000-0000-0000-000000000000}"/>
          </ac:spMkLst>
        </pc:spChg>
        <pc:spChg chg="mod">
          <ac:chgData name="Solomon Samuel Lopez (1914083)" userId="1ac44445-6208-4e67-aa5c-0afce718d327" providerId="ADAL" clId="{ADC56503-9F30-4CDE-ADDA-A5EA0A3FF830}" dt="2021-07-09T20:59:19.962" v="1332" actId="207"/>
          <ac:spMkLst>
            <pc:docMk/>
            <pc:sldMk cId="1090272833" sldId="279"/>
            <ac:spMk id="3" creationId="{00000000-0000-0000-0000-000000000000}"/>
          </ac:spMkLst>
        </pc:spChg>
      </pc:sldChg>
      <pc:sldChg chg="modSp add mod ord">
        <pc:chgData name="Solomon Samuel Lopez (1914083)" userId="1ac44445-6208-4e67-aa5c-0afce718d327" providerId="ADAL" clId="{ADC56503-9F30-4CDE-ADDA-A5EA0A3FF830}" dt="2021-07-09T20:34:55.697" v="803" actId="20577"/>
        <pc:sldMkLst>
          <pc:docMk/>
          <pc:sldMk cId="2958345870" sldId="280"/>
        </pc:sldMkLst>
        <pc:spChg chg="mod">
          <ac:chgData name="Solomon Samuel Lopez (1914083)" userId="1ac44445-6208-4e67-aa5c-0afce718d327" providerId="ADAL" clId="{ADC56503-9F30-4CDE-ADDA-A5EA0A3FF830}" dt="2021-07-09T20:28:26.832" v="725" actId="20577"/>
          <ac:spMkLst>
            <pc:docMk/>
            <pc:sldMk cId="2958345870" sldId="280"/>
            <ac:spMk id="2" creationId="{00000000-0000-0000-0000-000000000000}"/>
          </ac:spMkLst>
        </pc:spChg>
        <pc:spChg chg="mod">
          <ac:chgData name="Solomon Samuel Lopez (1914083)" userId="1ac44445-6208-4e67-aa5c-0afce718d327" providerId="ADAL" clId="{ADC56503-9F30-4CDE-ADDA-A5EA0A3FF830}" dt="2021-07-09T20:34:55.697" v="803" actId="20577"/>
          <ac:spMkLst>
            <pc:docMk/>
            <pc:sldMk cId="2958345870" sldId="280"/>
            <ac:spMk id="3" creationId="{00000000-0000-0000-0000-000000000000}"/>
          </ac:spMkLst>
        </pc:spChg>
      </pc:sldChg>
      <pc:sldChg chg="modSp add del mod ord">
        <pc:chgData name="Solomon Samuel Lopez (1914083)" userId="1ac44445-6208-4e67-aa5c-0afce718d327" providerId="ADAL" clId="{ADC56503-9F30-4CDE-ADDA-A5EA0A3FF830}" dt="2021-07-09T21:43:50.774" v="1404" actId="47"/>
        <pc:sldMkLst>
          <pc:docMk/>
          <pc:sldMk cId="3077801849" sldId="281"/>
        </pc:sldMkLst>
        <pc:spChg chg="mod">
          <ac:chgData name="Solomon Samuel Lopez (1914083)" userId="1ac44445-6208-4e67-aa5c-0afce718d327" providerId="ADAL" clId="{ADC56503-9F30-4CDE-ADDA-A5EA0A3FF830}" dt="2021-07-09T20:21:42.960" v="682" actId="122"/>
          <ac:spMkLst>
            <pc:docMk/>
            <pc:sldMk cId="3077801849" sldId="281"/>
            <ac:spMk id="2" creationId="{00000000-0000-0000-0000-000000000000}"/>
          </ac:spMkLst>
        </pc:spChg>
        <pc:spChg chg="mod">
          <ac:chgData name="Solomon Samuel Lopez (1914083)" userId="1ac44445-6208-4e67-aa5c-0afce718d327" providerId="ADAL" clId="{ADC56503-9F30-4CDE-ADDA-A5EA0A3FF830}" dt="2021-07-09T20:50:22.452" v="1215" actId="20577"/>
          <ac:spMkLst>
            <pc:docMk/>
            <pc:sldMk cId="3077801849" sldId="281"/>
            <ac:spMk id="3" creationId="{00000000-0000-0000-0000-000000000000}"/>
          </ac:spMkLst>
        </pc:spChg>
      </pc:sldChg>
      <pc:sldChg chg="modSp add mod ord">
        <pc:chgData name="Solomon Samuel Lopez (1914083)" userId="1ac44445-6208-4e67-aa5c-0afce718d327" providerId="ADAL" clId="{ADC56503-9F30-4CDE-ADDA-A5EA0A3FF830}" dt="2021-07-09T20:31:04.331" v="747" actId="20577"/>
        <pc:sldMkLst>
          <pc:docMk/>
          <pc:sldMk cId="2967002364" sldId="282"/>
        </pc:sldMkLst>
        <pc:spChg chg="mod">
          <ac:chgData name="Solomon Samuel Lopez (1914083)" userId="1ac44445-6208-4e67-aa5c-0afce718d327" providerId="ADAL" clId="{ADC56503-9F30-4CDE-ADDA-A5EA0A3FF830}" dt="2021-07-09T20:30:33.109" v="730" actId="1076"/>
          <ac:spMkLst>
            <pc:docMk/>
            <pc:sldMk cId="2967002364" sldId="282"/>
            <ac:spMk id="2" creationId="{00000000-0000-0000-0000-000000000000}"/>
          </ac:spMkLst>
        </pc:spChg>
        <pc:spChg chg="mod">
          <ac:chgData name="Solomon Samuel Lopez (1914083)" userId="1ac44445-6208-4e67-aa5c-0afce718d327" providerId="ADAL" clId="{ADC56503-9F30-4CDE-ADDA-A5EA0A3FF830}" dt="2021-07-09T20:30:55.394" v="736" actId="207"/>
          <ac:spMkLst>
            <pc:docMk/>
            <pc:sldMk cId="2967002364" sldId="282"/>
            <ac:spMk id="3" creationId="{00000000-0000-0000-0000-000000000000}"/>
          </ac:spMkLst>
        </pc:spChg>
        <pc:spChg chg="mod">
          <ac:chgData name="Solomon Samuel Lopez (1914083)" userId="1ac44445-6208-4e67-aa5c-0afce718d327" providerId="ADAL" clId="{ADC56503-9F30-4CDE-ADDA-A5EA0A3FF830}" dt="2021-07-09T20:31:04.331" v="747" actId="20577"/>
          <ac:spMkLst>
            <pc:docMk/>
            <pc:sldMk cId="2967002364" sldId="282"/>
            <ac:spMk id="7" creationId="{07C76B94-61DD-4C98-939A-0102318B2A64}"/>
          </ac:spMkLst>
        </pc:spChg>
      </pc:sldChg>
      <pc:sldChg chg="modSp add mod ord">
        <pc:chgData name="Solomon Samuel Lopez (1914083)" userId="1ac44445-6208-4e67-aa5c-0afce718d327" providerId="ADAL" clId="{ADC56503-9F30-4CDE-ADDA-A5EA0A3FF830}" dt="2021-07-09T21:00:08.179" v="1365" actId="20577"/>
        <pc:sldMkLst>
          <pc:docMk/>
          <pc:sldMk cId="635293153" sldId="283"/>
        </pc:sldMkLst>
        <pc:spChg chg="mod">
          <ac:chgData name="Solomon Samuel Lopez (1914083)" userId="1ac44445-6208-4e67-aa5c-0afce718d327" providerId="ADAL" clId="{ADC56503-9F30-4CDE-ADDA-A5EA0A3FF830}" dt="2021-07-09T20:56:52.942" v="1291" actId="313"/>
          <ac:spMkLst>
            <pc:docMk/>
            <pc:sldMk cId="635293153" sldId="283"/>
            <ac:spMk id="2" creationId="{00000000-0000-0000-0000-000000000000}"/>
          </ac:spMkLst>
        </pc:spChg>
        <pc:spChg chg="mod">
          <ac:chgData name="Solomon Samuel Lopez (1914083)" userId="1ac44445-6208-4e67-aa5c-0afce718d327" providerId="ADAL" clId="{ADC56503-9F30-4CDE-ADDA-A5EA0A3FF830}" dt="2021-07-09T21:00:08.179" v="1365" actId="20577"/>
          <ac:spMkLst>
            <pc:docMk/>
            <pc:sldMk cId="635293153" sldId="283"/>
            <ac:spMk id="3" creationId="{00000000-0000-0000-0000-000000000000}"/>
          </ac:spMkLst>
        </pc:spChg>
      </pc:sldChg>
      <pc:sldChg chg="modSp add mod ord">
        <pc:chgData name="Solomon Samuel Lopez (1914083)" userId="1ac44445-6208-4e67-aa5c-0afce718d327" providerId="ADAL" clId="{ADC56503-9F30-4CDE-ADDA-A5EA0A3FF830}" dt="2021-07-09T21:43:22.666" v="1403"/>
        <pc:sldMkLst>
          <pc:docMk/>
          <pc:sldMk cId="17822626" sldId="284"/>
        </pc:sldMkLst>
        <pc:spChg chg="mod">
          <ac:chgData name="Solomon Samuel Lopez (1914083)" userId="1ac44445-6208-4e67-aa5c-0afce718d327" providerId="ADAL" clId="{ADC56503-9F30-4CDE-ADDA-A5EA0A3FF830}" dt="2021-07-09T21:00:56.599" v="1395" actId="20577"/>
          <ac:spMkLst>
            <pc:docMk/>
            <pc:sldMk cId="17822626" sldId="284"/>
            <ac:spMk id="2" creationId="{00000000-0000-0000-0000-000000000000}"/>
          </ac:spMkLst>
        </pc:spChg>
      </pc:sldChg>
      <pc:sldChg chg="new del">
        <pc:chgData name="Solomon Samuel Lopez (1914083)" userId="1ac44445-6208-4e67-aa5c-0afce718d327" providerId="ADAL" clId="{ADC56503-9F30-4CDE-ADDA-A5EA0A3FF830}" dt="2021-07-09T21:15:49.030" v="1399" actId="680"/>
        <pc:sldMkLst>
          <pc:docMk/>
          <pc:sldMk cId="2137156823" sldId="285"/>
        </pc:sldMkLst>
      </pc:sldChg>
      <pc:sldChg chg="add del">
        <pc:chgData name="Solomon Samuel Lopez (1914083)" userId="1ac44445-6208-4e67-aa5c-0afce718d327" providerId="ADAL" clId="{ADC56503-9F30-4CDE-ADDA-A5EA0A3FF830}" dt="2021-07-09T21:01:25.260" v="1397" actId="47"/>
        <pc:sldMkLst>
          <pc:docMk/>
          <pc:sldMk cId="3050225231" sldId="285"/>
        </pc:sldMkLst>
      </pc:sldChg>
      <pc:sldChg chg="new del">
        <pc:chgData name="Solomon Samuel Lopez (1914083)" userId="1ac44445-6208-4e67-aa5c-0afce718d327" providerId="ADAL" clId="{ADC56503-9F30-4CDE-ADDA-A5EA0A3FF830}" dt="2021-07-09T21:41:54.478" v="1401" actId="47"/>
        <pc:sldMkLst>
          <pc:docMk/>
          <pc:sldMk cId="3441732248" sldId="28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7/9/2021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7/9/2021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2</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3</a:t>
            </a:fld>
            <a:endParaRPr lang="en-US"/>
          </a:p>
        </p:txBody>
      </p:sp>
    </p:spTree>
    <p:extLst>
      <p:ext uri="{BB962C8B-B14F-4D97-AF65-F5344CB8AC3E}">
        <p14:creationId xmlns:p14="http://schemas.microsoft.com/office/powerpoint/2010/main" val="1117806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4</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5</a:t>
            </a:fld>
            <a:endParaRPr lang="en-US"/>
          </a:p>
        </p:txBody>
      </p:sp>
    </p:spTree>
    <p:extLst>
      <p:ext uri="{BB962C8B-B14F-4D97-AF65-F5344CB8AC3E}">
        <p14:creationId xmlns:p14="http://schemas.microsoft.com/office/powerpoint/2010/main" val="246750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6</a:t>
            </a:fld>
            <a:endParaRPr lang="en-US"/>
          </a:p>
        </p:txBody>
      </p:sp>
    </p:spTree>
    <p:extLst>
      <p:ext uri="{BB962C8B-B14F-4D97-AF65-F5344CB8AC3E}">
        <p14:creationId xmlns:p14="http://schemas.microsoft.com/office/powerpoint/2010/main" val="2149041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7</a:t>
            </a:fld>
            <a:endParaRPr lang="en-US"/>
          </a:p>
        </p:txBody>
      </p:sp>
    </p:spTree>
    <p:extLst>
      <p:ext uri="{BB962C8B-B14F-4D97-AF65-F5344CB8AC3E}">
        <p14:creationId xmlns:p14="http://schemas.microsoft.com/office/powerpoint/2010/main" val="981337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8</a:t>
            </a:fld>
            <a:endParaRPr lang="en-US"/>
          </a:p>
        </p:txBody>
      </p:sp>
    </p:spTree>
    <p:extLst>
      <p:ext uri="{BB962C8B-B14F-4D97-AF65-F5344CB8AC3E}">
        <p14:creationId xmlns:p14="http://schemas.microsoft.com/office/powerpoint/2010/main" val="607633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9</a:t>
            </a:fld>
            <a:endParaRPr lang="en-US"/>
          </a:p>
        </p:txBody>
      </p:sp>
    </p:spTree>
    <p:extLst>
      <p:ext uri="{BB962C8B-B14F-4D97-AF65-F5344CB8AC3E}">
        <p14:creationId xmlns:p14="http://schemas.microsoft.com/office/powerpoint/2010/main" val="3049733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10</a:t>
            </a:fld>
            <a:endParaRPr lang="en-US"/>
          </a:p>
        </p:txBody>
      </p:sp>
    </p:spTree>
    <p:extLst>
      <p:ext uri="{BB962C8B-B14F-4D97-AF65-F5344CB8AC3E}">
        <p14:creationId xmlns:p14="http://schemas.microsoft.com/office/powerpoint/2010/main" val="35488848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11</a:t>
            </a:fld>
            <a:endParaRPr lang="en-US"/>
          </a:p>
        </p:txBody>
      </p:sp>
    </p:spTree>
    <p:extLst>
      <p:ext uri="{BB962C8B-B14F-4D97-AF65-F5344CB8AC3E}">
        <p14:creationId xmlns:p14="http://schemas.microsoft.com/office/powerpoint/2010/main" val="3382798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12</a:t>
            </a:fld>
            <a:endParaRPr lang="en-US"/>
          </a:p>
        </p:txBody>
      </p:sp>
    </p:spTree>
    <p:extLst>
      <p:ext uri="{BB962C8B-B14F-4D97-AF65-F5344CB8AC3E}">
        <p14:creationId xmlns:p14="http://schemas.microsoft.com/office/powerpoint/2010/main" val="2479617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13</a:t>
            </a:fld>
            <a:endParaRPr lang="en-US"/>
          </a:p>
        </p:txBody>
      </p:sp>
    </p:spTree>
    <p:extLst>
      <p:ext uri="{BB962C8B-B14F-4D97-AF65-F5344CB8AC3E}">
        <p14:creationId xmlns:p14="http://schemas.microsoft.com/office/powerpoint/2010/main" val="12529059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14</a:t>
            </a:fld>
            <a:endParaRPr lang="en-US"/>
          </a:p>
        </p:txBody>
      </p:sp>
    </p:spTree>
    <p:extLst>
      <p:ext uri="{BB962C8B-B14F-4D97-AF65-F5344CB8AC3E}">
        <p14:creationId xmlns:p14="http://schemas.microsoft.com/office/powerpoint/2010/main" val="3518573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15</a:t>
            </a:fld>
            <a:endParaRPr lang="en-US"/>
          </a:p>
        </p:txBody>
      </p:sp>
    </p:spTree>
    <p:extLst>
      <p:ext uri="{BB962C8B-B14F-4D97-AF65-F5344CB8AC3E}">
        <p14:creationId xmlns:p14="http://schemas.microsoft.com/office/powerpoint/2010/main" val="22129609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16</a:t>
            </a:fld>
            <a:endParaRPr lang="en-US"/>
          </a:p>
        </p:txBody>
      </p:sp>
    </p:spTree>
    <p:extLst>
      <p:ext uri="{BB962C8B-B14F-4D97-AF65-F5344CB8AC3E}">
        <p14:creationId xmlns:p14="http://schemas.microsoft.com/office/powerpoint/2010/main" val="4065380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17</a:t>
            </a:fld>
            <a:endParaRPr lang="en-US"/>
          </a:p>
        </p:txBody>
      </p:sp>
    </p:spTree>
    <p:extLst>
      <p:ext uri="{BB962C8B-B14F-4D97-AF65-F5344CB8AC3E}">
        <p14:creationId xmlns:p14="http://schemas.microsoft.com/office/powerpoint/2010/main" val="41527197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7/9/2021</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7/9/2021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7/9/2021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7/9/2021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7/9/2021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7/9/2021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7/9/2021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7/9/2021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7/9/2021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7/9/2021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7/9/2021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7/9/2021</a:t>
            </a:fld>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Group Presentation – Family C</a:t>
            </a:r>
          </a:p>
        </p:txBody>
      </p:sp>
      <p:sp>
        <p:nvSpPr>
          <p:cNvPr id="3" name="Subtitle 2"/>
          <p:cNvSpPr>
            <a:spLocks noGrp="1"/>
          </p:cNvSpPr>
          <p:nvPr>
            <p:ph type="subTitle" idx="1"/>
          </p:nvPr>
        </p:nvSpPr>
        <p:spPr>
          <a:xfrm>
            <a:off x="1065213" y="3108803"/>
            <a:ext cx="7091361" cy="2165561"/>
          </a:xfrm>
        </p:spPr>
        <p:txBody>
          <a:bodyPr>
            <a:normAutofit lnSpcReduction="10000"/>
          </a:bodyPr>
          <a:lstStyle/>
          <a:p>
            <a:r>
              <a:rPr lang="en-GB" sz="1800" b="1" dirty="0">
                <a:effectLst/>
                <a:latin typeface="Arial" panose="020B0604020202020204" pitchFamily="34" charset="0"/>
                <a:ea typeface="Times New Roman" panose="02020603050405020304" pitchFamily="18" charset="0"/>
              </a:rPr>
              <a:t>Children, Young People and Families</a:t>
            </a:r>
          </a:p>
          <a:p>
            <a:r>
              <a:rPr lang="en-GB" sz="1800" b="1" dirty="0">
                <a:effectLst/>
                <a:latin typeface="Arial" panose="020B0604020202020204" pitchFamily="34" charset="0"/>
                <a:ea typeface="Times New Roman" panose="02020603050405020304" pitchFamily="18" charset="0"/>
              </a:rPr>
              <a:t>BMHP5004_BIRM</a:t>
            </a:r>
          </a:p>
          <a:p>
            <a:r>
              <a:rPr lang="en-GB" sz="1800" b="1" dirty="0">
                <a:effectLst/>
                <a:latin typeface="Arial" panose="020B0604020202020204" pitchFamily="34" charset="0"/>
                <a:ea typeface="Times New Roman" panose="02020603050405020304" pitchFamily="18" charset="0"/>
              </a:rPr>
              <a:t>Dr </a:t>
            </a:r>
            <a:r>
              <a:rPr lang="en-GB" sz="1800" b="1" dirty="0" err="1">
                <a:effectLst/>
                <a:latin typeface="Arial" panose="020B0604020202020204" pitchFamily="34" charset="0"/>
                <a:ea typeface="Times New Roman" panose="02020603050405020304" pitchFamily="18" charset="0"/>
              </a:rPr>
              <a:t>Crisford</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Chogugudza</a:t>
            </a:r>
            <a:endParaRPr lang="en-GB" sz="1800" b="1" dirty="0">
              <a:effectLst/>
              <a:latin typeface="Arial" panose="020B0604020202020204" pitchFamily="34" charset="0"/>
              <a:ea typeface="Times New Roman" panose="02020603050405020304" pitchFamily="18" charset="0"/>
            </a:endParaRPr>
          </a:p>
          <a:p>
            <a:endParaRPr lang="en-GB" sz="1800" b="1" dirty="0">
              <a:effectLst/>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Natasha </a:t>
            </a:r>
            <a:r>
              <a:rPr lang="en-GB" sz="1800" b="1" dirty="0">
                <a:latin typeface="Arial" panose="020B0604020202020204" pitchFamily="34" charset="0"/>
                <a:ea typeface="Times New Roman" panose="02020603050405020304" pitchFamily="18" charset="0"/>
              </a:rPr>
              <a:t>Oglesby-Biggs</a:t>
            </a:r>
          </a:p>
          <a:p>
            <a:pPr marL="285750" indent="-285750">
              <a:buFont typeface="Arial" panose="020B0604020202020204" pitchFamily="34" charset="0"/>
              <a:buChar char="•"/>
            </a:pPr>
            <a:r>
              <a:rPr lang="en-GB" sz="1800" b="1" dirty="0" err="1">
                <a:effectLst/>
                <a:latin typeface="Arial" panose="020B0604020202020204" pitchFamily="34" charset="0"/>
                <a:ea typeface="Times New Roman" panose="02020603050405020304" pitchFamily="18" charset="0"/>
              </a:rPr>
              <a:t>Genine</a:t>
            </a:r>
            <a:r>
              <a:rPr lang="en-GB" sz="1800" b="1" dirty="0">
                <a:effectLst/>
                <a:latin typeface="Arial" panose="020B0604020202020204" pitchFamily="34" charset="0"/>
                <a:ea typeface="Times New Roman" panose="02020603050405020304" pitchFamily="18" charset="0"/>
              </a:rPr>
              <a:t> Martin</a:t>
            </a:r>
          </a:p>
          <a:p>
            <a:pPr marL="285750" indent="-285750">
              <a:buFont typeface="Arial" panose="020B0604020202020204" pitchFamily="34" charset="0"/>
              <a:buChar char="•"/>
            </a:pPr>
            <a:r>
              <a:rPr lang="en-GB" sz="1800" b="1" dirty="0">
                <a:latin typeface="Arial" panose="020B0604020202020204" pitchFamily="34" charset="0"/>
                <a:ea typeface="Times New Roman" panose="02020603050405020304" pitchFamily="18" charset="0"/>
              </a:rPr>
              <a:t>Solomon Lopez</a:t>
            </a:r>
          </a:p>
          <a:p>
            <a:pPr marL="285750" indent="-28575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Carrie </a:t>
            </a:r>
            <a:r>
              <a:rPr lang="en-GB" sz="1800" b="1" dirty="0" err="1">
                <a:effectLst/>
                <a:latin typeface="Arial" panose="020B0604020202020204" pitchFamily="34" charset="0"/>
                <a:ea typeface="Times New Roman" panose="02020603050405020304" pitchFamily="18" charset="0"/>
              </a:rPr>
              <a:t>Jelfs</a:t>
            </a:r>
            <a:endParaRPr lang="en-GB" sz="1800" b="1" dirty="0">
              <a:effectLst/>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sz="1800" b="1" dirty="0">
                <a:latin typeface="Arial" panose="020B0604020202020204" pitchFamily="34" charset="0"/>
                <a:ea typeface="Times New Roman" panose="02020603050405020304" pitchFamily="18" charset="0"/>
              </a:rPr>
              <a:t>Hayley Riley</a:t>
            </a:r>
            <a:endParaRPr lang="en-GB" sz="1800" b="1" dirty="0">
              <a:effectLst/>
              <a:latin typeface="Arial" panose="020B0604020202020204" pitchFamily="34" charset="0"/>
              <a:ea typeface="Times New Roman" panose="02020603050405020304" pitchFamily="18" charset="0"/>
            </a:endParaRPr>
          </a:p>
          <a:p>
            <a:endParaRPr lang="en-GB" sz="1800" b="1" dirty="0">
              <a:effectLst/>
              <a:latin typeface="Arial" panose="020B0604020202020204" pitchFamily="34" charset="0"/>
              <a:ea typeface="Times New Roman" panose="02020603050405020304" pitchFamily="18" charset="0"/>
            </a:endParaRPr>
          </a:p>
          <a:p>
            <a:endParaRPr lang="en-GB" sz="1800" b="1" dirty="0">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9100" y="399784"/>
            <a:ext cx="9372600" cy="1200416"/>
          </a:xfrm>
        </p:spPr>
        <p:txBody>
          <a:bodyPr>
            <a:normAutofit/>
          </a:bodyPr>
          <a:lstStyle/>
          <a:p>
            <a:pPr algn="ctr"/>
            <a:r>
              <a:rPr lang="fr-FR" sz="6000" u="sng" dirty="0">
                <a:solidFill>
                  <a:schemeClr val="tx2"/>
                </a:solidFill>
              </a:rPr>
              <a:t>Introduction</a:t>
            </a:r>
            <a:endParaRPr lang="en-US" sz="6000" u="sng" dirty="0">
              <a:solidFill>
                <a:schemeClr val="tx2"/>
              </a:solidFill>
            </a:endParaRPr>
          </a:p>
        </p:txBody>
      </p:sp>
      <p:sp>
        <p:nvSpPr>
          <p:cNvPr id="3" name="Content Placeholder 2"/>
          <p:cNvSpPr>
            <a:spLocks noGrp="1"/>
          </p:cNvSpPr>
          <p:nvPr>
            <p:ph idx="1"/>
          </p:nvPr>
        </p:nvSpPr>
        <p:spPr>
          <a:xfrm>
            <a:off x="1519100" y="1583635"/>
            <a:ext cx="9372600" cy="4114800"/>
          </a:xfrm>
        </p:spPr>
        <p:txBody>
          <a:bodyPr/>
          <a:lstStyle/>
          <a:p>
            <a:pPr marL="45720" indent="0" algn="ctr">
              <a:lnSpc>
                <a:spcPct val="100000"/>
              </a:lnSpc>
              <a:buNone/>
            </a:pPr>
            <a:r>
              <a:rPr lang="en-GB" dirty="0">
                <a:solidFill>
                  <a:schemeClr val="tx2"/>
                </a:solidFill>
              </a:rPr>
              <a:t>THIS PRESENTATION AIMS TO OFFER INSIGHT INTO MULTI AGENCY PARTNERSHIPS AND THE WORK THEY DO WITH FAMILIES.</a:t>
            </a:r>
          </a:p>
          <a:p>
            <a:pPr marL="45720" indent="0" algn="ctr">
              <a:lnSpc>
                <a:spcPct val="100000"/>
              </a:lnSpc>
              <a:buNone/>
            </a:pPr>
            <a:r>
              <a:rPr lang="en-GB" dirty="0">
                <a:solidFill>
                  <a:schemeClr val="tx2"/>
                </a:solidFill>
              </a:rPr>
              <a:t>THE FOCUS OF OUR PRESENTATION IS FAMILY C, WHO WERE REFERRED TO A MULTI-AGENCY PROJECT WHO SOUGHT TO WORK WITH A SMALL SELECTED GROUP OF FAMILIES WHO HAD MANY DIVERSE AND COMPLEX NEEDS.</a:t>
            </a:r>
          </a:p>
          <a:p>
            <a:pPr marL="45720" indent="0" algn="ctr">
              <a:lnSpc>
                <a:spcPct val="100000"/>
              </a:lnSpc>
              <a:buNone/>
            </a:pPr>
            <a:r>
              <a:rPr lang="en-GB" dirty="0">
                <a:solidFill>
                  <a:schemeClr val="tx2"/>
                </a:solidFill>
              </a:rPr>
              <a:t>OUR PRESENTATION WILL TRY TO IDENTIFY THE RISK FACTORS AND THEIR IMPACT, ANALYSING THE RATIONALE AND AS WELL AS IDENTIFYING POLICIES AND PROCEDURES THAT ARE IN PLACE TO PREVENT FUTURE OCCURRENCE . WE WILL ALSO BE DISCUSSING AND EVALUATING CURRENT INITIATIVES THAT ARE USED BY SERVICES TO MEET THE NEEDS OF THE FAMILY IN THE CASE STUDY. </a:t>
            </a:r>
          </a:p>
          <a:p>
            <a:pPr marL="45720" indent="0">
              <a:buNone/>
            </a:pPr>
            <a:endParaRPr lang="en-US" dirty="0"/>
          </a:p>
        </p:txBody>
      </p:sp>
      <p:sp>
        <p:nvSpPr>
          <p:cNvPr id="4" name="Footer Placeholder 3">
            <a:extLst>
              <a:ext uri="{FF2B5EF4-FFF2-40B4-BE49-F238E27FC236}">
                <a16:creationId xmlns:a16="http://schemas.microsoft.com/office/drawing/2014/main" id="{1340C443-534E-4492-9F72-5A2F59E7671A}"/>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0839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u="sng" dirty="0">
                <a:solidFill>
                  <a:schemeClr val="tx2"/>
                </a:solidFill>
              </a:rPr>
              <a:t>ANALYSIS OF RATIONALE</a:t>
            </a:r>
            <a:endParaRPr lang="en-US" sz="4400" u="sng" dirty="0">
              <a:solidFill>
                <a:schemeClr val="tx2"/>
              </a:solidFill>
            </a:endParaRPr>
          </a:p>
        </p:txBody>
      </p:sp>
      <p:sp>
        <p:nvSpPr>
          <p:cNvPr id="3" name="Content Placeholder 2"/>
          <p:cNvSpPr>
            <a:spLocks noGrp="1"/>
          </p:cNvSpPr>
          <p:nvPr>
            <p:ph sz="half" idx="1"/>
          </p:nvPr>
        </p:nvSpPr>
        <p:spPr>
          <a:xfrm>
            <a:off x="2208212" y="1600200"/>
            <a:ext cx="7863439" cy="4114800"/>
          </a:xfrm>
        </p:spPr>
        <p:txBody>
          <a:bodyPr>
            <a:normAutofit fontScale="62500" lnSpcReduction="20000"/>
          </a:bodyPr>
          <a:lstStyle/>
          <a:p>
            <a:pPr marL="45720" indent="0" algn="ctr">
              <a:lnSpc>
                <a:spcPct val="120000"/>
              </a:lnSpc>
              <a:buNone/>
            </a:pPr>
            <a:r>
              <a:rPr lang="en-GB" sz="3200" dirty="0">
                <a:solidFill>
                  <a:schemeClr val="tx2"/>
                </a:solidFill>
              </a:rPr>
              <a:t>THE PROJECT WAS DEVELOPED BECAUSE IT HAD BEEN NOTED THAT SOME FAMILIES WHO HAD VARYING AND COMPLEX DIFFICULTIES, WERE NOT HAVING THEIR NEEDS MET EVEN THOUGH, THERE HAD BEEN A HISTORY OF LONG -TERM MULTI AGENCY INVOLVEMENT WHICH WAS A DRAIN ON PUBLIC RESOURCES AND DISPLAYED MINIMAL OR NO IMPROVEMENT TO THEIR LIVES.</a:t>
            </a:r>
          </a:p>
          <a:p>
            <a:pPr marL="45720" indent="0" algn="ctr">
              <a:lnSpc>
                <a:spcPct val="120000"/>
              </a:lnSpc>
              <a:buNone/>
            </a:pPr>
            <a:r>
              <a:rPr lang="en-GB" sz="3200" dirty="0">
                <a:solidFill>
                  <a:schemeClr val="tx2"/>
                </a:solidFill>
              </a:rPr>
              <a:t>THESE EXISTING RELATIONSHIPS WERE PLAGUED BY DISTRUST OF THE ANGENCIES AND THE LONG-TERM DEPENDENCY MEANT THAT THERE WASN’T MUCH THE SERVICES THAT WERE BEING PROVIDED COULD DO TO STOP THIS RELIANCE ON STATUTARY SERVICES.</a:t>
            </a:r>
          </a:p>
          <a:p>
            <a:pPr marL="45720" indent="0" algn="ctr">
              <a:lnSpc>
                <a:spcPct val="120000"/>
              </a:lnSpc>
              <a:buNone/>
            </a:pPr>
            <a:endParaRPr lang="en-GB" sz="3200" dirty="0">
              <a:solidFill>
                <a:schemeClr val="tx2"/>
              </a:solidFill>
            </a:endParaRPr>
          </a:p>
          <a:p>
            <a:pPr marL="45720" indent="0">
              <a:buNone/>
            </a:pPr>
            <a:endParaRPr lang="en-US" dirty="0"/>
          </a:p>
        </p:txBody>
      </p:sp>
      <p:sp>
        <p:nvSpPr>
          <p:cNvPr id="4" name="Footer Placeholder 3">
            <a:extLst>
              <a:ext uri="{FF2B5EF4-FFF2-40B4-BE49-F238E27FC236}">
                <a16:creationId xmlns:a16="http://schemas.microsoft.com/office/drawing/2014/main" id="{77853524-9812-439E-9D8F-8C475E8E3A5E}"/>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119866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4800" u="sng" dirty="0">
              <a:solidFill>
                <a:schemeClr val="tx2"/>
              </a:solidFill>
            </a:endParaRP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45720" indent="0" algn="ctr">
              <a:buNone/>
            </a:pPr>
            <a:r>
              <a:rPr lang="en-GB" sz="5600" dirty="0">
                <a:solidFill>
                  <a:schemeClr val="tx2"/>
                </a:solidFill>
                <a:ea typeface="+mn-lt"/>
                <a:cs typeface="+mn-lt"/>
              </a:rPr>
              <a:t>As the children grow older and mature, they will demonstrate both positive and negative social behaviours. Some children lie, rebel, and retreat. </a:t>
            </a:r>
            <a:endParaRPr lang="en-GB" sz="5600" dirty="0">
              <a:solidFill>
                <a:schemeClr val="tx2"/>
              </a:solidFill>
            </a:endParaRPr>
          </a:p>
          <a:p>
            <a:pPr marL="45720" indent="0" algn="ctr">
              <a:buNone/>
            </a:pPr>
            <a:r>
              <a:rPr lang="en-GB" sz="5600" dirty="0">
                <a:solidFill>
                  <a:schemeClr val="tx2"/>
                </a:solidFill>
                <a:ea typeface="+mn-lt"/>
                <a:cs typeface="+mn-lt"/>
              </a:rPr>
              <a:t>However, some children engage in antisocial conduct at a high level. They are abrasive and disobedient. They have the ability to steal and damage goods. They could be verbally and physically abusive.</a:t>
            </a:r>
            <a:endParaRPr lang="en-GB" sz="5600" dirty="0">
              <a:solidFill>
                <a:schemeClr val="tx2"/>
              </a:solidFill>
            </a:endParaRPr>
          </a:p>
          <a:p>
            <a:pPr marL="45720" indent="0" algn="ctr">
              <a:buNone/>
            </a:pPr>
            <a:r>
              <a:rPr lang="en-GB" sz="5600" dirty="0">
                <a:solidFill>
                  <a:schemeClr val="tx2"/>
                </a:solidFill>
                <a:ea typeface="+mn-lt"/>
                <a:cs typeface="+mn-lt"/>
              </a:rPr>
              <a:t>Antisocial conduct can also be caused by hyperactivity and neurological issues. Youth with attention deficit hyperactivity disorder (ADHD) are at a higher risk of developing antisocial conduct, according to research.</a:t>
            </a:r>
          </a:p>
          <a:p>
            <a:pPr marL="45720" indent="0" algn="ctr">
              <a:buNone/>
            </a:pPr>
            <a:r>
              <a:rPr lang="en-GB" sz="5600" dirty="0">
                <a:solidFill>
                  <a:schemeClr val="tx2"/>
                </a:solidFill>
                <a:ea typeface="+mn-lt"/>
                <a:cs typeface="+mn-lt"/>
              </a:rPr>
              <a:t>Risk factors for antisocial behaviour include:</a:t>
            </a:r>
          </a:p>
          <a:p>
            <a:pPr marL="45720" indent="0" algn="ctr">
              <a:buNone/>
            </a:pPr>
            <a:r>
              <a:rPr lang="en-GB" sz="5600" dirty="0">
                <a:solidFill>
                  <a:schemeClr val="tx2"/>
                </a:solidFill>
                <a:ea typeface="+mn-lt"/>
                <a:cs typeface="+mn-lt"/>
              </a:rPr>
              <a:t>Genetics and family history, as well as the school and neighbourhood environment</a:t>
            </a:r>
            <a:endParaRPr lang="en-GB" sz="5600" dirty="0">
              <a:solidFill>
                <a:schemeClr val="tx2"/>
              </a:solidFill>
            </a:endParaRPr>
          </a:p>
          <a:p>
            <a:pPr marL="45720" indent="0" algn="ctr">
              <a:buNone/>
            </a:pPr>
            <a:r>
              <a:rPr lang="en-GB" sz="5600" dirty="0">
                <a:solidFill>
                  <a:schemeClr val="tx2"/>
                </a:solidFill>
                <a:ea typeface="+mn-lt"/>
                <a:cs typeface="+mn-lt"/>
              </a:rPr>
              <a:t>Negative and poor parenting methods</a:t>
            </a:r>
            <a:endParaRPr lang="en-GB" sz="5600" dirty="0">
              <a:solidFill>
                <a:schemeClr val="tx2"/>
              </a:solidFill>
            </a:endParaRPr>
          </a:p>
          <a:p>
            <a:pPr marL="45720" indent="0" algn="ctr">
              <a:buNone/>
            </a:pPr>
            <a:r>
              <a:rPr lang="en-GB" sz="5600" dirty="0">
                <a:solidFill>
                  <a:schemeClr val="tx2"/>
                </a:solidFill>
                <a:ea typeface="+mn-lt"/>
                <a:cs typeface="+mn-lt"/>
              </a:rPr>
              <a:t>Home life that is violent, chaotic, or stormy</a:t>
            </a:r>
            <a:endParaRPr lang="en-GB" sz="5600" dirty="0">
              <a:solidFill>
                <a:schemeClr val="tx2"/>
              </a:solidFill>
            </a:endParaRPr>
          </a:p>
          <a:p>
            <a:pPr marL="45720" indent="0" algn="ctr">
              <a:buNone/>
            </a:pPr>
            <a:endParaRPr lang="en-GB" sz="5600" dirty="0">
              <a:solidFill>
                <a:schemeClr val="tx2"/>
              </a:solidFill>
              <a:ea typeface="+mn-lt"/>
              <a:cs typeface="+mn-lt"/>
            </a:endParaRPr>
          </a:p>
          <a:p>
            <a:pPr marL="45720" indent="0" algn="ctr">
              <a:buNone/>
            </a:pPr>
            <a:r>
              <a:rPr lang="en-GB" sz="5600" dirty="0">
                <a:solidFill>
                  <a:schemeClr val="tx2"/>
                </a:solidFill>
                <a:ea typeface="+mn-lt"/>
                <a:cs typeface="+mn-lt"/>
              </a:rPr>
              <a:t>Reference</a:t>
            </a:r>
          </a:p>
          <a:p>
            <a:pPr marL="45720" indent="0" algn="ctr">
              <a:buNone/>
            </a:pPr>
            <a:r>
              <a:rPr lang="en-GB" sz="5600" dirty="0">
                <a:solidFill>
                  <a:schemeClr val="tx2"/>
                </a:solidFill>
                <a:ea typeface="+mn-lt"/>
                <a:cs typeface="+mn-lt"/>
              </a:rPr>
              <a:t>Healthline. 2021. </a:t>
            </a:r>
            <a:r>
              <a:rPr lang="en-GB" sz="5600" i="1" dirty="0">
                <a:solidFill>
                  <a:schemeClr val="tx2"/>
                </a:solidFill>
                <a:ea typeface="+mn-lt"/>
                <a:cs typeface="+mn-lt"/>
              </a:rPr>
              <a:t>Antisocial Behaviour: In Children</a:t>
            </a:r>
            <a:r>
              <a:rPr lang="en-GB" sz="5600" dirty="0">
                <a:solidFill>
                  <a:schemeClr val="tx2"/>
                </a:solidFill>
                <a:ea typeface="+mn-lt"/>
                <a:cs typeface="+mn-lt"/>
              </a:rPr>
              <a:t>. [online] Available at: &lt;https://www.healthline.com/health/parenting/antisocial-behavior-in-children#Risk-factors-for-antisocial-behavior-in-children&gt; [Accessed 7 July 2021].</a:t>
            </a:r>
            <a:endParaRPr lang="en-GB" sz="5600" dirty="0">
              <a:solidFill>
                <a:schemeClr val="tx2"/>
              </a:solidFill>
            </a:endParaRPr>
          </a:p>
          <a:p>
            <a:pPr marL="45720" indent="0">
              <a:buNone/>
            </a:pPr>
            <a:endParaRPr lang="en-US" dirty="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6616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u="sng" dirty="0">
                <a:solidFill>
                  <a:schemeClr val="tx2"/>
                </a:solidFill>
              </a:rPr>
              <a:t>RISK FACTORS AND IMPACT</a:t>
            </a:r>
            <a:endParaRPr lang="en-US" sz="4800" u="sng" dirty="0">
              <a:solidFill>
                <a:schemeClr val="tx2"/>
              </a:solidFill>
            </a:endParaRPr>
          </a:p>
        </p:txBody>
      </p:sp>
      <p:sp>
        <p:nvSpPr>
          <p:cNvPr id="3" name="Content Placeholder 2"/>
          <p:cNvSpPr>
            <a:spLocks noGrp="1"/>
          </p:cNvSpPr>
          <p:nvPr>
            <p:ph sz="half" idx="1"/>
          </p:nvPr>
        </p:nvSpPr>
        <p:spPr>
          <a:xfrm>
            <a:off x="2208212" y="1600200"/>
            <a:ext cx="7863439" cy="4114800"/>
          </a:xfrm>
        </p:spPr>
        <p:txBody>
          <a:bodyPr>
            <a:normAutofit fontScale="55000" lnSpcReduction="20000"/>
          </a:bodyPr>
          <a:lstStyle/>
          <a:p>
            <a:pPr marL="45720" indent="0" algn="ctr">
              <a:lnSpc>
                <a:spcPct val="120000"/>
              </a:lnSpc>
              <a:buNone/>
            </a:pPr>
            <a:r>
              <a:rPr lang="en-GB" sz="3200" dirty="0">
                <a:solidFill>
                  <a:schemeClr val="tx2"/>
                </a:solidFill>
              </a:rPr>
              <a:t>ONE OF THE MAIN FACTORS THAT SEEMS TO BE CONTRIBUTING TO THE FAMILY'S VULNERABILITY IS THE BEHAVIOUR OF ONE OF THE SONS.</a:t>
            </a:r>
          </a:p>
          <a:p>
            <a:pPr marL="45720" indent="0" algn="ctr">
              <a:lnSpc>
                <a:spcPct val="120000"/>
              </a:lnSpc>
              <a:buNone/>
            </a:pPr>
            <a:r>
              <a:rPr lang="en-GB" sz="3200" dirty="0">
                <a:solidFill>
                  <a:schemeClr val="tx2"/>
                </a:solidFill>
              </a:rPr>
              <a:t>THE FACT THAT THE FAMILY WERE REFERRED BY THE YOUTH OFFENDING TEAMS PARENTING DIVISION WOULD SUGGEST THAT ONE OR BOTH BOYS COULD BE INVOLVED IN CRIMINAL ACTIVITIES OR MAY BE AT RISK OF DOING SO. LACK OF ANYTHING PRODUCTIVE TO DO IS A RISK AS THERE ARE ISSUES SURROUNDING ANTI SOCIAL BEHAVIOUR.</a:t>
            </a:r>
          </a:p>
          <a:p>
            <a:pPr marL="45720" indent="0" algn="ctr">
              <a:lnSpc>
                <a:spcPct val="120000"/>
              </a:lnSpc>
              <a:buNone/>
            </a:pPr>
            <a:r>
              <a:rPr lang="en-GB" sz="3200" dirty="0">
                <a:solidFill>
                  <a:schemeClr val="tx2"/>
                </a:solidFill>
              </a:rPr>
              <a:t>THE BOY'S BEHAVIOUR AT SCHOOL AND LACK OF ATTENDANCE ARE ALSO FACTORS. THIS MEANS THAT THERE IS A NEGATIVE IMPACT ON THEIR EDUCATION AND THE HOME ENVIRONMENT. THERE IS ALSO RISK OF FUTURE INCARCERATION IF BEHAVIOURS ARE NOT RECTIFIED.</a:t>
            </a:r>
          </a:p>
          <a:p>
            <a:pPr marL="45720" indent="0">
              <a:buNone/>
            </a:pPr>
            <a:endParaRPr lang="en-US" dirty="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996490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u="sng" dirty="0">
                <a:solidFill>
                  <a:schemeClr val="tx2"/>
                </a:solidFill>
              </a:rPr>
              <a:t>RISK FACTORS AND IMPACT cont.</a:t>
            </a:r>
            <a:endParaRPr lang="en-US" sz="4800" u="sng" dirty="0">
              <a:solidFill>
                <a:schemeClr val="tx2"/>
              </a:solidFill>
            </a:endParaRPr>
          </a:p>
        </p:txBody>
      </p:sp>
      <p:sp>
        <p:nvSpPr>
          <p:cNvPr id="3" name="Content Placeholder 2"/>
          <p:cNvSpPr>
            <a:spLocks noGrp="1"/>
          </p:cNvSpPr>
          <p:nvPr>
            <p:ph sz="half" idx="1"/>
          </p:nvPr>
        </p:nvSpPr>
        <p:spPr>
          <a:xfrm>
            <a:off x="2208212" y="1600200"/>
            <a:ext cx="7863439" cy="4827104"/>
          </a:xfrm>
        </p:spPr>
        <p:txBody>
          <a:bodyPr>
            <a:normAutofit fontScale="40000" lnSpcReduction="20000"/>
          </a:bodyPr>
          <a:lstStyle/>
          <a:p>
            <a:pPr marL="45720" indent="0" algn="ctr">
              <a:buNone/>
            </a:pPr>
            <a:r>
              <a:rPr lang="en-GB" sz="6000" dirty="0">
                <a:solidFill>
                  <a:schemeClr val="tx2"/>
                </a:solidFill>
              </a:rPr>
              <a:t>THE FAMILY HOME BEING IN DIS-REPAIR WAS A FACTOR.</a:t>
            </a:r>
          </a:p>
          <a:p>
            <a:pPr marL="45720" indent="0" algn="ctr">
              <a:buNone/>
            </a:pPr>
            <a:r>
              <a:rPr lang="en-GB" sz="6000" dirty="0">
                <a:solidFill>
                  <a:schemeClr val="tx2"/>
                </a:solidFill>
              </a:rPr>
              <a:t>THE MOTHERS PARENTING SKILLS</a:t>
            </a:r>
          </a:p>
          <a:p>
            <a:pPr marL="45720" indent="0" algn="ctr">
              <a:buNone/>
            </a:pPr>
            <a:r>
              <a:rPr lang="en-GB" sz="6000" dirty="0">
                <a:solidFill>
                  <a:schemeClr val="tx2"/>
                </a:solidFill>
              </a:rPr>
              <a:t>THE MOTHERS MENTAL HEALTH ISSUES WERE A SIGNIFICANT CONTRIBUTING FACTOR, AS SHE IS THE MAIN CARE GIVER, FAMILY LIFE IS BASED AROUND HER AND HER PRODUCTIVITY AS A MOTHER. </a:t>
            </a:r>
          </a:p>
          <a:p>
            <a:pPr marL="45720" indent="0" algn="ctr">
              <a:buNone/>
            </a:pPr>
            <a:r>
              <a:rPr lang="en-GB" sz="6000" dirty="0">
                <a:solidFill>
                  <a:schemeClr val="tx2"/>
                </a:solidFill>
              </a:rPr>
              <a:t>HER DEPRESSION AND ANXIETY MAKES HER SOCIALLY DISTANT WHICH MEANS INTERACTION OUTSIDE OF THE HOUSE IS LIMITED,MEANING NEEDS  FOR CHILDREN ARE NOT BEING MET FROM A SOCIAL OR EDUCATIONAL ASPECT AND THE MOTHERS NEEDS ARE NOT BEING MET IN REGARD TO HER PERSONAL AND PROFESSIONAL DEVELOPMENT.</a:t>
            </a:r>
          </a:p>
          <a:p>
            <a:pPr marL="45720" indent="0">
              <a:buNone/>
            </a:pPr>
            <a:endParaRPr lang="en-US" dirty="0"/>
          </a:p>
        </p:txBody>
      </p:sp>
      <p:sp>
        <p:nvSpPr>
          <p:cNvPr id="4" name="Footer Placeholder 3">
            <a:extLst>
              <a:ext uri="{FF2B5EF4-FFF2-40B4-BE49-F238E27FC236}">
                <a16:creationId xmlns:a16="http://schemas.microsoft.com/office/drawing/2014/main" id="{FB8EF9C3-347F-463C-A6AB-4DF0419E5D22}"/>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1293534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80515"/>
            <a:ext cx="9372600" cy="1200416"/>
          </a:xfrm>
        </p:spPr>
        <p:txBody>
          <a:bodyPr>
            <a:noAutofit/>
          </a:bodyPr>
          <a:lstStyle/>
          <a:p>
            <a:pPr algn="ctr"/>
            <a:r>
              <a:rPr lang="en-GB" sz="4800" u="sng" dirty="0">
                <a:solidFill>
                  <a:schemeClr val="tx2"/>
                </a:solidFill>
              </a:rPr>
              <a:t>Implementing plans and Services</a:t>
            </a:r>
            <a:endParaRPr lang="en-US" sz="3200" u="sng" dirty="0">
              <a:solidFill>
                <a:schemeClr val="tx2"/>
              </a:solidFill>
            </a:endParaRPr>
          </a:p>
        </p:txBody>
      </p:sp>
      <p:sp>
        <p:nvSpPr>
          <p:cNvPr id="3" name="Content Placeholder 2"/>
          <p:cNvSpPr>
            <a:spLocks noGrp="1"/>
          </p:cNvSpPr>
          <p:nvPr>
            <p:ph sz="half" idx="1"/>
          </p:nvPr>
        </p:nvSpPr>
        <p:spPr>
          <a:xfrm>
            <a:off x="2208212" y="1600200"/>
            <a:ext cx="7863439" cy="4114800"/>
          </a:xfrm>
        </p:spPr>
        <p:txBody>
          <a:bodyPr>
            <a:normAutofit fontScale="85000" lnSpcReduction="20000"/>
          </a:bodyPr>
          <a:lstStyle/>
          <a:p>
            <a:pPr marL="45720" indent="0" algn="ctr">
              <a:buNone/>
            </a:pPr>
            <a:r>
              <a:rPr lang="en-GB" sz="4000" dirty="0">
                <a:solidFill>
                  <a:schemeClr val="tx2"/>
                </a:solidFill>
              </a:rPr>
              <a:t> </a:t>
            </a:r>
            <a:r>
              <a:rPr lang="en-GB" sz="3200" dirty="0">
                <a:solidFill>
                  <a:schemeClr val="tx2"/>
                </a:solidFill>
              </a:rPr>
              <a:t>Effective outcomes for the family. This process will measure and monitor all the different options and services that are available to the family and offer these regularly to provide the support the family needs and offering long term care (Austin 1983).</a:t>
            </a:r>
          </a:p>
          <a:p>
            <a:pPr marL="45720" indent="0" algn="ctr">
              <a:buNone/>
            </a:pPr>
            <a:r>
              <a:rPr lang="en-GB" sz="3200" dirty="0">
                <a:solidFill>
                  <a:schemeClr val="tx2"/>
                </a:solidFill>
              </a:rPr>
              <a:t>Early intervention agencies such as ‘prevent policy channel programme’ is designed to safe guard vulnerable people from going back down the route of violent, bad behaviour's. The aim of this programme is to provide protection (</a:t>
            </a:r>
            <a:r>
              <a:rPr lang="en-GB" sz="3200" dirty="0" err="1">
                <a:solidFill>
                  <a:schemeClr val="tx2"/>
                </a:solidFill>
              </a:rPr>
              <a:t>Bronfebrenner</a:t>
            </a:r>
            <a:r>
              <a:rPr lang="en-GB" sz="3200" dirty="0">
                <a:solidFill>
                  <a:schemeClr val="tx2"/>
                </a:solidFill>
              </a:rPr>
              <a:t> 1974).</a:t>
            </a:r>
          </a:p>
          <a:p>
            <a:pPr marL="45720" indent="0">
              <a:buNone/>
            </a:pPr>
            <a:endParaRPr lang="en-US" dirty="0"/>
          </a:p>
        </p:txBody>
      </p:sp>
      <p:sp>
        <p:nvSpPr>
          <p:cNvPr id="4" name="Footer Placeholder 3">
            <a:extLst>
              <a:ext uri="{FF2B5EF4-FFF2-40B4-BE49-F238E27FC236}">
                <a16:creationId xmlns:a16="http://schemas.microsoft.com/office/drawing/2014/main" id="{15AF94DF-7946-4979-8CBE-811566FCA373}"/>
              </a:ext>
            </a:extLst>
          </p:cNvPr>
          <p:cNvSpPr>
            <a:spLocks noGrp="1"/>
          </p:cNvSpPr>
          <p:nvPr>
            <p:ph type="ftr" sz="quarter" idx="11"/>
          </p:nvPr>
        </p:nvSpPr>
        <p:spPr/>
        <p:txBody>
          <a:bodyPr/>
          <a:lstStyle/>
          <a:p>
            <a:r>
              <a:rPr lang="en-GB"/>
              <a:t>Carrie Jelfs</a:t>
            </a:r>
          </a:p>
        </p:txBody>
      </p:sp>
    </p:spTree>
    <p:extLst>
      <p:ext uri="{BB962C8B-B14F-4D97-AF65-F5344CB8AC3E}">
        <p14:creationId xmlns:p14="http://schemas.microsoft.com/office/powerpoint/2010/main" val="2866317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rmAutofit/>
          </a:bodyPr>
          <a:lstStyle/>
          <a:p>
            <a:pPr marL="0" indent="0" algn="ctr">
              <a:buNone/>
            </a:pPr>
            <a:r>
              <a:rPr lang="en-GB" sz="6600" u="sng" dirty="0">
                <a:solidFill>
                  <a:schemeClr val="tx2"/>
                </a:solidFill>
              </a:rPr>
              <a:t>Polices For Prevention </a:t>
            </a:r>
            <a:endParaRPr lang="en-GB" sz="3600" b="1" u="sng" dirty="0">
              <a:solidFill>
                <a:schemeClr val="tx2"/>
              </a:solidFill>
            </a:endParaRP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0" indent="0" algn="ctr">
              <a:lnSpc>
                <a:spcPct val="120000"/>
              </a:lnSpc>
              <a:buNone/>
            </a:pPr>
            <a:r>
              <a:rPr lang="en-GB" sz="6400" dirty="0">
                <a:solidFill>
                  <a:schemeClr val="tx2"/>
                </a:solidFill>
              </a:rPr>
              <a:t>Early intervention: This model of concepts will measure the vulnerability of the issue/problems the family face and look at the scale of this happening again in the future (Brotherton &amp; Cronin, 2020). </a:t>
            </a:r>
          </a:p>
          <a:p>
            <a:pPr marL="0" indent="0" algn="ctr">
              <a:lnSpc>
                <a:spcPct val="120000"/>
              </a:lnSpc>
              <a:buNone/>
            </a:pPr>
            <a:r>
              <a:rPr lang="en-GB" sz="6400" dirty="0">
                <a:solidFill>
                  <a:schemeClr val="tx2"/>
                </a:solidFill>
              </a:rPr>
              <a:t>Parent contract: This is a binding contract with the parent  (mother) and the independent school the young child attends.  This can help prevent non-attendance of the child, mother will have to legally agree to make sure she takes her young child to school everyday without any absences unless due to illness (Schooling 2018).</a:t>
            </a:r>
          </a:p>
          <a:p>
            <a:pPr marL="0" indent="0" algn="ctr">
              <a:lnSpc>
                <a:spcPct val="120000"/>
              </a:lnSpc>
              <a:buNone/>
            </a:pPr>
            <a:r>
              <a:rPr lang="en-GB" sz="6400" dirty="0">
                <a:solidFill>
                  <a:schemeClr val="tx2"/>
                </a:solidFill>
              </a:rPr>
              <a:t>Safeguarding: The organisation will follow procedures to ensure the Safeguarding policy is providing child protection and promoting healthier relationships for the young boy and his peers, families and other adults, as they have a duty of care to him until he becomes and adult (section 17 of The Children's Act 1989). Taking this action can prevent any harm or a potential repeat of concerning behaviour (Ofsted 2018).</a:t>
            </a:r>
          </a:p>
          <a:p>
            <a:pPr marL="45720" indent="0" algn="ctr">
              <a:buNone/>
            </a:pPr>
            <a:endParaRPr lang="en-GB" sz="4000" dirty="0">
              <a:solidFill>
                <a:schemeClr val="tx2"/>
              </a:solidFill>
            </a:endParaRPr>
          </a:p>
          <a:p>
            <a:pPr marL="0" indent="0" algn="ctr">
              <a:buNone/>
            </a:pPr>
            <a:endParaRPr lang="en-GB" sz="3600" b="1" dirty="0">
              <a:solidFill>
                <a:schemeClr val="tx2"/>
              </a:solidFill>
            </a:endParaRPr>
          </a:p>
          <a:p>
            <a:pPr marL="45720" indent="0">
              <a:buNone/>
            </a:pPr>
            <a:endParaRPr lang="en-US" dirty="0"/>
          </a:p>
        </p:txBody>
      </p:sp>
      <p:sp>
        <p:nvSpPr>
          <p:cNvPr id="4" name="Footer Placeholder 3">
            <a:extLst>
              <a:ext uri="{FF2B5EF4-FFF2-40B4-BE49-F238E27FC236}">
                <a16:creationId xmlns:a16="http://schemas.microsoft.com/office/drawing/2014/main" id="{4632A112-DEFF-4C0C-B240-B3BF46429834}"/>
              </a:ext>
            </a:extLst>
          </p:cNvPr>
          <p:cNvSpPr>
            <a:spLocks noGrp="1"/>
          </p:cNvSpPr>
          <p:nvPr>
            <p:ph type="ftr" sz="quarter" idx="11"/>
          </p:nvPr>
        </p:nvSpPr>
        <p:spPr/>
        <p:txBody>
          <a:bodyPr/>
          <a:lstStyle/>
          <a:p>
            <a:r>
              <a:rPr lang="en-GB"/>
              <a:t>Carrie Jelfs</a:t>
            </a:r>
          </a:p>
        </p:txBody>
      </p:sp>
    </p:spTree>
    <p:extLst>
      <p:ext uri="{BB962C8B-B14F-4D97-AF65-F5344CB8AC3E}">
        <p14:creationId xmlns:p14="http://schemas.microsoft.com/office/powerpoint/2010/main" val="3440497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dirty="0">
                <a:solidFill>
                  <a:schemeClr val="tx2"/>
                </a:solidFill>
              </a:rPr>
              <a:t>Youth Offending Teams (YOTs)​</a:t>
            </a:r>
            <a:endParaRPr lang="en-GB" sz="2400" b="1" u="sng" dirty="0">
              <a:solidFill>
                <a:schemeClr val="tx2"/>
              </a:solidFill>
            </a:endParaRPr>
          </a:p>
        </p:txBody>
      </p:sp>
      <p:sp>
        <p:nvSpPr>
          <p:cNvPr id="3" name="Content Placeholder 2"/>
          <p:cNvSpPr>
            <a:spLocks noGrp="1"/>
          </p:cNvSpPr>
          <p:nvPr>
            <p:ph sz="half" idx="1"/>
          </p:nvPr>
        </p:nvSpPr>
        <p:spPr>
          <a:xfrm>
            <a:off x="2208212" y="1600200"/>
            <a:ext cx="7863439" cy="4114800"/>
          </a:xfrm>
        </p:spPr>
        <p:txBody>
          <a:bodyPr>
            <a:normAutofit fontScale="32500" lnSpcReduction="20000"/>
          </a:bodyPr>
          <a:lstStyle/>
          <a:p>
            <a:pPr marL="0" indent="0" algn="ctr" rtl="0" fontAlgn="base">
              <a:lnSpc>
                <a:spcPct val="120000"/>
              </a:lnSpc>
              <a:buNone/>
            </a:pPr>
            <a:r>
              <a:rPr lang="en-GB" sz="6000" b="0" i="0" u="none" strike="noStrike" dirty="0">
                <a:solidFill>
                  <a:schemeClr val="tx2"/>
                </a:solidFill>
                <a:effectLst/>
              </a:rPr>
              <a:t>Youth Offending Teams work with young people who have not yet committed a crime, who are at risk of doing so.</a:t>
            </a:r>
            <a:r>
              <a:rPr lang="en-US" sz="6000" b="0" i="0" dirty="0">
                <a:solidFill>
                  <a:schemeClr val="tx2"/>
                </a:solidFill>
                <a:effectLst/>
              </a:rPr>
              <a:t>​</a:t>
            </a:r>
            <a:endParaRPr lang="en-GB" sz="6000" b="0" i="0" dirty="0">
              <a:solidFill>
                <a:schemeClr val="tx2"/>
              </a:solidFill>
              <a:effectLst/>
            </a:endParaRPr>
          </a:p>
          <a:p>
            <a:pPr marL="0" indent="0" algn="ctr" rtl="0" fontAlgn="base">
              <a:lnSpc>
                <a:spcPct val="120000"/>
              </a:lnSpc>
              <a:buNone/>
            </a:pPr>
            <a:endParaRPr lang="en-GB" sz="6000" b="0" i="0" u="none" strike="noStrike" dirty="0">
              <a:solidFill>
                <a:schemeClr val="tx2"/>
              </a:solidFill>
              <a:effectLst/>
            </a:endParaRPr>
          </a:p>
          <a:p>
            <a:pPr marL="0" indent="0" algn="ctr" rtl="0" fontAlgn="base">
              <a:lnSpc>
                <a:spcPct val="120000"/>
              </a:lnSpc>
              <a:buNone/>
            </a:pPr>
            <a:r>
              <a:rPr lang="en-GB" sz="6000" b="0" i="0" u="none" strike="noStrike" dirty="0">
                <a:solidFill>
                  <a:schemeClr val="tx2"/>
                </a:solidFill>
                <a:effectLst/>
              </a:rPr>
              <a:t>YOT are a multi-agency team made up of representatives from police, probation, education, health and social services including specialist workers accommodation officers and substance misuse workers.</a:t>
            </a:r>
            <a:r>
              <a:rPr lang="en-US" sz="6000" b="0" i="0" dirty="0">
                <a:solidFill>
                  <a:schemeClr val="tx2"/>
                </a:solidFill>
                <a:effectLst/>
              </a:rPr>
              <a:t>​</a:t>
            </a:r>
          </a:p>
          <a:p>
            <a:pPr marL="0" indent="0" algn="ctr" rtl="0" fontAlgn="base">
              <a:lnSpc>
                <a:spcPct val="120000"/>
              </a:lnSpc>
              <a:buNone/>
            </a:pPr>
            <a:r>
              <a:rPr lang="en-GB" sz="6000" b="0" i="0" dirty="0">
                <a:solidFill>
                  <a:schemeClr val="tx2"/>
                </a:solidFill>
                <a:effectLst/>
              </a:rPr>
              <a:t>​</a:t>
            </a:r>
          </a:p>
          <a:p>
            <a:pPr marL="0" indent="0" algn="ctr" rtl="0" fontAlgn="base">
              <a:lnSpc>
                <a:spcPct val="120000"/>
              </a:lnSpc>
              <a:buNone/>
            </a:pPr>
            <a:r>
              <a:rPr lang="en-GB" sz="6000" b="0" i="0" u="none" strike="noStrike" dirty="0">
                <a:solidFill>
                  <a:schemeClr val="tx2"/>
                </a:solidFill>
                <a:effectLst/>
              </a:rPr>
              <a:t>(The Work of Youth Offending Teams to Protect the Public, 2017</a:t>
            </a:r>
            <a:r>
              <a:rPr lang="en-GB" sz="6000" b="0" i="0" u="none" strike="noStrike" dirty="0">
                <a:solidFill>
                  <a:srgbClr val="000000"/>
                </a:solidFill>
                <a:effectLst/>
              </a:rPr>
              <a:t>)</a:t>
            </a:r>
            <a:r>
              <a:rPr lang="en-GB" sz="6000" b="0" i="0" dirty="0">
                <a:solidFill>
                  <a:srgbClr val="000000"/>
                </a:solidFill>
                <a:effectLst/>
              </a:rPr>
              <a:t>​</a:t>
            </a:r>
          </a:p>
          <a:p>
            <a:pPr marL="45720" indent="0" algn="ctr">
              <a:buNone/>
            </a:pPr>
            <a:endParaRPr lang="en-GB" sz="6000" dirty="0">
              <a:solidFill>
                <a:schemeClr val="tx2"/>
              </a:solidFill>
            </a:endParaRPr>
          </a:p>
          <a:p>
            <a:pPr marL="0" indent="0" algn="ctr">
              <a:buNone/>
            </a:pPr>
            <a:endParaRPr lang="en-GB" sz="3600" b="1" dirty="0">
              <a:solidFill>
                <a:schemeClr val="tx2"/>
              </a:solidFill>
            </a:endParaRPr>
          </a:p>
          <a:p>
            <a:pPr marL="45720" indent="0">
              <a:buNone/>
            </a:pPr>
            <a:endParaRPr lang="en-US" dirty="0"/>
          </a:p>
        </p:txBody>
      </p:sp>
      <p:sp>
        <p:nvSpPr>
          <p:cNvPr id="4" name="Footer Placeholder 3">
            <a:extLst>
              <a:ext uri="{FF2B5EF4-FFF2-40B4-BE49-F238E27FC236}">
                <a16:creationId xmlns:a16="http://schemas.microsoft.com/office/drawing/2014/main" id="{F711FD87-30E1-4342-8BC5-69B18CBAB956}"/>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2407939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dirty="0">
                <a:solidFill>
                  <a:schemeClr val="tx2"/>
                </a:solidFill>
              </a:rPr>
              <a:t>Youth Offending Team Parenting Division​</a:t>
            </a: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0" indent="0" algn="ctr" rtl="0" fontAlgn="base">
              <a:buNone/>
            </a:pPr>
            <a:endParaRPr lang="en-GB" sz="7400" b="0" i="0" u="none" strike="noStrike" dirty="0">
              <a:solidFill>
                <a:srgbClr val="000000"/>
              </a:solidFill>
              <a:effectLst/>
            </a:endParaRPr>
          </a:p>
          <a:p>
            <a:pPr marL="0" indent="0" algn="ctr" rtl="0" fontAlgn="base">
              <a:lnSpc>
                <a:spcPct val="120000"/>
              </a:lnSpc>
              <a:buNone/>
            </a:pPr>
            <a:r>
              <a:rPr lang="en-GB" sz="7400" b="0" i="0" u="none" strike="noStrike" dirty="0">
                <a:solidFill>
                  <a:srgbClr val="000000"/>
                </a:solidFill>
                <a:effectLst/>
              </a:rPr>
              <a:t>Parenting interventions provide additional support to parents it is aimed to:</a:t>
            </a:r>
            <a:r>
              <a:rPr lang="en-US" sz="7400" b="0" i="0" dirty="0">
                <a:solidFill>
                  <a:srgbClr val="000000"/>
                </a:solidFill>
                <a:effectLst/>
              </a:rPr>
              <a:t>​</a:t>
            </a:r>
          </a:p>
          <a:p>
            <a:pPr algn="ctr" rtl="0" fontAlgn="base">
              <a:lnSpc>
                <a:spcPct val="120000"/>
              </a:lnSpc>
              <a:buFont typeface="Arial" panose="020B0604020202020204" pitchFamily="34" charset="0"/>
              <a:buChar char="•"/>
            </a:pPr>
            <a:r>
              <a:rPr lang="en-GB" sz="7400" b="0" i="0" u="none" strike="noStrike" dirty="0">
                <a:solidFill>
                  <a:srgbClr val="000000"/>
                </a:solidFill>
                <a:effectLst/>
              </a:rPr>
              <a:t>Help parents to improve their relationships with their children</a:t>
            </a:r>
            <a:r>
              <a:rPr lang="en-US" sz="7400" b="0" i="0" dirty="0">
                <a:solidFill>
                  <a:srgbClr val="000000"/>
                </a:solidFill>
                <a:effectLst/>
              </a:rPr>
              <a:t>​</a:t>
            </a:r>
          </a:p>
          <a:p>
            <a:pPr algn="ctr" rtl="0" fontAlgn="base">
              <a:lnSpc>
                <a:spcPct val="120000"/>
              </a:lnSpc>
              <a:buFont typeface="Arial" panose="020B0604020202020204" pitchFamily="34" charset="0"/>
              <a:buChar char="•"/>
            </a:pPr>
            <a:r>
              <a:rPr lang="en-GB" sz="7400" b="0" i="0" u="none" strike="noStrike" dirty="0">
                <a:solidFill>
                  <a:srgbClr val="000000"/>
                </a:solidFill>
                <a:effectLst/>
              </a:rPr>
              <a:t>Reduce negative factors</a:t>
            </a:r>
            <a:r>
              <a:rPr lang="en-US" sz="7400" b="0" i="0" dirty="0">
                <a:solidFill>
                  <a:srgbClr val="000000"/>
                </a:solidFill>
                <a:effectLst/>
              </a:rPr>
              <a:t>​</a:t>
            </a:r>
          </a:p>
          <a:p>
            <a:pPr algn="ctr" rtl="0" fontAlgn="base">
              <a:lnSpc>
                <a:spcPct val="120000"/>
              </a:lnSpc>
              <a:buFont typeface="Arial" panose="020B0604020202020204" pitchFamily="34" charset="0"/>
              <a:buChar char="•"/>
            </a:pPr>
            <a:r>
              <a:rPr lang="en-GB" sz="7400" b="0" i="0" u="none" strike="noStrike" dirty="0">
                <a:solidFill>
                  <a:srgbClr val="000000"/>
                </a:solidFill>
                <a:effectLst/>
              </a:rPr>
              <a:t>Strengthen protective factors (positive and consistent discipline) </a:t>
            </a:r>
            <a:r>
              <a:rPr lang="en-US" sz="7400" b="0" i="0" dirty="0">
                <a:solidFill>
                  <a:srgbClr val="000000"/>
                </a:solidFill>
                <a:effectLst/>
              </a:rPr>
              <a:t>​</a:t>
            </a:r>
          </a:p>
          <a:p>
            <a:pPr algn="ctr" rtl="0" fontAlgn="base">
              <a:lnSpc>
                <a:spcPct val="120000"/>
              </a:lnSpc>
              <a:buFont typeface="Arial" panose="020B0604020202020204" pitchFamily="34" charset="0"/>
              <a:buChar char="•"/>
            </a:pPr>
            <a:endParaRPr lang="en-US" sz="7400" b="0" i="0" dirty="0">
              <a:solidFill>
                <a:srgbClr val="000000"/>
              </a:solidFill>
              <a:effectLst/>
            </a:endParaRPr>
          </a:p>
          <a:p>
            <a:pPr marL="0" indent="0" algn="ctr" rtl="0" fontAlgn="base">
              <a:lnSpc>
                <a:spcPct val="120000"/>
              </a:lnSpc>
              <a:buNone/>
            </a:pPr>
            <a:r>
              <a:rPr lang="en-GB" sz="7400" b="0" i="0" u="none" strike="noStrike" dirty="0">
                <a:solidFill>
                  <a:srgbClr val="000000"/>
                </a:solidFill>
                <a:effectLst/>
              </a:rPr>
              <a:t>Parenting interventions help to build self-confidence and awareness of how effective parenting is and prevent children from getting involved in the youth justice system, leading them to have productive and successful lives.   </a:t>
            </a:r>
            <a:r>
              <a:rPr lang="en-GB" sz="7400" b="0" i="0" dirty="0">
                <a:solidFill>
                  <a:srgbClr val="000000"/>
                </a:solidFill>
                <a:effectLst/>
              </a:rPr>
              <a:t>​</a:t>
            </a:r>
          </a:p>
          <a:p>
            <a:pPr marL="0" indent="0" algn="ctr" rtl="0" fontAlgn="base">
              <a:lnSpc>
                <a:spcPct val="120000"/>
              </a:lnSpc>
              <a:buNone/>
            </a:pPr>
            <a:r>
              <a:rPr lang="en-GB" sz="7400" b="0" i="0" u="none" strike="noStrike" dirty="0">
                <a:solidFill>
                  <a:srgbClr val="000000"/>
                </a:solidFill>
                <a:effectLst/>
              </a:rPr>
              <a:t>							(GOV,2021)</a:t>
            </a:r>
            <a:r>
              <a:rPr lang="en-GB" sz="7400" b="0" i="0" dirty="0">
                <a:solidFill>
                  <a:srgbClr val="000000"/>
                </a:solidFill>
                <a:effectLst/>
              </a:rPr>
              <a:t>​</a:t>
            </a:r>
          </a:p>
          <a:p>
            <a:pPr marL="45720" indent="0" algn="ctr" rtl="0" fontAlgn="base">
              <a:lnSpc>
                <a:spcPct val="120000"/>
              </a:lnSpc>
              <a:buNone/>
            </a:pPr>
            <a:endParaRPr lang="en-US" sz="6600" b="0" i="0" dirty="0">
              <a:solidFill>
                <a:srgbClr val="000000"/>
              </a:solidFill>
              <a:effectLst/>
              <a:latin typeface="Arial" panose="020B0604020202020204" pitchFamily="34" charset="0"/>
            </a:endParaRPr>
          </a:p>
          <a:p>
            <a:pPr marL="45720" indent="0">
              <a:buNone/>
            </a:pPr>
            <a:endParaRPr lang="en-US" dirty="0"/>
          </a:p>
        </p:txBody>
      </p:sp>
      <p:sp>
        <p:nvSpPr>
          <p:cNvPr id="4" name="Footer Placeholder 3">
            <a:extLst>
              <a:ext uri="{FF2B5EF4-FFF2-40B4-BE49-F238E27FC236}">
                <a16:creationId xmlns:a16="http://schemas.microsoft.com/office/drawing/2014/main" id="{E25F0FC4-CB66-4EDC-94F3-410241C5DD0E}"/>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3762366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dirty="0">
                <a:solidFill>
                  <a:schemeClr val="tx2"/>
                </a:solidFill>
              </a:rPr>
              <a:t>Youth Offending Team</a:t>
            </a: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45720" indent="0" algn="ctr" rtl="0" fontAlgn="base">
              <a:buNone/>
            </a:pPr>
            <a:r>
              <a:rPr lang="en-GB" sz="6400" b="0" i="0" u="sng" dirty="0">
                <a:solidFill>
                  <a:srgbClr val="000000"/>
                </a:solidFill>
                <a:effectLst/>
              </a:rPr>
              <a:t>Voluntary Intervention</a:t>
            </a:r>
            <a:r>
              <a:rPr lang="en-US" sz="6400" b="0" i="0" dirty="0">
                <a:solidFill>
                  <a:srgbClr val="000000"/>
                </a:solidFill>
                <a:effectLst/>
              </a:rPr>
              <a:t>​</a:t>
            </a:r>
          </a:p>
          <a:p>
            <a:pPr marL="45720" indent="0" algn="ctr" rtl="0" fontAlgn="base">
              <a:buNone/>
            </a:pPr>
            <a:r>
              <a:rPr lang="en-GB" sz="6400" b="0" i="0" dirty="0">
                <a:solidFill>
                  <a:srgbClr val="000000"/>
                </a:solidFill>
                <a:effectLst/>
              </a:rPr>
              <a:t>​</a:t>
            </a:r>
          </a:p>
          <a:p>
            <a:pPr marL="45720" indent="0" algn="ctr" rtl="0" fontAlgn="base">
              <a:lnSpc>
                <a:spcPct val="120000"/>
              </a:lnSpc>
              <a:buNone/>
            </a:pPr>
            <a:r>
              <a:rPr lang="en-GB" sz="6400" b="0" i="0" u="none" strike="noStrike" dirty="0">
                <a:solidFill>
                  <a:srgbClr val="000000"/>
                </a:solidFill>
                <a:effectLst/>
              </a:rPr>
              <a:t>Youth Offending Team (YOT) assess children who may be engaging or are at risk of offending behaviour and looks at the impact of parenting which is being provided to the child or children.</a:t>
            </a:r>
            <a:r>
              <a:rPr lang="en-US" sz="6400" b="0" i="0" dirty="0">
                <a:solidFill>
                  <a:srgbClr val="000000"/>
                </a:solidFill>
                <a:effectLst/>
              </a:rPr>
              <a:t>​</a:t>
            </a:r>
          </a:p>
          <a:p>
            <a:pPr marL="45720" indent="0" algn="ctr" rtl="0" fontAlgn="base">
              <a:lnSpc>
                <a:spcPct val="120000"/>
              </a:lnSpc>
              <a:buNone/>
            </a:pPr>
            <a:r>
              <a:rPr lang="en-GB" sz="6400" b="0" i="0" u="none" strike="noStrike" dirty="0">
                <a:solidFill>
                  <a:srgbClr val="000000"/>
                </a:solidFill>
                <a:effectLst/>
              </a:rPr>
              <a:t>YOT can refer parents to services offered through voluntary organisations or other sections of the local authority which the child and parent live in. </a:t>
            </a:r>
            <a:r>
              <a:rPr lang="en-US" sz="6400" b="0" i="0" dirty="0">
                <a:solidFill>
                  <a:srgbClr val="000000"/>
                </a:solidFill>
                <a:effectLst/>
              </a:rPr>
              <a:t>​</a:t>
            </a:r>
          </a:p>
          <a:p>
            <a:pPr marL="45720" indent="0" algn="ctr" rtl="0" fontAlgn="base">
              <a:lnSpc>
                <a:spcPct val="120000"/>
              </a:lnSpc>
              <a:buNone/>
            </a:pPr>
            <a:r>
              <a:rPr lang="en-GB" sz="6400" b="0" i="0" u="none" strike="noStrike" dirty="0">
                <a:solidFill>
                  <a:srgbClr val="000000"/>
                </a:solidFill>
                <a:effectLst/>
              </a:rPr>
              <a:t>This may be in the form of:</a:t>
            </a:r>
            <a:r>
              <a:rPr lang="en-US" sz="6400" b="0" i="0" dirty="0">
                <a:solidFill>
                  <a:srgbClr val="000000"/>
                </a:solidFill>
                <a:effectLst/>
              </a:rPr>
              <a:t>​</a:t>
            </a:r>
          </a:p>
          <a:p>
            <a:pPr algn="ctr" fontAlgn="base">
              <a:lnSpc>
                <a:spcPct val="120000"/>
              </a:lnSpc>
            </a:pPr>
            <a:r>
              <a:rPr lang="en-GB" sz="6400" b="0" i="0" u="none" strike="noStrike" dirty="0">
                <a:solidFill>
                  <a:srgbClr val="000000"/>
                </a:solidFill>
                <a:effectLst/>
              </a:rPr>
              <a:t>Parenting programme</a:t>
            </a:r>
            <a:r>
              <a:rPr lang="en-US" sz="6400" b="0" i="0" dirty="0">
                <a:solidFill>
                  <a:srgbClr val="000000"/>
                </a:solidFill>
                <a:effectLst/>
              </a:rPr>
              <a:t>​</a:t>
            </a:r>
          </a:p>
          <a:p>
            <a:pPr algn="ctr" fontAlgn="base">
              <a:lnSpc>
                <a:spcPct val="120000"/>
              </a:lnSpc>
            </a:pPr>
            <a:r>
              <a:rPr lang="en-GB" sz="6400" b="0" i="0" u="none" strike="noStrike" dirty="0">
                <a:solidFill>
                  <a:srgbClr val="000000"/>
                </a:solidFill>
                <a:effectLst/>
              </a:rPr>
              <a:t>One to one sessions with a parenting worker</a:t>
            </a:r>
            <a:r>
              <a:rPr lang="en-US" sz="6400" b="0" i="0" dirty="0">
                <a:solidFill>
                  <a:srgbClr val="000000"/>
                </a:solidFill>
                <a:effectLst/>
              </a:rPr>
              <a:t>​</a:t>
            </a:r>
          </a:p>
          <a:p>
            <a:pPr algn="ctr" fontAlgn="base">
              <a:lnSpc>
                <a:spcPct val="120000"/>
              </a:lnSpc>
            </a:pPr>
            <a:r>
              <a:rPr lang="en-GB" sz="6400" b="0" i="0" u="none" strike="noStrike" dirty="0">
                <a:solidFill>
                  <a:srgbClr val="000000"/>
                </a:solidFill>
                <a:effectLst/>
              </a:rPr>
              <a:t>Sessions with other parents in a group who have similar circumstances</a:t>
            </a:r>
            <a:r>
              <a:rPr lang="en-US" sz="6400" b="0" i="0" dirty="0">
                <a:solidFill>
                  <a:srgbClr val="000000"/>
                </a:solidFill>
                <a:effectLst/>
              </a:rPr>
              <a:t>​</a:t>
            </a:r>
          </a:p>
          <a:p>
            <a:pPr marL="45720" indent="0" algn="ctr" fontAlgn="base">
              <a:lnSpc>
                <a:spcPct val="120000"/>
              </a:lnSpc>
              <a:buNone/>
            </a:pPr>
            <a:endParaRPr lang="en-GB" sz="6400" b="0" i="0" dirty="0">
              <a:solidFill>
                <a:srgbClr val="000000"/>
              </a:solidFill>
              <a:effectLst/>
            </a:endParaRPr>
          </a:p>
          <a:p>
            <a:pPr marL="45720" indent="0" algn="r" rtl="0" fontAlgn="base">
              <a:lnSpc>
                <a:spcPct val="120000"/>
              </a:lnSpc>
              <a:buNone/>
            </a:pPr>
            <a:r>
              <a:rPr lang="en-GB" sz="6400" b="0" i="0" u="none" strike="noStrike" dirty="0">
                <a:solidFill>
                  <a:srgbClr val="000000"/>
                </a:solidFill>
                <a:effectLst/>
              </a:rPr>
              <a:t>(GOV,2021</a:t>
            </a:r>
            <a:endParaRPr lang="en-GB" sz="6400" dirty="0">
              <a:solidFill>
                <a:schemeClr val="tx2"/>
              </a:solidFill>
            </a:endParaRPr>
          </a:p>
          <a:p>
            <a:pPr marL="0" indent="0" algn="ctr">
              <a:lnSpc>
                <a:spcPct val="120000"/>
              </a:lnSpc>
              <a:buNone/>
            </a:pPr>
            <a:endParaRPr lang="en-GB" sz="6400" b="1" dirty="0">
              <a:solidFill>
                <a:schemeClr val="tx2"/>
              </a:solidFill>
            </a:endParaRPr>
          </a:p>
          <a:p>
            <a:pPr marL="45720" indent="0">
              <a:buNone/>
            </a:pPr>
            <a:endParaRPr lang="en-US" dirty="0"/>
          </a:p>
        </p:txBody>
      </p:sp>
      <p:sp>
        <p:nvSpPr>
          <p:cNvPr id="4" name="Footer Placeholder 3">
            <a:extLst>
              <a:ext uri="{FF2B5EF4-FFF2-40B4-BE49-F238E27FC236}">
                <a16:creationId xmlns:a16="http://schemas.microsoft.com/office/drawing/2014/main" id="{D5A9AA7C-00B8-448E-96F8-55DCEA334E2C}"/>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635020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6290" y="399784"/>
            <a:ext cx="9372600" cy="1200416"/>
          </a:xfrm>
        </p:spPr>
        <p:txBody>
          <a:bodyPr>
            <a:normAutofit/>
          </a:bodyPr>
          <a:lstStyle/>
          <a:p>
            <a:pPr algn="ctr"/>
            <a:r>
              <a:rPr lang="en-GB" sz="4800" u="sng" dirty="0">
                <a:solidFill>
                  <a:schemeClr val="tx2"/>
                </a:solidFill>
              </a:rPr>
              <a:t>CAMHS</a:t>
            </a:r>
            <a:endParaRPr lang="en-US" sz="4800" u="sng" dirty="0">
              <a:solidFill>
                <a:schemeClr val="tx2"/>
              </a:solidFill>
            </a:endParaRPr>
          </a:p>
        </p:txBody>
      </p:sp>
      <p:sp>
        <p:nvSpPr>
          <p:cNvPr id="3" name="Content Placeholder 2"/>
          <p:cNvSpPr>
            <a:spLocks noGrp="1"/>
          </p:cNvSpPr>
          <p:nvPr>
            <p:ph sz="half" idx="1"/>
          </p:nvPr>
        </p:nvSpPr>
        <p:spPr>
          <a:xfrm>
            <a:off x="2067339" y="1762538"/>
            <a:ext cx="9170503" cy="4518991"/>
          </a:xfrm>
        </p:spPr>
        <p:txBody>
          <a:bodyPr>
            <a:normAutofit fontScale="62500" lnSpcReduction="20000"/>
          </a:bodyPr>
          <a:lstStyle/>
          <a:p>
            <a:pPr marL="45720" indent="0" algn="ctr">
              <a:lnSpc>
                <a:spcPct val="120000"/>
              </a:lnSpc>
              <a:buNone/>
            </a:pPr>
            <a:r>
              <a:rPr lang="en-GB" sz="5600" dirty="0">
                <a:solidFill>
                  <a:schemeClr val="tx2"/>
                </a:solidFill>
              </a:rPr>
              <a:t>“</a:t>
            </a:r>
            <a:r>
              <a:rPr lang="en-GB" sz="5400" dirty="0">
                <a:solidFill>
                  <a:schemeClr val="tx2"/>
                </a:solidFill>
              </a:rPr>
              <a:t>The aim of the service is to deliver family centred specialist inpatient, day patient and outpatient/outreach mental health care and treatment to children (and their families) who are suffering from severe and /or complex mental health conditions that cannot be adequately treated by community based services” NHS England, 2013. </a:t>
            </a:r>
            <a:endParaRPr lang="en-GB" sz="5600" dirty="0">
              <a:solidFill>
                <a:schemeClr val="tx2"/>
              </a:solidFill>
              <a:effectLst/>
            </a:endParaRPr>
          </a:p>
          <a:p>
            <a:pPr marL="45720" indent="0">
              <a:buNone/>
            </a:pPr>
            <a:endParaRPr lang="en-US" dirty="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090272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dirty="0">
                <a:solidFill>
                  <a:schemeClr val="tx2"/>
                </a:solidFill>
              </a:rPr>
              <a:t>CAMHS Team</a:t>
            </a:r>
            <a:endParaRPr lang="en-US" sz="4800" u="sng" dirty="0">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r>
              <a:rPr lang="en-GB" sz="1000" dirty="0">
                <a:solidFill>
                  <a:schemeClr val="tx2"/>
                </a:solidFill>
                <a:effectLst/>
              </a:rPr>
              <a:t>Psychiatrists</a:t>
            </a:r>
          </a:p>
          <a:p>
            <a:pPr marL="45720" indent="0" algn="ctr">
              <a:lnSpc>
                <a:spcPct val="120000"/>
              </a:lnSpc>
              <a:buNone/>
            </a:pPr>
            <a:r>
              <a:rPr lang="en-GB" sz="1000" dirty="0">
                <a:solidFill>
                  <a:schemeClr val="tx2"/>
                </a:solidFill>
              </a:rPr>
              <a:t>P</a:t>
            </a:r>
            <a:r>
              <a:rPr lang="en-GB" sz="1000" dirty="0">
                <a:solidFill>
                  <a:schemeClr val="tx2"/>
                </a:solidFill>
                <a:effectLst/>
              </a:rPr>
              <a:t>sychologists</a:t>
            </a:r>
          </a:p>
          <a:p>
            <a:pPr marL="45720" indent="0" algn="ctr">
              <a:lnSpc>
                <a:spcPct val="120000"/>
              </a:lnSpc>
              <a:buNone/>
            </a:pPr>
            <a:r>
              <a:rPr lang="en-GB" sz="1000" dirty="0">
                <a:solidFill>
                  <a:schemeClr val="tx2"/>
                </a:solidFill>
              </a:rPr>
              <a:t>S</a:t>
            </a:r>
            <a:r>
              <a:rPr lang="en-GB" sz="1000" dirty="0">
                <a:solidFill>
                  <a:schemeClr val="tx2"/>
                </a:solidFill>
                <a:effectLst/>
              </a:rPr>
              <a:t>ocial workers</a:t>
            </a:r>
          </a:p>
          <a:p>
            <a:pPr marL="45720" indent="0" algn="ctr">
              <a:lnSpc>
                <a:spcPct val="120000"/>
              </a:lnSpc>
              <a:buNone/>
            </a:pPr>
            <a:r>
              <a:rPr lang="en-GB" sz="1000" dirty="0">
                <a:solidFill>
                  <a:schemeClr val="tx2"/>
                </a:solidFill>
                <a:effectLst/>
              </a:rPr>
              <a:t>Nurses</a:t>
            </a:r>
          </a:p>
          <a:p>
            <a:pPr marL="45720" indent="0" algn="ctr">
              <a:lnSpc>
                <a:spcPct val="120000"/>
              </a:lnSpc>
              <a:buNone/>
            </a:pPr>
            <a:r>
              <a:rPr lang="en-GB" sz="1000" dirty="0">
                <a:solidFill>
                  <a:schemeClr val="tx2"/>
                </a:solidFill>
              </a:rPr>
              <a:t>S</a:t>
            </a:r>
            <a:r>
              <a:rPr lang="en-GB" sz="1000" dirty="0">
                <a:solidFill>
                  <a:schemeClr val="tx2"/>
                </a:solidFill>
                <a:effectLst/>
              </a:rPr>
              <a:t>upport workers</a:t>
            </a:r>
          </a:p>
          <a:p>
            <a:pPr marL="45720" indent="0" algn="ctr">
              <a:lnSpc>
                <a:spcPct val="120000"/>
              </a:lnSpc>
              <a:buNone/>
            </a:pPr>
            <a:r>
              <a:rPr lang="en-GB" sz="1000" dirty="0">
                <a:solidFill>
                  <a:schemeClr val="tx2"/>
                </a:solidFill>
              </a:rPr>
              <a:t>O</a:t>
            </a:r>
            <a:r>
              <a:rPr lang="en-GB" sz="1000" dirty="0">
                <a:solidFill>
                  <a:schemeClr val="tx2"/>
                </a:solidFill>
                <a:effectLst/>
              </a:rPr>
              <a:t>ccupational therapists</a:t>
            </a:r>
          </a:p>
          <a:p>
            <a:pPr marL="45720" indent="0" algn="ctr">
              <a:lnSpc>
                <a:spcPct val="120000"/>
              </a:lnSpc>
              <a:buNone/>
            </a:pPr>
            <a:r>
              <a:rPr lang="en-GB" sz="1000" dirty="0">
                <a:solidFill>
                  <a:schemeClr val="tx2"/>
                </a:solidFill>
                <a:effectLst/>
              </a:rPr>
              <a:t>Psychological therapists – this may include child psychotherapists, family psychotherapists, play therapists and creative art therapists</a:t>
            </a:r>
          </a:p>
          <a:p>
            <a:pPr marL="45720" indent="0" algn="ctr">
              <a:lnSpc>
                <a:spcPct val="120000"/>
              </a:lnSpc>
              <a:buNone/>
            </a:pPr>
            <a:r>
              <a:rPr lang="en-GB" sz="1000" dirty="0">
                <a:solidFill>
                  <a:schemeClr val="tx2"/>
                </a:solidFill>
                <a:effectLst/>
              </a:rPr>
              <a:t>Education mental health practitioners – who work in mental health support teams in schools and colleges</a:t>
            </a:r>
          </a:p>
          <a:p>
            <a:pPr marL="45720" indent="0" algn="ctr">
              <a:lnSpc>
                <a:spcPct val="120000"/>
              </a:lnSpc>
              <a:buNone/>
            </a:pPr>
            <a:r>
              <a:rPr lang="en-GB" sz="1000" dirty="0">
                <a:solidFill>
                  <a:schemeClr val="tx2"/>
                </a:solidFill>
                <a:effectLst/>
              </a:rPr>
              <a:t>Children’s wellbeing practitioners</a:t>
            </a:r>
          </a:p>
          <a:p>
            <a:pPr marL="45720" indent="0" algn="ctr">
              <a:lnSpc>
                <a:spcPct val="120000"/>
              </a:lnSpc>
              <a:buNone/>
            </a:pPr>
            <a:r>
              <a:rPr lang="en-GB" sz="1000" dirty="0">
                <a:solidFill>
                  <a:schemeClr val="tx2"/>
                </a:solidFill>
                <a:effectLst/>
              </a:rPr>
              <a:t>Specialist substance misuse workers</a:t>
            </a:r>
          </a:p>
          <a:p>
            <a:pPr marL="45720" indent="0" algn="ctr">
              <a:lnSpc>
                <a:spcPct val="120000"/>
              </a:lnSpc>
              <a:buNone/>
            </a:pPr>
            <a:r>
              <a:rPr lang="en-GB" sz="1000" dirty="0">
                <a:solidFill>
                  <a:schemeClr val="tx2"/>
                </a:solidFill>
              </a:rPr>
              <a:t>							(NHS, 2019).</a:t>
            </a:r>
            <a:endParaRPr lang="en-GB" sz="1000" dirty="0">
              <a:solidFill>
                <a:schemeClr val="tx2"/>
              </a:solidFill>
              <a:effectLst/>
            </a:endParaRPr>
          </a:p>
          <a:p>
            <a:pPr marL="45720" indent="0" algn="ctr">
              <a:lnSpc>
                <a:spcPct val="120000"/>
              </a:lnSpc>
              <a:buNone/>
            </a:pPr>
            <a:endParaRPr lang="en-GB" sz="1000" dirty="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2958345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399784"/>
            <a:ext cx="9372600" cy="1200416"/>
          </a:xfrm>
        </p:spPr>
        <p:txBody>
          <a:bodyPr>
            <a:normAutofit/>
          </a:bodyPr>
          <a:lstStyle/>
          <a:p>
            <a:pPr algn="ctr"/>
            <a:r>
              <a:rPr lang="en-GB" sz="4800" u="sng" dirty="0">
                <a:solidFill>
                  <a:schemeClr val="tx2"/>
                </a:solidFill>
              </a:rPr>
              <a:t>Policies governing CAMHs</a:t>
            </a:r>
            <a:endParaRPr lang="en-US" sz="4800" u="sng" dirty="0">
              <a:solidFill>
                <a:schemeClr val="tx2"/>
              </a:solidFill>
            </a:endParaRPr>
          </a:p>
        </p:txBody>
      </p:sp>
      <p:sp>
        <p:nvSpPr>
          <p:cNvPr id="3" name="Content Placeholder 2"/>
          <p:cNvSpPr>
            <a:spLocks noGrp="1"/>
          </p:cNvSpPr>
          <p:nvPr>
            <p:ph sz="half" idx="1"/>
          </p:nvPr>
        </p:nvSpPr>
        <p:spPr>
          <a:xfrm>
            <a:off x="2208212" y="1921564"/>
            <a:ext cx="7863439" cy="3793435"/>
          </a:xfrm>
        </p:spPr>
        <p:txBody>
          <a:bodyPr>
            <a:normAutofit fontScale="70000" lnSpcReduction="20000"/>
          </a:bodyPr>
          <a:lstStyle/>
          <a:p>
            <a:pPr marL="45720" indent="0" algn="ctr">
              <a:buNone/>
            </a:pPr>
            <a:r>
              <a:rPr lang="en-GB" dirty="0">
                <a:solidFill>
                  <a:schemeClr val="tx2"/>
                </a:solidFill>
              </a:rPr>
              <a:t>Children Act 2004 and the Mental Health Act 1983, as amended by the Mental Health Act 2007.</a:t>
            </a:r>
          </a:p>
          <a:p>
            <a:pPr marL="45720" indent="0" algn="ctr">
              <a:buNone/>
            </a:pPr>
            <a:r>
              <a:rPr lang="en-GB" dirty="0">
                <a:solidFill>
                  <a:schemeClr val="tx2"/>
                </a:solidFill>
              </a:rPr>
              <a:t>Quality Network for Inpatient CAMHS (QNIC)</a:t>
            </a:r>
          </a:p>
          <a:p>
            <a:pPr marL="45720" indent="0" algn="ctr">
              <a:buNone/>
            </a:pPr>
            <a:r>
              <a:rPr lang="en-GB" dirty="0">
                <a:solidFill>
                  <a:schemeClr val="tx2"/>
                </a:solidFill>
              </a:rPr>
              <a:t>Children and Young People’s Health Outcomes Forum Report (2012)</a:t>
            </a:r>
          </a:p>
          <a:p>
            <a:pPr marL="45720" indent="0" algn="ctr">
              <a:buNone/>
            </a:pPr>
            <a:r>
              <a:rPr lang="en-GB" dirty="0">
                <a:solidFill>
                  <a:schemeClr val="tx2"/>
                </a:solidFill>
              </a:rPr>
              <a:t>No Health Without Mental health</a:t>
            </a:r>
          </a:p>
          <a:p>
            <a:pPr marL="45720" indent="0" algn="ctr">
              <a:buNone/>
            </a:pPr>
            <a:r>
              <a:rPr lang="en-GB" dirty="0">
                <a:solidFill>
                  <a:schemeClr val="tx2"/>
                </a:solidFill>
              </a:rPr>
              <a:t>An all age strategy (2011)</a:t>
            </a:r>
          </a:p>
          <a:p>
            <a:pPr marL="45720" indent="0" algn="ctr">
              <a:buNone/>
            </a:pPr>
            <a:r>
              <a:rPr lang="en-GB" dirty="0">
                <a:solidFill>
                  <a:schemeClr val="tx2"/>
                </a:solidFill>
              </a:rPr>
              <a:t>Achieving Equity and Excellence for Children (2010)</a:t>
            </a:r>
          </a:p>
          <a:p>
            <a:pPr marL="45720" indent="0" algn="ctr">
              <a:buNone/>
            </a:pPr>
            <a:r>
              <a:rPr lang="en-GB" dirty="0">
                <a:solidFill>
                  <a:schemeClr val="tx2"/>
                </a:solidFill>
              </a:rPr>
              <a:t>The National Service Framework for Children, Young People and Maternity</a:t>
            </a:r>
          </a:p>
          <a:p>
            <a:pPr marL="45720" indent="0" algn="ctr">
              <a:buNone/>
            </a:pPr>
            <a:r>
              <a:rPr lang="en-GB" dirty="0">
                <a:solidFill>
                  <a:schemeClr val="tx2"/>
                </a:solidFill>
              </a:rPr>
              <a:t>The mental health and psychological wellbeing of children and young people (2004).</a:t>
            </a:r>
          </a:p>
          <a:p>
            <a:pPr marL="45720" indent="0" algn="ctr">
              <a:buNone/>
            </a:pPr>
            <a:r>
              <a:rPr lang="en-GB" dirty="0">
                <a:solidFill>
                  <a:schemeClr val="tx2"/>
                </a:solidFill>
              </a:rPr>
              <a:t>						(NHS England, 2014).</a:t>
            </a:r>
            <a:endParaRPr lang="en-US" dirty="0">
              <a:solidFill>
                <a:schemeClr val="tx2"/>
              </a:solidFill>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635293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399784"/>
            <a:ext cx="9372600" cy="1200416"/>
          </a:xfrm>
        </p:spPr>
        <p:txBody>
          <a:bodyPr>
            <a:normAutofit/>
          </a:bodyPr>
          <a:lstStyle/>
          <a:p>
            <a:pPr algn="ctr"/>
            <a:r>
              <a:rPr lang="en-GB" sz="4800" u="sng" dirty="0">
                <a:solidFill>
                  <a:schemeClr val="tx2"/>
                </a:solidFill>
              </a:rPr>
              <a:t>CAMHS areas of concern</a:t>
            </a:r>
            <a:endParaRPr lang="en-US" sz="4800" u="sng" dirty="0">
              <a:solidFill>
                <a:schemeClr val="tx2"/>
              </a:solidFill>
            </a:endParaRPr>
          </a:p>
        </p:txBody>
      </p:sp>
      <p:sp>
        <p:nvSpPr>
          <p:cNvPr id="3" name="Content Placeholder 2"/>
          <p:cNvSpPr>
            <a:spLocks noGrp="1"/>
          </p:cNvSpPr>
          <p:nvPr>
            <p:ph sz="half" idx="1"/>
          </p:nvPr>
        </p:nvSpPr>
        <p:spPr>
          <a:xfrm>
            <a:off x="2208212" y="1921564"/>
            <a:ext cx="7863439" cy="3793435"/>
          </a:xfrm>
        </p:spPr>
        <p:txBody>
          <a:bodyPr>
            <a:normAutofit/>
          </a:bodyPr>
          <a:lstStyle/>
          <a:p>
            <a:pPr marL="45720" indent="0" algn="ctr">
              <a:buNone/>
            </a:pPr>
            <a:r>
              <a:rPr lang="en-US" dirty="0">
                <a:solidFill>
                  <a:schemeClr val="tx2"/>
                </a:solidFill>
              </a:rPr>
              <a:t>Mother has displayed mental health issues which may predispose the children </a:t>
            </a:r>
          </a:p>
          <a:p>
            <a:pPr marL="45720" indent="0" algn="ctr">
              <a:buNone/>
            </a:pPr>
            <a:r>
              <a:rPr lang="en-US" dirty="0">
                <a:solidFill>
                  <a:schemeClr val="tx2"/>
                </a:solidFill>
              </a:rPr>
              <a:t>Mother has anxiety in social situations</a:t>
            </a:r>
          </a:p>
          <a:p>
            <a:pPr marL="45720" indent="0" algn="ctr">
              <a:buNone/>
            </a:pPr>
            <a:r>
              <a:rPr lang="en-US" dirty="0">
                <a:solidFill>
                  <a:schemeClr val="tx2"/>
                </a:solidFill>
              </a:rPr>
              <a:t>Teenage boys cause of many household disputes</a:t>
            </a:r>
          </a:p>
          <a:p>
            <a:pPr marL="45720" indent="0" algn="ctr">
              <a:buNone/>
            </a:pPr>
            <a:r>
              <a:rPr lang="en-US" dirty="0">
                <a:solidFill>
                  <a:schemeClr val="tx2"/>
                </a:solidFill>
              </a:rPr>
              <a:t>Problems with engagement due to mental health</a:t>
            </a:r>
          </a:p>
          <a:p>
            <a:pPr marL="45720" indent="0" algn="ctr">
              <a:buNone/>
            </a:pPr>
            <a:r>
              <a:rPr lang="en-US" dirty="0">
                <a:solidFill>
                  <a:schemeClr val="tx2"/>
                </a:solidFill>
              </a:rPr>
              <a:t>Not attending parenting classes</a:t>
            </a:r>
          </a:p>
          <a:p>
            <a:pPr marL="45720" indent="0" algn="ctr">
              <a:buNone/>
            </a:pPr>
            <a:r>
              <a:rPr lang="en-US" dirty="0">
                <a:solidFill>
                  <a:schemeClr val="tx2"/>
                </a:solidFill>
              </a:rPr>
              <a:t>Youngest not attending nursery everyday</a:t>
            </a:r>
          </a:p>
          <a:p>
            <a:pPr marL="45720" indent="0" algn="ctr">
              <a:buNone/>
            </a:pPr>
            <a:r>
              <a:rPr lang="en-US" dirty="0">
                <a:solidFill>
                  <a:schemeClr val="tx2"/>
                </a:solidFill>
              </a:rPr>
              <a:t>Home is need of repairs</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7822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09914"/>
            <a:ext cx="9372600" cy="1200416"/>
          </a:xfrm>
        </p:spPr>
        <p:txBody>
          <a:bodyPr>
            <a:normAutofit/>
          </a:bodyPr>
          <a:lstStyle/>
          <a:p>
            <a:pPr algn="ctr"/>
            <a:r>
              <a:rPr lang="en-US" sz="4800" u="sng" dirty="0">
                <a:solidFill>
                  <a:schemeClr val="tx2"/>
                </a:solidFill>
              </a:rPr>
              <a:t>CONCLUSION</a:t>
            </a:r>
          </a:p>
        </p:txBody>
      </p:sp>
      <p:sp>
        <p:nvSpPr>
          <p:cNvPr id="3" name="Content Placeholder 2"/>
          <p:cNvSpPr>
            <a:spLocks noGrp="1"/>
          </p:cNvSpPr>
          <p:nvPr>
            <p:ph sz="half" idx="1"/>
          </p:nvPr>
        </p:nvSpPr>
        <p:spPr>
          <a:xfrm>
            <a:off x="2208212" y="1600200"/>
            <a:ext cx="7863439" cy="4114800"/>
          </a:xfrm>
        </p:spPr>
        <p:txBody>
          <a:bodyPr>
            <a:normAutofit/>
          </a:bodyPr>
          <a:lstStyle/>
          <a:p>
            <a:pPr marL="45720" indent="0" algn="ctr">
              <a:buNone/>
            </a:pPr>
            <a:r>
              <a:rPr lang="en-GB" sz="2000" dirty="0">
                <a:solidFill>
                  <a:schemeClr val="tx2"/>
                </a:solidFill>
              </a:rPr>
              <a:t>WHILST IT PROVED TOUGH FOR THE INVOLVED AGENCIES TO PREDICT A POSITIVE OUTCOME FOR THE FAMILY BECAUSE OF THE MOTHERS ON-GOING MENTAL HEALTH STRUGGLES AND HER RELUCTANCE TO ENGAGE WITH THE PROVIDED INITIATIVES. OVERALL, FROM THE FAMILIES PERSPECTIVE THEY FELT HAPPY AS THEIR HOME ENVIRONMENT HAD IMPROVED BECAUSE THE NECESSARY REPAIRS HAD BEEN CARRIED OUT. </a:t>
            </a:r>
          </a:p>
          <a:p>
            <a:pPr marL="45720" indent="0" algn="ctr">
              <a:buNone/>
            </a:pPr>
            <a:r>
              <a:rPr lang="en-GB" sz="2000" dirty="0">
                <a:solidFill>
                  <a:schemeClr val="tx2"/>
                </a:solidFill>
              </a:rPr>
              <a:t>THERE WAS IMPROVED CONTACT WITH AGENCIES AND THE FAMILY FELT MORE SUPPORTED, WHICH LED MOM TO FEEL MORE EMPOWERED TO MOVE FORWARD WITHOUT AGENCY SUPPORT.</a:t>
            </a:r>
          </a:p>
          <a:p>
            <a:pPr marL="45720" indent="0" algn="ctr">
              <a:buNone/>
            </a:pPr>
            <a:r>
              <a:rPr lang="en-GB" sz="2000" dirty="0">
                <a:solidFill>
                  <a:schemeClr val="tx2"/>
                </a:solidFill>
              </a:rPr>
              <a:t>WHILE THE FAMILY RECOGNISES THAT THERE ARE STILL CHANGES TO BE MADE ESPECIALLY WITH PARENTING, OVERALL THEY WERE MORE HAPPIER AND MORE UPBEAT ABOUT THE FUTURE.</a:t>
            </a:r>
          </a:p>
          <a:p>
            <a:pPr marL="45720" indent="0" algn="ctr">
              <a:lnSpc>
                <a:spcPct val="120000"/>
              </a:lnSpc>
              <a:spcAft>
                <a:spcPts val="600"/>
              </a:spcAft>
              <a:buClr>
                <a:schemeClr val="bg1"/>
              </a:buClr>
              <a:buSzPct val="75000"/>
              <a:buNone/>
            </a:pPr>
            <a:endParaRPr lang="en-US" dirty="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dirty="0"/>
              <a:t>Alecia Hall</a:t>
            </a:r>
          </a:p>
        </p:txBody>
      </p:sp>
    </p:spTree>
    <p:extLst>
      <p:ext uri="{BB962C8B-B14F-4D97-AF65-F5344CB8AC3E}">
        <p14:creationId xmlns:p14="http://schemas.microsoft.com/office/powerpoint/2010/main" val="2967002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6066" y="265043"/>
            <a:ext cx="9372600" cy="1200416"/>
          </a:xfrm>
        </p:spPr>
        <p:txBody>
          <a:bodyPr>
            <a:normAutofit fontScale="90000"/>
          </a:bodyPr>
          <a:lstStyle/>
          <a:p>
            <a:pPr algn="ctr"/>
            <a:r>
              <a:rPr lang="en-GB" sz="8800" u="sng" dirty="0">
                <a:solidFill>
                  <a:schemeClr val="tx2"/>
                </a:solidFill>
              </a:rPr>
              <a:t>References</a:t>
            </a:r>
            <a:endParaRPr lang="en-US" sz="4400" u="sng" dirty="0">
              <a:solidFill>
                <a:schemeClr val="tx2"/>
              </a:solidFill>
            </a:endParaRPr>
          </a:p>
        </p:txBody>
      </p:sp>
      <p:sp>
        <p:nvSpPr>
          <p:cNvPr id="3" name="Content Placeholder 2"/>
          <p:cNvSpPr>
            <a:spLocks noGrp="1"/>
          </p:cNvSpPr>
          <p:nvPr>
            <p:ph sz="half" idx="1"/>
          </p:nvPr>
        </p:nvSpPr>
        <p:spPr>
          <a:xfrm>
            <a:off x="1810647" y="1613452"/>
            <a:ext cx="7863439" cy="4114800"/>
          </a:xfrm>
        </p:spPr>
        <p:txBody>
          <a:bodyPr>
            <a:normAutofit fontScale="25000" lnSpcReduction="20000"/>
          </a:bodyPr>
          <a:lstStyle/>
          <a:p>
            <a:pPr marL="45720" indent="0" algn="ctr">
              <a:lnSpc>
                <a:spcPct val="120000"/>
              </a:lnSpc>
              <a:buNone/>
            </a:pPr>
            <a:r>
              <a:rPr lang="en-GB" sz="4800" dirty="0">
                <a:solidFill>
                  <a:schemeClr val="tx2"/>
                </a:solidFill>
              </a:rPr>
              <a:t>ALLEN, G., 2011. </a:t>
            </a:r>
            <a:r>
              <a:rPr lang="en-GB" sz="4800" i="1" dirty="0">
                <a:solidFill>
                  <a:schemeClr val="tx2"/>
                </a:solidFill>
              </a:rPr>
              <a:t>EARLY INTERVENTION: THE NEXT STEPS</a:t>
            </a:r>
            <a:r>
              <a:rPr lang="en-GB" sz="4800" dirty="0">
                <a:solidFill>
                  <a:schemeClr val="tx2"/>
                </a:solidFill>
              </a:rPr>
              <a:t>. [online] Assets.publishing.service.gov.uk. Available at: &lt;https://assets.publishing.service.gov.uk/government/uploads/system/uploads/attachment_data/file/284086/early-intervention-next-steps2.pdf&gt; [Accessed 4 July 2021].</a:t>
            </a:r>
          </a:p>
          <a:p>
            <a:pPr marL="45720" indent="0" algn="ctr">
              <a:lnSpc>
                <a:spcPct val="120000"/>
              </a:lnSpc>
              <a:buNone/>
            </a:pPr>
            <a:r>
              <a:rPr lang="en-GB" sz="4800" dirty="0">
                <a:solidFill>
                  <a:schemeClr val="tx2"/>
                </a:solidFill>
              </a:rPr>
              <a:t>Austin, C. (1983) ‘Case management in long-term care: Options and opportunities</a:t>
            </a:r>
            <a:r>
              <a:rPr lang="en-GB" sz="4800" i="1" dirty="0">
                <a:solidFill>
                  <a:schemeClr val="tx2"/>
                </a:solidFill>
              </a:rPr>
              <a:t>. Oxford Academic.</a:t>
            </a:r>
          </a:p>
          <a:p>
            <a:pPr marL="45720" indent="0" algn="ctr">
              <a:lnSpc>
                <a:spcPct val="120000"/>
              </a:lnSpc>
              <a:buNone/>
            </a:pPr>
            <a:r>
              <a:rPr lang="en-GB" sz="4800" dirty="0" err="1">
                <a:solidFill>
                  <a:schemeClr val="tx2"/>
                </a:solidFill>
              </a:rPr>
              <a:t>Bronfebrenner</a:t>
            </a:r>
            <a:r>
              <a:rPr lang="en-GB" sz="4800" dirty="0">
                <a:solidFill>
                  <a:schemeClr val="tx2"/>
                </a:solidFill>
              </a:rPr>
              <a:t> (1974) ‘Is early intervention effective’ </a:t>
            </a:r>
            <a:r>
              <a:rPr lang="en-GB" sz="4800" i="1" dirty="0">
                <a:solidFill>
                  <a:schemeClr val="tx2"/>
                </a:solidFill>
              </a:rPr>
              <a:t>Teachers college record</a:t>
            </a:r>
          </a:p>
          <a:p>
            <a:pPr marL="45720" indent="0" algn="ctr">
              <a:lnSpc>
                <a:spcPct val="120000"/>
              </a:lnSpc>
              <a:buNone/>
            </a:pPr>
            <a:r>
              <a:rPr lang="en-GB" sz="4800" dirty="0">
                <a:solidFill>
                  <a:schemeClr val="tx2"/>
                </a:solidFill>
              </a:rPr>
              <a:t>Brotherton, G. Cronin, M. (2020) ‘Working with vulnerable children, young people and families. </a:t>
            </a:r>
            <a:r>
              <a:rPr lang="en-GB" sz="4800" i="1" dirty="0">
                <a:solidFill>
                  <a:schemeClr val="tx2"/>
                </a:solidFill>
              </a:rPr>
              <a:t>Routledge</a:t>
            </a:r>
            <a:r>
              <a:rPr lang="en-GB" sz="4800" dirty="0">
                <a:solidFill>
                  <a:schemeClr val="tx2"/>
                </a:solidFill>
              </a:rPr>
              <a:t>.   Schooling, E. (2018) ‘Effective Written Agreements’. GOV.UK. </a:t>
            </a:r>
          </a:p>
          <a:p>
            <a:pPr marL="45720" indent="0" algn="ctr">
              <a:lnSpc>
                <a:spcPct val="120000"/>
              </a:lnSpc>
              <a:buNone/>
            </a:pPr>
            <a:r>
              <a:rPr lang="en-GB" sz="4800" dirty="0">
                <a:solidFill>
                  <a:schemeClr val="tx2"/>
                </a:solidFill>
              </a:rPr>
              <a:t>GOV.UK. 2021. </a:t>
            </a:r>
            <a:r>
              <a:rPr lang="en-GB" sz="4800" i="1" dirty="0">
                <a:solidFill>
                  <a:schemeClr val="tx2"/>
                </a:solidFill>
              </a:rPr>
              <a:t>Youth offending teams</a:t>
            </a:r>
            <a:r>
              <a:rPr lang="en-GB" sz="4800" dirty="0">
                <a:solidFill>
                  <a:schemeClr val="tx2"/>
                </a:solidFill>
              </a:rPr>
              <a:t>. [online] Available at: &lt;https://www.gov.uk/youth-offending-team&gt; [Accessed 4 July 2021].</a:t>
            </a:r>
          </a:p>
          <a:p>
            <a:pPr marL="45720" indent="0" algn="ctr">
              <a:lnSpc>
                <a:spcPct val="120000"/>
              </a:lnSpc>
              <a:buNone/>
            </a:pPr>
            <a:r>
              <a:rPr lang="en-GB" sz="4800" dirty="0">
                <a:solidFill>
                  <a:schemeClr val="tx2"/>
                </a:solidFill>
              </a:rPr>
              <a:t>Ofsted,. (2018</a:t>
            </a:r>
            <a:r>
              <a:rPr lang="en-GB" sz="4800" i="1" dirty="0">
                <a:solidFill>
                  <a:schemeClr val="tx2"/>
                </a:solidFill>
              </a:rPr>
              <a:t>) ‘</a:t>
            </a:r>
            <a:r>
              <a:rPr lang="en-GB" sz="4800" dirty="0">
                <a:solidFill>
                  <a:schemeClr val="tx2"/>
                </a:solidFill>
              </a:rPr>
              <a:t>Ofsted Safeguarding Policy’. </a:t>
            </a:r>
            <a:r>
              <a:rPr lang="en-GB" sz="4800" i="1" dirty="0">
                <a:solidFill>
                  <a:schemeClr val="tx2"/>
                </a:solidFill>
              </a:rPr>
              <a:t>GOV.UK.</a:t>
            </a:r>
          </a:p>
          <a:p>
            <a:pPr marL="45720" indent="0" algn="ctr">
              <a:lnSpc>
                <a:spcPct val="120000"/>
              </a:lnSpc>
              <a:buNone/>
            </a:pPr>
            <a:r>
              <a:rPr lang="en-GB" sz="4800" dirty="0">
                <a:solidFill>
                  <a:schemeClr val="tx2"/>
                </a:solidFill>
              </a:rPr>
              <a:t>Parliament (1989). The Children Act 1989. London: HMSO</a:t>
            </a:r>
          </a:p>
          <a:p>
            <a:pPr marL="45720" indent="0" algn="ctr">
              <a:lnSpc>
                <a:spcPct val="120000"/>
              </a:lnSpc>
              <a:buNone/>
            </a:pPr>
            <a:r>
              <a:rPr lang="en-GB" sz="4800" dirty="0" err="1">
                <a:solidFill>
                  <a:schemeClr val="tx2"/>
                </a:solidFill>
              </a:rPr>
              <a:t>YoungMinds</a:t>
            </a:r>
            <a:r>
              <a:rPr lang="en-GB" sz="4800" dirty="0">
                <a:solidFill>
                  <a:schemeClr val="tx2"/>
                </a:solidFill>
              </a:rPr>
              <a:t>. 2021. </a:t>
            </a:r>
            <a:r>
              <a:rPr lang="en-GB" sz="4800" i="1" dirty="0">
                <a:solidFill>
                  <a:schemeClr val="tx2"/>
                </a:solidFill>
              </a:rPr>
              <a:t>Guide to CAMHS</a:t>
            </a:r>
            <a:r>
              <a:rPr lang="en-GB" sz="4800" dirty="0">
                <a:solidFill>
                  <a:schemeClr val="tx2"/>
                </a:solidFill>
              </a:rPr>
              <a:t>. [online] Available at: &lt;https://youngminds.org.uk/find-help/your-guide-to-support/guide-to-camhs/&gt; [Accessed 4 July 2021].</a:t>
            </a:r>
          </a:p>
          <a:p>
            <a:pPr marL="45720" indent="0" algn="ctr">
              <a:lnSpc>
                <a:spcPct val="120000"/>
              </a:lnSpc>
              <a:buNone/>
            </a:pPr>
            <a:endParaRPr lang="en-GB" sz="4800" i="1" dirty="0">
              <a:solidFill>
                <a:schemeClr val="tx2"/>
              </a:solidFill>
            </a:endParaRPr>
          </a:p>
          <a:p>
            <a:pPr marL="45720" indent="0">
              <a:buNone/>
            </a:pPr>
            <a:endParaRPr lang="en-US" dirty="0"/>
          </a:p>
        </p:txBody>
      </p:sp>
    </p:spTree>
    <p:extLst>
      <p:ext uri="{BB962C8B-B14F-4D97-AF65-F5344CB8AC3E}">
        <p14:creationId xmlns:p14="http://schemas.microsoft.com/office/powerpoint/2010/main" val="2721347009"/>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1344</TotalTime>
  <Words>1846</Words>
  <Application>Microsoft Office PowerPoint</Application>
  <PresentationFormat>Widescreen</PresentationFormat>
  <Paragraphs>149</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Euphemia</vt:lpstr>
      <vt:lpstr>Wingdings</vt:lpstr>
      <vt:lpstr>Children Playing 16x9</vt:lpstr>
      <vt:lpstr>Group Presentation – Family C</vt:lpstr>
      <vt:lpstr>Introduction</vt:lpstr>
      <vt:lpstr>ANALYSIS OF RATIONALE</vt:lpstr>
      <vt:lpstr>PowerPoint Presentation</vt:lpstr>
      <vt:lpstr>RISK FACTORS AND IMPACT</vt:lpstr>
      <vt:lpstr>RISK FACTORS AND IMPACT cont.</vt:lpstr>
      <vt:lpstr>Implementing plans and Services</vt:lpstr>
      <vt:lpstr>Polices For Prevention </vt:lpstr>
      <vt:lpstr>Youth Offending Teams (YOTs)​</vt:lpstr>
      <vt:lpstr>Youth Offending Team Parenting Division​</vt:lpstr>
      <vt:lpstr>Youth Offending Team</vt:lpstr>
      <vt:lpstr>CAMHS</vt:lpstr>
      <vt:lpstr>CAMHS Team</vt:lpstr>
      <vt:lpstr>Policies governing CAMHs</vt:lpstr>
      <vt:lpstr>CAMHS areas of concern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Solomon Samuel Lopez (1914083)</dc:creator>
  <cp:lastModifiedBy>Solomon Samuel Lopez (1914083)</cp:lastModifiedBy>
  <cp:revision>1</cp:revision>
  <dcterms:created xsi:type="dcterms:W3CDTF">2021-07-08T19:47:10Z</dcterms:created>
  <dcterms:modified xsi:type="dcterms:W3CDTF">2021-07-09T21:44:20Z</dcterms:modified>
</cp:coreProperties>
</file>