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105" d="100"/>
          <a:sy n="105" d="100"/>
        </p:scale>
        <p:origin x="83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E2E802-9177-40C6-B234-66705F7A24D2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8D3ABD-752C-4611-BF5B-3D196A70F76A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457575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E2E802-9177-40C6-B234-66705F7A24D2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8D3ABD-752C-4611-BF5B-3D196A70F7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9839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E2E802-9177-40C6-B234-66705F7A24D2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8D3ABD-752C-4611-BF5B-3D196A70F7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98427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E2E802-9177-40C6-B234-66705F7A24D2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8D3ABD-752C-4611-BF5B-3D196A70F7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60102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E2E802-9177-40C6-B234-66705F7A24D2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8D3ABD-752C-4611-BF5B-3D196A70F7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70566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E2E802-9177-40C6-B234-66705F7A24D2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8D3ABD-752C-4611-BF5B-3D196A70F7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939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E2E802-9177-40C6-B234-66705F7A24D2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8D3ABD-752C-4611-BF5B-3D196A70F7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19753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E2E802-9177-40C6-B234-66705F7A24D2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8D3ABD-752C-4611-BF5B-3D196A70F7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28067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E2E802-9177-40C6-B234-66705F7A24D2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8D3ABD-752C-4611-BF5B-3D196A70F7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56728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E2E802-9177-40C6-B234-66705F7A24D2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8D3ABD-752C-4611-BF5B-3D196A70F7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48697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E2E802-9177-40C6-B234-66705F7A24D2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8D3ABD-752C-4611-BF5B-3D196A70F7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993598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E2E802-9177-40C6-B234-66705F7A24D2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8D3ABD-752C-4611-BF5B-3D196A70F76A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78652025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E2E802-9177-40C6-B234-66705F7A24D2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8D3ABD-752C-4611-BF5B-3D196A70F7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63712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E2E802-9177-40C6-B234-66705F7A24D2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8D3ABD-752C-4611-BF5B-3D196A70F76A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63106882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E2E802-9177-40C6-B234-66705F7A24D2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8D3ABD-752C-4611-BF5B-3D196A70F7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613979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E2E802-9177-40C6-B234-66705F7A24D2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8D3ABD-752C-4611-BF5B-3D196A70F7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353608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E2E802-9177-40C6-B234-66705F7A24D2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8D3ABD-752C-4611-BF5B-3D196A70F7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21112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78E2E802-9177-40C6-B234-66705F7A24D2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098D3ABD-752C-4611-BF5B-3D196A70F7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496232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A56AFD-3913-D378-FE19-C78E22704B4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19036" y="93133"/>
            <a:ext cx="8001000" cy="1947333"/>
          </a:xfrm>
        </p:spPr>
        <p:txBody>
          <a:bodyPr/>
          <a:lstStyle/>
          <a:p>
            <a:pPr algn="ctr"/>
            <a:r>
              <a:rPr lang="en-GB" dirty="0"/>
              <a:t>BMHP4028: Preparing for success in HE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6E79044-D651-D9DB-F37E-052E7CA5F1F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564" y="2455333"/>
            <a:ext cx="6400800" cy="1947333"/>
          </a:xfrm>
        </p:spPr>
        <p:txBody>
          <a:bodyPr/>
          <a:lstStyle/>
          <a:p>
            <a:pPr algn="ctr"/>
            <a:r>
              <a:rPr lang="en-GB" dirty="0"/>
              <a:t>Name: Christiana Foreshyte </a:t>
            </a:r>
          </a:p>
          <a:p>
            <a:pPr algn="ctr"/>
            <a:r>
              <a:rPr lang="en-GB" dirty="0"/>
              <a:t>Student Number: 2520529</a:t>
            </a:r>
          </a:p>
          <a:p>
            <a:pPr algn="ctr"/>
            <a:r>
              <a:rPr lang="en-GB" dirty="0"/>
              <a:t> </a:t>
            </a:r>
          </a:p>
          <a:p>
            <a:pPr algn="ctr"/>
            <a:endParaRPr lang="en-GB" dirty="0"/>
          </a:p>
          <a:p>
            <a:pPr algn="ctr"/>
            <a:endParaRPr lang="en-GB" dirty="0"/>
          </a:p>
        </p:txBody>
      </p:sp>
      <p:pic>
        <p:nvPicPr>
          <p:cNvPr id="4" name="Camera 3">
            <a:extLst>
              <a:ext uri="{FF2B5EF4-FFF2-40B4-BE49-F238E27FC236}">
                <a16:creationId xmlns:a16="http://schemas.microsoft.com/office/drawing/2014/main" id="{BDDAE401-FE16-9B96-21A5-5F6A446ED1DB}"/>
              </a:ext>
            </a:extLst>
          </p:cNvPr>
          <p:cNvPicPr>
            <a:picLocks noChangeAspect="1"/>
            <a:extLst>
              <a:ext uri="{51228E76-BA90-4043-B771-695A4F85340A}">
                <alf:liveFeedProps xmlns:alf="http://schemas.microsoft.com/office/drawing/2021/livefeed"/>
              </a:ext>
            </a:extLst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pic>
        <p:nvPicPr>
          <p:cNvPr id="5" name="Camera 4">
            <a:extLst>
              <a:ext uri="{FF2B5EF4-FFF2-40B4-BE49-F238E27FC236}">
                <a16:creationId xmlns:a16="http://schemas.microsoft.com/office/drawing/2014/main" id="{F2831CC9-60DD-DD23-0941-5733C34F1D1B}"/>
              </a:ext>
            </a:extLst>
          </p:cNvPr>
          <p:cNvPicPr>
            <a:picLocks noChangeAspect="1"/>
            <a:extLst>
              <a:ext uri="{51228E76-BA90-4043-B771-695A4F85340A}">
                <alf:liveFeedProps xmlns:alf="http://schemas.microsoft.com/office/drawing/2021/livefeed"/>
              </a:ext>
            </a:extLst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pic>
        <p:nvPicPr>
          <p:cNvPr id="6" name="Camera 5">
            <a:extLst>
              <a:ext uri="{FF2B5EF4-FFF2-40B4-BE49-F238E27FC236}">
                <a16:creationId xmlns:a16="http://schemas.microsoft.com/office/drawing/2014/main" id="{8A4F0A4A-CB1C-53E8-1E6B-4490D81D1E2E}"/>
              </a:ext>
            </a:extLst>
          </p:cNvPr>
          <p:cNvPicPr>
            <a:picLocks noChangeAspect="1"/>
            <a:extLst>
              <a:ext uri="{51228E76-BA90-4043-B771-695A4F85340A}">
                <alf:liveFeedProps xmlns:alf="http://schemas.microsoft.com/office/drawing/2021/livefeed"/>
              </a:ext>
            </a:extLst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3957597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AEF3DC-9629-4781-7F86-BD544435E1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Contents page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3F60CB-A428-EB61-6DFB-C40568E238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Introduction </a:t>
            </a:r>
          </a:p>
          <a:p>
            <a:r>
              <a:rPr lang="en-GB" dirty="0"/>
              <a:t>Reasons for studying at Higher Education </a:t>
            </a:r>
          </a:p>
          <a:p>
            <a:r>
              <a:rPr lang="en-GB" dirty="0"/>
              <a:t>Barriers for studying </a:t>
            </a:r>
          </a:p>
          <a:p>
            <a:r>
              <a:rPr lang="en-GB" dirty="0"/>
              <a:t>Solutions </a:t>
            </a:r>
          </a:p>
          <a:p>
            <a:r>
              <a:rPr lang="en-GB" dirty="0"/>
              <a:t>Conclusion </a:t>
            </a:r>
          </a:p>
        </p:txBody>
      </p:sp>
    </p:spTree>
    <p:extLst>
      <p:ext uri="{BB962C8B-B14F-4D97-AF65-F5344CB8AC3E}">
        <p14:creationId xmlns:p14="http://schemas.microsoft.com/office/powerpoint/2010/main" val="27635482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F4E830A-06F9-4EAA-9E65-110CF24217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175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1E7F1C5-BDD5-AEF4-95FF-92D0D01DA372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18" b="20962"/>
          <a:stretch>
            <a:fillRect/>
          </a:stretch>
        </p:blipFill>
        <p:spPr>
          <a:xfrm>
            <a:off x="3174" y="10"/>
            <a:ext cx="1219200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E030FCA-01F6-5E1C-E10E-DDEB685216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</p:spPr>
        <p:txBody>
          <a:bodyPr>
            <a:normAutofit/>
          </a:bodyPr>
          <a:lstStyle/>
          <a:p>
            <a:r>
              <a:rPr lang="en-GB" dirty="0"/>
              <a:t>Motivations for studying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A8DF6E-3B64-F91C-C007-7F9A8353FD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212" y="685800"/>
            <a:ext cx="8534400" cy="3615267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tx1"/>
                </a:solidFill>
              </a:rPr>
              <a:t>Develop new skills in digital and communication </a:t>
            </a:r>
          </a:p>
          <a:p>
            <a:r>
              <a:rPr lang="en-GB">
                <a:solidFill>
                  <a:schemeClr val="tx1"/>
                </a:solidFill>
              </a:rPr>
              <a:t>Achieve my goal in (adult nursing) </a:t>
            </a:r>
          </a:p>
          <a:p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25919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10611A-BE12-7852-CA7F-F51812ABBF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Barriers of learning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73759B-B3AB-E267-68F8-8392DC2E0D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Time management </a:t>
            </a:r>
          </a:p>
          <a:p>
            <a:r>
              <a:rPr lang="en-GB" dirty="0"/>
              <a:t>Work load</a:t>
            </a:r>
          </a:p>
          <a:p>
            <a:r>
              <a:rPr lang="en-GB" dirty="0"/>
              <a:t>Digital skills</a:t>
            </a:r>
          </a:p>
          <a:p>
            <a:r>
              <a:rPr lang="en-GB" dirty="0"/>
              <a:t>Finance </a:t>
            </a:r>
          </a:p>
          <a:p>
            <a:r>
              <a:rPr lang="en-GB" dirty="0"/>
              <a:t>Understanding information </a:t>
            </a:r>
          </a:p>
        </p:txBody>
      </p:sp>
    </p:spTree>
    <p:extLst>
      <p:ext uri="{BB962C8B-B14F-4D97-AF65-F5344CB8AC3E}">
        <p14:creationId xmlns:p14="http://schemas.microsoft.com/office/powerpoint/2010/main" val="2610258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C3A2AB-7C5B-03B2-5243-724AE5F3A8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Barriers to learning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4F6325-6048-FDD9-DE58-5A37EE4750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Here I am going to explain what are common barriers which students face when studying, for example, this could be time management, the workload, digital skills, self-confidence, self-limiting beliefs. </a:t>
            </a:r>
          </a:p>
          <a:p>
            <a:r>
              <a:rPr lang="en-GB" dirty="0"/>
              <a:t>I am also going to explain how the barrier can stop you from achieving your goals, and how it may affect you moving forward if not addressed. </a:t>
            </a:r>
          </a:p>
        </p:txBody>
      </p:sp>
    </p:spTree>
    <p:extLst>
      <p:ext uri="{BB962C8B-B14F-4D97-AF65-F5344CB8AC3E}">
        <p14:creationId xmlns:p14="http://schemas.microsoft.com/office/powerpoint/2010/main" val="16508867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E8527A-D226-D7E0-E965-CB81BC9FB8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Barrier 1: finance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DCA7BD-45D3-5B35-3FE4-514A2DB356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3420" y="212109"/>
            <a:ext cx="8534400" cy="3460020"/>
          </a:xfrm>
        </p:spPr>
        <p:txBody>
          <a:bodyPr/>
          <a:lstStyle/>
          <a:p>
            <a:r>
              <a:rPr lang="en-GB" dirty="0"/>
              <a:t> Sometimes it may be difficult to get to university because money may be short one week by getting to university </a:t>
            </a:r>
          </a:p>
        </p:txBody>
      </p:sp>
    </p:spTree>
    <p:extLst>
      <p:ext uri="{BB962C8B-B14F-4D97-AF65-F5344CB8AC3E}">
        <p14:creationId xmlns:p14="http://schemas.microsoft.com/office/powerpoint/2010/main" val="19769241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9DB20C-D0C1-0793-1F3F-3960D0FCD6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Barrier 2: understanding information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8C1032-4B0A-6201-C546-C48EF9AF32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 Certain information that had may be explained might not be understood very clearly because of the work load or too much information to take in at once.</a:t>
            </a:r>
          </a:p>
          <a:p>
            <a:endParaRPr lang="en-GB" dirty="0"/>
          </a:p>
          <a:p>
            <a:r>
              <a:rPr lang="en-GB" dirty="0"/>
              <a:t>(</a:t>
            </a:r>
            <a:r>
              <a:rPr lang="en-GB" dirty="0" err="1"/>
              <a:t>Cotteral,2019</a:t>
            </a:r>
            <a:r>
              <a:rPr lang="en-GB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0052042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919898-3461-7B75-5E71-DF215847F7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Solutions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12F2A7-98C0-9CE9-F7FA-40A1DA00C4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For this, you can start to introduce common solutions to the barriers you have identified. The solution could be a theory; for example, if your barrier is studying for long periods of time, you could explain how the Pomodoro Technique can help with studying. </a:t>
            </a:r>
          </a:p>
          <a:p>
            <a:r>
              <a:rPr lang="en-GB" dirty="0"/>
              <a:t>Remember, try and explain how the solution can be used in practice to help you overcome the barriers you have explained. </a:t>
            </a:r>
          </a:p>
        </p:txBody>
      </p:sp>
    </p:spTree>
    <p:extLst>
      <p:ext uri="{BB962C8B-B14F-4D97-AF65-F5344CB8AC3E}">
        <p14:creationId xmlns:p14="http://schemas.microsoft.com/office/powerpoint/2010/main" val="19444206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F4E830A-06F9-4EAA-9E65-110CF24217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175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D872E32-5092-ACE9-F49C-54EE7C5C89DA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3" r="3944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4EFEEC6-BF45-0C8E-225D-65C2368C4B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</p:spPr>
        <p:txBody>
          <a:bodyPr>
            <a:normAutofit/>
          </a:bodyPr>
          <a:lstStyle/>
          <a:p>
            <a:r>
              <a:rPr lang="en-GB" dirty="0"/>
              <a:t>Solution 1: money solving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9F6F4A-4885-5867-0C26-8425BDE0AA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212" y="685800"/>
            <a:ext cx="8534400" cy="3615267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How I’ve solved my solution was taking a cheaper root of getting to university we’re it saved me money and more chances of being able to get back and forth to university 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24B32265-D526-44B2-B82E-8977DFEFB4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9A453D36-EF7F-403B-A9E0-553E1F0B3A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3E7E8D9E-8474-4515-9EEB-0B46BE8EFA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586A1812-CCD3-429E-AAAE-CC335A33F8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ECB9509C-1B73-4063-8E69-E9024ACED1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44BEF3D9-6561-4BA4-AD81-AC90EF33F6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5442093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F4E830A-06F9-4EAA-9E65-110CF24217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175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F8BFDAA-466D-83EA-F232-6F06F67086CC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72" r="8972"/>
          <a:stretch>
            <a:fillRect/>
          </a:stretch>
        </p:blipFill>
        <p:spPr>
          <a:xfrm>
            <a:off x="3174" y="10"/>
            <a:ext cx="1219200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2B62DE2-7546-9790-A294-507602C698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</p:spPr>
        <p:txBody>
          <a:bodyPr>
            <a:normAutofit/>
          </a:bodyPr>
          <a:lstStyle/>
          <a:p>
            <a:r>
              <a:rPr lang="en-GB" dirty="0"/>
              <a:t>Solution 2: better communication with lecturers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72E174-2A3C-9CCB-BC56-2C0033F4C3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212" y="685800"/>
            <a:ext cx="8534400" cy="3615267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tx1"/>
                </a:solidFill>
              </a:rPr>
              <a:t>How I solved my solution was emailing the lecture and asking for more help and examples to get a better understanding of the work so I don’t have to worry myself.</a:t>
            </a:r>
          </a:p>
        </p:txBody>
      </p:sp>
    </p:spTree>
    <p:extLst>
      <p:ext uri="{BB962C8B-B14F-4D97-AF65-F5344CB8AC3E}">
        <p14:creationId xmlns:p14="http://schemas.microsoft.com/office/powerpoint/2010/main" val="66393260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7DD911-AB0F-62E9-8139-6E080C70ED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24A060-9DC7-3BDD-143E-94FCE850B4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Barriers to learning </a:t>
            </a:r>
          </a:p>
          <a:p>
            <a:r>
              <a:rPr lang="en-GB" dirty="0"/>
              <a:t>Solutions to learning </a:t>
            </a:r>
          </a:p>
          <a:p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2620963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74BDDD-25D1-A96E-506F-C6CFBD84E7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D46565-7FE6-656A-9783-EFA8645C5C06}"/>
              </a:ext>
            </a:extLst>
          </p:cNvPr>
          <p:cNvSpPr>
            <a:spLocks noGrp="1"/>
          </p:cNvSpPr>
          <p:nvPr>
            <p:ph idx="1"/>
          </p:nvPr>
        </p:nvSpPr>
        <p:spPr>
          <a:ln>
            <a:solidFill>
              <a:schemeClr val="tx1"/>
            </a:solidFill>
          </a:ln>
        </p:spPr>
        <p:txBody>
          <a:bodyPr/>
          <a:lstStyle/>
          <a:p>
            <a:r>
              <a:rPr lang="en-GB" b="0" i="0" dirty="0">
                <a:solidFill>
                  <a:srgbClr val="0F496F"/>
                </a:solidFill>
                <a:effectLst/>
                <a:latin typeface="Century Gothic" panose="020B0502020202020204" pitchFamily="34" charset="0"/>
              </a:rPr>
              <a:t> Cottrell, S. (2019) </a:t>
            </a:r>
            <a:r>
              <a:rPr lang="en-GB" b="0" i="1" dirty="0">
                <a:solidFill>
                  <a:srgbClr val="0F496F"/>
                </a:solidFill>
                <a:effectLst/>
                <a:latin typeface="Century Gothic" panose="020B0502020202020204" pitchFamily="34" charset="0"/>
              </a:rPr>
              <a:t>The study skills handbook </a:t>
            </a:r>
            <a:r>
              <a:rPr lang="en-GB" b="0" i="0" dirty="0">
                <a:solidFill>
                  <a:srgbClr val="0F496F"/>
                </a:solidFill>
                <a:effectLst/>
                <a:latin typeface="Century Gothic" panose="020B0502020202020204" pitchFamily="34" charset="0"/>
              </a:rPr>
              <a:t>. 5th ed. London</a:t>
            </a:r>
            <a:r>
              <a:rPr lang="en-GB" b="0" i="0" dirty="0">
                <a:solidFill>
                  <a:srgbClr val="0F496F"/>
                </a:solidFill>
                <a:effectLst/>
                <a:latin typeface="Times New Roman" panose="02020603050405020304" pitchFamily="18" charset="0"/>
              </a:rPr>
              <a:t> </a:t>
            </a:r>
            <a:r>
              <a:rPr lang="en-GB" b="0" i="0" dirty="0">
                <a:solidFill>
                  <a:srgbClr val="0F496F"/>
                </a:solidFill>
                <a:effectLst/>
                <a:latin typeface="Century Gothic" panose="020B0502020202020204" pitchFamily="34" charset="0"/>
              </a:rPr>
              <a:t>:, Red Globe Press.</a:t>
            </a:r>
            <a:endParaRPr lang="en-GB" dirty="0">
              <a:solidFill>
                <a:srgbClr val="0F496F"/>
              </a:solidFill>
              <a:effectLst/>
              <a:latin typeface="Century Gothic" panose="020B0502020202020204" pitchFamily="34" charset="0"/>
            </a:endParaRPr>
          </a:p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Rubik"/>
              </a:rPr>
              <a:t>Burns, T. (2022)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  <a:latin typeface="Rubik"/>
              </a:rPr>
              <a:t>Essential study skills : the complete guide to success at university 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Rubik"/>
              </a:rPr>
              <a:t>. 5th edition. London ; Los Angeles :; London ; Los Angeles :, SAGE.</a:t>
            </a:r>
          </a:p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Rubik"/>
              </a:rPr>
              <a:t>Cottrell, S. (2024)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  <a:latin typeface="Rubik"/>
              </a:rPr>
              <a:t>The Study Skills Handbook.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Rubik"/>
              </a:rPr>
              <a:t> 6th ed. London :, Bloomsbury Publishing Plc.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47282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0</TotalTime>
  <Words>278</Words>
  <Application>Microsoft Office PowerPoint</Application>
  <PresentationFormat>Widescreen</PresentationFormat>
  <Paragraphs>28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Slice</vt:lpstr>
      <vt:lpstr>BMHP4028: Preparing for success in HE</vt:lpstr>
      <vt:lpstr>Contents page </vt:lpstr>
      <vt:lpstr>Motivations for studying </vt:lpstr>
      <vt:lpstr>Barriers of learning </vt:lpstr>
      <vt:lpstr>Barriers to learning </vt:lpstr>
      <vt:lpstr>Barrier 1: finance </vt:lpstr>
      <vt:lpstr>Barrier 2: understanding information </vt:lpstr>
      <vt:lpstr>Solutions  </vt:lpstr>
      <vt:lpstr>Solution 1: money solving  </vt:lpstr>
      <vt:lpstr>Solution 2: better communication with lecturers </vt:lpstr>
      <vt:lpstr>Summary </vt:lpstr>
      <vt:lpstr>Reference List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BMHP4028: Preparing for success in HE</dc:title>
  <dc:creator>Jonathan Wyatt</dc:creator>
  <cp:lastModifiedBy>Christiana foreshyte</cp:lastModifiedBy>
  <cp:revision>8</cp:revision>
  <dcterms:created xsi:type="dcterms:W3CDTF">2025-11-05T13:19:55Z</dcterms:created>
  <dcterms:modified xsi:type="dcterms:W3CDTF">2025-12-09T13:15:13Z</dcterms:modified>
</cp:coreProperties>
</file>