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2" r:id="rId3"/>
    <p:sldId id="283" r:id="rId4"/>
    <p:sldId id="285" r:id="rId5"/>
    <p:sldId id="287" r:id="rId6"/>
    <p:sldId id="273" r:id="rId7"/>
    <p:sldId id="274" r:id="rId8"/>
    <p:sldId id="28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2253F3F-698F-4870-8EB2-A132AE331925}" type="datetimeFigureOut">
              <a:rPr lang="en-GB" smtClean="0"/>
              <a:t>30/10/2017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ECC61DE-7E10-4E9B-BB73-8E066894800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sw003\Local Settings\Temporary Internet Files\Content.IE5\8UF2IB4O\MP9003997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58219" y="3068960"/>
            <a:ext cx="5685781" cy="378904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9296" y="2564904"/>
            <a:ext cx="8077200" cy="1673352"/>
          </a:xfrm>
        </p:spPr>
        <p:txBody>
          <a:bodyPr/>
          <a:lstStyle/>
          <a:p>
            <a:r>
              <a:rPr lang="en-GB" dirty="0" smtClean="0"/>
              <a:t>Hieroglyphs, Text &amp; Society</a:t>
            </a:r>
            <a:br>
              <a:rPr lang="en-GB" dirty="0" smtClean="0"/>
            </a:br>
            <a:r>
              <a:rPr lang="en-GB" dirty="0" smtClean="0"/>
              <a:t>AHAR5004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836712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Preparation for Coursework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inuhe_Ostrakon_BM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148064" y="2547257"/>
            <a:ext cx="3783225" cy="24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829520"/>
            <a:ext cx="4896544" cy="4623816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What is a document report?</a:t>
            </a:r>
          </a:p>
          <a:p>
            <a:pPr>
              <a:defRPr/>
            </a:pPr>
            <a:r>
              <a:rPr lang="en-GB" dirty="0" smtClean="0"/>
              <a:t>Analysis of a piece of primary literature </a:t>
            </a:r>
            <a:r>
              <a:rPr lang="en-GB" dirty="0" smtClean="0">
                <a:solidFill>
                  <a:srgbClr val="FFC000"/>
                </a:solidFill>
              </a:rPr>
              <a:t>(in translation)</a:t>
            </a:r>
          </a:p>
          <a:p>
            <a:pPr>
              <a:defRPr/>
            </a:pPr>
            <a:r>
              <a:rPr lang="en-GB" dirty="0" smtClean="0"/>
              <a:t>You need to demonstrate </a:t>
            </a:r>
            <a:r>
              <a:rPr lang="en-GB" dirty="0" smtClean="0">
                <a:solidFill>
                  <a:srgbClr val="FFC000"/>
                </a:solidFill>
              </a:rPr>
              <a:t>understanding:</a:t>
            </a:r>
          </a:p>
          <a:p>
            <a:pPr lvl="1">
              <a:defRPr/>
            </a:pPr>
            <a:r>
              <a:rPr lang="en-GB" dirty="0" smtClean="0"/>
              <a:t>Of the </a:t>
            </a:r>
            <a:r>
              <a:rPr lang="en-GB" dirty="0" smtClean="0">
                <a:solidFill>
                  <a:srgbClr val="FFC000"/>
                </a:solidFill>
              </a:rPr>
              <a:t>text</a:t>
            </a:r>
          </a:p>
          <a:p>
            <a:pPr lvl="1">
              <a:defRPr/>
            </a:pPr>
            <a:r>
              <a:rPr lang="en-GB" dirty="0" smtClean="0"/>
              <a:t>&amp; its </a:t>
            </a:r>
            <a:r>
              <a:rPr lang="en-GB" dirty="0" smtClean="0">
                <a:solidFill>
                  <a:srgbClr val="FFC000"/>
                </a:solidFill>
              </a:rPr>
              <a:t>historical significance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732240" y="5013176"/>
            <a:ext cx="17828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Egyptian </a:t>
            </a:r>
            <a:r>
              <a:rPr lang="en-GB" dirty="0" err="1" smtClean="0"/>
              <a:t>ostraca</a:t>
            </a:r>
            <a:endParaRPr lang="en-GB" dirty="0" smtClean="0"/>
          </a:p>
          <a:p>
            <a:r>
              <a:rPr lang="en-GB" dirty="0" smtClean="0"/>
              <a:t>Tale of </a:t>
            </a:r>
            <a:r>
              <a:rPr lang="en-GB" smtClean="0"/>
              <a:t>Sinuhe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 Document Report?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Sources produced during the period you are studying are important for a number of reasons</a:t>
            </a:r>
          </a:p>
          <a:p>
            <a:pPr>
              <a:defRPr/>
            </a:pPr>
            <a:r>
              <a:rPr lang="en-GB" dirty="0" smtClean="0"/>
              <a:t>They are the main source material for (ancient) historians &amp; an important source for archaeologists material</a:t>
            </a:r>
          </a:p>
          <a:p>
            <a:pPr>
              <a:defRPr/>
            </a:pPr>
            <a:r>
              <a:rPr lang="en-GB" dirty="0" smtClean="0"/>
              <a:t>They enable us to listen to voices from the past</a:t>
            </a:r>
          </a:p>
        </p:txBody>
      </p:sp>
      <p:pic>
        <p:nvPicPr>
          <p:cNvPr id="5" name="Picture 8" descr="nora stel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96136" y="1268759"/>
            <a:ext cx="2800082" cy="4815867"/>
          </a:xfrm>
          <a:noFill/>
        </p:spPr>
      </p:pic>
      <p:sp>
        <p:nvSpPr>
          <p:cNvPr id="4" name="TextBox 3"/>
          <p:cNvSpPr txBox="1"/>
          <p:nvPr/>
        </p:nvSpPr>
        <p:spPr>
          <a:xfrm>
            <a:off x="7164288" y="6323708"/>
            <a:ext cx="1160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Nora stela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What is the text, when was it written and by whom? </a:t>
            </a:r>
          </a:p>
          <a:p>
            <a:pPr lvl="1">
              <a:defRPr/>
            </a:pPr>
            <a:r>
              <a:rPr lang="en-GB" dirty="0" smtClean="0"/>
              <a:t>Please give this information at the beginning of your report.</a:t>
            </a:r>
          </a:p>
          <a:p>
            <a:pPr>
              <a:defRPr/>
            </a:pPr>
            <a:r>
              <a:rPr lang="en-GB" dirty="0" smtClean="0"/>
              <a:t>The content – present this clearly in a </a:t>
            </a:r>
            <a:r>
              <a:rPr lang="en-GB" dirty="0" smtClean="0">
                <a:solidFill>
                  <a:srgbClr val="FFC000"/>
                </a:solidFill>
              </a:rPr>
              <a:t>short summary</a:t>
            </a:r>
            <a:r>
              <a:rPr lang="en-GB" dirty="0" smtClean="0"/>
              <a:t> at the beginning of the text.</a:t>
            </a:r>
          </a:p>
          <a:p>
            <a:pPr>
              <a:defRPr/>
            </a:pPr>
            <a:r>
              <a:rPr lang="en-GB" dirty="0" smtClean="0"/>
              <a:t>The aim of the exercise is for you to analyse the document, </a:t>
            </a:r>
            <a:r>
              <a:rPr lang="en-GB" dirty="0" smtClean="0">
                <a:solidFill>
                  <a:srgbClr val="FFC000"/>
                </a:solidFill>
              </a:rPr>
              <a:t>not to paraphrase 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a Document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5688632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Why has this source survived?</a:t>
            </a:r>
          </a:p>
          <a:p>
            <a:pPr>
              <a:defRPr/>
            </a:pPr>
            <a:r>
              <a:rPr lang="en-GB" dirty="0" smtClean="0"/>
              <a:t>How reliable is this text as a historical source?</a:t>
            </a:r>
          </a:p>
          <a:p>
            <a:pPr>
              <a:defRPr/>
            </a:pPr>
            <a:r>
              <a:rPr lang="en-GB" dirty="0" smtClean="0"/>
              <a:t>Can we use it to construct a political history?</a:t>
            </a:r>
          </a:p>
          <a:p>
            <a:pPr>
              <a:defRPr/>
            </a:pPr>
            <a:r>
              <a:rPr lang="en-GB" dirty="0" smtClean="0"/>
              <a:t>What about a social or economic history?</a:t>
            </a:r>
          </a:p>
          <a:p>
            <a:pPr>
              <a:defRPr/>
            </a:pPr>
            <a:r>
              <a:rPr lang="en-GB" dirty="0" smtClean="0"/>
              <a:t>How does it correspond with other documents of the period?</a:t>
            </a:r>
          </a:p>
          <a:p>
            <a:pPr>
              <a:defRPr/>
            </a:pPr>
            <a:r>
              <a:rPr lang="en-GB" dirty="0" smtClean="0"/>
              <a:t>How does it correspond with the archaeological evidence?</a:t>
            </a:r>
          </a:p>
        </p:txBody>
      </p:sp>
      <p:pic>
        <p:nvPicPr>
          <p:cNvPr id="5" name="Content Placeholder 4" descr="Linear B.t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156176" y="1988840"/>
            <a:ext cx="2557068" cy="381642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6804248" y="5980638"/>
            <a:ext cx="1580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Linear B 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Looking For?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625609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Clear focus upon the main issues raised in the document/extract</a:t>
            </a:r>
          </a:p>
          <a:p>
            <a:pPr>
              <a:defRPr/>
            </a:pPr>
            <a:r>
              <a:rPr lang="en-GB" dirty="0" smtClean="0"/>
              <a:t>Awareness of the social/historical context</a:t>
            </a:r>
          </a:p>
          <a:p>
            <a:pPr>
              <a:defRPr/>
            </a:pPr>
            <a:r>
              <a:rPr lang="en-GB" dirty="0" smtClean="0"/>
              <a:t>A good &amp; thoughtful analysis</a:t>
            </a:r>
          </a:p>
          <a:p>
            <a:pPr lvl="1">
              <a:defRPr/>
            </a:pPr>
            <a:r>
              <a:rPr lang="en-GB" dirty="0" smtClean="0"/>
              <a:t>Your arguments should be solidly structured</a:t>
            </a:r>
          </a:p>
          <a:p>
            <a:pPr>
              <a:defRPr/>
            </a:pPr>
            <a:r>
              <a:rPr lang="en-GB" dirty="0" smtClean="0"/>
              <a:t>Evidence that you have been </a:t>
            </a:r>
            <a:r>
              <a:rPr lang="en-GB" dirty="0" smtClean="0">
                <a:solidFill>
                  <a:srgbClr val="FFC000"/>
                </a:solidFill>
              </a:rPr>
              <a:t>reading</a:t>
            </a:r>
            <a:r>
              <a:rPr lang="en-GB" dirty="0" smtClean="0"/>
              <a:t> around the subject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Looking For?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Good presentation skills</a:t>
            </a:r>
          </a:p>
          <a:p>
            <a:pPr>
              <a:defRPr/>
            </a:pPr>
            <a:r>
              <a:rPr lang="en-GB" dirty="0" smtClean="0"/>
              <a:t>Clearly written in good English</a:t>
            </a:r>
          </a:p>
          <a:p>
            <a:pPr>
              <a:defRPr/>
            </a:pPr>
            <a:r>
              <a:rPr lang="en-GB" dirty="0" smtClean="0"/>
              <a:t>Accurate presentation of material</a:t>
            </a:r>
          </a:p>
          <a:p>
            <a:pPr>
              <a:defRPr/>
            </a:pPr>
            <a:r>
              <a:rPr lang="en-GB" dirty="0" smtClean="0"/>
              <a:t>Presentation to a scholarly standard:</a:t>
            </a:r>
          </a:p>
          <a:p>
            <a:pPr lvl="1">
              <a:defRPr/>
            </a:pPr>
            <a:r>
              <a:rPr lang="en-GB" dirty="0" smtClean="0"/>
              <a:t>A reference list/bibliography &amp; correctly formatted referencing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sw003\Local Settings\Temporary Internet Files\Content.IE5\1ZI1TGQA\MP9003900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892040" cy="68580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923928" y="1988840"/>
            <a:ext cx="47355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  <a:endParaRPr lang="en-GB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61</TotalTime>
  <Words>292</Words>
  <Application>Microsoft Office PowerPoint</Application>
  <PresentationFormat>On-screen Show (4:3)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Corbel</vt:lpstr>
      <vt:lpstr>Wingdings</vt:lpstr>
      <vt:lpstr>Wingdings 2</vt:lpstr>
      <vt:lpstr>Wingdings 3</vt:lpstr>
      <vt:lpstr>Module</vt:lpstr>
      <vt:lpstr>Hieroglyphs, Text &amp; Society AHAR5004</vt:lpstr>
      <vt:lpstr>Document Report</vt:lpstr>
      <vt:lpstr>Why a Document Report?</vt:lpstr>
      <vt:lpstr>Points to Consider</vt:lpstr>
      <vt:lpstr>Writing a Document Report</vt:lpstr>
      <vt:lpstr>What are We Looking For?</vt:lpstr>
      <vt:lpstr>What are We Looking For?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sw003</dc:creator>
  <cp:lastModifiedBy>Louise Steel</cp:lastModifiedBy>
  <cp:revision>26</cp:revision>
  <dcterms:created xsi:type="dcterms:W3CDTF">2011-10-12T11:34:25Z</dcterms:created>
  <dcterms:modified xsi:type="dcterms:W3CDTF">2017-10-30T15:27:32Z</dcterms:modified>
</cp:coreProperties>
</file>