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8"/>
  </p:notesMasterIdLst>
  <p:sldIdLst>
    <p:sldId id="256" r:id="rId2"/>
    <p:sldId id="273" r:id="rId3"/>
    <p:sldId id="274" r:id="rId4"/>
    <p:sldId id="279" r:id="rId5"/>
    <p:sldId id="280" r:id="rId6"/>
    <p:sldId id="281" r:id="rId7"/>
    <p:sldId id="275" r:id="rId8"/>
    <p:sldId id="276" r:id="rId9"/>
    <p:sldId id="277" r:id="rId10"/>
    <p:sldId id="261" r:id="rId11"/>
    <p:sldId id="259" r:id="rId12"/>
    <p:sldId id="257" r:id="rId13"/>
    <p:sldId id="260" r:id="rId14"/>
    <p:sldId id="262" r:id="rId15"/>
    <p:sldId id="263" r:id="rId16"/>
    <p:sldId id="264" r:id="rId17"/>
    <p:sldId id="265" r:id="rId18"/>
    <p:sldId id="270" r:id="rId19"/>
    <p:sldId id="272" r:id="rId20"/>
    <p:sldId id="271" r:id="rId21"/>
    <p:sldId id="282" r:id="rId22"/>
    <p:sldId id="283" r:id="rId23"/>
    <p:sldId id="267" r:id="rId24"/>
    <p:sldId id="268" r:id="rId25"/>
    <p:sldId id="269" r:id="rId26"/>
    <p:sldId id="278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60"/>
    <p:restoredTop sz="83076" autoAdjust="0"/>
  </p:normalViewPr>
  <p:slideViewPr>
    <p:cSldViewPr snapToGrid="0" snapToObjects="1">
      <p:cViewPr varScale="1">
        <p:scale>
          <a:sx n="76" d="100"/>
          <a:sy n="76" d="100"/>
        </p:scale>
        <p:origin x="975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5/11/2021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02D7E-44A0-4F6E-B3E2-6D08B9FFA326}" type="slidenum">
              <a:rPr lang="en-GB" altLang="cy-GB" smtClean="0"/>
              <a:pPr>
                <a:defRPr/>
              </a:pPr>
              <a:t>2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25346307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9323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16A6C06-FC16-4803-B70E-A68751AE3CF9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cy-GB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24267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57225" y="793750"/>
            <a:ext cx="52959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66406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9689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A90F46F-C0F8-49CD-B1E0-CD161A3A3E30}" type="slidenum">
              <a:rPr lang="en-GB" altLang="en-US" smtClean="0">
                <a:solidFill>
                  <a:srgbClr val="000000"/>
                </a:solidFill>
              </a:rPr>
              <a:pPr/>
              <a:t>7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9016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AB8C7CB-AD63-413D-8D5E-792425964050}" type="slidenum">
              <a:rPr lang="en-GB" altLang="en-US" smtClean="0">
                <a:solidFill>
                  <a:srgbClr val="000000"/>
                </a:solidFill>
              </a:rPr>
              <a:pPr/>
              <a:t>8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8077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b="1" dirty="0" smtClean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BF73A4E-ECA2-470A-82AD-9FD4B2E6FCCB}" type="slidenum">
              <a:rPr lang="en-GB" altLang="en-US" smtClean="0">
                <a:solidFill>
                  <a:srgbClr val="000000"/>
                </a:solidFill>
              </a:rPr>
              <a:pPr/>
              <a:t>9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64177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6852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3643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9041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9037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8203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6325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04854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18809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19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65995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1971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13363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23449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50379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0000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C20BF05-8DDB-40FC-A885-279DAA34BF2A}" type="slidenum">
              <a:rPr lang="en-GB" altLang="en-US" smtClean="0">
                <a:solidFill>
                  <a:srgbClr val="000000"/>
                </a:solidFill>
              </a:rPr>
              <a:pPr/>
              <a:t>26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15589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5/11/2021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11/05/2021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8323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5/11/2021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tsd.uwtsd.ac.uk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5" Type="http://schemas.openxmlformats.org/officeDocument/2006/relationships/hyperlink" Target="mailto:j.pitmanAinsworth@uwtsd.ac.uk" TargetMode="External"/><Relationship Id="rId4" Type="http://schemas.openxmlformats.org/officeDocument/2006/relationships/hyperlink" Target="mailto:g.Tinney@uwtsd.ac.uk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tm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moodle@uwtsd.ac.uk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uwtsd.ac.uk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2151" y="4182256"/>
            <a:ext cx="82745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EAEE6002C </a:t>
            </a:r>
            <a:endParaRPr lang="en-GB" b="1" dirty="0" smtClean="0">
              <a:solidFill>
                <a:schemeClr val="bg1"/>
              </a:solidFill>
            </a:endParaRP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Plant </a:t>
            </a:r>
            <a:r>
              <a:rPr lang="en-GB" dirty="0">
                <a:solidFill>
                  <a:schemeClr val="bg1"/>
                </a:solidFill>
              </a:rPr>
              <a:t>ag </a:t>
            </a:r>
            <a:r>
              <a:rPr lang="en-GB" dirty="0" err="1">
                <a:solidFill>
                  <a:schemeClr val="bg1"/>
                </a:solidFill>
              </a:rPr>
              <a:t>anghenion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cymorth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ychwanegol</a:t>
            </a:r>
            <a:r>
              <a:rPr lang="en-GB" dirty="0">
                <a:solidFill>
                  <a:schemeClr val="bg1"/>
                </a:solidFill>
              </a:rPr>
              <a:t>: </a:t>
            </a:r>
            <a:r>
              <a:rPr lang="en-GB" dirty="0" err="1">
                <a:solidFill>
                  <a:schemeClr val="bg1"/>
                </a:solidFill>
              </a:rPr>
              <a:t>cynhwysiant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eiriolaeth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 smtClean="0">
                <a:solidFill>
                  <a:schemeClr val="bg1"/>
                </a:solidFill>
              </a:rPr>
              <a:t>thegwch</a:t>
            </a:r>
            <a:endParaRPr lang="en-GB" dirty="0" smtClean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b="1" dirty="0" smtClean="0">
                <a:solidFill>
                  <a:schemeClr val="bg1"/>
                </a:solidFill>
              </a:rPr>
              <a:t>EAEE6002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Children with additional support needs: inclusion. advocacy and equity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Lucida Sans" panose="020B0602030504020204" pitchFamily="34" charset="0"/>
              </a:rPr>
              <a:t>EAEE6002C</a:t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EAEE6002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>
                <a:latin typeface="Lucida Sans" panose="020B0602030504020204" pitchFamily="34" charset="0"/>
              </a:rPr>
              <a:t>Darlith 1 – </a:t>
            </a:r>
            <a:r>
              <a:rPr lang="en-GB" sz="4400" dirty="0" err="1">
                <a:latin typeface="Lucida Sans" panose="020B0602030504020204" pitchFamily="34" charset="0"/>
              </a:rPr>
              <a:t>Cyflwyniad</a:t>
            </a:r>
            <a:r>
              <a:rPr lang="en-GB" sz="4400" dirty="0">
                <a:latin typeface="Lucida Sans" panose="020B0602030504020204" pitchFamily="34" charset="0"/>
              </a:rPr>
              <a:t> </a:t>
            </a:r>
            <a:r>
              <a:rPr lang="en-GB" sz="4400" dirty="0" err="1">
                <a:latin typeface="Lucida Sans" panose="020B0602030504020204" pitchFamily="34" charset="0"/>
              </a:rPr>
              <a:t>i’r</a:t>
            </a:r>
            <a:r>
              <a:rPr lang="en-GB" sz="4400" dirty="0">
                <a:latin typeface="Lucida Sans" panose="020B0602030504020204" pitchFamily="34" charset="0"/>
              </a:rPr>
              <a:t> </a:t>
            </a:r>
            <a:r>
              <a:rPr lang="en-GB" sz="4400" dirty="0" err="1">
                <a:latin typeface="Lucida Sans" panose="020B0602030504020204" pitchFamily="34" charset="0"/>
              </a:rPr>
              <a:t>modwl</a:t>
            </a:r>
            <a:endParaRPr lang="en-GB" sz="44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Lecture 1 – Introduction to module</a:t>
            </a:r>
            <a:endParaRPr lang="en-GB" sz="44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8744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Cynnwys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Content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628775"/>
            <a:ext cx="424212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Cyflwyniad i’r modwl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Amcanion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Adnoddau</a:t>
            </a:r>
            <a:endParaRPr lang="cy-GB" altLang="en-US" sz="2400" kern="0" dirty="0">
              <a:solidFill>
                <a:srgbClr val="00000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buFontTx/>
              <a:buChar char="•"/>
              <a:defRPr/>
            </a:pPr>
            <a:r>
              <a:rPr lang="cy-GB" altLang="en-US" sz="24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Gofynion lefel 6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Aseiniad</a:t>
            </a:r>
            <a:endParaRPr lang="cy-GB" altLang="en-US" sz="2400" kern="0" dirty="0">
              <a:solidFill>
                <a:srgbClr val="00000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buFontTx/>
              <a:buChar char="•"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Dyddiadau cyflwyno</a:t>
            </a:r>
          </a:p>
          <a:p>
            <a:pPr>
              <a:buFontTx/>
              <a:buChar char="•"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Tasg</a:t>
            </a:r>
            <a:endParaRPr lang="cy-GB" altLang="en-US" sz="2400" kern="0" dirty="0">
              <a:solidFill>
                <a:srgbClr val="00000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4249042" cy="4114800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Introduction to module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Aims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Resources</a:t>
            </a:r>
            <a:endParaRPr lang="en-GB" altLang="en-US" sz="2400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Requirements of level 6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Assessment</a:t>
            </a:r>
            <a:endParaRPr lang="en-GB" altLang="en-US" sz="2400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buFontTx/>
              <a:buChar char="•"/>
              <a:defRPr/>
            </a:pPr>
            <a:r>
              <a:rPr lang="en-GB" altLang="en-US" sz="24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Submission </a:t>
            </a: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dates</a:t>
            </a:r>
          </a:p>
          <a:p>
            <a:pPr>
              <a:buFontTx/>
              <a:buChar char="•"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Task</a:t>
            </a:r>
            <a:endParaRPr lang="cy-GB" altLang="en-US" sz="2400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542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y-GB" altLang="cy-GB" sz="3200" dirty="0" smtClean="0">
                <a:latin typeface="Lucida Sans" panose="020B0602030504020204" pitchFamily="34" charset="0"/>
              </a:rPr>
              <a:t>Tîm y modwl</a:t>
            </a:r>
            <a:r>
              <a:rPr lang="en-GB" altLang="cy-GB" sz="3200" dirty="0" smtClean="0">
                <a:latin typeface="Lucida Sans" panose="020B0602030504020204" pitchFamily="34" charset="0"/>
              </a:rPr>
              <a:t/>
            </a:r>
            <a:br>
              <a:rPr lang="en-GB" altLang="cy-GB" sz="3200" dirty="0" smtClean="0">
                <a:latin typeface="Lucida Sans" panose="020B0602030504020204" pitchFamily="34" charset="0"/>
              </a:rPr>
            </a:br>
            <a:r>
              <a:rPr lang="en-GB" altLang="cy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The module team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359688"/>
            <a:ext cx="8363272" cy="4176464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None/>
              <a:defRPr/>
            </a:pPr>
            <a:r>
              <a:rPr lang="en-GB" sz="2800" dirty="0" smtClean="0">
                <a:latin typeface="Lucida Sans" panose="020B0602040502020204" pitchFamily="34" charset="0"/>
              </a:rPr>
              <a:t/>
            </a:r>
            <a:br>
              <a:rPr lang="en-GB" sz="2800" dirty="0" smtClean="0">
                <a:latin typeface="Lucida Sans" panose="020B0602040502020204" pitchFamily="34" charset="0"/>
              </a:rPr>
            </a:br>
            <a:r>
              <a:rPr lang="en-GB" sz="2800" dirty="0" smtClean="0">
                <a:latin typeface="Lucida Sans" panose="020B0602040502020204" pitchFamily="34" charset="0"/>
              </a:rPr>
              <a:t>Alison Rees Edwards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2800" dirty="0" smtClean="0">
                <a:latin typeface="Lucida Sans" panose="020B0602040502020204" pitchFamily="34" charset="0"/>
                <a:hlinkClick r:id="rId3"/>
              </a:rPr>
              <a:t>a.rees-edwards@uwtsd.ac.uk</a:t>
            </a:r>
            <a:r>
              <a:rPr lang="en-GB" sz="2800" dirty="0" smtClean="0">
                <a:latin typeface="Lucida Sans" panose="020B0602040502020204" pitchFamily="34" charset="0"/>
              </a:rPr>
              <a:t> </a:t>
            </a:r>
            <a:endParaRPr lang="en-GB" sz="2800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endParaRPr lang="en-GB" dirty="0">
              <a:solidFill>
                <a:srgbClr val="0000FF"/>
              </a:solidFill>
              <a:latin typeface="Lucida Sans" panose="020B06020405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cy-GB" sz="2800" dirty="0" smtClean="0">
                <a:latin typeface="Lucida Sans" panose="020B0602040502020204" pitchFamily="34" charset="0"/>
              </a:rPr>
              <a:t>Glenda Tinney</a:t>
            </a:r>
          </a:p>
          <a:p>
            <a:pPr marL="0" indent="0" eaLnBrk="1" hangingPunct="1">
              <a:buFontTx/>
              <a:buNone/>
              <a:defRPr/>
            </a:pPr>
            <a:r>
              <a:rPr lang="cy-GB" dirty="0" smtClean="0">
                <a:latin typeface="Lucida Sans" panose="020B0602040502020204" pitchFamily="34" charset="0"/>
                <a:hlinkClick r:id="rId4"/>
              </a:rPr>
              <a:t>g.tinney@uwtsd.ac.uk</a:t>
            </a:r>
            <a:endParaRPr lang="cy-GB" dirty="0" smtClean="0">
              <a:latin typeface="Lucida Sans" panose="020B06020405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endParaRPr lang="cy-GB" sz="2800" dirty="0" smtClean="0">
              <a:latin typeface="Lucida Sans" panose="020B06020405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cy-GB" dirty="0" smtClean="0">
                <a:latin typeface="Lucida Sans" panose="020B0602040502020204" pitchFamily="34" charset="0"/>
              </a:rPr>
              <a:t>Jessica Pitman</a:t>
            </a:r>
            <a:endParaRPr lang="cy-GB" sz="2800" dirty="0" smtClean="0">
              <a:latin typeface="Lucida Sans" panose="020B06020405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cy-GB" dirty="0" smtClean="0">
                <a:latin typeface="Lucida Sans" panose="020B0602040502020204" pitchFamily="34" charset="0"/>
                <a:hlinkClick r:id="rId5"/>
              </a:rPr>
              <a:t>j.pitman@uwtsd.ac.uk</a:t>
            </a:r>
            <a:r>
              <a:rPr lang="cy-GB" dirty="0" smtClean="0">
                <a:latin typeface="Lucida Sans" panose="020B0602040502020204" pitchFamily="34" charset="0"/>
              </a:rPr>
              <a:t> </a:t>
            </a:r>
            <a:endParaRPr lang="cy-GB" sz="2800" dirty="0" smtClean="0"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0923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smtClean="0">
                <a:latin typeface="Lucida Sans" panose="020B0602030504020204" pitchFamily="34" charset="0"/>
              </a:rPr>
              <a:t>Sgiliau </a:t>
            </a:r>
            <a:r>
              <a:rPr lang="en-GB" sz="3600" dirty="0" err="1" smtClean="0">
                <a:latin typeface="Lucida Sans" panose="020B0602030504020204" pitchFamily="34" charset="0"/>
              </a:rPr>
              <a:t>Cyflogadwyedd</a:t>
            </a:r>
            <a:r>
              <a:rPr lang="en-GB" sz="3600" dirty="0" smtClean="0">
                <a:latin typeface="Lucida Sans" panose="020B0602030504020204" pitchFamily="34" charset="0"/>
              </a:rPr>
              <a:t>/</a:t>
            </a:r>
            <a:r>
              <a:rPr lang="en-GB" sz="3600" dirty="0" err="1" smtClean="0">
                <a:latin typeface="Lucida Sans" panose="020B0602030504020204" pitchFamily="34" charset="0"/>
              </a:rPr>
              <a:t>Trosglwyddadwy</a:t>
            </a:r>
            <a:r>
              <a:rPr lang="en-GB" dirty="0" smtClean="0">
                <a:latin typeface="Lucida Sans" panose="020B0602030504020204" pitchFamily="34" charset="0"/>
              </a:rPr>
              <a:t/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32855"/>
            <a:ext cx="4038600" cy="3456385"/>
          </a:xfrm>
        </p:spPr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Trefn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Cynllunio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Ymchwilio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Cymryd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nodiadau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32855"/>
            <a:ext cx="3886200" cy="4044108"/>
          </a:xfrm>
        </p:spPr>
        <p:txBody>
          <a:bodyPr/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Organisation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Planning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Researching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Note taking</a:t>
            </a: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4774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Adnoddau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>
                <a:latin typeface="Lucida Sans" panose="020B0602030504020204" pitchFamily="34" charset="0"/>
              </a:rPr>
              <a:t/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Resources</a:t>
            </a:r>
            <a:endParaRPr lang="en-GB" sz="3200" dirty="0">
              <a:solidFill>
                <a:srgbClr val="00206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600201"/>
            <a:ext cx="3886200" cy="4576762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Lucida Sans" panose="020B0602030504020204" pitchFamily="34" charset="0"/>
              </a:rPr>
              <a:t>PP </a:t>
            </a:r>
            <a:r>
              <a:rPr lang="en-GB" dirty="0" err="1" smtClean="0">
                <a:latin typeface="Lucida Sans" panose="020B0602030504020204" pitchFamily="34" charset="0"/>
              </a:rPr>
              <a:t>ar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gyfer</a:t>
            </a:r>
            <a:r>
              <a:rPr lang="en-GB" dirty="0" smtClean="0">
                <a:latin typeface="Lucida Sans" panose="020B0602030504020204" pitchFamily="34" charset="0"/>
              </a:rPr>
              <a:t> y </a:t>
            </a:r>
            <a:r>
              <a:rPr lang="en-GB" dirty="0" err="1" smtClean="0">
                <a:latin typeface="Lucida Sans" panose="020B0602030504020204" pitchFamily="34" charset="0"/>
              </a:rPr>
              <a:t>ddarlith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Ymchwil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Leganto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smtClean="0">
                <a:latin typeface="Lucida Sans" panose="020B0602030504020204" pitchFamily="34" charset="0"/>
              </a:rPr>
              <a:t>Moodle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Llyfrgell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smtClean="0">
                <a:latin typeface="Lucida Sans" panose="020B0602030504020204" pitchFamily="34" charset="0"/>
              </a:rPr>
              <a:t>Google Scholar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16288" cy="398904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PP for the lecture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Research</a:t>
            </a:r>
          </a:p>
          <a:p>
            <a:r>
              <a:rPr lang="en-GB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Leganto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Moodle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Library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Google Scholar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9287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6477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0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Amcanion</a:t>
            </a:r>
            <a:r>
              <a:rPr lang="en-GB" altLang="en-US" sz="30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0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0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Aims</a:t>
            </a:r>
            <a:endParaRPr lang="en-GB" altLang="cy-GB" sz="30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268413"/>
            <a:ext cx="4242122" cy="4475162"/>
          </a:xfrm>
        </p:spPr>
        <p:txBody>
          <a:bodyPr rtlCol="0">
            <a:normAutofit/>
          </a:bodyPr>
          <a:lstStyle/>
          <a:p>
            <a:pPr>
              <a:spcBef>
                <a:spcPts val="600"/>
              </a:spcBef>
              <a:defRPr/>
            </a:pPr>
            <a:r>
              <a:rPr lang="cy-GB" altLang="en-US" sz="20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Ennill </a:t>
            </a:r>
            <a:r>
              <a:rPr lang="cy-GB" altLang="en-US" sz="20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gwybodaeth a sgiliau manylach sydd eu hangen i gynorthwyo plant ifanc ag anghenion cymorth ychwanegol.</a:t>
            </a:r>
          </a:p>
          <a:p>
            <a:pPr>
              <a:spcBef>
                <a:spcPts val="600"/>
              </a:spcBef>
              <a:defRPr/>
            </a:pPr>
            <a:r>
              <a:rPr lang="cy-GB" altLang="en-US" sz="20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Cael </a:t>
            </a:r>
            <a:r>
              <a:rPr lang="cy-GB" altLang="en-US" sz="20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dealltwriaeth fanylach o gynhwysiant, amrywiaeth a chydraddoldeb ym maes addysg a gofal blynyddoedd cynnar.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716463" y="1268413"/>
            <a:ext cx="4104010" cy="4475162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altLang="en-US" sz="20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• To </a:t>
            </a:r>
            <a:r>
              <a:rPr lang="en-GB" altLang="en-US" sz="20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gain deeper knowledge and skills needed to support young children with additional support needs.</a:t>
            </a:r>
          </a:p>
          <a:p>
            <a:pPr marL="0" indent="0">
              <a:buNone/>
              <a:defRPr/>
            </a:pPr>
            <a:r>
              <a:rPr lang="en-GB" altLang="en-US" sz="20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• To </a:t>
            </a:r>
            <a:r>
              <a:rPr lang="en-GB" altLang="en-US" sz="20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have a deeper understanding of inclusion, diversity and equality in the field of early years education and care.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0967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720725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Gofynion lefel 6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Level 6 requirements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1268413"/>
            <a:ext cx="4314130" cy="4475162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 smtClean="0">
                <a:latin typeface="Lucida Sans" pitchFamily="34" charset="0"/>
              </a:rPr>
              <a:t>Dadansoddi, mewn dyfnder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 smtClean="0">
                <a:latin typeface="Lucida Sans" pitchFamily="34" charset="0"/>
              </a:rPr>
              <a:t>Gwerthuso’n feirniadol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 smtClean="0">
                <a:latin typeface="Lucida Sans" pitchFamily="34" charset="0"/>
              </a:rPr>
              <a:t>Archwilio, mewn dyfnder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 smtClean="0">
                <a:latin typeface="Lucida Sans" pitchFamily="34" charset="0"/>
              </a:rPr>
              <a:t>Trefn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 smtClean="0">
                <a:latin typeface="Lucida Sans" pitchFamily="34" charset="0"/>
              </a:rPr>
              <a:t>Ystod o adnoddau gwybodaeth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altLang="cy-GB" dirty="0" smtClean="0">
                <a:latin typeface="Lucida Sans" pitchFamily="34" charset="0"/>
              </a:rPr>
              <a:t>Cyflwyniad</a:t>
            </a: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716462" y="1268413"/>
            <a:ext cx="4248025" cy="4475162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US" altLang="en-US" kern="0" dirty="0" err="1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Analyse</a:t>
            </a:r>
            <a:r>
              <a:rPr lang="en-US" altLang="en-US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, in depth</a:t>
            </a:r>
          </a:p>
          <a:p>
            <a:pPr>
              <a:buFontTx/>
              <a:buChar char="•"/>
              <a:defRPr/>
            </a:pPr>
            <a:r>
              <a:rPr lang="en-US" altLang="en-US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Critically evaluate</a:t>
            </a:r>
          </a:p>
          <a:p>
            <a:pPr>
              <a:buFontTx/>
              <a:buChar char="•"/>
              <a:defRPr/>
            </a:pPr>
            <a:r>
              <a:rPr lang="en-US" altLang="en-US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Explore, in depth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Organisation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Range of information sources</a:t>
            </a:r>
          </a:p>
          <a:p>
            <a:pPr>
              <a:buFontTx/>
              <a:buChar char="•"/>
              <a:defRPr/>
            </a:pPr>
            <a:r>
              <a:rPr lang="en-GB" altLang="cy-GB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3547206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720725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2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Asesiad</a:t>
            </a:r>
            <a: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en-GB" altLang="en-US" sz="32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2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Assignment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1268413"/>
            <a:ext cx="4026098" cy="4475162"/>
          </a:xfrm>
        </p:spPr>
        <p:txBody>
          <a:bodyPr rtlCol="0">
            <a:normAutofit/>
          </a:bodyPr>
          <a:lstStyle/>
          <a:p>
            <a:pPr>
              <a:spcBef>
                <a:spcPts val="600"/>
              </a:spcBef>
              <a:defRPr/>
            </a:pPr>
            <a:r>
              <a:rPr lang="cy-GB" altLang="en-US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Cyflwyniad Poster</a:t>
            </a:r>
          </a:p>
          <a:p>
            <a:pPr marL="0" indent="0">
              <a:spcBef>
                <a:spcPts val="600"/>
              </a:spcBef>
              <a:buNone/>
              <a:defRPr/>
            </a:pPr>
            <a:r>
              <a:rPr lang="cy-GB" altLang="en-US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Wythnos 7.6.21</a:t>
            </a:r>
          </a:p>
          <a:p>
            <a:pPr marL="0" indent="0">
              <a:spcBef>
                <a:spcPts val="600"/>
              </a:spcBef>
              <a:buNone/>
              <a:defRPr/>
            </a:pPr>
            <a:r>
              <a:rPr lang="cy-GB" altLang="en-US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TEAMS</a:t>
            </a:r>
          </a:p>
          <a:p>
            <a:pPr marL="0" indent="0">
              <a:spcBef>
                <a:spcPts val="600"/>
              </a:spcBef>
              <a:buNone/>
              <a:defRPr/>
            </a:pPr>
            <a:r>
              <a:rPr lang="cy-GB" altLang="en-US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(Poster ar TURNITIN)</a:t>
            </a:r>
          </a:p>
          <a:p>
            <a:pPr>
              <a:spcBef>
                <a:spcPts val="600"/>
              </a:spcBef>
              <a:defRPr/>
            </a:pPr>
            <a:endParaRPr lang="cy-GB" altLang="en-US" kern="0" dirty="0" smtClean="0">
              <a:solidFill>
                <a:srgbClr val="000000"/>
              </a:solidFill>
              <a:latin typeface="Lucida Sans" panose="020B0602030504020204" pitchFamily="34" charset="0"/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>
              <a:spcBef>
                <a:spcPts val="600"/>
              </a:spcBef>
              <a:defRPr/>
            </a:pPr>
            <a:r>
              <a:rPr lang="cy-GB" altLang="en-US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Cydrannau Ysgrifenedig 12.6.21</a:t>
            </a:r>
          </a:p>
          <a:p>
            <a:pPr marL="0" indent="0">
              <a:spcBef>
                <a:spcPts val="600"/>
              </a:spcBef>
              <a:buNone/>
              <a:defRPr/>
            </a:pPr>
            <a:r>
              <a:rPr lang="cy-GB" altLang="en-US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TURNITIN erbyn 23:59yh</a:t>
            </a:r>
            <a:endParaRPr lang="cy-GB" altLang="en-US" kern="0" dirty="0">
              <a:solidFill>
                <a:srgbClr val="000000"/>
              </a:solidFill>
              <a:latin typeface="Lucida Sans" panose="020B0602030504020204" pitchFamily="34" charset="0"/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marL="0" indent="0" algn="just">
              <a:spcBef>
                <a:spcPts val="600"/>
              </a:spcBef>
              <a:buFont typeface="Arial" panose="020B0604020202020204" pitchFamily="34" charset="0"/>
              <a:buNone/>
              <a:defRPr/>
            </a:pPr>
            <a:endParaRPr lang="cy-GB" altLang="en-US" sz="2200" kern="0" dirty="0">
              <a:solidFill>
                <a:srgbClr val="000000"/>
              </a:solidFill>
              <a:latin typeface="Lucida Sans" panose="020B0602030504020204" pitchFamily="34" charset="0"/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716463" y="1268413"/>
            <a:ext cx="4176712" cy="4475162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altLang="en-US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Poster Presentation</a:t>
            </a:r>
          </a:p>
          <a:p>
            <a:pPr marL="0" indent="0">
              <a:buNone/>
              <a:defRPr/>
            </a:pPr>
            <a:r>
              <a:rPr lang="en-US" altLang="en-US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Week 7.6.21</a:t>
            </a:r>
          </a:p>
          <a:p>
            <a:pPr marL="0" indent="0">
              <a:buNone/>
              <a:defRPr/>
            </a:pPr>
            <a:r>
              <a:rPr lang="en-US" altLang="en-US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TEAMS</a:t>
            </a:r>
          </a:p>
          <a:p>
            <a:pPr marL="0" indent="0">
              <a:buNone/>
              <a:defRPr/>
            </a:pPr>
            <a:r>
              <a:rPr lang="en-US" altLang="en-US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(Poster on TURNITIN)</a:t>
            </a:r>
          </a:p>
          <a:p>
            <a:pPr marL="0" indent="0">
              <a:buNone/>
              <a:defRPr/>
            </a:pPr>
            <a:endParaRPr lang="en-US" altLang="en-US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>
              <a:defRPr/>
            </a:pPr>
            <a:r>
              <a:rPr lang="en-US" altLang="en-US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Written Components 12.6.21</a:t>
            </a:r>
          </a:p>
          <a:p>
            <a:pPr marL="0" indent="0">
              <a:buNone/>
              <a:defRPr/>
            </a:pPr>
            <a:r>
              <a:rPr lang="en-GB" altLang="en-US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TURNITIN by 23:59pm</a:t>
            </a:r>
            <a:endParaRPr lang="en-US" altLang="en-US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 marL="0" indent="0">
              <a:buNone/>
              <a:defRPr/>
            </a:pPr>
            <a:endParaRPr lang="en-US" altLang="en-US" sz="2000" kern="0" dirty="0" smtClean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40763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43240"/>
            <a:ext cx="7886700" cy="70269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dirty="0" err="1" smtClean="0">
                <a:latin typeface="Lucida Sans" panose="020B0602030504020204" pitchFamily="34" charset="0"/>
              </a:rPr>
              <a:t>Cyfarwyddyd</a:t>
            </a:r>
            <a:r>
              <a:rPr lang="en-GB" sz="2800" dirty="0" smtClean="0">
                <a:latin typeface="Lucida Sans" panose="020B0602030504020204" pitchFamily="34" charset="0"/>
              </a:rPr>
              <a:t> </a:t>
            </a:r>
            <a:r>
              <a:rPr lang="en-GB" sz="2800" dirty="0" err="1">
                <a:latin typeface="Lucida Sans" panose="020B0602030504020204" pitchFamily="34" charset="0"/>
              </a:rPr>
              <a:t>yr</a:t>
            </a:r>
            <a:r>
              <a:rPr lang="en-GB" sz="2800" dirty="0">
                <a:latin typeface="Lucida Sans" panose="020B0602030504020204" pitchFamily="34" charset="0"/>
              </a:rPr>
              <a:t> </a:t>
            </a:r>
            <a:r>
              <a:rPr lang="en-GB" sz="2800" dirty="0" err="1">
                <a:latin typeface="Lucida Sans" panose="020B0602030504020204" pitchFamily="34" charset="0"/>
              </a:rPr>
              <a:t>aseiniad</a:t>
            </a:r>
            <a:r>
              <a:rPr lang="en-GB" sz="2800" dirty="0">
                <a:latin typeface="Lucida Sans" panose="020B0602030504020204" pitchFamily="34" charset="0"/>
              </a:rPr>
              <a:t/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Assessment brief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2160" y="1094577"/>
            <a:ext cx="4352690" cy="4382814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Dewiswch ADY o </a:t>
            </a:r>
            <a:r>
              <a:rPr lang="en-GB" dirty="0" err="1">
                <a:latin typeface="Lucida Sans" panose="020B0602030504020204" pitchFamily="34" charset="0"/>
              </a:rPr>
              <a:t>ddiddordeb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>
                <a:latin typeface="Lucida Sans" panose="020B0602030504020204" pitchFamily="34" charset="0"/>
              </a:rPr>
              <a:t> chi ac ymgymrwch </a:t>
            </a:r>
            <a:r>
              <a:rPr lang="en-GB" dirty="0" err="1">
                <a:latin typeface="Lucida Sans" panose="020B0602030504020204" pitchFamily="34" charset="0"/>
              </a:rPr>
              <a:t>mewn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ymchwil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annibynnol</a:t>
            </a:r>
            <a:r>
              <a:rPr lang="en-GB" dirty="0">
                <a:latin typeface="Lucida Sans" panose="020B0602030504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Cwblhewch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err="1">
                <a:latin typeface="Lucida Sans" panose="020B0602030504020204" pitchFamily="34" charset="0"/>
              </a:rPr>
              <a:t>canlynol</a:t>
            </a:r>
            <a:r>
              <a:rPr lang="en-GB" dirty="0">
                <a:latin typeface="Lucida Sans" panose="020B0602030504020204" pitchFamily="34" charset="0"/>
              </a:rPr>
              <a:t>:</a:t>
            </a:r>
          </a:p>
          <a:p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a) </a:t>
            </a:r>
            <a:r>
              <a:rPr lang="en-GB" dirty="0" err="1" smtClean="0">
                <a:latin typeface="Lucida Sans" panose="020B0602030504020204" pitchFamily="34" charset="0"/>
              </a:rPr>
              <a:t>Gan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gyfeirio</a:t>
            </a:r>
            <a:r>
              <a:rPr lang="en-GB" dirty="0">
                <a:latin typeface="Lucida Sans" panose="020B0602030504020204" pitchFamily="34" charset="0"/>
              </a:rPr>
              <a:t> at </a:t>
            </a:r>
            <a:r>
              <a:rPr lang="en-GB" dirty="0" err="1">
                <a:latin typeface="Lucida Sans" panose="020B0602030504020204" pitchFamily="34" charset="0"/>
              </a:rPr>
              <a:t>hawliau</a:t>
            </a:r>
            <a:r>
              <a:rPr lang="en-GB" dirty="0">
                <a:latin typeface="Lucida Sans" panose="020B0602030504020204" pitchFamily="34" charset="0"/>
              </a:rPr>
              <a:t> plant, </a:t>
            </a:r>
            <a:r>
              <a:rPr lang="en-GB" dirty="0" err="1">
                <a:latin typeface="Lucida Sans" panose="020B0602030504020204" pitchFamily="34" charset="0"/>
              </a:rPr>
              <a:t>esboniwch</a:t>
            </a:r>
            <a:r>
              <a:rPr lang="en-GB" dirty="0">
                <a:latin typeface="Lucida Sans" panose="020B0602030504020204" pitchFamily="34" charset="0"/>
              </a:rPr>
              <a:t>,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fanwl</a:t>
            </a:r>
            <a:r>
              <a:rPr lang="en-GB" dirty="0">
                <a:latin typeface="Lucida Sans" panose="020B0602030504020204" pitchFamily="34" charset="0"/>
              </a:rPr>
              <a:t>, </a:t>
            </a:r>
            <a:r>
              <a:rPr lang="en-GB" dirty="0" err="1">
                <a:latin typeface="Lucida Sans" panose="020B0602030504020204" pitchFamily="34" charset="0"/>
              </a:rPr>
              <a:t>pwysigrwydd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ymyrraeth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gynnar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blentyn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gyda'ch</a:t>
            </a:r>
            <a:r>
              <a:rPr lang="en-GB" dirty="0">
                <a:latin typeface="Lucida Sans" panose="020B0602030504020204" pitchFamily="34" charset="0"/>
              </a:rPr>
              <a:t> ADY </a:t>
            </a:r>
            <a:r>
              <a:rPr lang="en-GB" dirty="0" err="1">
                <a:latin typeface="Lucida Sans" panose="020B0602030504020204" pitchFamily="34" charset="0"/>
              </a:rPr>
              <a:t>dewisol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b="1" dirty="0">
                <a:latin typeface="Lucida Sans" panose="020B0602030504020204" pitchFamily="34" charset="0"/>
              </a:rPr>
              <a:t>(1000 </a:t>
            </a:r>
            <a:r>
              <a:rPr lang="en-GB" b="1" dirty="0" err="1">
                <a:latin typeface="Lucida Sans" panose="020B0602030504020204" pitchFamily="34" charset="0"/>
              </a:rPr>
              <a:t>gair</a:t>
            </a:r>
            <a:r>
              <a:rPr lang="en-GB" b="1" dirty="0">
                <a:latin typeface="Lucida Sans" panose="020B0602030504020204" pitchFamily="34" charset="0"/>
              </a:rPr>
              <a:t>)</a:t>
            </a:r>
          </a:p>
          <a:p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b) </a:t>
            </a:r>
            <a:r>
              <a:rPr lang="en-GB" dirty="0" err="1" smtClean="0">
                <a:latin typeface="Lucida Sans" panose="020B0602030504020204" pitchFamily="34" charset="0"/>
              </a:rPr>
              <a:t>Dadansoddwch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feirniadol</a:t>
            </a:r>
            <a:r>
              <a:rPr lang="en-GB" dirty="0">
                <a:latin typeface="Lucida Sans" panose="020B0602030504020204" pitchFamily="34" charset="0"/>
              </a:rPr>
              <a:t> UN </a:t>
            </a:r>
            <a:r>
              <a:rPr lang="en-GB" dirty="0" err="1">
                <a:latin typeface="Lucida Sans" panose="020B0602030504020204" pitchFamily="34" charset="0"/>
              </a:rPr>
              <a:t>neu</a:t>
            </a:r>
            <a:r>
              <a:rPr lang="en-GB" dirty="0">
                <a:latin typeface="Lucida Sans" panose="020B0602030504020204" pitchFamily="34" charset="0"/>
              </a:rPr>
              <a:t> DDAU o </a:t>
            </a:r>
            <a:r>
              <a:rPr lang="en-GB" dirty="0" err="1">
                <a:latin typeface="Lucida Sans" panose="020B0602030504020204" pitchFamily="34" charset="0"/>
              </a:rPr>
              <a:t>rwystrau</a:t>
            </a:r>
            <a:r>
              <a:rPr lang="en-GB" dirty="0">
                <a:latin typeface="Lucida Sans" panose="020B0602030504020204" pitchFamily="34" charset="0"/>
              </a:rPr>
              <a:t> gall y </a:t>
            </a:r>
            <a:r>
              <a:rPr lang="en-GB" dirty="0" err="1">
                <a:latin typeface="Lucida Sans" panose="020B0602030504020204" pitchFamily="34" charset="0"/>
              </a:rPr>
              <a:t>plentyn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gyda'ch</a:t>
            </a:r>
            <a:r>
              <a:rPr lang="en-GB" dirty="0">
                <a:latin typeface="Lucida Sans" panose="020B0602030504020204" pitchFamily="34" charset="0"/>
              </a:rPr>
              <a:t> ADY </a:t>
            </a:r>
            <a:r>
              <a:rPr lang="en-GB" dirty="0" err="1">
                <a:latin typeface="Lucida Sans" panose="020B0602030504020204" pitchFamily="34" charset="0"/>
              </a:rPr>
              <a:t>dewisol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profi</a:t>
            </a:r>
            <a:r>
              <a:rPr lang="en-GB" dirty="0">
                <a:latin typeface="Lucida Sans" panose="020B0602030504020204" pitchFamily="34" charset="0"/>
              </a:rPr>
              <a:t>. </a:t>
            </a:r>
            <a:r>
              <a:rPr lang="en-GB" dirty="0" err="1">
                <a:latin typeface="Lucida Sans" panose="020B0602030504020204" pitchFamily="34" charset="0"/>
              </a:rPr>
              <a:t>Ystyriwch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effaith</a:t>
            </a:r>
            <a:r>
              <a:rPr lang="en-GB" dirty="0">
                <a:latin typeface="Lucida Sans" panose="020B0602030504020204" pitchFamily="34" charset="0"/>
              </a:rPr>
              <a:t> gall y </a:t>
            </a:r>
            <a:r>
              <a:rPr lang="en-GB" dirty="0" err="1">
                <a:latin typeface="Lucida Sans" panose="020B0602030504020204" pitchFamily="34" charset="0"/>
              </a:rPr>
              <a:t>rhwystr</a:t>
            </a:r>
            <a:r>
              <a:rPr lang="en-GB" dirty="0">
                <a:latin typeface="Lucida Sans" panose="020B0602030504020204" pitchFamily="34" charset="0"/>
              </a:rPr>
              <a:t>/au </a:t>
            </a:r>
            <a:r>
              <a:rPr lang="en-GB" dirty="0" err="1">
                <a:latin typeface="Lucida Sans" panose="020B0602030504020204" pitchFamily="34" charset="0"/>
              </a:rPr>
              <a:t>yma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cael</a:t>
            </a:r>
            <a:r>
              <a:rPr lang="en-GB" dirty="0">
                <a:latin typeface="Lucida Sans" panose="020B0602030504020204" pitchFamily="34" charset="0"/>
              </a:rPr>
              <a:t>/</a:t>
            </a:r>
            <a:r>
              <a:rPr lang="en-GB" dirty="0" err="1">
                <a:latin typeface="Lucida Sans" panose="020B0602030504020204" pitchFamily="34" charset="0"/>
              </a:rPr>
              <a:t>eu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cael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err="1">
                <a:latin typeface="Lucida Sans" panose="020B0602030504020204" pitchFamily="34" charset="0"/>
              </a:rPr>
              <a:t>plentyn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b="1" dirty="0">
                <a:latin typeface="Lucida Sans" panose="020B0602030504020204" pitchFamily="34" charset="0"/>
              </a:rPr>
              <a:t>(1000 </a:t>
            </a:r>
            <a:r>
              <a:rPr lang="en-GB" b="1" dirty="0" err="1">
                <a:latin typeface="Lucida Sans" panose="020B0602030504020204" pitchFamily="34" charset="0"/>
              </a:rPr>
              <a:t>gair</a:t>
            </a:r>
            <a:r>
              <a:rPr lang="en-GB" b="1" dirty="0">
                <a:latin typeface="Lucida Sans" panose="020B0602030504020204" pitchFamily="34" charset="0"/>
              </a:rPr>
              <a:t>)</a:t>
            </a:r>
          </a:p>
          <a:p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c) </a:t>
            </a:r>
            <a:r>
              <a:rPr lang="en-GB" dirty="0" err="1" smtClean="0">
                <a:latin typeface="Lucida Sans" panose="020B0602030504020204" pitchFamily="34" charset="0"/>
              </a:rPr>
              <a:t>Gwerthuswch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feirniadol</a:t>
            </a:r>
            <a:r>
              <a:rPr lang="en-GB" dirty="0">
                <a:latin typeface="Lucida Sans" panose="020B0602030504020204" pitchFamily="34" charset="0"/>
              </a:rPr>
              <a:t> UN </a:t>
            </a:r>
            <a:r>
              <a:rPr lang="en-GB" dirty="0" err="1">
                <a:latin typeface="Lucida Sans" panose="020B0602030504020204" pitchFamily="34" charset="0"/>
              </a:rPr>
              <a:t>enghraifft</a:t>
            </a:r>
            <a:r>
              <a:rPr lang="en-GB" dirty="0">
                <a:latin typeface="Lucida Sans" panose="020B0602030504020204" pitchFamily="34" charset="0"/>
              </a:rPr>
              <a:t> o </a:t>
            </a:r>
            <a:r>
              <a:rPr lang="en-GB" dirty="0" err="1">
                <a:latin typeface="Lucida Sans" panose="020B0602030504020204" pitchFamily="34" charset="0"/>
              </a:rPr>
              <a:t>gymorth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gyfer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plentyn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gyda'ch</a:t>
            </a:r>
            <a:r>
              <a:rPr lang="en-GB" dirty="0">
                <a:latin typeface="Lucida Sans" panose="020B0602030504020204" pitchFamily="34" charset="0"/>
              </a:rPr>
              <a:t> ADY </a:t>
            </a:r>
            <a:r>
              <a:rPr lang="en-GB" dirty="0" err="1">
                <a:latin typeface="Lucida Sans" panose="020B0602030504020204" pitchFamily="34" charset="0"/>
              </a:rPr>
              <a:t>dewisol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mewn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lleoliad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blynyddoedd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cynnar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b="1" dirty="0">
                <a:latin typeface="Lucida Sans" panose="020B0602030504020204" pitchFamily="34" charset="0"/>
              </a:rPr>
              <a:t>(500 </a:t>
            </a:r>
            <a:r>
              <a:rPr lang="en-GB" b="1" dirty="0" err="1">
                <a:latin typeface="Lucida Sans" panose="020B0602030504020204" pitchFamily="34" charset="0"/>
              </a:rPr>
              <a:t>gair</a:t>
            </a:r>
            <a:r>
              <a:rPr lang="en-GB" b="1" dirty="0">
                <a:latin typeface="Lucida Sans" panose="020B0602030504020204" pitchFamily="34" charset="0"/>
              </a:rPr>
              <a:t>)</a:t>
            </a:r>
          </a:p>
          <a:p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err="1" smtClean="0">
                <a:latin typeface="Lucida Sans" panose="020B0602030504020204" pitchFamily="34" charset="0"/>
              </a:rPr>
              <a:t>ch</a:t>
            </a:r>
            <a:r>
              <a:rPr lang="en-GB" dirty="0" smtClean="0">
                <a:latin typeface="Lucida Sans" panose="020B0602030504020204" pitchFamily="34" charset="0"/>
              </a:rPr>
              <a:t>) </a:t>
            </a:r>
            <a:r>
              <a:rPr lang="en-GB" dirty="0" err="1" smtClean="0">
                <a:latin typeface="Lucida Sans" panose="020B0602030504020204" pitchFamily="34" charset="0"/>
              </a:rPr>
              <a:t>Gan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gyfeirio</a:t>
            </a:r>
            <a:r>
              <a:rPr lang="en-GB" dirty="0">
                <a:latin typeface="Lucida Sans" panose="020B0602030504020204" pitchFamily="34" charset="0"/>
              </a:rPr>
              <a:t> at </a:t>
            </a:r>
            <a:r>
              <a:rPr lang="en-GB" dirty="0" err="1">
                <a:latin typeface="Lucida Sans" panose="020B0602030504020204" pitchFamily="34" charset="0"/>
              </a:rPr>
              <a:t>newidiadau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arfaethedig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ddeddfwriaeth</a:t>
            </a:r>
            <a:r>
              <a:rPr lang="en-GB" dirty="0">
                <a:latin typeface="Lucida Sans" panose="020B0602030504020204" pitchFamily="34" charset="0"/>
              </a:rPr>
              <a:t> ADY </a:t>
            </a:r>
            <a:r>
              <a:rPr lang="en-GB" dirty="0" err="1">
                <a:latin typeface="Lucida Sans" panose="020B0602030504020204" pitchFamily="34" charset="0"/>
              </a:rPr>
              <a:t>yng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Nghymru</a:t>
            </a:r>
            <a:r>
              <a:rPr lang="en-GB" dirty="0">
                <a:latin typeface="Lucida Sans" panose="020B0602030504020204" pitchFamily="34" charset="0"/>
              </a:rPr>
              <a:t>, </a:t>
            </a:r>
            <a:r>
              <a:rPr lang="en-GB" dirty="0" err="1">
                <a:latin typeface="Lucida Sans" panose="020B0602030504020204" pitchFamily="34" charset="0"/>
              </a:rPr>
              <a:t>creuwch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>
                <a:latin typeface="Lucida Sans" panose="020B0602030504020204" pitchFamily="34" charset="0"/>
              </a:rPr>
              <a:t>chyflwynwch</a:t>
            </a:r>
            <a:r>
              <a:rPr lang="en-GB" dirty="0">
                <a:latin typeface="Lucida Sans" panose="020B0602030504020204" pitchFamily="34" charset="0"/>
              </a:rPr>
              <a:t> poster </a:t>
            </a:r>
            <a:r>
              <a:rPr lang="en-GB" dirty="0" err="1">
                <a:latin typeface="Lucida Sans" panose="020B0602030504020204" pitchFamily="34" charset="0"/>
              </a:rPr>
              <a:t>academaidd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oblygiadau'r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newidiadau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yma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ymarferwyr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blynyddoedd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cynnar</a:t>
            </a:r>
            <a:r>
              <a:rPr lang="en-GB" dirty="0">
                <a:latin typeface="Lucida Sans" panose="020B0602030504020204" pitchFamily="34" charset="0"/>
              </a:rPr>
              <a:t> (</a:t>
            </a:r>
            <a:r>
              <a:rPr lang="en-GB" b="1" dirty="0">
                <a:latin typeface="Lucida Sans" panose="020B0602030504020204" pitchFamily="34" charset="0"/>
              </a:rPr>
              <a:t>15 </a:t>
            </a:r>
            <a:r>
              <a:rPr lang="en-GB" b="1" dirty="0" err="1">
                <a:latin typeface="Lucida Sans" panose="020B0602030504020204" pitchFamily="34" charset="0"/>
              </a:rPr>
              <a:t>munud</a:t>
            </a:r>
            <a:r>
              <a:rPr lang="en-GB" b="1" dirty="0">
                <a:latin typeface="Lucida Sans" panose="020B0602030504020204" pitchFamily="34" charset="0"/>
              </a:rPr>
              <a:t>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094576"/>
            <a:ext cx="4339178" cy="4878304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Choose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an ALN of interest to you and undertake independent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research.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Complete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the following: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a) With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reference to children’s rights, explain, in depth, the importance of early intervention for a child with your chosen ALN </a:t>
            </a: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(1000 words</a:t>
            </a:r>
            <a:r>
              <a:rPr lang="en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)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b) Critically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analyse ONE or TWO barriers the child with your chosen ALN may experience. Consider the impact the barrier/s may have on the child </a:t>
            </a: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(1000 words</a:t>
            </a:r>
            <a:r>
              <a:rPr lang="en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)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c) Critically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evaluate ONE example of how a child with your chosen ALN is supported in an early years setting </a:t>
            </a: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(500 words</a:t>
            </a:r>
            <a:r>
              <a:rPr lang="en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)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d) With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reference to impending changes to ALN legislation in Wales, create and present an academic poster on the implications of these changes for early years practitioners (</a:t>
            </a: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15 minutes)</a:t>
            </a:r>
          </a:p>
        </p:txBody>
      </p:sp>
    </p:spTree>
    <p:extLst>
      <p:ext uri="{BB962C8B-B14F-4D97-AF65-F5344CB8AC3E}">
        <p14:creationId xmlns:p14="http://schemas.microsoft.com/office/powerpoint/2010/main" val="910557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43240"/>
            <a:ext cx="7886700" cy="70269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dirty="0" err="1">
                <a:latin typeface="Lucida Sans" panose="020B0602030504020204" pitchFamily="34" charset="0"/>
              </a:rPr>
              <a:t>Gofynnwch</a:t>
            </a:r>
            <a:r>
              <a:rPr lang="en-GB" sz="2800" dirty="0">
                <a:latin typeface="Lucida Sans" panose="020B0602030504020204" pitchFamily="34" charset="0"/>
              </a:rPr>
              <a:t> </a:t>
            </a:r>
            <a:r>
              <a:rPr lang="en-GB" sz="2800" dirty="0" err="1">
                <a:latin typeface="Lucida Sans" panose="020B0602030504020204" pitchFamily="34" charset="0"/>
              </a:rPr>
              <a:t>eich</a:t>
            </a:r>
            <a:r>
              <a:rPr lang="en-GB" sz="2800" dirty="0">
                <a:latin typeface="Lucida Sans" panose="020B0602030504020204" pitchFamily="34" charset="0"/>
              </a:rPr>
              <a:t> </a:t>
            </a:r>
            <a:r>
              <a:rPr lang="en-GB" sz="2800" dirty="0" err="1">
                <a:latin typeface="Lucida Sans" panose="020B0602030504020204" pitchFamily="34" charset="0"/>
              </a:rPr>
              <a:t>hunan</a:t>
            </a:r>
            <a:r>
              <a:rPr lang="en-GB" sz="2800" dirty="0">
                <a:latin typeface="Lucida Sans" panose="020B0602030504020204" pitchFamily="34" charset="0"/>
              </a:rPr>
              <a:t>…</a:t>
            </a:r>
            <a:br>
              <a:rPr lang="en-GB" sz="2800" dirty="0">
                <a:latin typeface="Lucida Sans" panose="020B0602030504020204" pitchFamily="34" charset="0"/>
              </a:rPr>
            </a:br>
            <a:r>
              <a:rPr lang="en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Ask yourself…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2160" y="1094577"/>
            <a:ext cx="4352690" cy="4382814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latin typeface="Lucida Sans" panose="020B0602030504020204" pitchFamily="34" charset="0"/>
              </a:rPr>
              <a:t>Beth </a:t>
            </a:r>
            <a:r>
              <a:rPr lang="en-GB" dirty="0" err="1">
                <a:latin typeface="Lucida Sans" panose="020B0602030504020204" pitchFamily="34" charset="0"/>
              </a:rPr>
              <a:t>yw’n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niddordeb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>
                <a:latin typeface="Lucida Sans" panose="020B0602030504020204" pitchFamily="34" charset="0"/>
              </a:rPr>
              <a:t>?</a:t>
            </a:r>
          </a:p>
          <a:p>
            <a:r>
              <a:rPr lang="en-GB" dirty="0">
                <a:latin typeface="Lucida Sans" panose="020B0602030504020204" pitchFamily="34" charset="0"/>
              </a:rPr>
              <a:t>Beth </a:t>
            </a:r>
            <a:r>
              <a:rPr lang="en-GB" dirty="0" err="1">
                <a:latin typeface="Lucida Sans" panose="020B0602030504020204" pitchFamily="34" charset="0"/>
              </a:rPr>
              <a:t>fyddai’n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fuddiol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arfer</a:t>
            </a:r>
            <a:r>
              <a:rPr lang="en-GB" dirty="0">
                <a:latin typeface="Lucida Sans" panose="020B0602030504020204" pitchFamily="34" charset="0"/>
              </a:rPr>
              <a:t>?</a:t>
            </a:r>
          </a:p>
          <a:p>
            <a:r>
              <a:rPr lang="en-GB" dirty="0">
                <a:latin typeface="Lucida Sans" panose="020B0602030504020204" pitchFamily="34" charset="0"/>
              </a:rPr>
              <a:t>Beth </a:t>
            </a:r>
            <a:r>
              <a:rPr lang="en-GB" dirty="0" err="1">
                <a:latin typeface="Lucida Sans" panose="020B0602030504020204" pitchFamily="34" charset="0"/>
              </a:rPr>
              <a:t>dwi’n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gwybod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barod</a:t>
            </a:r>
            <a:r>
              <a:rPr lang="en-GB" dirty="0">
                <a:latin typeface="Lucida Sans" panose="020B0602030504020204" pitchFamily="34" charset="0"/>
              </a:rPr>
              <a:t>?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Oes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digon</a:t>
            </a:r>
            <a:r>
              <a:rPr lang="en-GB" dirty="0">
                <a:latin typeface="Lucida Sans" panose="020B0602030504020204" pitchFamily="34" charset="0"/>
              </a:rPr>
              <a:t> o </a:t>
            </a:r>
            <a:r>
              <a:rPr lang="en-GB" dirty="0" err="1">
                <a:latin typeface="Lucida Sans" panose="020B0602030504020204" pitchFamily="34" charset="0"/>
              </a:rPr>
              <a:t>wybodaeth</a:t>
            </a:r>
            <a:r>
              <a:rPr lang="en-GB" dirty="0">
                <a:latin typeface="Lucida Sans" panose="020B0602030504020204" pitchFamily="34" charset="0"/>
              </a:rPr>
              <a:t>?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Ble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dwi’n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dechrau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ymchwilio</a:t>
            </a:r>
            <a:r>
              <a:rPr lang="en-GB" dirty="0">
                <a:latin typeface="Lucida Sans" panose="020B0602030504020204" pitchFamily="34" charset="0"/>
              </a:rPr>
              <a:t>?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Ydw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deall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err="1">
                <a:latin typeface="Lucida Sans" panose="020B0602030504020204" pitchFamily="34" charset="0"/>
              </a:rPr>
              <a:t>gofynion</a:t>
            </a:r>
            <a:r>
              <a:rPr lang="en-GB" dirty="0">
                <a:latin typeface="Lucida Sans" panose="020B0602030504020204" pitchFamily="34" charset="0"/>
              </a:rPr>
              <a:t>?</a:t>
            </a:r>
          </a:p>
          <a:p>
            <a:r>
              <a:rPr lang="en-GB" dirty="0">
                <a:latin typeface="Lucida Sans" panose="020B0602030504020204" pitchFamily="34" charset="0"/>
              </a:rPr>
              <a:t>Beth </a:t>
            </a:r>
            <a:r>
              <a:rPr lang="en-GB" dirty="0" err="1">
                <a:latin typeface="Lucida Sans" panose="020B0602030504020204" pitchFamily="34" charset="0"/>
              </a:rPr>
              <a:t>sydd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wedi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gadael</a:t>
            </a:r>
            <a:r>
              <a:rPr lang="en-GB" dirty="0">
                <a:latin typeface="Lucida Sans" panose="020B0602030504020204" pitchFamily="34" charset="0"/>
              </a:rPr>
              <a:t> fi </a:t>
            </a:r>
            <a:r>
              <a:rPr lang="en-GB" dirty="0" err="1">
                <a:latin typeface="Lucida Sans" panose="020B0602030504020204" pitchFamily="34" charset="0"/>
              </a:rPr>
              <a:t>lawr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mewn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aseiniadau</a:t>
            </a:r>
            <a:r>
              <a:rPr lang="en-GB" dirty="0" smtClean="0">
                <a:latin typeface="Lucida Sans" panose="020B0602030504020204" pitchFamily="34" charset="0"/>
              </a:rPr>
              <a:t>?</a:t>
            </a:r>
            <a:endParaRPr lang="en-GB" dirty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094576"/>
            <a:ext cx="4086929" cy="4599027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What am I interested in?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What would benefit my practice?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What do I know already?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Is there sufficient information?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Where do I start researching?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Do I understand the requirements?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What has let me down in past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assignments?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75255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rmAutofit fontScale="90000"/>
          </a:bodyPr>
          <a:lstStyle/>
          <a:p>
            <a:pPr algn="ctr"/>
            <a:r>
              <a:rPr lang="cy-GB" sz="2800" dirty="0" smtClean="0">
                <a:latin typeface="Lucida Sans" panose="020B0602030504020204" pitchFamily="34" charset="0"/>
              </a:rPr>
              <a:t>Ymchwil</a:t>
            </a:r>
            <a:br>
              <a:rPr lang="cy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Research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199213"/>
            <a:ext cx="4154495" cy="441781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Lucida Sans" panose="020B0602030504020204" pitchFamily="34" charset="0"/>
              </a:rPr>
              <a:t>Dewiswch ADY o </a:t>
            </a:r>
            <a:r>
              <a:rPr lang="en-GB" b="1" dirty="0" err="1">
                <a:latin typeface="Lucida Sans" panose="020B0602030504020204" pitchFamily="34" charset="0"/>
              </a:rPr>
              <a:t>ddiddordeb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i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smtClean="0">
                <a:latin typeface="Lucida Sans" panose="020B0602030504020204" pitchFamily="34" charset="0"/>
              </a:rPr>
              <a:t>chi:</a:t>
            </a:r>
            <a:endParaRPr lang="en-GB" b="1" dirty="0">
              <a:latin typeface="Lucida Sans" panose="020B0602030504020204" pitchFamily="34" charset="0"/>
            </a:endParaRPr>
          </a:p>
          <a:p>
            <a:r>
              <a:rPr lang="en-GB" dirty="0" smtClean="0">
                <a:latin typeface="Lucida Sans" panose="020B0602030504020204" pitchFamily="34" charset="0"/>
              </a:rPr>
              <a:t>ADC</a:t>
            </a:r>
          </a:p>
          <a:p>
            <a:r>
              <a:rPr lang="en-GB" dirty="0" smtClean="0">
                <a:latin typeface="Lucida Sans" panose="020B0602030504020204" pitchFamily="34" charset="0"/>
              </a:rPr>
              <a:t>ADCG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Awtistiaeth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Syndrom</a:t>
            </a:r>
            <a:r>
              <a:rPr lang="en-GB" dirty="0">
                <a:latin typeface="Lucida Sans" panose="020B0602030504020204" pitchFamily="34" charset="0"/>
              </a:rPr>
              <a:t> Asperger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Syndrom</a:t>
            </a:r>
            <a:r>
              <a:rPr lang="en-GB" dirty="0">
                <a:latin typeface="Lucida Sans" panose="020B0602030504020204" pitchFamily="34" charset="0"/>
              </a:rPr>
              <a:t> Down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Dyslecsia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Dyspracsia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Parlys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ymennydd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Epilepsi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Oedfa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datblygiad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byd-eang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Mudandod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Syndrom</a:t>
            </a:r>
            <a:r>
              <a:rPr lang="en-GB" dirty="0">
                <a:latin typeface="Lucida Sans" panose="020B0602030504020204" pitchFamily="34" charset="0"/>
              </a:rPr>
              <a:t> Tourette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199213"/>
            <a:ext cx="4379717" cy="422412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Choose </a:t>
            </a: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an ALN of interest to </a:t>
            </a:r>
            <a:r>
              <a:rPr lang="en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you: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ADD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ADHD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Autism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Asperger’s Syndrome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Down’s Syndrome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Dyslexia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Dyspraxia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Cerebral Palsy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Epilepsy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Global Developmental Delay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Mutism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Tourette’s Syndrome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rmAutofit fontScale="90000"/>
          </a:bodyPr>
          <a:lstStyle/>
          <a:p>
            <a:pPr algn="ctr"/>
            <a:r>
              <a:rPr lang="cy-GB" sz="2800" dirty="0" smtClean="0">
                <a:latin typeface="Lucida Sans" panose="020B0602030504020204" pitchFamily="34" charset="0"/>
              </a:rPr>
              <a:t>Ymchwil</a:t>
            </a:r>
            <a:br>
              <a:rPr lang="cy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Research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199213"/>
            <a:ext cx="4154495" cy="44178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>
                <a:latin typeface="Lucida Sans" panose="020B0602030504020204" pitchFamily="34" charset="0"/>
              </a:rPr>
              <a:t>Ymgymrwch </a:t>
            </a:r>
            <a:r>
              <a:rPr lang="en-GB" b="1" dirty="0" err="1" smtClean="0">
                <a:latin typeface="Lucida Sans" panose="020B0602030504020204" pitchFamily="34" charset="0"/>
              </a:rPr>
              <a:t>mewn</a:t>
            </a:r>
            <a:r>
              <a:rPr lang="en-GB" b="1" dirty="0" smtClean="0">
                <a:latin typeface="Lucida Sans" panose="020B0602030504020204" pitchFamily="34" charset="0"/>
              </a:rPr>
              <a:t> </a:t>
            </a:r>
            <a:r>
              <a:rPr lang="en-GB" b="1" dirty="0" err="1" smtClean="0">
                <a:latin typeface="Lucida Sans" panose="020B0602030504020204" pitchFamily="34" charset="0"/>
              </a:rPr>
              <a:t>ymchwil</a:t>
            </a:r>
            <a:r>
              <a:rPr lang="en-GB" b="1" dirty="0" smtClean="0">
                <a:latin typeface="Lucida Sans" panose="020B0602030504020204" pitchFamily="34" charset="0"/>
              </a:rPr>
              <a:t> </a:t>
            </a:r>
            <a:r>
              <a:rPr lang="en-GB" b="1" dirty="0" err="1" smtClean="0">
                <a:latin typeface="Lucida Sans" panose="020B0602030504020204" pitchFamily="34" charset="0"/>
              </a:rPr>
              <a:t>annibynnol</a:t>
            </a:r>
            <a:endParaRPr lang="en-GB" b="1" dirty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Papurau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ymchwil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Gwefannau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sefydliadau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Rhaglenni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dogfen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Adroddiadau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Llywodraeth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Cymru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Llyfrau</a:t>
            </a:r>
            <a:r>
              <a:rPr lang="en-GB" dirty="0">
                <a:latin typeface="Lucida Sans" panose="020B0602030504020204" pitchFamily="34" charset="0"/>
              </a:rPr>
              <a:t>/E-</a:t>
            </a:r>
            <a:r>
              <a:rPr lang="en-GB" dirty="0" err="1">
                <a:latin typeface="Lucida Sans" panose="020B0602030504020204" pitchFamily="34" charset="0"/>
              </a:rPr>
              <a:t>lyfrau</a:t>
            </a:r>
            <a:endParaRPr lang="en-GB" dirty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199213"/>
            <a:ext cx="4379717" cy="422412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Undertake independent research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Research papers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Organisations’ websites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Documentaries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Reports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Welsh Government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Books/E-books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44077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rmAutofit fontScale="90000"/>
          </a:bodyPr>
          <a:lstStyle/>
          <a:p>
            <a:pPr algn="ctr"/>
            <a:r>
              <a:rPr lang="cy-GB" sz="2800" dirty="0" smtClean="0">
                <a:latin typeface="Lucida Sans" panose="020B0602030504020204" pitchFamily="34" charset="0"/>
              </a:rPr>
              <a:t>Maen </a:t>
            </a:r>
            <a:r>
              <a:rPr lang="cy-GB" sz="2800" dirty="0">
                <a:latin typeface="Lucida Sans" panose="020B0602030504020204" pitchFamily="34" charset="0"/>
              </a:rPr>
              <a:t>prawf </a:t>
            </a:r>
            <a:r>
              <a:rPr lang="cy-GB" sz="2800" dirty="0" smtClean="0">
                <a:latin typeface="Lucida Sans" panose="020B0602030504020204" pitchFamily="34" charset="0"/>
              </a:rPr>
              <a:t>1 – 10 marc</a:t>
            </a:r>
            <a:br>
              <a:rPr lang="cy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Marking criterion 1 – 10 marks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199213"/>
            <a:ext cx="4154495" cy="441781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 err="1" smtClean="0">
                <a:latin typeface="Lucida Sans" panose="020B0602030504020204" pitchFamily="34" charset="0"/>
              </a:rPr>
              <a:t>Tystiolaeth</a:t>
            </a:r>
            <a:r>
              <a:rPr lang="en-GB" b="1" dirty="0" smtClean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ymchwil</a:t>
            </a:r>
            <a:r>
              <a:rPr lang="en-GB" b="1" dirty="0">
                <a:latin typeface="Lucida Sans" panose="020B0602030504020204" pitchFamily="34" charset="0"/>
              </a:rPr>
              <a:t>, </a:t>
            </a:r>
            <a:r>
              <a:rPr lang="en-GB" b="1" dirty="0" err="1">
                <a:latin typeface="Lucida Sans" panose="020B0602030504020204" pitchFamily="34" charset="0"/>
              </a:rPr>
              <a:t>cyfeirnodi</a:t>
            </a:r>
            <a:r>
              <a:rPr lang="en-GB" b="1" dirty="0">
                <a:latin typeface="Lucida Sans" panose="020B0602030504020204" pitchFamily="34" charset="0"/>
              </a:rPr>
              <a:t> a </a:t>
            </a:r>
            <a:r>
              <a:rPr lang="en-GB" b="1" dirty="0" err="1">
                <a:latin typeface="Lucida Sans" panose="020B0602030504020204" pitchFamily="34" charset="0"/>
              </a:rPr>
              <a:t>rhestr</a:t>
            </a:r>
            <a:r>
              <a:rPr lang="en-GB" b="1" dirty="0">
                <a:latin typeface="Lucida Sans" panose="020B0602030504020204" pitchFamily="34" charset="0"/>
              </a:rPr>
              <a:t> o </a:t>
            </a:r>
            <a:r>
              <a:rPr lang="en-GB" b="1" dirty="0" err="1" smtClean="0">
                <a:latin typeface="Lucida Sans" panose="020B0602030504020204" pitchFamily="34" charset="0"/>
              </a:rPr>
              <a:t>gyfeiriadau</a:t>
            </a:r>
            <a:endParaRPr lang="en-GB" b="1" dirty="0" smtClean="0">
              <a:latin typeface="Lucida Sans" panose="020B0602030504020204" pitchFamily="34" charset="0"/>
            </a:endParaRPr>
          </a:p>
          <a:p>
            <a:r>
              <a:rPr lang="en-GB" dirty="0" smtClean="0">
                <a:latin typeface="Lucida Sans" panose="020B0602030504020204" pitchFamily="34" charset="0"/>
              </a:rPr>
              <a:t>5 marc </a:t>
            </a:r>
            <a:r>
              <a:rPr lang="en-GB" dirty="0" err="1" smtClean="0">
                <a:latin typeface="Lucida Sans" panose="020B0602030504020204" pitchFamily="34" charset="0"/>
              </a:rPr>
              <a:t>portffolio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smtClean="0">
                <a:latin typeface="Lucida Sans" panose="020B0602030504020204" pitchFamily="34" charset="0"/>
              </a:rPr>
              <a:t>5 marc poster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Rhestr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>
                <a:latin typeface="Lucida Sans" panose="020B0602030504020204" pitchFamily="34" charset="0"/>
              </a:rPr>
              <a:t>o </a:t>
            </a:r>
            <a:r>
              <a:rPr lang="en-GB" dirty="0" err="1">
                <a:latin typeface="Lucida Sans" panose="020B0602030504020204" pitchFamily="34" charset="0"/>
              </a:rPr>
              <a:t>gyfeiriadau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wedi’i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fformatio’n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gywir</a:t>
            </a:r>
            <a:r>
              <a:rPr lang="en-GB" dirty="0" smtClean="0">
                <a:latin typeface="Lucida Sans" panose="020B0602030504020204" pitchFamily="34" charset="0"/>
              </a:rPr>
              <a:t> – UN </a:t>
            </a:r>
            <a:r>
              <a:rPr lang="en-GB" dirty="0" err="1" smtClean="0">
                <a:latin typeface="Lucida Sans" panose="020B0602030504020204" pitchFamily="34" charset="0"/>
              </a:rPr>
              <a:t>rhestr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yn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unig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Tua</a:t>
            </a:r>
            <a:r>
              <a:rPr lang="en-GB" dirty="0">
                <a:latin typeface="Lucida Sans" panose="020B0602030504020204" pitchFamily="34" charset="0"/>
              </a:rPr>
              <a:t> 30 </a:t>
            </a:r>
            <a:r>
              <a:rPr lang="en-GB" dirty="0" err="1">
                <a:latin typeface="Lucida Sans" panose="020B0602030504020204" pitchFamily="34" charset="0"/>
              </a:rPr>
              <a:t>ffynhonnell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Defnydd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eang</a:t>
            </a:r>
            <a:r>
              <a:rPr lang="en-GB" dirty="0">
                <a:latin typeface="Lucida Sans" panose="020B0602030504020204" pitchFamily="34" charset="0"/>
              </a:rPr>
              <a:t> o </a:t>
            </a:r>
            <a:r>
              <a:rPr lang="en-GB" dirty="0" err="1">
                <a:latin typeface="Lucida Sans" panose="020B0602030504020204" pitchFamily="34" charset="0"/>
              </a:rPr>
              <a:t>erthyglau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academaidd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Cyfeirnodi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cywir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>
                <a:latin typeface="Lucida Sans" panose="020B0602030504020204" pitchFamily="34" charset="0"/>
              </a:rPr>
              <a:t>chyson</a:t>
            </a:r>
            <a:endParaRPr lang="en-GB" dirty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9213"/>
            <a:ext cx="4127470" cy="422412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Evidence of research, referencing and reference </a:t>
            </a:r>
            <a:r>
              <a:rPr lang="en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list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5 marks portfolio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5 marks poster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Correctly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formatted reference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list – you only submit ONE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Approximately 30 sources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Wide use of journal articles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Correct and consistent referencing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99147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rmAutofit fontScale="90000"/>
          </a:bodyPr>
          <a:lstStyle/>
          <a:p>
            <a:pPr algn="ctr"/>
            <a:r>
              <a:rPr lang="cy-GB" sz="2800" dirty="0" smtClean="0">
                <a:latin typeface="Lucida Sans" panose="020B0602030504020204" pitchFamily="34" charset="0"/>
              </a:rPr>
              <a:t>Maen </a:t>
            </a:r>
            <a:r>
              <a:rPr lang="cy-GB" sz="2800" dirty="0">
                <a:latin typeface="Lucida Sans" panose="020B0602030504020204" pitchFamily="34" charset="0"/>
              </a:rPr>
              <a:t>prawf 2</a:t>
            </a:r>
            <a:r>
              <a:rPr lang="cy-GB" sz="2800" dirty="0" smtClean="0">
                <a:latin typeface="Lucida Sans" panose="020B0602030504020204" pitchFamily="34" charset="0"/>
              </a:rPr>
              <a:t> – 20 marc</a:t>
            </a:r>
            <a:br>
              <a:rPr lang="cy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Marking criterion 2 – 20 marks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199213"/>
            <a:ext cx="4154495" cy="441781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Lucida Sans" panose="020B0602030504020204" pitchFamily="34" charset="0"/>
              </a:rPr>
              <a:t>Y </a:t>
            </a:r>
            <a:r>
              <a:rPr lang="en-GB" b="1" dirty="0" err="1">
                <a:latin typeface="Lucida Sans" panose="020B0602030504020204" pitchFamily="34" charset="0"/>
              </a:rPr>
              <a:t>gallu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i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ddangos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gwybodaeth</a:t>
            </a:r>
            <a:r>
              <a:rPr lang="en-GB" b="1" dirty="0">
                <a:latin typeface="Lucida Sans" panose="020B0602030504020204" pitchFamily="34" charset="0"/>
              </a:rPr>
              <a:t> a </a:t>
            </a:r>
            <a:r>
              <a:rPr lang="en-GB" b="1" dirty="0" err="1">
                <a:latin typeface="Lucida Sans" panose="020B0602030504020204" pitchFamily="34" charset="0"/>
              </a:rPr>
              <a:t>dealltwriaeth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fanwl</a:t>
            </a:r>
            <a:r>
              <a:rPr lang="en-GB" b="1" dirty="0">
                <a:latin typeface="Lucida Sans" panose="020B0602030504020204" pitchFamily="34" charset="0"/>
              </a:rPr>
              <a:t> o </a:t>
            </a:r>
            <a:r>
              <a:rPr lang="en-GB" b="1" dirty="0" err="1">
                <a:latin typeface="Lucida Sans" panose="020B0602030504020204" pitchFamily="34" charset="0"/>
              </a:rPr>
              <a:t>hawliau</a:t>
            </a:r>
            <a:r>
              <a:rPr lang="en-GB" b="1" dirty="0">
                <a:latin typeface="Lucida Sans" panose="020B0602030504020204" pitchFamily="34" charset="0"/>
              </a:rPr>
              <a:t> plant a </a:t>
            </a:r>
            <a:r>
              <a:rPr lang="en-GB" b="1" dirty="0" err="1">
                <a:latin typeface="Lucida Sans" panose="020B0602030504020204" pitchFamily="34" charset="0"/>
              </a:rPr>
              <a:t>phwysigrwydd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ymyrraeth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 smtClean="0">
                <a:latin typeface="Lucida Sans" panose="020B0602030504020204" pitchFamily="34" charset="0"/>
              </a:rPr>
              <a:t>gynnar</a:t>
            </a:r>
            <a:endParaRPr lang="en-GB" b="1" dirty="0" smtClean="0">
              <a:latin typeface="Lucida Sans" panose="020B0602030504020204" pitchFamily="34" charset="0"/>
            </a:endParaRPr>
          </a:p>
          <a:p>
            <a:r>
              <a:rPr lang="en-GB" dirty="0">
                <a:latin typeface="Lucida Sans" panose="020B0602030504020204" pitchFamily="34" charset="0"/>
              </a:rPr>
              <a:t>Beth </a:t>
            </a:r>
            <a:r>
              <a:rPr lang="en-GB" dirty="0" err="1">
                <a:latin typeface="Lucida Sans" panose="020B0602030504020204" pitchFamily="34" charset="0"/>
              </a:rPr>
              <a:t>mae</a:t>
            </a:r>
            <a:r>
              <a:rPr lang="en-GB" dirty="0">
                <a:latin typeface="Lucida Sans" panose="020B0602030504020204" pitchFamily="34" charset="0"/>
              </a:rPr>
              <a:t> ‘</a:t>
            </a:r>
            <a:r>
              <a:rPr lang="en-GB" dirty="0" err="1">
                <a:latin typeface="Lucida Sans" panose="020B0602030504020204" pitchFamily="34" charset="0"/>
              </a:rPr>
              <a:t>ymyrraeth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gynnar</a:t>
            </a:r>
            <a:r>
              <a:rPr lang="en-GB" dirty="0">
                <a:latin typeface="Lucida Sans" panose="020B0602030504020204" pitchFamily="34" charset="0"/>
              </a:rPr>
              <a:t>’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olygu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yng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nghyd-destun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yr</a:t>
            </a:r>
            <a:r>
              <a:rPr lang="en-GB" dirty="0">
                <a:latin typeface="Lucida Sans" panose="020B0602030504020204" pitchFamily="34" charset="0"/>
              </a:rPr>
              <a:t> ADY a </a:t>
            </a:r>
            <a:r>
              <a:rPr lang="en-GB" dirty="0" err="1" smtClean="0">
                <a:latin typeface="Lucida Sans" panose="020B0602030504020204" pitchFamily="34" charset="0"/>
              </a:rPr>
              <a:t>ddewiswyd</a:t>
            </a:r>
            <a:r>
              <a:rPr lang="en-GB" dirty="0" smtClean="0">
                <a:latin typeface="Lucida Sans" panose="020B0602030504020204" pitchFamily="34" charset="0"/>
              </a:rPr>
              <a:t>?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Ystyriwch</a:t>
            </a:r>
            <a:r>
              <a:rPr lang="en-GB" dirty="0">
                <a:latin typeface="Lucida Sans" panose="020B0602030504020204" pitchFamily="34" charset="0"/>
              </a:rPr>
              <a:t> y broses o </a:t>
            </a:r>
            <a:r>
              <a:rPr lang="en-GB" dirty="0" err="1">
                <a:latin typeface="Lucida Sans" panose="020B0602030504020204" pitchFamily="34" charset="0"/>
              </a:rPr>
              <a:t>gael</a:t>
            </a:r>
            <a:r>
              <a:rPr lang="en-GB" dirty="0">
                <a:latin typeface="Lucida Sans" panose="020B0602030504020204" pitchFamily="34" charset="0"/>
              </a:rPr>
              <a:t> diagnosis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Ymwybyddiaeth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ymarferwyr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o'r</a:t>
            </a:r>
            <a:r>
              <a:rPr lang="en-GB" dirty="0">
                <a:latin typeface="Lucida Sans" panose="020B0602030504020204" pitchFamily="34" charset="0"/>
              </a:rPr>
              <a:t> ADY </a:t>
            </a:r>
            <a:r>
              <a:rPr lang="en-GB" dirty="0" err="1">
                <a:latin typeface="Lucida Sans" panose="020B0602030504020204" pitchFamily="34" charset="0"/>
              </a:rPr>
              <a:t>o'ch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dewis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Manteision</a:t>
            </a:r>
            <a:r>
              <a:rPr lang="en-GB" dirty="0" smtClean="0">
                <a:latin typeface="Lucida Sans" panose="020B0602030504020204" pitchFamily="34" charset="0"/>
              </a:rPr>
              <a:t>/</a:t>
            </a:r>
            <a:r>
              <a:rPr lang="en-GB" dirty="0" err="1" smtClean="0">
                <a:latin typeface="Lucida Sans" panose="020B0602030504020204" pitchFamily="34" charset="0"/>
              </a:rPr>
              <a:t>anfanteision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ymyrraeth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gynnar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Erthyglau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priodol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>
                <a:latin typeface="Lucida Sans" panose="020B0602030504020204" pitchFamily="34" charset="0"/>
              </a:rPr>
              <a:t>UNCRC - </a:t>
            </a:r>
            <a:r>
              <a:rPr lang="en-GB" dirty="0" err="1">
                <a:latin typeface="Lucida Sans" panose="020B0602030504020204" pitchFamily="34" charset="0"/>
              </a:rPr>
              <a:t>mewn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perthynas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â'r</a:t>
            </a:r>
            <a:r>
              <a:rPr lang="en-GB" dirty="0">
                <a:latin typeface="Lucida Sans" panose="020B0602030504020204" pitchFamily="34" charset="0"/>
              </a:rPr>
              <a:t> ALN </a:t>
            </a:r>
            <a:r>
              <a:rPr lang="en-GB" dirty="0" err="1">
                <a:latin typeface="Lucida Sans" panose="020B0602030504020204" pitchFamily="34" charset="0"/>
              </a:rPr>
              <a:t>o'ch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dewis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Cymharu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>
                <a:latin typeface="Lucida Sans" panose="020B0602030504020204" pitchFamily="34" charset="0"/>
              </a:rPr>
              <a:t>chyferbynnu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canfyddiadau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arfer</a:t>
            </a:r>
            <a:r>
              <a:rPr lang="en-GB" dirty="0" smtClean="0">
                <a:latin typeface="Lucida Sans" panose="020B0602030504020204" pitchFamily="34" charset="0"/>
              </a:rPr>
              <a:t>/</a:t>
            </a:r>
            <a:r>
              <a:rPr lang="en-GB" dirty="0" err="1" smtClean="0">
                <a:latin typeface="Lucida Sans" panose="020B0602030504020204" pitchFamily="34" charset="0"/>
              </a:rPr>
              <a:t>ymchwil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Defnydd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cyson</a:t>
            </a:r>
            <a:r>
              <a:rPr lang="en-GB" dirty="0">
                <a:latin typeface="Lucida Sans" panose="020B0602030504020204" pitchFamily="34" charset="0"/>
              </a:rPr>
              <a:t> o ‘</a:t>
            </a:r>
            <a:r>
              <a:rPr lang="en-GB" dirty="0" err="1">
                <a:latin typeface="Lucida Sans" panose="020B0602030504020204" pitchFamily="34" charset="0"/>
              </a:rPr>
              <a:t>Fodd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bynnag</a:t>
            </a:r>
            <a:r>
              <a:rPr lang="en-GB" dirty="0">
                <a:latin typeface="Lucida Sans" panose="020B0602030504020204" pitchFamily="34" charset="0"/>
              </a:rPr>
              <a:t>…’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Trafod</a:t>
            </a:r>
            <a:r>
              <a:rPr lang="en-GB" dirty="0" smtClean="0">
                <a:latin typeface="Lucida Sans" panose="020B0602030504020204" pitchFamily="34" charset="0"/>
              </a:rPr>
              <a:t> pam </a:t>
            </a:r>
            <a:r>
              <a:rPr lang="en-GB" dirty="0" err="1">
                <a:latin typeface="Lucida Sans" panose="020B0602030504020204" pitchFamily="34" charset="0"/>
              </a:rPr>
              <a:t>mae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safbwyntiau</a:t>
            </a:r>
            <a:r>
              <a:rPr lang="en-GB" dirty="0" smtClean="0">
                <a:latin typeface="Lucida Sans" panose="020B0602030504020204" pitchFamily="34" charset="0"/>
              </a:rPr>
              <a:t>/</a:t>
            </a:r>
            <a:r>
              <a:rPr lang="en-GB" dirty="0" err="1" smtClean="0">
                <a:latin typeface="Lucida Sans" panose="020B0602030504020204" pitchFamily="34" charset="0"/>
              </a:rPr>
              <a:t>canfyddiadau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wahanol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Cefnogi’r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gwaith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gyda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chyfeirnodi</a:t>
            </a:r>
            <a:endParaRPr lang="en-GB" dirty="0" smtClean="0">
              <a:latin typeface="Lucida Sans" panose="020B0602030504020204" pitchFamily="34" charset="0"/>
            </a:endParaRPr>
          </a:p>
          <a:p>
            <a:endParaRPr lang="en-GB" dirty="0">
              <a:latin typeface="Lucida Sans" panose="020B0602030504020204" pitchFamily="34" charset="0"/>
            </a:endParaRPr>
          </a:p>
          <a:p>
            <a:endParaRPr lang="en-GB" dirty="0" smtClean="0">
              <a:latin typeface="Lucida Sans" panose="020B0602030504020204" pitchFamily="34" charset="0"/>
            </a:endParaRPr>
          </a:p>
          <a:p>
            <a:endParaRPr lang="en-GB" dirty="0">
              <a:latin typeface="Lucida Sans" panose="020B0602030504020204" pitchFamily="34" charset="0"/>
            </a:endParaRPr>
          </a:p>
          <a:p>
            <a:endParaRPr lang="en-GB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b="1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9213"/>
            <a:ext cx="4127470" cy="459381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Ability to demonstrate </a:t>
            </a:r>
            <a:r>
              <a:rPr lang="en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in-depth </a:t>
            </a: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knowledge and understanding of children’s rights and the importance of early </a:t>
            </a:r>
            <a:r>
              <a:rPr lang="en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intervention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What does ‘early intervention’ mean in the context of your chosen ALN?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Consider the process of getting a diagnosis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Practitioners’ awareness of your chosen ALN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Advantages/disadvantages of early intervention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Relevant UNCRC articles – in relation to your chosen ALN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Compare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and contrast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practice/research findings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Consistent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use of ‘However…’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Discuss why perspectives/findings are different 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Support with references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0909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rmAutofit fontScale="90000"/>
          </a:bodyPr>
          <a:lstStyle/>
          <a:p>
            <a:pPr algn="ctr"/>
            <a:r>
              <a:rPr lang="cy-GB" sz="2800" dirty="0" smtClean="0">
                <a:latin typeface="Lucida Sans" panose="020B0602030504020204" pitchFamily="34" charset="0"/>
              </a:rPr>
              <a:t>Maen </a:t>
            </a:r>
            <a:r>
              <a:rPr lang="cy-GB" sz="2800" dirty="0">
                <a:latin typeface="Lucida Sans" panose="020B0602030504020204" pitchFamily="34" charset="0"/>
              </a:rPr>
              <a:t>prawf </a:t>
            </a:r>
            <a:r>
              <a:rPr lang="cy-GB" sz="2800" dirty="0" smtClean="0">
                <a:latin typeface="Lucida Sans" panose="020B0602030504020204" pitchFamily="34" charset="0"/>
              </a:rPr>
              <a:t>3 – 30 marc</a:t>
            </a:r>
            <a:br>
              <a:rPr lang="cy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Marking criterion 3 – 30 marks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41781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900" b="1" dirty="0">
                <a:latin typeface="Lucida Sans" panose="020B0602030504020204" pitchFamily="34" charset="0"/>
              </a:rPr>
              <a:t>Y </a:t>
            </a:r>
            <a:r>
              <a:rPr lang="en-GB" sz="2900" b="1" dirty="0" err="1">
                <a:latin typeface="Lucida Sans" panose="020B0602030504020204" pitchFamily="34" charset="0"/>
              </a:rPr>
              <a:t>gallu</a:t>
            </a:r>
            <a:r>
              <a:rPr lang="en-GB" sz="2900" b="1" dirty="0">
                <a:latin typeface="Lucida Sans" panose="020B0602030504020204" pitchFamily="34" charset="0"/>
              </a:rPr>
              <a:t> </a:t>
            </a:r>
            <a:r>
              <a:rPr lang="en-GB" sz="2900" b="1" dirty="0" err="1">
                <a:latin typeface="Lucida Sans" panose="020B0602030504020204" pitchFamily="34" charset="0"/>
              </a:rPr>
              <a:t>i</a:t>
            </a:r>
            <a:r>
              <a:rPr lang="en-GB" sz="2900" b="1" dirty="0">
                <a:latin typeface="Lucida Sans" panose="020B0602030504020204" pitchFamily="34" charset="0"/>
              </a:rPr>
              <a:t> </a:t>
            </a:r>
            <a:r>
              <a:rPr lang="en-GB" sz="2900" b="1" dirty="0" err="1">
                <a:latin typeface="Lucida Sans" panose="020B0602030504020204" pitchFamily="34" charset="0"/>
              </a:rPr>
              <a:t>ddadansoddi</a:t>
            </a:r>
            <a:r>
              <a:rPr lang="en-GB" sz="2900" b="1" dirty="0">
                <a:latin typeface="Lucida Sans" panose="020B0602030504020204" pitchFamily="34" charset="0"/>
              </a:rPr>
              <a:t> </a:t>
            </a:r>
            <a:r>
              <a:rPr lang="en-GB" sz="2900" b="1" dirty="0" err="1">
                <a:latin typeface="Lucida Sans" panose="020B0602030504020204" pitchFamily="34" charset="0"/>
              </a:rPr>
              <a:t>rhwystrau</a:t>
            </a:r>
            <a:r>
              <a:rPr lang="en-GB" sz="2900" b="1" dirty="0">
                <a:latin typeface="Lucida Sans" panose="020B0602030504020204" pitchFamily="34" charset="0"/>
              </a:rPr>
              <a:t> </a:t>
            </a:r>
            <a:r>
              <a:rPr lang="en-GB" sz="2900" b="1" dirty="0" err="1">
                <a:latin typeface="Lucida Sans" panose="020B0602030504020204" pitchFamily="34" charset="0"/>
              </a:rPr>
              <a:t>yn</a:t>
            </a:r>
            <a:r>
              <a:rPr lang="en-GB" sz="2900" b="1" dirty="0">
                <a:latin typeface="Lucida Sans" panose="020B0602030504020204" pitchFamily="34" charset="0"/>
              </a:rPr>
              <a:t> </a:t>
            </a:r>
            <a:r>
              <a:rPr lang="en-GB" sz="2900" b="1" dirty="0" err="1">
                <a:latin typeface="Lucida Sans" panose="020B0602030504020204" pitchFamily="34" charset="0"/>
              </a:rPr>
              <a:t>feirniadol</a:t>
            </a:r>
            <a:r>
              <a:rPr lang="en-GB" sz="2900" b="1" dirty="0">
                <a:latin typeface="Lucida Sans" panose="020B0602030504020204" pitchFamily="34" charset="0"/>
              </a:rPr>
              <a:t> ac </a:t>
            </a:r>
            <a:r>
              <a:rPr lang="en-GB" sz="2900" b="1" dirty="0" err="1">
                <a:latin typeface="Lucida Sans" panose="020B0602030504020204" pitchFamily="34" charset="0"/>
              </a:rPr>
              <a:t>i</a:t>
            </a:r>
            <a:r>
              <a:rPr lang="en-GB" sz="2900" b="1" dirty="0">
                <a:latin typeface="Lucida Sans" panose="020B0602030504020204" pitchFamily="34" charset="0"/>
              </a:rPr>
              <a:t> </a:t>
            </a:r>
            <a:r>
              <a:rPr lang="en-GB" sz="2900" b="1" dirty="0" err="1">
                <a:latin typeface="Lucida Sans" panose="020B0602030504020204" pitchFamily="34" charset="0"/>
              </a:rPr>
              <a:t>werthuso</a:t>
            </a:r>
            <a:r>
              <a:rPr lang="en-GB" sz="2900" b="1" dirty="0">
                <a:latin typeface="Lucida Sans" panose="020B0602030504020204" pitchFamily="34" charset="0"/>
              </a:rPr>
              <a:t> un </a:t>
            </a:r>
            <a:r>
              <a:rPr lang="en-GB" sz="2900" b="1" dirty="0" err="1">
                <a:latin typeface="Lucida Sans" panose="020B0602030504020204" pitchFamily="34" charset="0"/>
              </a:rPr>
              <a:t>enghraifft</a:t>
            </a:r>
            <a:r>
              <a:rPr lang="en-GB" sz="2900" b="1" dirty="0">
                <a:latin typeface="Lucida Sans" panose="020B0602030504020204" pitchFamily="34" charset="0"/>
              </a:rPr>
              <a:t> o </a:t>
            </a:r>
            <a:r>
              <a:rPr lang="en-GB" sz="2900" b="1" dirty="0" err="1">
                <a:latin typeface="Lucida Sans" panose="020B0602030504020204" pitchFamily="34" charset="0"/>
              </a:rPr>
              <a:t>gymorth</a:t>
            </a:r>
            <a:r>
              <a:rPr lang="en-GB" sz="2900" b="1" dirty="0">
                <a:latin typeface="Lucida Sans" panose="020B0602030504020204" pitchFamily="34" charset="0"/>
              </a:rPr>
              <a:t> </a:t>
            </a:r>
            <a:r>
              <a:rPr lang="en-GB" sz="2900" b="1" dirty="0" err="1">
                <a:latin typeface="Lucida Sans" panose="020B0602030504020204" pitchFamily="34" charset="0"/>
              </a:rPr>
              <a:t>i</a:t>
            </a:r>
            <a:r>
              <a:rPr lang="en-GB" sz="2900" b="1" dirty="0">
                <a:latin typeface="Lucida Sans" panose="020B0602030504020204" pitchFamily="34" charset="0"/>
              </a:rPr>
              <a:t> </a:t>
            </a:r>
            <a:r>
              <a:rPr lang="en-GB" sz="2900" b="1" dirty="0" err="1">
                <a:latin typeface="Lucida Sans" panose="020B0602030504020204" pitchFamily="34" charset="0"/>
              </a:rPr>
              <a:t>blentyn</a:t>
            </a:r>
            <a:r>
              <a:rPr lang="en-GB" sz="2900" b="1" dirty="0">
                <a:latin typeface="Lucida Sans" panose="020B0602030504020204" pitchFamily="34" charset="0"/>
              </a:rPr>
              <a:t> ag ADY </a:t>
            </a:r>
            <a:r>
              <a:rPr lang="en-GB" sz="2900" b="1" dirty="0" err="1">
                <a:latin typeface="Lucida Sans" panose="020B0602030504020204" pitchFamily="34" charset="0"/>
              </a:rPr>
              <a:t>yn</a:t>
            </a:r>
            <a:r>
              <a:rPr lang="en-GB" sz="2900" b="1" dirty="0">
                <a:latin typeface="Lucida Sans" panose="020B0602030504020204" pitchFamily="34" charset="0"/>
              </a:rPr>
              <a:t> </a:t>
            </a:r>
            <a:r>
              <a:rPr lang="en-GB" sz="2900" b="1" dirty="0" err="1" smtClean="0">
                <a:latin typeface="Lucida Sans" panose="020B0602030504020204" pitchFamily="34" charset="0"/>
              </a:rPr>
              <a:t>feirniadol</a:t>
            </a:r>
            <a:endParaRPr lang="en-GB" sz="2900" b="1" dirty="0" smtClean="0">
              <a:latin typeface="Lucida Sans" panose="020B0602030504020204" pitchFamily="34" charset="0"/>
            </a:endParaRPr>
          </a:p>
          <a:p>
            <a:r>
              <a:rPr lang="en-GB" sz="2900" dirty="0" smtClean="0">
                <a:latin typeface="Lucida Sans" panose="020B0602030504020204" pitchFamily="34" charset="0"/>
              </a:rPr>
              <a:t>Dewiswch UN </a:t>
            </a:r>
            <a:r>
              <a:rPr lang="en-GB" sz="2900" dirty="0" err="1" smtClean="0">
                <a:latin typeface="Lucida Sans" panose="020B0602030504020204" pitchFamily="34" charset="0"/>
              </a:rPr>
              <a:t>neu</a:t>
            </a:r>
            <a:r>
              <a:rPr lang="en-GB" sz="2900" dirty="0" smtClean="0">
                <a:latin typeface="Lucida Sans" panose="020B0602030504020204" pitchFamily="34" charset="0"/>
              </a:rPr>
              <a:t> DDAU </a:t>
            </a:r>
            <a:r>
              <a:rPr lang="en-GB" sz="2900" dirty="0" err="1" smtClean="0">
                <a:latin typeface="Lucida Sans" panose="020B0602030504020204" pitchFamily="34" charset="0"/>
              </a:rPr>
              <a:t>rhwystr</a:t>
            </a:r>
            <a:endParaRPr lang="en-GB" sz="29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2900" dirty="0" smtClean="0">
                <a:latin typeface="Lucida Sans" panose="020B0602030504020204" pitchFamily="34" charset="0"/>
              </a:rPr>
              <a:t>- 20 marc</a:t>
            </a:r>
          </a:p>
          <a:p>
            <a:r>
              <a:rPr lang="en-GB" sz="2900" dirty="0" smtClean="0">
                <a:latin typeface="Lucida Sans" panose="020B0602030504020204" pitchFamily="34" charset="0"/>
              </a:rPr>
              <a:t>Dewiswch UN </a:t>
            </a:r>
            <a:r>
              <a:rPr lang="en-GB" sz="2900" dirty="0" err="1" smtClean="0">
                <a:latin typeface="Lucida Sans" panose="020B0602030504020204" pitchFamily="34" charset="0"/>
              </a:rPr>
              <a:t>enghraifft</a:t>
            </a:r>
            <a:r>
              <a:rPr lang="en-GB" sz="2900" dirty="0" smtClean="0">
                <a:latin typeface="Lucida Sans" panose="020B0602030504020204" pitchFamily="34" charset="0"/>
              </a:rPr>
              <a:t> o </a:t>
            </a:r>
            <a:r>
              <a:rPr lang="en-GB" sz="2900" dirty="0" err="1" smtClean="0">
                <a:latin typeface="Lucida Sans" panose="020B0602030504020204" pitchFamily="34" charset="0"/>
              </a:rPr>
              <a:t>gefnogaeth</a:t>
            </a:r>
            <a:endParaRPr lang="en-GB" sz="29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2900" dirty="0" smtClean="0">
                <a:latin typeface="Lucida Sans" panose="020B0602030504020204" pitchFamily="34" charset="0"/>
              </a:rPr>
              <a:t>- 10 marc</a:t>
            </a:r>
          </a:p>
          <a:p>
            <a:r>
              <a:rPr lang="en-GB" sz="2900" dirty="0" err="1" smtClean="0">
                <a:latin typeface="Lucida Sans" panose="020B0602030504020204" pitchFamily="34" charset="0"/>
              </a:rPr>
              <a:t>Rhaid</a:t>
            </a:r>
            <a:r>
              <a:rPr lang="en-GB" sz="2900" dirty="0" smtClean="0">
                <a:latin typeface="Lucida Sans" panose="020B0602030504020204" pitchFamily="34" charset="0"/>
              </a:rPr>
              <a:t> </a:t>
            </a:r>
            <a:r>
              <a:rPr lang="en-GB" sz="2900" dirty="0" err="1" smtClean="0">
                <a:latin typeface="Lucida Sans" panose="020B0602030504020204" pitchFamily="34" charset="0"/>
              </a:rPr>
              <a:t>cael</a:t>
            </a:r>
            <a:r>
              <a:rPr lang="en-GB" sz="2900" dirty="0" smtClean="0">
                <a:latin typeface="Lucida Sans" panose="020B0602030504020204" pitchFamily="34" charset="0"/>
              </a:rPr>
              <a:t> </a:t>
            </a:r>
            <a:r>
              <a:rPr lang="en-GB" sz="2900" dirty="0" err="1" smtClean="0">
                <a:latin typeface="Lucida Sans" panose="020B0602030504020204" pitchFamily="34" charset="0"/>
              </a:rPr>
              <a:t>cyswllt</a:t>
            </a:r>
            <a:r>
              <a:rPr lang="en-GB" sz="2900" dirty="0" smtClean="0">
                <a:latin typeface="Lucida Sans" panose="020B0602030504020204" pitchFamily="34" charset="0"/>
              </a:rPr>
              <a:t> </a:t>
            </a:r>
            <a:r>
              <a:rPr lang="en-GB" sz="2900" dirty="0" err="1" smtClean="0">
                <a:latin typeface="Lucida Sans" panose="020B0602030504020204" pitchFamily="34" charset="0"/>
              </a:rPr>
              <a:t>clir</a:t>
            </a:r>
            <a:r>
              <a:rPr lang="en-GB" sz="2900" dirty="0" smtClean="0">
                <a:latin typeface="Lucida Sans" panose="020B0602030504020204" pitchFamily="34" charset="0"/>
              </a:rPr>
              <a:t> </a:t>
            </a:r>
            <a:r>
              <a:rPr lang="en-GB" sz="2900" dirty="0" err="1" smtClean="0">
                <a:latin typeface="Lucida Sans" panose="020B0602030504020204" pitchFamily="34" charset="0"/>
              </a:rPr>
              <a:t>gyda’r</a:t>
            </a:r>
            <a:r>
              <a:rPr lang="en-GB" sz="2900" dirty="0" smtClean="0">
                <a:latin typeface="Lucida Sans" panose="020B0602030504020204" pitchFamily="34" charset="0"/>
              </a:rPr>
              <a:t> ADY </a:t>
            </a:r>
            <a:r>
              <a:rPr lang="en-GB" sz="2900" dirty="0" err="1" smtClean="0">
                <a:latin typeface="Lucida Sans" panose="020B0602030504020204" pitchFamily="34" charset="0"/>
              </a:rPr>
              <a:t>dewisol</a:t>
            </a:r>
            <a:endParaRPr lang="en-GB" sz="2900" dirty="0" smtClean="0">
              <a:latin typeface="Lucida Sans" panose="020B0602030504020204" pitchFamily="34" charset="0"/>
            </a:endParaRPr>
          </a:p>
          <a:p>
            <a:r>
              <a:rPr lang="en-GB" sz="2900" dirty="0" err="1" smtClean="0">
                <a:latin typeface="Lucida Sans" panose="020B0602030504020204" pitchFamily="34" charset="0"/>
              </a:rPr>
              <a:t>Cymharu</a:t>
            </a:r>
            <a:r>
              <a:rPr lang="en-GB" sz="2900" dirty="0" smtClean="0">
                <a:latin typeface="Lucida Sans" panose="020B0602030504020204" pitchFamily="34" charset="0"/>
              </a:rPr>
              <a:t> </a:t>
            </a:r>
            <a:r>
              <a:rPr lang="en-GB" sz="2900" dirty="0">
                <a:latin typeface="Lucida Sans" panose="020B0602030504020204" pitchFamily="34" charset="0"/>
              </a:rPr>
              <a:t>a </a:t>
            </a:r>
            <a:r>
              <a:rPr lang="en-GB" sz="2900" dirty="0" err="1">
                <a:latin typeface="Lucida Sans" panose="020B0602030504020204" pitchFamily="34" charset="0"/>
              </a:rPr>
              <a:t>chyferbynnu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 smtClean="0">
                <a:latin typeface="Lucida Sans" panose="020B0602030504020204" pitchFamily="34" charset="0"/>
              </a:rPr>
              <a:t>arfer</a:t>
            </a:r>
            <a:r>
              <a:rPr lang="en-GB" sz="2900" dirty="0" smtClean="0">
                <a:latin typeface="Lucida Sans" panose="020B0602030504020204" pitchFamily="34" charset="0"/>
              </a:rPr>
              <a:t>/</a:t>
            </a:r>
            <a:r>
              <a:rPr lang="en-GB" sz="2900" dirty="0" err="1" smtClean="0">
                <a:latin typeface="Lucida Sans" panose="020B0602030504020204" pitchFamily="34" charset="0"/>
              </a:rPr>
              <a:t>canfyddiadau</a:t>
            </a:r>
            <a:r>
              <a:rPr lang="en-GB" sz="2900" dirty="0" smtClean="0">
                <a:latin typeface="Lucida Sans" panose="020B0602030504020204" pitchFamily="34" charset="0"/>
              </a:rPr>
              <a:t> </a:t>
            </a:r>
            <a:r>
              <a:rPr lang="en-GB" sz="2900" dirty="0" err="1" smtClean="0">
                <a:latin typeface="Lucida Sans" panose="020B0602030504020204" pitchFamily="34" charset="0"/>
              </a:rPr>
              <a:t>ymchwil</a:t>
            </a:r>
            <a:endParaRPr lang="en-GB" sz="2900" dirty="0">
              <a:latin typeface="Lucida Sans" panose="020B0602030504020204" pitchFamily="34" charset="0"/>
            </a:endParaRPr>
          </a:p>
          <a:p>
            <a:r>
              <a:rPr lang="en-GB" sz="2900" dirty="0" err="1">
                <a:latin typeface="Lucida Sans" panose="020B0602030504020204" pitchFamily="34" charset="0"/>
              </a:rPr>
              <a:t>Defnydd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cyson</a:t>
            </a:r>
            <a:r>
              <a:rPr lang="en-GB" sz="2900" dirty="0">
                <a:latin typeface="Lucida Sans" panose="020B0602030504020204" pitchFamily="34" charset="0"/>
              </a:rPr>
              <a:t> o ‘</a:t>
            </a:r>
            <a:r>
              <a:rPr lang="en-GB" sz="2900" dirty="0" err="1">
                <a:latin typeface="Lucida Sans" panose="020B0602030504020204" pitchFamily="34" charset="0"/>
              </a:rPr>
              <a:t>Fodd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bynnag</a:t>
            </a:r>
            <a:r>
              <a:rPr lang="en-GB" sz="2900" dirty="0">
                <a:latin typeface="Lucida Sans" panose="020B0602030504020204" pitchFamily="34" charset="0"/>
              </a:rPr>
              <a:t>....’</a:t>
            </a:r>
          </a:p>
          <a:p>
            <a:r>
              <a:rPr lang="en-GB" sz="2900" dirty="0" err="1">
                <a:latin typeface="Lucida Sans" panose="020B0602030504020204" pitchFamily="34" charset="0"/>
              </a:rPr>
              <a:t>Trafod</a:t>
            </a:r>
            <a:r>
              <a:rPr lang="en-GB" sz="2900" dirty="0">
                <a:latin typeface="Lucida Sans" panose="020B0602030504020204" pitchFamily="34" charset="0"/>
              </a:rPr>
              <a:t> pam </a:t>
            </a:r>
            <a:r>
              <a:rPr lang="en-GB" sz="2900" dirty="0" err="1">
                <a:latin typeface="Lucida Sans" panose="020B0602030504020204" pitchFamily="34" charset="0"/>
              </a:rPr>
              <a:t>fod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safbwyntiau</a:t>
            </a:r>
            <a:r>
              <a:rPr lang="en-GB" sz="2900" dirty="0">
                <a:latin typeface="Lucida Sans" panose="020B0602030504020204" pitchFamily="34" charset="0"/>
              </a:rPr>
              <a:t>/</a:t>
            </a:r>
            <a:r>
              <a:rPr lang="en-GB" sz="2900" dirty="0" err="1">
                <a:latin typeface="Lucida Sans" panose="020B0602030504020204" pitchFamily="34" charset="0"/>
              </a:rPr>
              <a:t>canfyddiadau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yn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wahanol</a:t>
            </a:r>
            <a:r>
              <a:rPr lang="en-GB" sz="2900" dirty="0">
                <a:latin typeface="Lucida Sans" panose="020B0602030504020204" pitchFamily="34" charset="0"/>
              </a:rPr>
              <a:t> am </a:t>
            </a:r>
            <a:r>
              <a:rPr lang="en-GB" sz="2900" dirty="0" err="1">
                <a:latin typeface="Lucida Sans" panose="020B0602030504020204" pitchFamily="34" charset="0"/>
              </a:rPr>
              <a:t>sawl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brawddeg</a:t>
            </a:r>
            <a:endParaRPr lang="en-GB" sz="2900" dirty="0">
              <a:latin typeface="Lucida Sans" panose="020B0602030504020204" pitchFamily="34" charset="0"/>
            </a:endParaRPr>
          </a:p>
          <a:p>
            <a:r>
              <a:rPr lang="en-GB" sz="2900" dirty="0" err="1">
                <a:latin typeface="Lucida Sans" panose="020B0602030504020204" pitchFamily="34" charset="0"/>
              </a:rPr>
              <a:t>Cefnogi’r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gwaith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gyda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chyfeirnodi</a:t>
            </a:r>
            <a:endParaRPr lang="en-GB" sz="29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b="1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9213"/>
            <a:ext cx="4127470" cy="422412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900" b="1" dirty="0">
                <a:solidFill>
                  <a:srgbClr val="002060"/>
                </a:solidFill>
                <a:latin typeface="Lucida Sans" panose="020B0602030504020204" pitchFamily="34" charset="0"/>
              </a:rPr>
              <a:t>Ability to critically analyse barriers and to critically evaluate one example of support for a child with your chosen </a:t>
            </a:r>
            <a:r>
              <a:rPr lang="en-GB" sz="2900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ALN</a:t>
            </a:r>
          </a:p>
          <a:p>
            <a:r>
              <a:rPr lang="en-GB" sz="2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Choose ONE or TWO barriers</a:t>
            </a:r>
          </a:p>
          <a:p>
            <a:pPr marL="0" indent="0">
              <a:buNone/>
            </a:pPr>
            <a:r>
              <a:rPr lang="en-GB" sz="2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- 20 marks</a:t>
            </a:r>
          </a:p>
          <a:p>
            <a:r>
              <a:rPr lang="en-GB" sz="2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Choose ONE example of support</a:t>
            </a:r>
          </a:p>
          <a:p>
            <a:pPr marL="0" indent="0">
              <a:buNone/>
            </a:pPr>
            <a:r>
              <a:rPr lang="en-GB" sz="2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- 10 marks</a:t>
            </a:r>
          </a:p>
          <a:p>
            <a:r>
              <a:rPr lang="en-GB" sz="2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Must be clearly related to your chosen ALN</a:t>
            </a:r>
          </a:p>
          <a:p>
            <a:r>
              <a:rPr lang="en-GB" sz="2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Compare </a:t>
            </a:r>
            <a:r>
              <a:rPr lang="en-GB" sz="2900" dirty="0">
                <a:solidFill>
                  <a:srgbClr val="002060"/>
                </a:solidFill>
                <a:latin typeface="Lucida Sans" panose="020B0602030504020204" pitchFamily="34" charset="0"/>
              </a:rPr>
              <a:t>and contrast </a:t>
            </a:r>
            <a:r>
              <a:rPr lang="en-GB" sz="2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practice/research findings</a:t>
            </a:r>
            <a:endParaRPr lang="en-GB" sz="29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sz="29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Consistent </a:t>
            </a:r>
            <a:r>
              <a:rPr lang="en-GB" sz="2900" dirty="0">
                <a:solidFill>
                  <a:srgbClr val="002060"/>
                </a:solidFill>
                <a:latin typeface="Lucida Sans" panose="020B0602030504020204" pitchFamily="34" charset="0"/>
              </a:rPr>
              <a:t>use of ‘However…’</a:t>
            </a:r>
          </a:p>
          <a:p>
            <a:r>
              <a:rPr lang="en-GB" sz="2900" dirty="0">
                <a:solidFill>
                  <a:srgbClr val="002060"/>
                </a:solidFill>
                <a:latin typeface="Lucida Sans" panose="020B0602030504020204" pitchFamily="34" charset="0"/>
              </a:rPr>
              <a:t>Discuss why perspectives/findings are different for several sentences</a:t>
            </a:r>
          </a:p>
          <a:p>
            <a:r>
              <a:rPr lang="en-GB" sz="2900" dirty="0">
                <a:solidFill>
                  <a:srgbClr val="002060"/>
                </a:solidFill>
                <a:latin typeface="Lucida Sans" panose="020B0602030504020204" pitchFamily="34" charset="0"/>
              </a:rPr>
              <a:t>Support with references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95630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rmAutofit fontScale="90000"/>
          </a:bodyPr>
          <a:lstStyle/>
          <a:p>
            <a:pPr algn="ctr"/>
            <a:r>
              <a:rPr lang="cy-GB" sz="2800" dirty="0" smtClean="0">
                <a:latin typeface="Lucida Sans" panose="020B0602030504020204" pitchFamily="34" charset="0"/>
              </a:rPr>
              <a:t>Maen </a:t>
            </a:r>
            <a:r>
              <a:rPr lang="cy-GB" sz="2800" dirty="0">
                <a:latin typeface="Lucida Sans" panose="020B0602030504020204" pitchFamily="34" charset="0"/>
              </a:rPr>
              <a:t>prawf 4</a:t>
            </a:r>
            <a:r>
              <a:rPr lang="cy-GB" sz="2800" dirty="0" smtClean="0">
                <a:latin typeface="Lucida Sans" panose="020B0602030504020204" pitchFamily="34" charset="0"/>
              </a:rPr>
              <a:t> – 20 marc</a:t>
            </a:r>
            <a:br>
              <a:rPr lang="cy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Marking criterion 4 – 20 marks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91138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Lucida Sans" panose="020B0602030504020204" pitchFamily="34" charset="0"/>
              </a:rPr>
              <a:t>Y </a:t>
            </a:r>
            <a:r>
              <a:rPr lang="en-GB" b="1" dirty="0" err="1">
                <a:latin typeface="Lucida Sans" panose="020B0602030504020204" pitchFamily="34" charset="0"/>
              </a:rPr>
              <a:t>gallu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i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greu</a:t>
            </a:r>
            <a:r>
              <a:rPr lang="en-GB" b="1" dirty="0">
                <a:latin typeface="Lucida Sans" panose="020B0602030504020204" pitchFamily="34" charset="0"/>
              </a:rPr>
              <a:t> a </a:t>
            </a:r>
            <a:r>
              <a:rPr lang="en-GB" b="1" dirty="0" err="1">
                <a:latin typeface="Lucida Sans" panose="020B0602030504020204" pitchFamily="34" charset="0"/>
              </a:rPr>
              <a:t>chyflwyno</a:t>
            </a:r>
            <a:r>
              <a:rPr lang="en-GB" b="1" dirty="0">
                <a:latin typeface="Lucida Sans" panose="020B0602030504020204" pitchFamily="34" charset="0"/>
              </a:rPr>
              <a:t> poster </a:t>
            </a:r>
            <a:r>
              <a:rPr lang="en-GB" b="1" dirty="0" err="1">
                <a:latin typeface="Lucida Sans" panose="020B0602030504020204" pitchFamily="34" charset="0"/>
              </a:rPr>
              <a:t>academaidd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ar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oblygiadau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deddfwriaeth</a:t>
            </a:r>
            <a:r>
              <a:rPr lang="en-GB" b="1" dirty="0">
                <a:latin typeface="Lucida Sans" panose="020B0602030504020204" pitchFamily="34" charset="0"/>
              </a:rPr>
              <a:t> ADY </a:t>
            </a:r>
            <a:r>
              <a:rPr lang="en-GB" b="1" dirty="0" err="1">
                <a:latin typeface="Lucida Sans" panose="020B0602030504020204" pitchFamily="34" charset="0"/>
              </a:rPr>
              <a:t>i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ymarferwyr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>
                <a:latin typeface="Lucida Sans" panose="020B0602030504020204" pitchFamily="34" charset="0"/>
              </a:rPr>
              <a:t>blynyddoedd</a:t>
            </a:r>
            <a:r>
              <a:rPr lang="en-GB" b="1" dirty="0">
                <a:latin typeface="Lucida Sans" panose="020B0602030504020204" pitchFamily="34" charset="0"/>
              </a:rPr>
              <a:t> </a:t>
            </a:r>
            <a:r>
              <a:rPr lang="en-GB" b="1" dirty="0" err="1" smtClean="0">
                <a:latin typeface="Lucida Sans" panose="020B0602030504020204" pitchFamily="34" charset="0"/>
              </a:rPr>
              <a:t>cynnar</a:t>
            </a:r>
            <a:endParaRPr lang="en-GB" b="1" dirty="0" smtClean="0">
              <a:latin typeface="Lucida Sans" panose="020B0602030504020204" pitchFamily="34" charset="0"/>
            </a:endParaRPr>
          </a:p>
          <a:p>
            <a:r>
              <a:rPr lang="en-GB" sz="2900" dirty="0" err="1">
                <a:latin typeface="Lucida Sans" panose="020B0602030504020204" pitchFamily="34" charset="0"/>
              </a:rPr>
              <a:t>Ymchwilio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i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ddeddfwriaeth</a:t>
            </a:r>
            <a:r>
              <a:rPr lang="en-GB" sz="2900" dirty="0">
                <a:latin typeface="Lucida Sans" panose="020B0602030504020204" pitchFamily="34" charset="0"/>
              </a:rPr>
              <a:t> ADY </a:t>
            </a:r>
            <a:r>
              <a:rPr lang="en-GB" sz="2900" dirty="0" err="1">
                <a:latin typeface="Lucida Sans" panose="020B0602030504020204" pitchFamily="34" charset="0"/>
              </a:rPr>
              <a:t>yng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Nghymru</a:t>
            </a:r>
            <a:endParaRPr lang="en-GB" sz="2900" dirty="0">
              <a:latin typeface="Lucida Sans" panose="020B0602030504020204" pitchFamily="34" charset="0"/>
            </a:endParaRPr>
          </a:p>
          <a:p>
            <a:r>
              <a:rPr lang="en-GB" sz="2900" dirty="0" err="1">
                <a:latin typeface="Lucida Sans" panose="020B0602030504020204" pitchFamily="34" charset="0"/>
              </a:rPr>
              <a:t>Llywodraeth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 smtClean="0">
                <a:latin typeface="Lucida Sans" panose="020B0602030504020204" pitchFamily="34" charset="0"/>
              </a:rPr>
              <a:t>Cymru</a:t>
            </a:r>
            <a:r>
              <a:rPr lang="en-GB" sz="2900" dirty="0" smtClean="0">
                <a:latin typeface="Lucida Sans" panose="020B0602030504020204" pitchFamily="34" charset="0"/>
              </a:rPr>
              <a:t>/</a:t>
            </a:r>
            <a:r>
              <a:rPr lang="en-GB" sz="2900" dirty="0" err="1" smtClean="0">
                <a:latin typeface="Lucida Sans" panose="020B0602030504020204" pitchFamily="34" charset="0"/>
              </a:rPr>
              <a:t>Awdurdodau</a:t>
            </a:r>
            <a:r>
              <a:rPr lang="en-GB" sz="2900" dirty="0" smtClean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Lleol</a:t>
            </a:r>
            <a:endParaRPr lang="en-GB" sz="2900" dirty="0">
              <a:latin typeface="Lucida Sans" panose="020B0602030504020204" pitchFamily="34" charset="0"/>
            </a:endParaRPr>
          </a:p>
          <a:p>
            <a:r>
              <a:rPr lang="en-GB" sz="2900" dirty="0" err="1">
                <a:latin typeface="Lucida Sans" panose="020B0602030504020204" pitchFamily="34" charset="0"/>
              </a:rPr>
              <a:t>Dewiswch</a:t>
            </a:r>
            <a:r>
              <a:rPr lang="en-GB" sz="2900" dirty="0">
                <a:latin typeface="Lucida Sans" panose="020B0602030504020204" pitchFamily="34" charset="0"/>
              </a:rPr>
              <a:t> 3 </a:t>
            </a:r>
            <a:r>
              <a:rPr lang="en-GB" sz="2900" dirty="0" err="1">
                <a:latin typeface="Lucida Sans" panose="020B0602030504020204" pitchFamily="34" charset="0"/>
              </a:rPr>
              <a:t>maes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ffocws</a:t>
            </a:r>
            <a:r>
              <a:rPr lang="en-GB" sz="2900" dirty="0">
                <a:latin typeface="Lucida Sans" panose="020B0602030504020204" pitchFamily="34" charset="0"/>
              </a:rPr>
              <a:t> ac </a:t>
            </a:r>
            <a:r>
              <a:rPr lang="en-GB" sz="2900" dirty="0" err="1">
                <a:latin typeface="Lucida Sans" panose="020B0602030504020204" pitchFamily="34" charset="0"/>
              </a:rPr>
              <a:t>ystyriwch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sut</a:t>
            </a:r>
            <a:r>
              <a:rPr lang="en-GB" sz="2900" dirty="0">
                <a:latin typeface="Lucida Sans" panose="020B0602030504020204" pitchFamily="34" charset="0"/>
              </a:rPr>
              <a:t> y </a:t>
            </a:r>
            <a:r>
              <a:rPr lang="en-GB" sz="2900" dirty="0" err="1">
                <a:latin typeface="Lucida Sans" panose="020B0602030504020204" pitchFamily="34" charset="0"/>
              </a:rPr>
              <a:t>gallai’r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newidiadau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hyn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gael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effaith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ar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rolau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ymarferwyr</a:t>
            </a:r>
            <a:endParaRPr lang="en-GB" sz="2900" dirty="0">
              <a:latin typeface="Lucida Sans" panose="020B0602030504020204" pitchFamily="34" charset="0"/>
            </a:endParaRPr>
          </a:p>
          <a:p>
            <a:r>
              <a:rPr lang="en-GB" sz="2900" dirty="0" err="1">
                <a:latin typeface="Lucida Sans" panose="020B0602030504020204" pitchFamily="34" charset="0"/>
              </a:rPr>
              <a:t>Gallwch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gyfeirio</a:t>
            </a:r>
            <a:r>
              <a:rPr lang="en-GB" sz="2900" dirty="0">
                <a:latin typeface="Lucida Sans" panose="020B0602030504020204" pitchFamily="34" charset="0"/>
              </a:rPr>
              <a:t> at </a:t>
            </a:r>
            <a:r>
              <a:rPr lang="en-GB" sz="2900" dirty="0" err="1">
                <a:latin typeface="Lucida Sans" panose="020B0602030504020204" pitchFamily="34" charset="0"/>
              </a:rPr>
              <a:t>brofiadau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personol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smtClean="0">
                <a:latin typeface="Lucida Sans" panose="020B0602030504020204" pitchFamily="34" charset="0"/>
              </a:rPr>
              <a:t>– </a:t>
            </a:r>
            <a:r>
              <a:rPr lang="en-GB" sz="2900" dirty="0" err="1" smtClean="0">
                <a:latin typeface="Lucida Sans" panose="020B0602030504020204" pitchFamily="34" charset="0"/>
              </a:rPr>
              <a:t>cefnogwch</a:t>
            </a:r>
            <a:r>
              <a:rPr lang="en-GB" sz="2900" dirty="0" smtClean="0">
                <a:latin typeface="Lucida Sans" panose="020B0602030504020204" pitchFamily="34" charset="0"/>
              </a:rPr>
              <a:t> </a:t>
            </a:r>
            <a:r>
              <a:rPr lang="en-GB" sz="2900" dirty="0" err="1" smtClean="0">
                <a:latin typeface="Lucida Sans" panose="020B0602030504020204" pitchFamily="34" charset="0"/>
              </a:rPr>
              <a:t>gydag</a:t>
            </a:r>
            <a:r>
              <a:rPr lang="en-GB" sz="2900" dirty="0" smtClean="0">
                <a:latin typeface="Lucida Sans" panose="020B0602030504020204" pitchFamily="34" charset="0"/>
              </a:rPr>
              <a:t> </a:t>
            </a:r>
            <a:r>
              <a:rPr lang="en-GB" sz="2900" dirty="0" err="1" smtClean="0">
                <a:latin typeface="Lucida Sans" panose="020B0602030504020204" pitchFamily="34" charset="0"/>
              </a:rPr>
              <a:t>ymchwil</a:t>
            </a:r>
            <a:endParaRPr lang="en-GB" sz="2900" dirty="0">
              <a:latin typeface="Lucida Sans" panose="020B0602030504020204" pitchFamily="34" charset="0"/>
            </a:endParaRPr>
          </a:p>
          <a:p>
            <a:r>
              <a:rPr lang="en-GB" sz="2900" dirty="0" err="1">
                <a:latin typeface="Lucida Sans" panose="020B0602030504020204" pitchFamily="34" charset="0"/>
              </a:rPr>
              <a:t>Osgoi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 smtClean="0">
                <a:latin typeface="Lucida Sans" panose="020B0602030504020204" pitchFamily="34" charset="0"/>
              </a:rPr>
              <a:t>rhestru’r</a:t>
            </a:r>
            <a:r>
              <a:rPr lang="en-GB" sz="2900" dirty="0" smtClean="0">
                <a:latin typeface="Lucida Sans" panose="020B0602030504020204" pitchFamily="34" charset="0"/>
              </a:rPr>
              <a:t> </a:t>
            </a:r>
            <a:r>
              <a:rPr lang="en-GB" sz="2900" dirty="0">
                <a:latin typeface="Lucida Sans" panose="020B0602030504020204" pitchFamily="34" charset="0"/>
              </a:rPr>
              <a:t>11 nod - </a:t>
            </a:r>
            <a:r>
              <a:rPr lang="en-GB" sz="2900" dirty="0" err="1">
                <a:latin typeface="Lucida Sans" panose="020B0602030504020204" pitchFamily="34" charset="0"/>
              </a:rPr>
              <a:t>disgrifiadol</a:t>
            </a:r>
            <a:endParaRPr lang="en-GB" sz="2900" dirty="0">
              <a:latin typeface="Lucida Sans" panose="020B0602030504020204" pitchFamily="34" charset="0"/>
            </a:endParaRPr>
          </a:p>
          <a:p>
            <a:r>
              <a:rPr lang="en-GB" sz="2900" dirty="0" err="1">
                <a:latin typeface="Lucida Sans" panose="020B0602030504020204" pitchFamily="34" charset="0"/>
              </a:rPr>
              <a:t>Creu</a:t>
            </a:r>
            <a:r>
              <a:rPr lang="en-GB" sz="2900" dirty="0">
                <a:latin typeface="Lucida Sans" panose="020B0602030504020204" pitchFamily="34" charset="0"/>
              </a:rPr>
              <a:t> poster </a:t>
            </a:r>
            <a:r>
              <a:rPr lang="en-GB" sz="2900" dirty="0" err="1">
                <a:latin typeface="Lucida Sans" panose="020B0602030504020204" pitchFamily="34" charset="0"/>
              </a:rPr>
              <a:t>academaidd</a:t>
            </a:r>
            <a:endParaRPr lang="en-GB" sz="2900" dirty="0">
              <a:latin typeface="Lucida Sans" panose="020B0602030504020204" pitchFamily="34" charset="0"/>
            </a:endParaRPr>
          </a:p>
          <a:p>
            <a:r>
              <a:rPr lang="en-GB" sz="2900" dirty="0" err="1">
                <a:latin typeface="Lucida Sans" panose="020B0602030504020204" pitchFamily="34" charset="0"/>
              </a:rPr>
              <a:t>Cymharu</a:t>
            </a:r>
            <a:r>
              <a:rPr lang="en-GB" sz="2900" dirty="0">
                <a:latin typeface="Lucida Sans" panose="020B0602030504020204" pitchFamily="34" charset="0"/>
              </a:rPr>
              <a:t> a </a:t>
            </a:r>
            <a:r>
              <a:rPr lang="en-GB" sz="2900" dirty="0" err="1">
                <a:latin typeface="Lucida Sans" panose="020B0602030504020204" pitchFamily="34" charset="0"/>
              </a:rPr>
              <a:t>chyferbynnu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canfyddiadau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arfer</a:t>
            </a:r>
            <a:r>
              <a:rPr lang="en-GB" sz="2900" dirty="0">
                <a:latin typeface="Lucida Sans" panose="020B0602030504020204" pitchFamily="34" charset="0"/>
              </a:rPr>
              <a:t> / </a:t>
            </a:r>
            <a:r>
              <a:rPr lang="en-GB" sz="2900" dirty="0" err="1">
                <a:latin typeface="Lucida Sans" panose="020B0602030504020204" pitchFamily="34" charset="0"/>
              </a:rPr>
              <a:t>ymchwil</a:t>
            </a:r>
            <a:endParaRPr lang="en-GB" sz="2900" dirty="0">
              <a:latin typeface="Lucida Sans" panose="020B0602030504020204" pitchFamily="34" charset="0"/>
            </a:endParaRPr>
          </a:p>
          <a:p>
            <a:r>
              <a:rPr lang="en-GB" sz="2900" dirty="0" err="1">
                <a:latin typeface="Lucida Sans" panose="020B0602030504020204" pitchFamily="34" charset="0"/>
              </a:rPr>
              <a:t>Defnydd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cyson</a:t>
            </a:r>
            <a:r>
              <a:rPr lang="en-GB" sz="2900" dirty="0">
                <a:latin typeface="Lucida Sans" panose="020B0602030504020204" pitchFamily="34" charset="0"/>
              </a:rPr>
              <a:t> o ‘</a:t>
            </a:r>
            <a:r>
              <a:rPr lang="en-GB" sz="2900" dirty="0" err="1">
                <a:latin typeface="Lucida Sans" panose="020B0602030504020204" pitchFamily="34" charset="0"/>
              </a:rPr>
              <a:t>Fodd</a:t>
            </a:r>
            <a:r>
              <a:rPr lang="en-GB" sz="2900" dirty="0">
                <a:latin typeface="Lucida Sans" panose="020B0602030504020204" pitchFamily="34" charset="0"/>
              </a:rPr>
              <a:t> </a:t>
            </a:r>
            <a:r>
              <a:rPr lang="en-GB" sz="2900" dirty="0" err="1">
                <a:latin typeface="Lucida Sans" panose="020B0602030504020204" pitchFamily="34" charset="0"/>
              </a:rPr>
              <a:t>bynnag</a:t>
            </a:r>
            <a:r>
              <a:rPr lang="en-GB" sz="2900" dirty="0">
                <a:latin typeface="Lucida Sans" panose="020B0602030504020204" pitchFamily="34" charset="0"/>
              </a:rPr>
              <a:t>…’</a:t>
            </a:r>
          </a:p>
          <a:p>
            <a:r>
              <a:rPr lang="en-GB" sz="2900" dirty="0" err="1" smtClean="0">
                <a:latin typeface="Lucida Sans" panose="020B0602030504020204" pitchFamily="34" charset="0"/>
              </a:rPr>
              <a:t>Cefnogi’r</a:t>
            </a:r>
            <a:r>
              <a:rPr lang="en-GB" sz="2900" dirty="0" smtClean="0">
                <a:latin typeface="Lucida Sans" panose="020B0602030504020204" pitchFamily="34" charset="0"/>
              </a:rPr>
              <a:t> </a:t>
            </a:r>
            <a:r>
              <a:rPr lang="en-GB" sz="2900" dirty="0" err="1" smtClean="0">
                <a:latin typeface="Lucida Sans" panose="020B0602030504020204" pitchFamily="34" charset="0"/>
              </a:rPr>
              <a:t>gwaith</a:t>
            </a:r>
            <a:r>
              <a:rPr lang="en-GB" sz="2900" dirty="0" smtClean="0">
                <a:latin typeface="Lucida Sans" panose="020B0602030504020204" pitchFamily="34" charset="0"/>
              </a:rPr>
              <a:t> </a:t>
            </a:r>
            <a:r>
              <a:rPr lang="en-GB" sz="2900" dirty="0" err="1" smtClean="0">
                <a:latin typeface="Lucida Sans" panose="020B0602030504020204" pitchFamily="34" charset="0"/>
              </a:rPr>
              <a:t>gyda</a:t>
            </a:r>
            <a:r>
              <a:rPr lang="en-GB" sz="2900" dirty="0" smtClean="0">
                <a:latin typeface="Lucida Sans" panose="020B0602030504020204" pitchFamily="34" charset="0"/>
              </a:rPr>
              <a:t> </a:t>
            </a:r>
            <a:r>
              <a:rPr lang="en-GB" sz="2900" dirty="0" err="1" smtClean="0">
                <a:latin typeface="Lucida Sans" panose="020B0602030504020204" pitchFamily="34" charset="0"/>
              </a:rPr>
              <a:t>chyfeirnodi</a:t>
            </a:r>
            <a:endParaRPr lang="en-GB" sz="2900" dirty="0" smtClean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199212"/>
            <a:ext cx="4323209" cy="538775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Ability </a:t>
            </a: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to create and present an academic poster on implication of ALN legislation for early years practitioners</a:t>
            </a:r>
            <a:endParaRPr lang="en-GB" b="1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sz="31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Research ALN legislation in Wales</a:t>
            </a:r>
          </a:p>
          <a:p>
            <a:r>
              <a:rPr lang="en-GB" sz="31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Welsh Government/Local Authorities</a:t>
            </a:r>
          </a:p>
          <a:p>
            <a:r>
              <a:rPr lang="en-GB" sz="31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Choose 3 areas of focus and consider how these changes could have an impact on practitioners’ roles</a:t>
            </a:r>
          </a:p>
          <a:p>
            <a:r>
              <a:rPr lang="en-GB" sz="31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You can refer to personal experiences – support with your research</a:t>
            </a:r>
          </a:p>
          <a:p>
            <a:r>
              <a:rPr lang="en-GB" sz="31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Avoid listing 11 aims - descriptive</a:t>
            </a:r>
          </a:p>
          <a:p>
            <a:r>
              <a:rPr lang="en-GB" sz="31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Create academic poster </a:t>
            </a:r>
            <a:endParaRPr lang="en-GB" sz="31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sz="31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Compare </a:t>
            </a:r>
            <a:r>
              <a:rPr lang="en-GB" sz="3100" dirty="0">
                <a:solidFill>
                  <a:srgbClr val="002060"/>
                </a:solidFill>
                <a:latin typeface="Lucida Sans" panose="020B0602030504020204" pitchFamily="34" charset="0"/>
              </a:rPr>
              <a:t>and contrast </a:t>
            </a:r>
            <a:r>
              <a:rPr lang="en-GB" sz="31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practice/research findings</a:t>
            </a:r>
            <a:endParaRPr lang="en-GB" sz="31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sz="31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Consistent </a:t>
            </a:r>
            <a:r>
              <a:rPr lang="en-GB" sz="3100" dirty="0">
                <a:solidFill>
                  <a:srgbClr val="002060"/>
                </a:solidFill>
                <a:latin typeface="Lucida Sans" panose="020B0602030504020204" pitchFamily="34" charset="0"/>
              </a:rPr>
              <a:t>use of ‘However…’</a:t>
            </a:r>
          </a:p>
          <a:p>
            <a:r>
              <a:rPr lang="en-GB" sz="31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Support </a:t>
            </a:r>
            <a:r>
              <a:rPr lang="en-GB" sz="3100" dirty="0">
                <a:solidFill>
                  <a:srgbClr val="002060"/>
                </a:solidFill>
                <a:latin typeface="Lucida Sans" panose="020B0602030504020204" pitchFamily="34" charset="0"/>
              </a:rPr>
              <a:t>with references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94996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39713"/>
            <a:ext cx="7886700" cy="823912"/>
          </a:xfrm>
        </p:spPr>
        <p:txBody>
          <a:bodyPr>
            <a:normAutofit fontScale="90000"/>
          </a:bodyPr>
          <a:lstStyle/>
          <a:p>
            <a:pPr algn="ctr"/>
            <a:r>
              <a:rPr lang="cy-GB" sz="2800" dirty="0" smtClean="0">
                <a:latin typeface="Lucida Sans" panose="020B0602030504020204" pitchFamily="34" charset="0"/>
              </a:rPr>
              <a:t>Poster academaidd</a:t>
            </a:r>
            <a:br>
              <a:rPr lang="cy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Academic poster</a:t>
            </a:r>
            <a:endParaRPr lang="en-GB" sz="2800" dirty="0">
              <a:solidFill>
                <a:srgbClr val="00206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18" y="1111516"/>
            <a:ext cx="3872090" cy="5483661"/>
          </a:xfrm>
          <a:prstGeom prst="rect">
            <a:avLst/>
          </a:prstGeom>
        </p:spPr>
      </p:pic>
      <p:pic>
        <p:nvPicPr>
          <p:cNvPr id="6" name="Picture 5" descr="SAMPLE POSTERS 2 - Word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3242" y="1297681"/>
            <a:ext cx="4818396" cy="5190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0330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600" dirty="0" smtClean="0">
                <a:latin typeface="Lucida Sans" panose="020B0602030504020204" pitchFamily="34" charset="0"/>
              </a:rPr>
              <a:t>Materion </a:t>
            </a:r>
            <a:r>
              <a:rPr lang="en-GB" sz="3600" dirty="0" err="1" smtClean="0">
                <a:latin typeface="Lucida Sans" panose="020B0602030504020204" pitchFamily="34" charset="0"/>
              </a:rPr>
              <a:t>TGCh</a:t>
            </a:r>
            <a:r>
              <a:rPr lang="en-GB" sz="3600" dirty="0" smtClean="0">
                <a:latin typeface="Lucida Sans" panose="020B0602030504020204" pitchFamily="34" charset="0"/>
              </a:rPr>
              <a:t>?</a:t>
            </a:r>
            <a:br>
              <a:rPr lang="en-GB" sz="3600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ICT issues?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 smtClean="0">
                <a:latin typeface="Lucida Sans" panose="020B0602030504020204" pitchFamily="34" charset="0"/>
              </a:rPr>
              <a:t>Desg Gymorth TG</a:t>
            </a:r>
          </a:p>
          <a:p>
            <a:pPr>
              <a:defRPr/>
            </a:pPr>
            <a:r>
              <a:rPr lang="cy-GB" sz="2000" dirty="0" smtClean="0">
                <a:latin typeface="Lucida Sans" panose="020B0602030504020204" pitchFamily="34" charset="0"/>
                <a:hlinkClick r:id="rId3"/>
              </a:rPr>
              <a:t>ITServiceDesk@uwtsd.ac.uk</a:t>
            </a:r>
            <a:r>
              <a:rPr lang="cy-GB" sz="2000" dirty="0" smtClean="0">
                <a:latin typeface="Lucida Sans" panose="020B0602030504020204" pitchFamily="34" charset="0"/>
              </a:rPr>
              <a:t> </a:t>
            </a:r>
            <a:endParaRPr lang="cy-GB" sz="2000" dirty="0"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0300 500 </a:t>
            </a:r>
            <a:r>
              <a:rPr lang="cy-GB" dirty="0" smtClean="0">
                <a:latin typeface="Lucida Sans" panose="020B0602030504020204" pitchFamily="34" charset="0"/>
              </a:rPr>
              <a:t>5055</a:t>
            </a:r>
          </a:p>
          <a:p>
            <a:pPr marL="0" indent="0">
              <a:buNone/>
              <a:defRPr/>
            </a:pPr>
            <a:endParaRPr lang="cy-GB" dirty="0"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r>
              <a:rPr lang="cy-GB" dirty="0" smtClean="0">
                <a:latin typeface="Lucida Sans" panose="020B0602030504020204" pitchFamily="34" charset="0"/>
              </a:rPr>
              <a:t>Moodle</a:t>
            </a:r>
          </a:p>
          <a:p>
            <a:pPr>
              <a:defRPr/>
            </a:pPr>
            <a:r>
              <a:rPr lang="cy-GB" dirty="0" smtClean="0">
                <a:latin typeface="Lucida Sans" panose="020B0602030504020204" pitchFamily="34" charset="0"/>
                <a:hlinkClick r:id="rId4"/>
              </a:rPr>
              <a:t>moodle@uwtsd.ac.uk</a:t>
            </a:r>
            <a:r>
              <a:rPr lang="cy-GB" dirty="0" smtClean="0">
                <a:latin typeface="Lucida Sans" panose="020B0602030504020204" pitchFamily="34" charset="0"/>
              </a:rPr>
              <a:t> </a:t>
            </a:r>
            <a:endParaRPr lang="cy-GB" dirty="0"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endParaRPr lang="cy-GB" sz="24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IT Service Desk</a:t>
            </a:r>
          </a:p>
          <a:p>
            <a:pPr>
              <a:defRPr/>
            </a:pPr>
            <a:r>
              <a:rPr lang="en-US" sz="2400" dirty="0" smtClean="0">
                <a:solidFill>
                  <a:srgbClr val="002060"/>
                </a:solidFill>
                <a:hlinkClick r:id="rId3"/>
              </a:rPr>
              <a:t>ITServiceDesk@uwtsd.ac.uk</a:t>
            </a:r>
            <a:endParaRPr lang="en-US" sz="2400" dirty="0" smtClean="0">
              <a:solidFill>
                <a:srgbClr val="002060"/>
              </a:solidFill>
            </a:endParaRPr>
          </a:p>
          <a:p>
            <a:pPr>
              <a:defRPr/>
            </a:pPr>
            <a:r>
              <a:rPr lang="en-US" dirty="0">
                <a:solidFill>
                  <a:srgbClr val="002060"/>
                </a:solidFill>
              </a:rPr>
              <a:t>0300 500 </a:t>
            </a:r>
            <a:r>
              <a:rPr lang="en-US" dirty="0" smtClean="0">
                <a:solidFill>
                  <a:srgbClr val="002060"/>
                </a:solidFill>
              </a:rPr>
              <a:t>5055</a:t>
            </a:r>
          </a:p>
          <a:p>
            <a:pPr marL="0" indent="0">
              <a:buNone/>
              <a:defRPr/>
            </a:pP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Moodle</a:t>
            </a:r>
          </a:p>
          <a:p>
            <a:pPr>
              <a:defRPr/>
            </a:pP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  <a:hlinkClick r:id="rId4"/>
              </a:rPr>
              <a:t>moodle@uwtsd.ac.uk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781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rmAutofit fontScale="90000"/>
          </a:bodyPr>
          <a:lstStyle/>
          <a:p>
            <a:pPr algn="ctr"/>
            <a:r>
              <a:rPr lang="cy-GB" sz="2800" dirty="0" smtClean="0">
                <a:latin typeface="Lucida Sans" panose="020B0602030504020204" pitchFamily="34" charset="0"/>
              </a:rPr>
              <a:t>Maen </a:t>
            </a:r>
            <a:r>
              <a:rPr lang="cy-GB" sz="2800" dirty="0">
                <a:latin typeface="Lucida Sans" panose="020B0602030504020204" pitchFamily="34" charset="0"/>
              </a:rPr>
              <a:t>prawf </a:t>
            </a:r>
            <a:r>
              <a:rPr lang="cy-GB" sz="2800" dirty="0" smtClean="0">
                <a:latin typeface="Lucida Sans" panose="020B0602030504020204" pitchFamily="34" charset="0"/>
              </a:rPr>
              <a:t>5 – 20 marc</a:t>
            </a:r>
            <a:br>
              <a:rPr lang="cy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Marking criterion 5 – 20 marks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417816"/>
          </a:xfrm>
        </p:spPr>
        <p:txBody>
          <a:bodyPr>
            <a:normAutofit fontScale="55000" lnSpcReduction="20000"/>
          </a:bodyPr>
          <a:lstStyle/>
          <a:p>
            <a:r>
              <a:rPr lang="en-GB" b="1" dirty="0" smtClean="0">
                <a:latin typeface="Lucida Sans" panose="020B0602030504020204" pitchFamily="34" charset="0"/>
              </a:rPr>
              <a:t>10 marc </a:t>
            </a:r>
            <a:r>
              <a:rPr lang="en-GB" b="1" dirty="0" err="1" smtClean="0">
                <a:latin typeface="Lucida Sans" panose="020B0602030504020204" pitchFamily="34" charset="0"/>
              </a:rPr>
              <a:t>elfennau</a:t>
            </a:r>
            <a:r>
              <a:rPr lang="en-GB" b="1" dirty="0" smtClean="0">
                <a:latin typeface="Lucida Sans" panose="020B0602030504020204" pitchFamily="34" charset="0"/>
              </a:rPr>
              <a:t> </a:t>
            </a:r>
            <a:r>
              <a:rPr lang="en-GB" b="1" dirty="0" err="1" smtClean="0">
                <a:latin typeface="Lucida Sans" panose="020B0602030504020204" pitchFamily="34" charset="0"/>
              </a:rPr>
              <a:t>ysgrifenedig</a:t>
            </a:r>
            <a:endParaRPr lang="en-GB" b="1" dirty="0" smtClean="0">
              <a:latin typeface="Lucida Sans" panose="020B0602030504020204" pitchFamily="34" charset="0"/>
            </a:endParaRPr>
          </a:p>
          <a:p>
            <a:r>
              <a:rPr lang="en-GB" b="1" dirty="0" smtClean="0">
                <a:latin typeface="Lucida Sans" panose="020B0602030504020204" pitchFamily="34" charset="0"/>
              </a:rPr>
              <a:t>10 marc </a:t>
            </a:r>
            <a:r>
              <a:rPr lang="en-GB" b="1" dirty="0" err="1" smtClean="0">
                <a:latin typeface="Lucida Sans" panose="020B0602030504020204" pitchFamily="34" charset="0"/>
              </a:rPr>
              <a:t>sgiliau</a:t>
            </a:r>
            <a:r>
              <a:rPr lang="en-GB" b="1" dirty="0" smtClean="0">
                <a:latin typeface="Lucida Sans" panose="020B0602030504020204" pitchFamily="34" charset="0"/>
              </a:rPr>
              <a:t> </a:t>
            </a:r>
            <a:r>
              <a:rPr lang="en-GB" b="1" dirty="0" err="1" smtClean="0">
                <a:latin typeface="Lucida Sans" panose="020B0602030504020204" pitchFamily="34" charset="0"/>
              </a:rPr>
              <a:t>cyflwyno</a:t>
            </a:r>
            <a:r>
              <a:rPr lang="en-GB" b="1" dirty="0" smtClean="0">
                <a:latin typeface="Lucida Sans" panose="020B0602030504020204" pitchFamily="34" charset="0"/>
              </a:rPr>
              <a:t> (poster)</a:t>
            </a:r>
          </a:p>
          <a:p>
            <a:pPr marL="0" indent="0">
              <a:buNone/>
            </a:pPr>
            <a:endParaRPr lang="en-GB" b="1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M</a:t>
            </a:r>
            <a:r>
              <a:rPr lang="en-GB" dirty="0" err="1" smtClean="0">
                <a:latin typeface="Lucida Sans" panose="020B0602030504020204" pitchFamily="34" charset="0"/>
              </a:rPr>
              <a:t>ynegi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syniadau'n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glir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</a:t>
            </a:r>
            <a:r>
              <a:rPr lang="en-GB" dirty="0" err="1" smtClean="0">
                <a:latin typeface="Lucida Sans" panose="020B0602030504020204" pitchFamily="34" charset="0"/>
              </a:rPr>
              <a:t>ywirdeb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G</a:t>
            </a:r>
            <a:r>
              <a:rPr lang="en-GB" dirty="0" err="1" smtClean="0">
                <a:latin typeface="Lucida Sans" panose="020B0602030504020204" pitchFamily="34" charset="0"/>
              </a:rPr>
              <a:t>ramadeg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>
                <a:latin typeface="Lucida Sans" panose="020B0602030504020204" pitchFamily="34" charset="0"/>
              </a:rPr>
              <a:t>a </a:t>
            </a:r>
            <a:r>
              <a:rPr lang="en-GB" dirty="0" err="1" smtClean="0">
                <a:latin typeface="Lucida Sans" panose="020B0602030504020204" pitchFamily="34" charset="0"/>
              </a:rPr>
              <a:t>sillafu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A</a:t>
            </a:r>
            <a:r>
              <a:rPr lang="en-GB" dirty="0" err="1" smtClean="0">
                <a:latin typeface="Lucida Sans" panose="020B0602030504020204" pitchFamily="34" charset="0"/>
              </a:rPr>
              <a:t>rddull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ysgrifennu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academaidd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S</a:t>
            </a:r>
            <a:r>
              <a:rPr lang="en-GB" dirty="0" err="1" smtClean="0">
                <a:latin typeface="Lucida Sans" panose="020B0602030504020204" pitchFamily="34" charset="0"/>
              </a:rPr>
              <a:t>trwythur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>
                <a:latin typeface="Lucida Sans" panose="020B0602030504020204" pitchFamily="34" charset="0"/>
              </a:rPr>
              <a:t>y </a:t>
            </a:r>
            <a:r>
              <a:rPr lang="en-GB" dirty="0" err="1">
                <a:latin typeface="Lucida Sans" panose="020B0602030504020204" pitchFamily="34" charset="0"/>
              </a:rPr>
              <a:t>cyflwyniad</a:t>
            </a:r>
            <a:r>
              <a:rPr lang="en-GB" dirty="0">
                <a:latin typeface="Lucida Sans" panose="020B0602030504020204" pitchFamily="34" charset="0"/>
              </a:rPr>
              <a:t> (</a:t>
            </a:r>
            <a:r>
              <a:rPr lang="en-GB" dirty="0" err="1">
                <a:latin typeface="Lucida Sans" panose="020B0602030504020204" pitchFamily="34" charset="0"/>
              </a:rPr>
              <a:t>cyflwyniad</a:t>
            </a:r>
            <a:r>
              <a:rPr lang="en-GB" dirty="0">
                <a:latin typeface="Lucida Sans" panose="020B0602030504020204" pitchFamily="34" charset="0"/>
              </a:rPr>
              <a:t>, </a:t>
            </a:r>
            <a:r>
              <a:rPr lang="en-GB" dirty="0" err="1">
                <a:latin typeface="Lucida Sans" panose="020B0602030504020204" pitchFamily="34" charset="0"/>
              </a:rPr>
              <a:t>prif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gorff</a:t>
            </a:r>
            <a:r>
              <a:rPr lang="en-GB" dirty="0">
                <a:latin typeface="Lucida Sans" panose="020B0602030504020204" pitchFamily="34" charset="0"/>
              </a:rPr>
              <a:t>, </a:t>
            </a:r>
            <a:r>
              <a:rPr lang="en-GB" dirty="0" err="1" smtClean="0">
                <a:latin typeface="Lucida Sans" panose="020B0602030504020204" pitchFamily="34" charset="0"/>
              </a:rPr>
              <a:t>casgliad</a:t>
            </a:r>
            <a:r>
              <a:rPr lang="en-GB" dirty="0" smtClean="0">
                <a:latin typeface="Lucida Sans" panose="020B0602030504020204" pitchFamily="34" charset="0"/>
              </a:rPr>
              <a:t>)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Amseru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Goslef</a:t>
            </a:r>
            <a:r>
              <a:rPr lang="en-GB" dirty="0">
                <a:latin typeface="Lucida Sans" panose="020B0602030504020204" pitchFamily="34" charset="0"/>
              </a:rPr>
              <a:t>, </a:t>
            </a:r>
            <a:r>
              <a:rPr lang="en-GB" dirty="0" err="1">
                <a:latin typeface="Lucida Sans" panose="020B0602030504020204" pitchFamily="34" charset="0"/>
              </a:rPr>
              <a:t>cyflymdra</a:t>
            </a:r>
            <a:r>
              <a:rPr lang="en-GB" dirty="0">
                <a:latin typeface="Lucida Sans" panose="020B0602030504020204" pitchFamily="34" charset="0"/>
              </a:rPr>
              <a:t>, </a:t>
            </a:r>
            <a:r>
              <a:rPr lang="en-GB" dirty="0" err="1" smtClean="0">
                <a:latin typeface="Lucida Sans" panose="020B0602030504020204" pitchFamily="34" charset="0"/>
              </a:rPr>
              <a:t>cyfaint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 err="1" smtClean="0">
                <a:latin typeface="Lucida Sans" panose="020B0602030504020204" pitchFamily="34" charset="0"/>
              </a:rPr>
              <a:t>aith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>
                <a:latin typeface="Lucida Sans" panose="020B0602030504020204" pitchFamily="34" charset="0"/>
              </a:rPr>
              <a:t>y </a:t>
            </a:r>
            <a:r>
              <a:rPr lang="en-GB" dirty="0" smtClean="0">
                <a:latin typeface="Lucida Sans" panose="020B0602030504020204" pitchFamily="34" charset="0"/>
              </a:rPr>
              <a:t>corf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Lleoliad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cadarnhaol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</a:t>
            </a:r>
            <a:r>
              <a:rPr lang="en-GB" dirty="0" err="1" smtClean="0">
                <a:latin typeface="Lucida Sans" panose="020B0602030504020204" pitchFamily="34" charset="0"/>
              </a:rPr>
              <a:t>yflwyniad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proffesiynol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</a:t>
            </a:r>
            <a:r>
              <a:rPr lang="en-GB" dirty="0" err="1" smtClean="0">
                <a:latin typeface="Lucida Sans" panose="020B0602030504020204" pitchFamily="34" charset="0"/>
              </a:rPr>
              <a:t>ywirdeb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iaith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lafar</a:t>
            </a:r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b="1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9213"/>
            <a:ext cx="4127470" cy="4224125"/>
          </a:xfrm>
        </p:spPr>
        <p:txBody>
          <a:bodyPr>
            <a:normAutofit fontScale="55000" lnSpcReduction="20000"/>
          </a:bodyPr>
          <a:lstStyle/>
          <a:p>
            <a:r>
              <a:rPr lang="en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10 marks for written elements</a:t>
            </a:r>
          </a:p>
          <a:p>
            <a:r>
              <a:rPr lang="en-GB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10 marks for presenting skills (poster)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Clear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expression of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ideas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Accuracy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G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rammar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and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spelling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cademic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writing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style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Structure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of presentation (introduction, main body,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conclusion)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Timing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Intonation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, pace, volume, </a:t>
            </a:r>
            <a:endParaRPr lang="en-GB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B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ody language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P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ositive positioning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P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rofessional presentation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ccuracy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of spoken language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52471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688011"/>
          </a:xfrm>
        </p:spPr>
        <p:txBody>
          <a:bodyPr>
            <a:normAutofit fontScale="90000"/>
          </a:bodyPr>
          <a:lstStyle/>
          <a:p>
            <a:pPr algn="ctr"/>
            <a:r>
              <a:rPr lang="cy-GB" sz="2800" dirty="0" smtClean="0">
                <a:latin typeface="Lucida Sans" panose="020B0602030504020204" pitchFamily="34" charset="0"/>
              </a:rPr>
              <a:t>Cymorth o’r tîm</a:t>
            </a:r>
            <a:r>
              <a:rPr lang="cy-GB" sz="2800" dirty="0">
                <a:latin typeface="Lucida Sans" panose="020B0602030504020204" pitchFamily="34" charset="0"/>
              </a:rPr>
              <a:t/>
            </a:r>
            <a:br>
              <a:rPr lang="cy-GB" sz="2800" dirty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Support from the team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7023" y="1374753"/>
            <a:ext cx="4287827" cy="4821128"/>
          </a:xfrm>
        </p:spPr>
        <p:txBody>
          <a:bodyPr>
            <a:normAutofit lnSpcReduction="10000"/>
          </a:bodyPr>
          <a:lstStyle/>
          <a:p>
            <a:r>
              <a:rPr lang="cy-GB" sz="2400" dirty="0" smtClean="0">
                <a:latin typeface="Lucida Sans" panose="020B0602030504020204" pitchFamily="34" charset="0"/>
              </a:rPr>
              <a:t>Gwirio eich dewis o ADY</a:t>
            </a:r>
          </a:p>
          <a:p>
            <a:r>
              <a:rPr lang="cy-GB" sz="2400" dirty="0" smtClean="0">
                <a:latin typeface="Lucida Sans" panose="020B0602030504020204" pitchFamily="34" charset="0"/>
              </a:rPr>
              <a:t>Gwnewch apwyntiad am diwtorialau</a:t>
            </a:r>
          </a:p>
          <a:p>
            <a:r>
              <a:rPr lang="cy-GB" sz="2400" dirty="0" smtClean="0">
                <a:latin typeface="Lucida Sans" panose="020B0602030504020204" pitchFamily="34" charset="0"/>
              </a:rPr>
              <a:t>Gallu edrych ar hyd at 2 ddrafft</a:t>
            </a:r>
          </a:p>
          <a:p>
            <a:pPr>
              <a:buFontTx/>
              <a:buChar char="-"/>
            </a:pPr>
            <a:r>
              <a:rPr lang="cy-GB" sz="2400" dirty="0" smtClean="0">
                <a:latin typeface="Lucida Sans" panose="020B0602030504020204" pitchFamily="34" charset="0"/>
              </a:rPr>
              <a:t>Ydych chi ar y trywydd iawn</a:t>
            </a:r>
          </a:p>
          <a:p>
            <a:pPr>
              <a:buFontTx/>
              <a:buChar char="-"/>
            </a:pPr>
            <a:r>
              <a:rPr lang="cy-GB" sz="2400" dirty="0" smtClean="0">
                <a:latin typeface="Lucida Sans" panose="020B0602030504020204" pitchFamily="34" charset="0"/>
              </a:rPr>
              <a:t>Arddull ysgrifennu</a:t>
            </a:r>
          </a:p>
          <a:p>
            <a:pPr>
              <a:buFontTx/>
              <a:buChar char="-"/>
            </a:pPr>
            <a:r>
              <a:rPr lang="cy-GB" sz="2400" dirty="0" smtClean="0">
                <a:latin typeface="Lucida Sans" panose="020B0602030504020204" pitchFamily="34" charset="0"/>
              </a:rPr>
              <a:t>Cyfeirnodi</a:t>
            </a:r>
          </a:p>
          <a:p>
            <a:r>
              <a:rPr lang="cy-GB" sz="2400" dirty="0" smtClean="0">
                <a:latin typeface="Lucida Sans" panose="020B0602030504020204" pitchFamily="34" charset="0"/>
              </a:rPr>
              <a:t>E-bostio tîm y modwl</a:t>
            </a:r>
            <a:endParaRPr lang="cy-GB" sz="24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74753"/>
            <a:ext cx="4331970" cy="4174709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Check your choice of ALN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Make an appointment for tutorials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Maximum of 2 drafts can be looked at</a:t>
            </a:r>
          </a:p>
          <a:p>
            <a:pPr>
              <a:buFontTx/>
              <a:buChar char="-"/>
            </a:pPr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Are you on the right track?</a:t>
            </a:r>
          </a:p>
          <a:p>
            <a:pPr>
              <a:buFontTx/>
              <a:buChar char="-"/>
            </a:pPr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Writing style</a:t>
            </a:r>
          </a:p>
          <a:p>
            <a:pPr>
              <a:buFontTx/>
              <a:buChar char="-"/>
            </a:pPr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</a:t>
            </a:r>
          </a:p>
          <a:p>
            <a:r>
              <a:rPr lang="en-GB" sz="24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E-mailing the module team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3292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AEE6002 HANDBOOK FTF 2021 [Compatibility Mode] - Word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703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5032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rmAutofit fontScale="90000"/>
          </a:bodyPr>
          <a:lstStyle/>
          <a:p>
            <a:pPr algn="ctr"/>
            <a:r>
              <a:rPr lang="cy-GB" sz="2800" dirty="0" smtClean="0">
                <a:latin typeface="Lucida Sans" panose="020B0602030504020204" pitchFamily="34" charset="0"/>
              </a:rPr>
              <a:t>Ystyriaethau olaf...</a:t>
            </a:r>
            <a:br>
              <a:rPr lang="cy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Final considerations…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417816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 smtClean="0">
                <a:latin typeface="Lucida Sans" panose="020B0602030504020204" pitchFamily="34" charset="0"/>
              </a:rPr>
              <a:t>Manylion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cyflwyno</a:t>
            </a:r>
            <a:r>
              <a:rPr lang="en-GB" dirty="0" smtClean="0">
                <a:latin typeface="Lucida Sans" panose="020B0602030504020204" pitchFamily="34" charset="0"/>
              </a:rPr>
              <a:t> – </a:t>
            </a:r>
            <a:r>
              <a:rPr lang="en-GB" dirty="0" err="1" smtClean="0">
                <a:latin typeface="Lucida Sans" panose="020B0602030504020204" pitchFamily="34" charset="0"/>
              </a:rPr>
              <a:t>llawlyfr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modwl</a:t>
            </a:r>
            <a:r>
              <a:rPr lang="en-GB" dirty="0" smtClean="0">
                <a:latin typeface="Lucida Sans" panose="020B0602030504020204" pitchFamily="34" charset="0"/>
              </a:rPr>
              <a:t>/</a:t>
            </a:r>
            <a:r>
              <a:rPr lang="en-GB" dirty="0" err="1" smtClean="0">
                <a:latin typeface="Lucida Sans" panose="020B0602030504020204" pitchFamily="34" charset="0"/>
              </a:rPr>
              <a:t>Panopto</a:t>
            </a:r>
            <a:r>
              <a:rPr lang="en-GB" dirty="0" smtClean="0">
                <a:latin typeface="Lucida Sans" panose="020B0602030504020204" pitchFamily="34" charset="0"/>
              </a:rPr>
              <a:t>/Teams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Ymchwiliwch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>
                <a:latin typeface="Lucida Sans" panose="020B0602030504020204" pitchFamily="34" charset="0"/>
              </a:rPr>
              <a:t>o </a:t>
            </a:r>
            <a:r>
              <a:rPr lang="en-GB" dirty="0" err="1">
                <a:latin typeface="Lucida Sans" panose="020B0602030504020204" pitchFamily="34" charset="0"/>
              </a:rPr>
              <a:t>ffynonellau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academaidd</a:t>
            </a:r>
            <a:r>
              <a:rPr lang="en-GB" dirty="0">
                <a:latin typeface="Lucida Sans" panose="020B0602030504020204" pitchFamily="34" charset="0"/>
              </a:rPr>
              <a:t>; </a:t>
            </a:r>
            <a:r>
              <a:rPr lang="en-GB" dirty="0" err="1">
                <a:latin typeface="Lucida Sans" panose="020B0602030504020204" pitchFamily="34" charset="0"/>
              </a:rPr>
              <a:t>llai</a:t>
            </a:r>
            <a:r>
              <a:rPr lang="en-GB" dirty="0">
                <a:latin typeface="Lucida Sans" panose="020B0602030504020204" pitchFamily="34" charset="0"/>
              </a:rPr>
              <a:t>/dim </a:t>
            </a:r>
            <a:r>
              <a:rPr lang="en-GB" dirty="0" err="1" smtClean="0">
                <a:latin typeface="Lucida Sans" panose="020B0602030504020204" pitchFamily="34" charset="0"/>
              </a:rPr>
              <a:t>gwefannau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Anelwch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>
                <a:latin typeface="Lucida Sans" panose="020B0602030504020204" pitchFamily="34" charset="0"/>
              </a:rPr>
              <a:t>am y 10% </a:t>
            </a:r>
            <a:r>
              <a:rPr lang="en-GB" dirty="0" err="1">
                <a:latin typeface="Lucida Sans" panose="020B0602030504020204" pitchFamily="34" charset="0"/>
              </a:rPr>
              <a:t>dros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err="1">
                <a:latin typeface="Lucida Sans" panose="020B0602030504020204" pitchFamily="34" charset="0"/>
              </a:rPr>
              <a:t>nifer</a:t>
            </a:r>
            <a:r>
              <a:rPr lang="en-GB" dirty="0">
                <a:latin typeface="Lucida Sans" panose="020B0602030504020204" pitchFamily="34" charset="0"/>
              </a:rPr>
              <a:t> o </a:t>
            </a:r>
            <a:r>
              <a:rPr lang="en-GB" dirty="0" err="1" smtClean="0">
                <a:latin typeface="Lucida Sans" panose="020B0602030504020204" pitchFamily="34" charset="0"/>
              </a:rPr>
              <a:t>eiriau</a:t>
            </a:r>
            <a:r>
              <a:rPr lang="en-GB" dirty="0" smtClean="0">
                <a:latin typeface="Lucida Sans" panose="020B0602030504020204" pitchFamily="34" charset="0"/>
              </a:rPr>
              <a:t>/</a:t>
            </a:r>
            <a:r>
              <a:rPr lang="en-GB" dirty="0" err="1" smtClean="0">
                <a:latin typeface="Lucida Sans" panose="020B0602030504020204" pitchFamily="34" charset="0"/>
              </a:rPr>
              <a:t>amser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Gwiriwch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>
                <a:latin typeface="Lucida Sans" panose="020B0602030504020204" pitchFamily="34" charset="0"/>
              </a:rPr>
              <a:t>y </a:t>
            </a:r>
            <a:r>
              <a:rPr lang="en-GB" dirty="0" err="1">
                <a:latin typeface="Lucida Sans" panose="020B0602030504020204" pitchFamily="34" charset="0"/>
              </a:rPr>
              <a:t>tebygrwydd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Turnitin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Oes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yna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dadansoddi</a:t>
            </a:r>
            <a:r>
              <a:rPr lang="en-GB" dirty="0">
                <a:latin typeface="Lucida Sans" panose="020B0602030504020204" pitchFamily="34" charset="0"/>
              </a:rPr>
              <a:t>/</a:t>
            </a:r>
            <a:r>
              <a:rPr lang="en-GB" dirty="0" err="1">
                <a:latin typeface="Lucida Sans" panose="020B0602030504020204" pitchFamily="34" charset="0"/>
              </a:rPr>
              <a:t>gwerthuso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beirniadol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>
                <a:latin typeface="Lucida Sans" panose="020B0602030504020204" pitchFamily="34" charset="0"/>
              </a:rPr>
              <a:t>chysylltiadau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gyda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damcaniaethau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eich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gwaith</a:t>
            </a:r>
            <a:r>
              <a:rPr lang="en-GB" dirty="0">
                <a:latin typeface="Lucida Sans" panose="020B0602030504020204" pitchFamily="34" charset="0"/>
              </a:rPr>
              <a:t>?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Amodau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esgusodol</a:t>
            </a:r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b="1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9213"/>
            <a:ext cx="4127470" cy="4224125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Submission details – module handbook/</a:t>
            </a:r>
            <a:r>
              <a:rPr lang="en-GB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Panopto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/Teams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Research from academic sources; less/no websites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Aim for the 10% over the word </a:t>
            </a:r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count/timing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Check your similarity on </a:t>
            </a:r>
            <a:r>
              <a:rPr lang="en-GB" dirty="0" err="1">
                <a:solidFill>
                  <a:srgbClr val="002060"/>
                </a:solidFill>
                <a:latin typeface="Lucida Sans" panose="020B0602030504020204" pitchFamily="34" charset="0"/>
              </a:rPr>
              <a:t>Turnitin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Have you critically analysed/evaluated and made links with theory?</a:t>
            </a: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Extenuating 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circumstances</a:t>
            </a:r>
          </a:p>
          <a:p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69521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rmAutofit fontScale="90000"/>
          </a:bodyPr>
          <a:lstStyle/>
          <a:p>
            <a:pPr algn="ctr"/>
            <a:r>
              <a:rPr lang="cy-GB" sz="2800" dirty="0" smtClean="0">
                <a:latin typeface="Lucida Sans" panose="020B0602030504020204" pitchFamily="34" charset="0"/>
              </a:rPr>
              <a:t>Cyflwyniadau Hwyr</a:t>
            </a:r>
            <a:br>
              <a:rPr lang="cy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Late Submissions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417816"/>
          </a:xfrm>
        </p:spPr>
        <p:txBody>
          <a:bodyPr>
            <a:normAutofit/>
          </a:bodyPr>
          <a:lstStyle/>
          <a:p>
            <a:r>
              <a:rPr lang="en-GB" dirty="0" err="1" smtClean="0">
                <a:latin typeface="Lucida Sans" panose="020B0602030504020204" pitchFamily="34" charset="0"/>
              </a:rPr>
              <a:t>Cyflwyno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>
                <a:latin typeface="Lucida Sans" panose="020B0602030504020204" pitchFamily="34" charset="0"/>
              </a:rPr>
              <a:t>o </a:t>
            </a:r>
            <a:r>
              <a:rPr lang="en-GB" dirty="0" err="1">
                <a:latin typeface="Lucida Sans" panose="020B0602030504020204" pitchFamily="34" charset="0"/>
              </a:rPr>
              <a:t>fewn</a:t>
            </a:r>
            <a:r>
              <a:rPr lang="en-GB" dirty="0">
                <a:latin typeface="Lucida Sans" panose="020B0602030504020204" pitchFamily="34" charset="0"/>
              </a:rPr>
              <a:t> 7 </a:t>
            </a:r>
            <a:r>
              <a:rPr lang="en-GB" dirty="0" err="1">
                <a:latin typeface="Lucida Sans" panose="020B0602030504020204" pitchFamily="34" charset="0"/>
              </a:rPr>
              <a:t>diwrnod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gwaith</a:t>
            </a:r>
            <a:r>
              <a:rPr lang="en-GB" dirty="0">
                <a:latin typeface="Lucida Sans" panose="020B0602030504020204" pitchFamily="34" charset="0"/>
              </a:rPr>
              <a:t> – dim </a:t>
            </a:r>
            <a:r>
              <a:rPr lang="en-GB" dirty="0" smtClean="0">
                <a:latin typeface="Lucida Sans" panose="020B0602030504020204" pitchFamily="34" charset="0"/>
              </a:rPr>
              <a:t>EC </a:t>
            </a:r>
            <a:r>
              <a:rPr lang="en-GB" dirty="0">
                <a:latin typeface="Lucida Sans" panose="020B0602030504020204" pitchFamily="34" charset="0"/>
              </a:rPr>
              <a:t>– </a:t>
            </a:r>
            <a:r>
              <a:rPr lang="en-GB" dirty="0" err="1">
                <a:latin typeface="Lucida Sans" panose="020B0602030504020204" pitchFamily="34" charset="0"/>
              </a:rPr>
              <a:t>wedi'i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gapio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</a:t>
            </a:r>
            <a:r>
              <a:rPr lang="en-GB" dirty="0">
                <a:latin typeface="Lucida Sans" panose="020B0602030504020204" pitchFamily="34" charset="0"/>
              </a:rPr>
              <a:t> 40</a:t>
            </a:r>
            <a:r>
              <a:rPr lang="en-GB" dirty="0" smtClean="0">
                <a:latin typeface="Lucida Sans" panose="020B0602030504020204" pitchFamily="34" charset="0"/>
              </a:rPr>
              <a:t>%</a:t>
            </a:r>
          </a:p>
          <a:p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Cyflwyno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ôl</a:t>
            </a:r>
            <a:r>
              <a:rPr lang="en-GB" dirty="0">
                <a:latin typeface="Lucida Sans" panose="020B0602030504020204" pitchFamily="34" charset="0"/>
              </a:rPr>
              <a:t> 7 </a:t>
            </a:r>
            <a:r>
              <a:rPr lang="en-GB" dirty="0" err="1">
                <a:latin typeface="Lucida Sans" panose="020B0602030504020204" pitchFamily="34" charset="0"/>
              </a:rPr>
              <a:t>diwrnod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gwaith</a:t>
            </a:r>
            <a:r>
              <a:rPr lang="en-GB" dirty="0">
                <a:latin typeface="Lucida Sans" panose="020B0602030504020204" pitchFamily="34" charset="0"/>
              </a:rPr>
              <a:t> – dim </a:t>
            </a:r>
            <a:r>
              <a:rPr lang="en-GB" dirty="0" smtClean="0">
                <a:latin typeface="Lucida Sans" panose="020B0602030504020204" pitchFamily="34" charset="0"/>
              </a:rPr>
              <a:t>EC </a:t>
            </a:r>
            <a:r>
              <a:rPr lang="en-GB" dirty="0">
                <a:latin typeface="Lucida Sans" panose="020B0602030504020204" pitchFamily="34" charset="0"/>
              </a:rPr>
              <a:t>– </a:t>
            </a:r>
            <a:r>
              <a:rPr lang="en-GB" dirty="0" err="1">
                <a:latin typeface="Lucida Sans" panose="020B0602030504020204" pitchFamily="34" charset="0"/>
              </a:rPr>
              <a:t>ni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chaniateir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i</a:t>
            </a:r>
            <a:r>
              <a:rPr lang="en-GB" dirty="0" smtClean="0">
                <a:latin typeface="Lucida Sans" panose="020B0602030504020204" pitchFamily="34" charset="0"/>
              </a:rPr>
              <a:t> staff </a:t>
            </a:r>
            <a:r>
              <a:rPr lang="en-GB" dirty="0" err="1" smtClean="0">
                <a:latin typeface="Lucida Sans" panose="020B0602030504020204" pitchFamily="34" charset="0"/>
              </a:rPr>
              <a:t>eich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asesu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9213"/>
            <a:ext cx="4127470" cy="42241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Present within 7 working days – no EC – capped at 40%</a:t>
            </a:r>
          </a:p>
          <a:p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Present after 7 working days – no EC – staff not permitted to assess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93566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2800" dirty="0" smtClean="0">
                <a:latin typeface="Lucida Sans" panose="020B0602030504020204" pitchFamily="34" charset="0"/>
              </a:rPr>
              <a:t>Problem/Cwestiwn?</a:t>
            </a:r>
            <a:br>
              <a:rPr lang="cy-GB" sz="2800" dirty="0" smtClean="0">
                <a:latin typeface="Lucida Sans" panose="020B0602030504020204" pitchFamily="34" charset="0"/>
              </a:rPr>
            </a:br>
            <a:r>
              <a:rPr lang="en-GB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Problem/Question?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628649" y="1825625"/>
            <a:ext cx="5740619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Alison Rees Edwards</a:t>
            </a:r>
          </a:p>
          <a:p>
            <a:pPr marL="0" indent="0">
              <a:buNone/>
            </a:pPr>
            <a:endParaRPr lang="en-GB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  <a:hlinkClick r:id="rId3"/>
              </a:rPr>
              <a:t>a.rees-edwards@uwtsd.ac.uk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endParaRPr lang="en-GB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51269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720725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altLang="en-US" sz="30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Tasg</a:t>
            </a:r>
            <a:r>
              <a:rPr lang="cy-GB" altLang="en-US" sz="30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/>
            </a:r>
            <a:br>
              <a:rPr lang="cy-GB" altLang="en-US" sz="3000" kern="0" dirty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</a:br>
            <a:r>
              <a:rPr lang="en-GB" altLang="en-US" sz="30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Task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268413"/>
            <a:ext cx="3810000" cy="4475162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en-US" sz="2400" b="1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Beth yw ‘cynhwysiant?’</a:t>
            </a:r>
          </a:p>
          <a:p>
            <a:pPr marL="0" indent="0">
              <a:buNone/>
              <a:defRPr/>
            </a:pPr>
            <a:endParaRPr lang="cy-GB" altLang="en-US" sz="2400" kern="0" dirty="0">
              <a:solidFill>
                <a:srgbClr val="00000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 marL="0" indent="0">
              <a:buNone/>
              <a:defRPr/>
            </a:pPr>
            <a:r>
              <a:rPr lang="cy-GB" altLang="en-US" sz="2400" kern="0" dirty="0" smtClean="0">
                <a:solidFill>
                  <a:srgbClr val="00000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TRAFODWCH...</a:t>
            </a:r>
            <a:endParaRPr lang="cy-GB" altLang="en-US" sz="2400" kern="0" dirty="0">
              <a:solidFill>
                <a:srgbClr val="00000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716463" y="1268413"/>
            <a:ext cx="4176712" cy="4475162"/>
          </a:xfrm>
        </p:spPr>
        <p:txBody>
          <a:bodyPr rtlCol="0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en-US" sz="2400" b="1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What is ‘inclusion?’</a:t>
            </a:r>
          </a:p>
          <a:p>
            <a:pPr marL="0" indent="0">
              <a:buNone/>
              <a:defRPr/>
            </a:pPr>
            <a:endParaRPr lang="en-GB" altLang="en-US" sz="2400" kern="0" dirty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 marL="0" indent="0">
              <a:buNone/>
              <a:defRPr/>
            </a:pPr>
            <a:endParaRPr lang="en-GB" altLang="en-US" sz="2400" kern="0" dirty="0">
              <a:solidFill>
                <a:srgbClr val="0000FF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 marL="0" indent="0">
              <a:buNone/>
              <a:defRPr/>
            </a:pPr>
            <a:r>
              <a:rPr lang="en-GB" altLang="en-US" sz="2400" kern="0" dirty="0" smtClean="0">
                <a:solidFill>
                  <a:srgbClr val="002060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DISCUSS…</a:t>
            </a:r>
            <a:endParaRPr lang="cy-GB" altLang="en-US" sz="2400" kern="0" dirty="0">
              <a:solidFill>
                <a:srgbClr val="002060"/>
              </a:solidFill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altLang="cy-GB" sz="2600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025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193</TotalTime>
  <Words>1704</Words>
  <Application>Microsoft Office PowerPoint</Application>
  <PresentationFormat>On-screen Show (4:3)</PresentationFormat>
  <Paragraphs>358</Paragraphs>
  <Slides>26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5" baseType="lpstr">
      <vt:lpstr>ＭＳ Ｐゴシック</vt:lpstr>
      <vt:lpstr>Arial</vt:lpstr>
      <vt:lpstr>Calibri</vt:lpstr>
      <vt:lpstr>Calibri Light</vt:lpstr>
      <vt:lpstr>Lucida Sans</vt:lpstr>
      <vt:lpstr>Myriad Pro</vt:lpstr>
      <vt:lpstr>Times</vt:lpstr>
      <vt:lpstr>Times New Roman</vt:lpstr>
      <vt:lpstr>Office Theme</vt:lpstr>
      <vt:lpstr>PowerPoint Presentation</vt:lpstr>
      <vt:lpstr>EAEE6002C EAEE6002</vt:lpstr>
      <vt:lpstr>Cynnwys Content</vt:lpstr>
      <vt:lpstr>Tîm y modwl The module team</vt:lpstr>
      <vt:lpstr>Sgiliau Cyflogadwyedd/Trosglwyddadwy Employability/Transferable Skills</vt:lpstr>
      <vt:lpstr>Adnoddau  Resources</vt:lpstr>
      <vt:lpstr>Amcanion Aims</vt:lpstr>
      <vt:lpstr>Gofynion lefel 6 Level 6 requirements</vt:lpstr>
      <vt:lpstr>Asesiad Assignment</vt:lpstr>
      <vt:lpstr>Cyfarwyddyd yr aseiniad Assessment brief</vt:lpstr>
      <vt:lpstr>Gofynnwch eich hunan… Ask yourself…</vt:lpstr>
      <vt:lpstr>Ymchwil Research</vt:lpstr>
      <vt:lpstr>Ymchwil Research</vt:lpstr>
      <vt:lpstr>Maen prawf 1 – 10 marc Marking criterion 1 – 10 marks</vt:lpstr>
      <vt:lpstr>Maen prawf 2 – 20 marc Marking criterion 2 – 20 marks</vt:lpstr>
      <vt:lpstr>Maen prawf 3 – 30 marc Marking criterion 3 – 30 marks</vt:lpstr>
      <vt:lpstr>Maen prawf 4 – 20 marc Marking criterion 4 – 20 marks</vt:lpstr>
      <vt:lpstr>Poster academaidd Academic poster</vt:lpstr>
      <vt:lpstr>Materion TGCh? ICT issues?</vt:lpstr>
      <vt:lpstr>Maen prawf 5 – 20 marc Marking criterion 5 – 20 marks</vt:lpstr>
      <vt:lpstr>Cymorth o’r tîm Support from the team</vt:lpstr>
      <vt:lpstr>PowerPoint Presentation</vt:lpstr>
      <vt:lpstr>Ystyriaethau olaf... Final considerations…</vt:lpstr>
      <vt:lpstr>Cyflwyniadau Hwyr  Late Submissions</vt:lpstr>
      <vt:lpstr>Problem/Cwestiwn?  Problem/Question?</vt:lpstr>
      <vt:lpstr>Tasg 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Alison Rees-Edwards</cp:lastModifiedBy>
  <cp:revision>27</cp:revision>
  <dcterms:created xsi:type="dcterms:W3CDTF">2017-02-08T11:33:06Z</dcterms:created>
  <dcterms:modified xsi:type="dcterms:W3CDTF">2021-05-11T16:41:30Z</dcterms:modified>
</cp:coreProperties>
</file>