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handoutMasterIdLst>
    <p:handoutMasterId r:id="rId20"/>
  </p:handoutMasterIdLst>
  <p:sldIdLst>
    <p:sldId id="289" r:id="rId5"/>
    <p:sldId id="293" r:id="rId6"/>
    <p:sldId id="294" r:id="rId7"/>
    <p:sldId id="295" r:id="rId8"/>
    <p:sldId id="296" r:id="rId9"/>
    <p:sldId id="297" r:id="rId10"/>
    <p:sldId id="298" r:id="rId11"/>
    <p:sldId id="299" r:id="rId12"/>
    <p:sldId id="300" r:id="rId13"/>
    <p:sldId id="301" r:id="rId14"/>
    <p:sldId id="302" r:id="rId15"/>
    <p:sldId id="303" r:id="rId16"/>
    <p:sldId id="304" r:id="rId17"/>
    <p:sldId id="305" r:id="rId18"/>
    <p:sldId id="30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4" userDrawn="1">
          <p15:clr>
            <a:srgbClr val="A4A3A4"/>
          </p15:clr>
        </p15:guide>
        <p15:guide id="2" pos="576" userDrawn="1">
          <p15:clr>
            <a:srgbClr val="A4A3A4"/>
          </p15:clr>
        </p15:guide>
        <p15:guide id="8" orient="horz" pos="3744" userDrawn="1">
          <p15:clr>
            <a:srgbClr val="A4A3A4"/>
          </p15:clr>
        </p15:guide>
        <p15:guide id="9"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96E158-FC88-46D4-BDEF-974AAD3B179B}" v="15" dt="2023-07-10T17:48:43.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showGuides="1">
      <p:cViewPr>
        <p:scale>
          <a:sx n="74" d="100"/>
          <a:sy n="74" d="100"/>
        </p:scale>
        <p:origin x="376" y="56"/>
      </p:cViewPr>
      <p:guideLst>
        <p:guide orient="horz" pos="1344"/>
        <p:guide pos="576"/>
        <p:guide orient="horz" pos="3744"/>
        <p:guide pos="3840"/>
      </p:guideLst>
    </p:cSldViewPr>
  </p:slideViewPr>
  <p:outlineViewPr>
    <p:cViewPr>
      <p:scale>
        <a:sx n="33" d="100"/>
        <a:sy n="33" d="100"/>
      </p:scale>
      <p:origin x="0" y="-5938"/>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94" d="100"/>
          <a:sy n="94" d="100"/>
        </p:scale>
        <p:origin x="299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tya" userId="4851e793492e34ab" providerId="LiveId" clId="{8796E158-FC88-46D4-BDEF-974AAD3B179B}"/>
    <pc:docChg chg="undo custSel addSld delSld modSld">
      <pc:chgData name="Aditya" userId="4851e793492e34ab" providerId="LiveId" clId="{8796E158-FC88-46D4-BDEF-974AAD3B179B}" dt="2023-07-10T18:04:05.977" v="1079" actId="2711"/>
      <pc:docMkLst>
        <pc:docMk/>
      </pc:docMkLst>
      <pc:sldChg chg="modSp mod">
        <pc:chgData name="Aditya" userId="4851e793492e34ab" providerId="LiveId" clId="{8796E158-FC88-46D4-BDEF-974AAD3B179B}" dt="2023-07-10T14:23:53.337" v="9" actId="27636"/>
        <pc:sldMkLst>
          <pc:docMk/>
          <pc:sldMk cId="2437550428" sldId="289"/>
        </pc:sldMkLst>
        <pc:spChg chg="mod">
          <ac:chgData name="Aditya" userId="4851e793492e34ab" providerId="LiveId" clId="{8796E158-FC88-46D4-BDEF-974AAD3B179B}" dt="2023-07-10T14:23:26.277" v="2" actId="14100"/>
          <ac:spMkLst>
            <pc:docMk/>
            <pc:sldMk cId="2437550428" sldId="289"/>
            <ac:spMk id="2" creationId="{6047E3D5-B129-455A-8D61-5DE355CFB91F}"/>
          </ac:spMkLst>
        </pc:spChg>
        <pc:spChg chg="mod">
          <ac:chgData name="Aditya" userId="4851e793492e34ab" providerId="LiveId" clId="{8796E158-FC88-46D4-BDEF-974AAD3B179B}" dt="2023-07-10T14:23:53.337" v="9" actId="27636"/>
          <ac:spMkLst>
            <pc:docMk/>
            <pc:sldMk cId="2437550428" sldId="289"/>
            <ac:spMk id="3" creationId="{EDE512D6-1B42-4E1C-AEE3-478A340AC162}"/>
          </ac:spMkLst>
        </pc:spChg>
      </pc:sldChg>
      <pc:sldChg chg="modSp del mod">
        <pc:chgData name="Aditya" userId="4851e793492e34ab" providerId="LiveId" clId="{8796E158-FC88-46D4-BDEF-974AAD3B179B}" dt="2023-07-10T17:47:29.476" v="813" actId="47"/>
        <pc:sldMkLst>
          <pc:docMk/>
          <pc:sldMk cId="3001952327" sldId="290"/>
        </pc:sldMkLst>
        <pc:spChg chg="mod">
          <ac:chgData name="Aditya" userId="4851e793492e34ab" providerId="LiveId" clId="{8796E158-FC88-46D4-BDEF-974AAD3B179B}" dt="2023-07-10T14:39:58.251" v="26" actId="20577"/>
          <ac:spMkLst>
            <pc:docMk/>
            <pc:sldMk cId="3001952327" sldId="290"/>
            <ac:spMk id="2" creationId="{88796520-2640-4559-BAB1-ADE3A7386530}"/>
          </ac:spMkLst>
        </pc:spChg>
        <pc:spChg chg="mod">
          <ac:chgData name="Aditya" userId="4851e793492e34ab" providerId="LiveId" clId="{8796E158-FC88-46D4-BDEF-974AAD3B179B}" dt="2023-07-10T14:40:01.076" v="27" actId="20577"/>
          <ac:spMkLst>
            <pc:docMk/>
            <pc:sldMk cId="3001952327" sldId="290"/>
            <ac:spMk id="6" creationId="{DED39638-AED5-4483-9DDA-49E033B81173}"/>
          </ac:spMkLst>
        </pc:spChg>
      </pc:sldChg>
      <pc:sldChg chg="delSp modSp mod">
        <pc:chgData name="Aditya" userId="4851e793492e34ab" providerId="LiveId" clId="{8796E158-FC88-46D4-BDEF-974AAD3B179B}" dt="2023-07-10T14:42:27.634" v="70" actId="115"/>
        <pc:sldMkLst>
          <pc:docMk/>
          <pc:sldMk cId="2602246923" sldId="293"/>
        </pc:sldMkLst>
        <pc:spChg chg="mod">
          <ac:chgData name="Aditya" userId="4851e793492e34ab" providerId="LiveId" clId="{8796E158-FC88-46D4-BDEF-974AAD3B179B}" dt="2023-07-10T14:42:27.634" v="70" actId="115"/>
          <ac:spMkLst>
            <pc:docMk/>
            <pc:sldMk cId="2602246923" sldId="293"/>
            <ac:spMk id="3" creationId="{13D4A52C-1616-4DE9-8F38-FB14C873292F}"/>
          </ac:spMkLst>
        </pc:spChg>
        <pc:spChg chg="mod">
          <ac:chgData name="Aditya" userId="4851e793492e34ab" providerId="LiveId" clId="{8796E158-FC88-46D4-BDEF-974AAD3B179B}" dt="2023-07-10T14:42:04.180" v="68" actId="14100"/>
          <ac:spMkLst>
            <pc:docMk/>
            <pc:sldMk cId="2602246923" sldId="293"/>
            <ac:spMk id="5" creationId="{FC163D03-0474-4A43-A81C-E7FC3027F22D}"/>
          </ac:spMkLst>
        </pc:spChg>
        <pc:spChg chg="del mod">
          <ac:chgData name="Aditya" userId="4851e793492e34ab" providerId="LiveId" clId="{8796E158-FC88-46D4-BDEF-974AAD3B179B}" dt="2023-07-10T14:41:18.701" v="52" actId="478"/>
          <ac:spMkLst>
            <pc:docMk/>
            <pc:sldMk cId="2602246923" sldId="293"/>
            <ac:spMk id="7" creationId="{B4E64823-B1F6-4468-BC94-C8D367BF35A2}"/>
          </ac:spMkLst>
        </pc:spChg>
        <pc:picChg chg="del">
          <ac:chgData name="Aditya" userId="4851e793492e34ab" providerId="LiveId" clId="{8796E158-FC88-46D4-BDEF-974AAD3B179B}" dt="2023-07-10T14:41:02.715" v="48" actId="478"/>
          <ac:picMkLst>
            <pc:docMk/>
            <pc:sldMk cId="2602246923" sldId="293"/>
            <ac:picMk id="9" creationId="{ABDECD10-E1E7-4208-B869-09373BB9DB30}"/>
          </ac:picMkLst>
        </pc:picChg>
      </pc:sldChg>
      <pc:sldChg chg="delSp modSp mod">
        <pc:chgData name="Aditya" userId="4851e793492e34ab" providerId="LiveId" clId="{8796E158-FC88-46D4-BDEF-974AAD3B179B}" dt="2023-07-10T17:59:53.066" v="938" actId="20577"/>
        <pc:sldMkLst>
          <pc:docMk/>
          <pc:sldMk cId="2458698573" sldId="294"/>
        </pc:sldMkLst>
        <pc:spChg chg="mod">
          <ac:chgData name="Aditya" userId="4851e793492e34ab" providerId="LiveId" clId="{8796E158-FC88-46D4-BDEF-974AAD3B179B}" dt="2023-07-10T14:47:21.044" v="95" actId="1076"/>
          <ac:spMkLst>
            <pc:docMk/>
            <pc:sldMk cId="2458698573" sldId="294"/>
            <ac:spMk id="3" creationId="{3FB7C4AF-BB0C-400D-A8AA-F137B0266E2D}"/>
          </ac:spMkLst>
        </pc:spChg>
        <pc:spChg chg="mod">
          <ac:chgData name="Aditya" userId="4851e793492e34ab" providerId="LiveId" clId="{8796E158-FC88-46D4-BDEF-974AAD3B179B}" dt="2023-07-10T17:59:53.066" v="938" actId="20577"/>
          <ac:spMkLst>
            <pc:docMk/>
            <pc:sldMk cId="2458698573" sldId="294"/>
            <ac:spMk id="5" creationId="{3562FEA6-8248-4738-93E1-2DBD6D4DB684}"/>
          </ac:spMkLst>
        </pc:spChg>
        <pc:spChg chg="del">
          <ac:chgData name="Aditya" userId="4851e793492e34ab" providerId="LiveId" clId="{8796E158-FC88-46D4-BDEF-974AAD3B179B}" dt="2023-07-10T14:43:24.330" v="71" actId="478"/>
          <ac:spMkLst>
            <pc:docMk/>
            <pc:sldMk cId="2458698573" sldId="294"/>
            <ac:spMk id="7" creationId="{AA4F2D27-80D1-43A4-B893-7086233F71D1}"/>
          </ac:spMkLst>
        </pc:spChg>
        <pc:picChg chg="del">
          <ac:chgData name="Aditya" userId="4851e793492e34ab" providerId="LiveId" clId="{8796E158-FC88-46D4-BDEF-974AAD3B179B}" dt="2023-07-10T14:43:26.365" v="72" actId="478"/>
          <ac:picMkLst>
            <pc:docMk/>
            <pc:sldMk cId="2458698573" sldId="294"/>
            <ac:picMk id="9" creationId="{4B6C31E8-1BAB-42D1-B428-60F38E95BF1B}"/>
          </ac:picMkLst>
        </pc:picChg>
      </pc:sldChg>
      <pc:sldChg chg="modSp new mod">
        <pc:chgData name="Aditya" userId="4851e793492e34ab" providerId="LiveId" clId="{8796E158-FC88-46D4-BDEF-974AAD3B179B}" dt="2023-07-10T17:59:04.994" v="906" actId="20577"/>
        <pc:sldMkLst>
          <pc:docMk/>
          <pc:sldMk cId="1363313663" sldId="295"/>
        </pc:sldMkLst>
        <pc:spChg chg="mod">
          <ac:chgData name="Aditya" userId="4851e793492e34ab" providerId="LiveId" clId="{8796E158-FC88-46D4-BDEF-974AAD3B179B}" dt="2023-07-10T15:15:58.809" v="176" actId="14100"/>
          <ac:spMkLst>
            <pc:docMk/>
            <pc:sldMk cId="1363313663" sldId="295"/>
            <ac:spMk id="2" creationId="{5E0A3B27-5496-AFAC-6127-F6AF82871ABD}"/>
          </ac:spMkLst>
        </pc:spChg>
        <pc:spChg chg="mod">
          <ac:chgData name="Aditya" userId="4851e793492e34ab" providerId="LiveId" clId="{8796E158-FC88-46D4-BDEF-974AAD3B179B}" dt="2023-07-10T17:59:04.994" v="906" actId="20577"/>
          <ac:spMkLst>
            <pc:docMk/>
            <pc:sldMk cId="1363313663" sldId="295"/>
            <ac:spMk id="3" creationId="{AE8260D8-570B-0836-7B2E-0EE995FCB418}"/>
          </ac:spMkLst>
        </pc:spChg>
      </pc:sldChg>
      <pc:sldChg chg="modSp new mod">
        <pc:chgData name="Aditya" userId="4851e793492e34ab" providerId="LiveId" clId="{8796E158-FC88-46D4-BDEF-974AAD3B179B}" dt="2023-07-10T17:57:34.712" v="875" actId="20577"/>
        <pc:sldMkLst>
          <pc:docMk/>
          <pc:sldMk cId="3515735422" sldId="296"/>
        </pc:sldMkLst>
        <pc:spChg chg="mod">
          <ac:chgData name="Aditya" userId="4851e793492e34ab" providerId="LiveId" clId="{8796E158-FC88-46D4-BDEF-974AAD3B179B}" dt="2023-07-10T15:16:59.037" v="207"/>
          <ac:spMkLst>
            <pc:docMk/>
            <pc:sldMk cId="3515735422" sldId="296"/>
            <ac:spMk id="2" creationId="{EFF78907-B654-9B9C-4E0E-3F05B8A741D9}"/>
          </ac:spMkLst>
        </pc:spChg>
        <pc:spChg chg="mod">
          <ac:chgData name="Aditya" userId="4851e793492e34ab" providerId="LiveId" clId="{8796E158-FC88-46D4-BDEF-974AAD3B179B}" dt="2023-07-10T17:57:34.712" v="875" actId="20577"/>
          <ac:spMkLst>
            <pc:docMk/>
            <pc:sldMk cId="3515735422" sldId="296"/>
            <ac:spMk id="3" creationId="{F74D297F-4536-B48F-99A8-444E9D99974E}"/>
          </ac:spMkLst>
        </pc:spChg>
      </pc:sldChg>
      <pc:sldChg chg="modSp new mod">
        <pc:chgData name="Aditya" userId="4851e793492e34ab" providerId="LiveId" clId="{8796E158-FC88-46D4-BDEF-974AAD3B179B}" dt="2023-07-10T17:25:29.648" v="359" actId="20577"/>
        <pc:sldMkLst>
          <pc:docMk/>
          <pc:sldMk cId="953618819" sldId="297"/>
        </pc:sldMkLst>
        <pc:spChg chg="mod">
          <ac:chgData name="Aditya" userId="4851e793492e34ab" providerId="LiveId" clId="{8796E158-FC88-46D4-BDEF-974AAD3B179B}" dt="2023-07-10T17:18:12.432" v="311"/>
          <ac:spMkLst>
            <pc:docMk/>
            <pc:sldMk cId="953618819" sldId="297"/>
            <ac:spMk id="2" creationId="{38660FBA-CC42-7922-57D2-08FED809D83D}"/>
          </ac:spMkLst>
        </pc:spChg>
        <pc:spChg chg="mod">
          <ac:chgData name="Aditya" userId="4851e793492e34ab" providerId="LiveId" clId="{8796E158-FC88-46D4-BDEF-974AAD3B179B}" dt="2023-07-10T17:25:29.648" v="359" actId="20577"/>
          <ac:spMkLst>
            <pc:docMk/>
            <pc:sldMk cId="953618819" sldId="297"/>
            <ac:spMk id="3" creationId="{74E601C1-4A68-CBAA-2819-E21F7B3D4DA3}"/>
          </ac:spMkLst>
        </pc:spChg>
      </pc:sldChg>
      <pc:sldChg chg="del">
        <pc:chgData name="Aditya" userId="4851e793492e34ab" providerId="LiveId" clId="{8796E158-FC88-46D4-BDEF-974AAD3B179B}" dt="2023-07-10T14:50:50.274" v="124" actId="47"/>
        <pc:sldMkLst>
          <pc:docMk/>
          <pc:sldMk cId="2600515555" sldId="297"/>
        </pc:sldMkLst>
      </pc:sldChg>
      <pc:sldChg chg="modSp new mod">
        <pc:chgData name="Aditya" userId="4851e793492e34ab" providerId="LiveId" clId="{8796E158-FC88-46D4-BDEF-974AAD3B179B}" dt="2023-07-10T18:02:44.788" v="1024" actId="20577"/>
        <pc:sldMkLst>
          <pc:docMk/>
          <pc:sldMk cId="2343537410" sldId="298"/>
        </pc:sldMkLst>
        <pc:spChg chg="mod">
          <ac:chgData name="Aditya" userId="4851e793492e34ab" providerId="LiveId" clId="{8796E158-FC88-46D4-BDEF-974AAD3B179B}" dt="2023-07-10T17:29:54.298" v="409" actId="115"/>
          <ac:spMkLst>
            <pc:docMk/>
            <pc:sldMk cId="2343537410" sldId="298"/>
            <ac:spMk id="2" creationId="{76057930-3D63-875D-8D34-7A8C45B67A56}"/>
          </ac:spMkLst>
        </pc:spChg>
        <pc:spChg chg="mod">
          <ac:chgData name="Aditya" userId="4851e793492e34ab" providerId="LiveId" clId="{8796E158-FC88-46D4-BDEF-974AAD3B179B}" dt="2023-07-10T18:02:44.788" v="1024" actId="20577"/>
          <ac:spMkLst>
            <pc:docMk/>
            <pc:sldMk cId="2343537410" sldId="298"/>
            <ac:spMk id="3" creationId="{BC0FAFBA-B8CC-FCEC-91EE-BB2B91666D6B}"/>
          </ac:spMkLst>
        </pc:spChg>
      </pc:sldChg>
      <pc:sldChg chg="modSp new mod">
        <pc:chgData name="Aditya" userId="4851e793492e34ab" providerId="LiveId" clId="{8796E158-FC88-46D4-BDEF-974AAD3B179B}" dt="2023-07-10T18:03:06.971" v="1051" actId="20577"/>
        <pc:sldMkLst>
          <pc:docMk/>
          <pc:sldMk cId="325299828" sldId="299"/>
        </pc:sldMkLst>
        <pc:spChg chg="mod">
          <ac:chgData name="Aditya" userId="4851e793492e34ab" providerId="LiveId" clId="{8796E158-FC88-46D4-BDEF-974AAD3B179B}" dt="2023-07-10T17:32:24.866" v="454" actId="115"/>
          <ac:spMkLst>
            <pc:docMk/>
            <pc:sldMk cId="325299828" sldId="299"/>
            <ac:spMk id="2" creationId="{C341999E-5734-6E75-60EC-275C06A529B6}"/>
          </ac:spMkLst>
        </pc:spChg>
        <pc:spChg chg="mod">
          <ac:chgData name="Aditya" userId="4851e793492e34ab" providerId="LiveId" clId="{8796E158-FC88-46D4-BDEF-974AAD3B179B}" dt="2023-07-10T18:03:06.971" v="1051" actId="20577"/>
          <ac:spMkLst>
            <pc:docMk/>
            <pc:sldMk cId="325299828" sldId="299"/>
            <ac:spMk id="3" creationId="{21102E73-40F7-0F8B-9A6E-61F422DA8CF2}"/>
          </ac:spMkLst>
        </pc:spChg>
      </pc:sldChg>
      <pc:sldChg chg="del">
        <pc:chgData name="Aditya" userId="4851e793492e34ab" providerId="LiveId" clId="{8796E158-FC88-46D4-BDEF-974AAD3B179B}" dt="2023-07-10T14:50:51.651" v="125" actId="47"/>
        <pc:sldMkLst>
          <pc:docMk/>
          <pc:sldMk cId="3669335291" sldId="299"/>
        </pc:sldMkLst>
      </pc:sldChg>
      <pc:sldChg chg="del">
        <pc:chgData name="Aditya" userId="4851e793492e34ab" providerId="LiveId" clId="{8796E158-FC88-46D4-BDEF-974AAD3B179B}" dt="2023-07-10T14:50:47.319" v="123" actId="47"/>
        <pc:sldMkLst>
          <pc:docMk/>
          <pc:sldMk cId="1120563969" sldId="300"/>
        </pc:sldMkLst>
      </pc:sldChg>
      <pc:sldChg chg="modSp new mod">
        <pc:chgData name="Aditya" userId="4851e793492e34ab" providerId="LiveId" clId="{8796E158-FC88-46D4-BDEF-974AAD3B179B}" dt="2023-07-10T18:03:26.509" v="1073" actId="20577"/>
        <pc:sldMkLst>
          <pc:docMk/>
          <pc:sldMk cId="1666113945" sldId="300"/>
        </pc:sldMkLst>
        <pc:spChg chg="mod">
          <ac:chgData name="Aditya" userId="4851e793492e34ab" providerId="LiveId" clId="{8796E158-FC88-46D4-BDEF-974AAD3B179B}" dt="2023-07-10T17:36:09.015" v="528" actId="1076"/>
          <ac:spMkLst>
            <pc:docMk/>
            <pc:sldMk cId="1666113945" sldId="300"/>
            <ac:spMk id="2" creationId="{F085A943-892A-C9B0-D9DF-513F706DBCFE}"/>
          </ac:spMkLst>
        </pc:spChg>
        <pc:spChg chg="mod">
          <ac:chgData name="Aditya" userId="4851e793492e34ab" providerId="LiveId" clId="{8796E158-FC88-46D4-BDEF-974AAD3B179B}" dt="2023-07-10T18:03:26.509" v="1073" actId="20577"/>
          <ac:spMkLst>
            <pc:docMk/>
            <pc:sldMk cId="1666113945" sldId="300"/>
            <ac:spMk id="3" creationId="{46A299D9-D73E-8356-EA97-0B5C128EFE8B}"/>
          </ac:spMkLst>
        </pc:spChg>
      </pc:sldChg>
      <pc:sldChg chg="modSp new mod">
        <pc:chgData name="Aditya" userId="4851e793492e34ab" providerId="LiveId" clId="{8796E158-FC88-46D4-BDEF-974AAD3B179B}" dt="2023-07-10T18:00:56.607" v="963" actId="1076"/>
        <pc:sldMkLst>
          <pc:docMk/>
          <pc:sldMk cId="161383286" sldId="301"/>
        </pc:sldMkLst>
        <pc:spChg chg="mod">
          <ac:chgData name="Aditya" userId="4851e793492e34ab" providerId="LiveId" clId="{8796E158-FC88-46D4-BDEF-974AAD3B179B}" dt="2023-07-10T17:39:02.432" v="616" actId="115"/>
          <ac:spMkLst>
            <pc:docMk/>
            <pc:sldMk cId="161383286" sldId="301"/>
            <ac:spMk id="2" creationId="{7E345DDD-FE34-6E4C-321F-7D3097C52212}"/>
          </ac:spMkLst>
        </pc:spChg>
        <pc:spChg chg="mod">
          <ac:chgData name="Aditya" userId="4851e793492e34ab" providerId="LiveId" clId="{8796E158-FC88-46D4-BDEF-974AAD3B179B}" dt="2023-07-10T18:00:56.607" v="963" actId="1076"/>
          <ac:spMkLst>
            <pc:docMk/>
            <pc:sldMk cId="161383286" sldId="301"/>
            <ac:spMk id="3" creationId="{BAEE77F0-160E-B543-EB81-0594F121A7B3}"/>
          </ac:spMkLst>
        </pc:spChg>
      </pc:sldChg>
      <pc:sldChg chg="del">
        <pc:chgData name="Aditya" userId="4851e793492e34ab" providerId="LiveId" clId="{8796E158-FC88-46D4-BDEF-974AAD3B179B}" dt="2023-07-10T14:40:16.362" v="29" actId="47"/>
        <pc:sldMkLst>
          <pc:docMk/>
          <pc:sldMk cId="524939592" sldId="301"/>
        </pc:sldMkLst>
      </pc:sldChg>
      <pc:sldChg chg="del">
        <pc:chgData name="Aditya" userId="4851e793492e34ab" providerId="LiveId" clId="{8796E158-FC88-46D4-BDEF-974AAD3B179B}" dt="2023-07-10T14:40:05.530" v="28" actId="47"/>
        <pc:sldMkLst>
          <pc:docMk/>
          <pc:sldMk cId="2174736287" sldId="302"/>
        </pc:sldMkLst>
      </pc:sldChg>
      <pc:sldChg chg="modSp new mod">
        <pc:chgData name="Aditya" userId="4851e793492e34ab" providerId="LiveId" clId="{8796E158-FC88-46D4-BDEF-974AAD3B179B}" dt="2023-07-10T18:01:25.358" v="975" actId="20577"/>
        <pc:sldMkLst>
          <pc:docMk/>
          <pc:sldMk cId="2238961449" sldId="302"/>
        </pc:sldMkLst>
        <pc:spChg chg="mod">
          <ac:chgData name="Aditya" userId="4851e793492e34ab" providerId="LiveId" clId="{8796E158-FC88-46D4-BDEF-974AAD3B179B}" dt="2023-07-10T17:41:06.152" v="661" actId="115"/>
          <ac:spMkLst>
            <pc:docMk/>
            <pc:sldMk cId="2238961449" sldId="302"/>
            <ac:spMk id="2" creationId="{29BC7266-1AFF-9C9C-24AD-A04E98A97F5A}"/>
          </ac:spMkLst>
        </pc:spChg>
        <pc:spChg chg="mod">
          <ac:chgData name="Aditya" userId="4851e793492e34ab" providerId="LiveId" clId="{8796E158-FC88-46D4-BDEF-974AAD3B179B}" dt="2023-07-10T18:01:25.358" v="975" actId="20577"/>
          <ac:spMkLst>
            <pc:docMk/>
            <pc:sldMk cId="2238961449" sldId="302"/>
            <ac:spMk id="3" creationId="{89F79508-1BC1-729F-93A7-57F0F8CDD231}"/>
          </ac:spMkLst>
        </pc:spChg>
      </pc:sldChg>
      <pc:sldChg chg="del">
        <pc:chgData name="Aditya" userId="4851e793492e34ab" providerId="LiveId" clId="{8796E158-FC88-46D4-BDEF-974AAD3B179B}" dt="2023-07-10T14:50:45.271" v="122" actId="47"/>
        <pc:sldMkLst>
          <pc:docMk/>
          <pc:sldMk cId="112335351" sldId="303"/>
        </pc:sldMkLst>
      </pc:sldChg>
      <pc:sldChg chg="modSp new mod">
        <pc:chgData name="Aditya" userId="4851e793492e34ab" providerId="LiveId" clId="{8796E158-FC88-46D4-BDEF-974AAD3B179B}" dt="2023-07-10T18:02:01.848" v="1008" actId="20577"/>
        <pc:sldMkLst>
          <pc:docMk/>
          <pc:sldMk cId="607978454" sldId="303"/>
        </pc:sldMkLst>
        <pc:spChg chg="mod">
          <ac:chgData name="Aditya" userId="4851e793492e34ab" providerId="LiveId" clId="{8796E158-FC88-46D4-BDEF-974AAD3B179B}" dt="2023-07-10T17:42:55.305" v="713" actId="1076"/>
          <ac:spMkLst>
            <pc:docMk/>
            <pc:sldMk cId="607978454" sldId="303"/>
            <ac:spMk id="2" creationId="{5186092F-75EE-8AD3-58D2-20E28E1D73F0}"/>
          </ac:spMkLst>
        </pc:spChg>
        <pc:spChg chg="mod">
          <ac:chgData name="Aditya" userId="4851e793492e34ab" providerId="LiveId" clId="{8796E158-FC88-46D4-BDEF-974AAD3B179B}" dt="2023-07-10T18:02:01.848" v="1008" actId="20577"/>
          <ac:spMkLst>
            <pc:docMk/>
            <pc:sldMk cId="607978454" sldId="303"/>
            <ac:spMk id="3" creationId="{DE20F6B8-3EEA-612C-1331-263D9F53F25F}"/>
          </ac:spMkLst>
        </pc:spChg>
      </pc:sldChg>
      <pc:sldChg chg="modSp new mod">
        <pc:chgData name="Aditya" userId="4851e793492e34ab" providerId="LiveId" clId="{8796E158-FC88-46D4-BDEF-974AAD3B179B}" dt="2023-07-10T17:46:51.709" v="801" actId="14100"/>
        <pc:sldMkLst>
          <pc:docMk/>
          <pc:sldMk cId="454958046" sldId="304"/>
        </pc:sldMkLst>
        <pc:spChg chg="mod">
          <ac:chgData name="Aditya" userId="4851e793492e34ab" providerId="LiveId" clId="{8796E158-FC88-46D4-BDEF-974AAD3B179B}" dt="2023-07-10T17:46:13.340" v="787" actId="115"/>
          <ac:spMkLst>
            <pc:docMk/>
            <pc:sldMk cId="454958046" sldId="304"/>
            <ac:spMk id="2" creationId="{64611700-EFA8-1EA1-CC94-F05B6E378304}"/>
          </ac:spMkLst>
        </pc:spChg>
        <pc:spChg chg="mod">
          <ac:chgData name="Aditya" userId="4851e793492e34ab" providerId="LiveId" clId="{8796E158-FC88-46D4-BDEF-974AAD3B179B}" dt="2023-07-10T17:46:51.709" v="801" actId="14100"/>
          <ac:spMkLst>
            <pc:docMk/>
            <pc:sldMk cId="454958046" sldId="304"/>
            <ac:spMk id="3" creationId="{0ABD0E0B-42CE-61C1-9D0B-BC4C8D5AF16F}"/>
          </ac:spMkLst>
        </pc:spChg>
      </pc:sldChg>
      <pc:sldChg chg="modSp new mod">
        <pc:chgData name="Aditya" userId="4851e793492e34ab" providerId="LiveId" clId="{8796E158-FC88-46D4-BDEF-974AAD3B179B}" dt="2023-07-10T17:48:28.875" v="830" actId="14100"/>
        <pc:sldMkLst>
          <pc:docMk/>
          <pc:sldMk cId="263006297" sldId="305"/>
        </pc:sldMkLst>
        <pc:spChg chg="mod">
          <ac:chgData name="Aditya" userId="4851e793492e34ab" providerId="LiveId" clId="{8796E158-FC88-46D4-BDEF-974AAD3B179B}" dt="2023-07-10T17:47:44.411" v="818" actId="1076"/>
          <ac:spMkLst>
            <pc:docMk/>
            <pc:sldMk cId="263006297" sldId="305"/>
            <ac:spMk id="2" creationId="{F127E79F-AB95-E73A-B04E-C0BBF44085C9}"/>
          </ac:spMkLst>
        </pc:spChg>
        <pc:spChg chg="mod">
          <ac:chgData name="Aditya" userId="4851e793492e34ab" providerId="LiveId" clId="{8796E158-FC88-46D4-BDEF-974AAD3B179B}" dt="2023-07-10T17:48:28.875" v="830" actId="14100"/>
          <ac:spMkLst>
            <pc:docMk/>
            <pc:sldMk cId="263006297" sldId="305"/>
            <ac:spMk id="3" creationId="{28893DC4-80B3-F57F-D656-181F7A63CFE5}"/>
          </ac:spMkLst>
        </pc:spChg>
      </pc:sldChg>
      <pc:sldChg chg="modSp new mod">
        <pc:chgData name="Aditya" userId="4851e793492e34ab" providerId="LiveId" clId="{8796E158-FC88-46D4-BDEF-974AAD3B179B}" dt="2023-07-10T18:04:05.977" v="1079" actId="2711"/>
        <pc:sldMkLst>
          <pc:docMk/>
          <pc:sldMk cId="3717358328" sldId="306"/>
        </pc:sldMkLst>
        <pc:spChg chg="mod">
          <ac:chgData name="Aditya" userId="4851e793492e34ab" providerId="LiveId" clId="{8796E158-FC88-46D4-BDEF-974AAD3B179B}" dt="2023-07-10T17:48:46.286" v="845" actId="1076"/>
          <ac:spMkLst>
            <pc:docMk/>
            <pc:sldMk cId="3717358328" sldId="306"/>
            <ac:spMk id="2" creationId="{4ABC517E-48C0-C23A-3CCE-60520CA66FBF}"/>
          </ac:spMkLst>
        </pc:spChg>
        <pc:spChg chg="mod">
          <ac:chgData name="Aditya" userId="4851e793492e34ab" providerId="LiveId" clId="{8796E158-FC88-46D4-BDEF-974AAD3B179B}" dt="2023-07-10T18:04:05.977" v="1079" actId="2711"/>
          <ac:spMkLst>
            <pc:docMk/>
            <pc:sldMk cId="3717358328" sldId="306"/>
            <ac:spMk id="3" creationId="{C4AD724D-A684-DC5E-24B7-1662CE884B2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5DC31D-6BBA-1E40-9A7E-1FE0A421F3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609E10C-1649-9148-9887-C4B5DF38CEE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C465657-3F36-724B-A332-D448C4527D30}" type="datetimeFigureOut">
              <a:t>7/10/2023</a:t>
            </a:fld>
            <a:endParaRPr lang="en-US"/>
          </a:p>
        </p:txBody>
      </p:sp>
      <p:sp>
        <p:nvSpPr>
          <p:cNvPr id="4" name="Footer Placeholder 3">
            <a:extLst>
              <a:ext uri="{FF2B5EF4-FFF2-40B4-BE49-F238E27FC236}">
                <a16:creationId xmlns:a16="http://schemas.microsoft.com/office/drawing/2014/main" id="{FE09E7DC-2FE3-FA48-929A-C3D3179E1E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1F40692-4B9B-A444-A85B-911AF05DE37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FF0D8CC-6079-CB40-AF25-90B118481BE2}" type="slidenum">
              <a:t>‹#›</a:t>
            </a:fld>
            <a:endParaRPr lang="en-US"/>
          </a:p>
        </p:txBody>
      </p:sp>
    </p:spTree>
    <p:extLst>
      <p:ext uri="{BB962C8B-B14F-4D97-AF65-F5344CB8AC3E}">
        <p14:creationId xmlns:p14="http://schemas.microsoft.com/office/powerpoint/2010/main" val="39336163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dirty="0"/>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dirty="0"/>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dirty="0"/>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dirty="0"/>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 styles</a:t>
            </a:r>
          </a:p>
        </p:txBody>
      </p:sp>
    </p:spTree>
    <p:extLst>
      <p:ext uri="{BB962C8B-B14F-4D97-AF65-F5344CB8AC3E}">
        <p14:creationId xmlns:p14="http://schemas.microsoft.com/office/powerpoint/2010/main" val="2857116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EE24C-B229-452F-B387-BA3429761CA7}"/>
              </a:ext>
            </a:extLst>
          </p:cNvPr>
          <p:cNvSpPr>
            <a:spLocks noGrp="1"/>
          </p:cNvSpPr>
          <p:nvPr>
            <p:ph type="title" hasCustomPrompt="1"/>
          </p:nvPr>
        </p:nvSpPr>
        <p:spPr>
          <a:xfrm>
            <a:off x="4389119" y="946653"/>
            <a:ext cx="6857999" cy="653547"/>
          </a:xfrm>
        </p:spPr>
        <p:txBody>
          <a:bodyPr>
            <a:normAutofit/>
          </a:bodyPr>
          <a:lstStyle>
            <a:lvl1pPr>
              <a:defRPr sz="4000">
                <a:solidFill>
                  <a:schemeClr val="tx1">
                    <a:lumMod val="75000"/>
                    <a:lumOff val="25000"/>
                  </a:schemeClr>
                </a:solidFill>
              </a:defRPr>
            </a:lvl1pPr>
          </a:lstStyle>
          <a:p>
            <a:r>
              <a:rPr lang="en-US" dirty="0"/>
              <a:t>Add title</a:t>
            </a:r>
          </a:p>
        </p:txBody>
      </p:sp>
      <p:sp>
        <p:nvSpPr>
          <p:cNvPr id="7" name="Text Placeholder 6">
            <a:extLst>
              <a:ext uri="{FF2B5EF4-FFF2-40B4-BE49-F238E27FC236}">
                <a16:creationId xmlns:a16="http://schemas.microsoft.com/office/drawing/2014/main" id="{DFCEFA7B-7934-4EAA-8C20-7D9B03B9E5A3}"/>
              </a:ext>
            </a:extLst>
          </p:cNvPr>
          <p:cNvSpPr>
            <a:spLocks noGrp="1"/>
          </p:cNvSpPr>
          <p:nvPr>
            <p:ph type="body" sz="quarter" idx="11" hasCustomPrompt="1"/>
          </p:nvPr>
        </p:nvSpPr>
        <p:spPr>
          <a:xfrm>
            <a:off x="4389120" y="1981933"/>
            <a:ext cx="6858000" cy="4233672"/>
          </a:xfrm>
        </p:spPr>
        <p:txBody>
          <a:bodyPr>
            <a:normAutofit/>
          </a:bodyPr>
          <a:lstStyle>
            <a:lvl1pPr>
              <a:defRPr sz="1800">
                <a:solidFill>
                  <a:schemeClr val="tx1">
                    <a:lumMod val="75000"/>
                    <a:lumOff val="25000"/>
                  </a:schemeClr>
                </a:solidFill>
              </a:defRPr>
            </a:lvl1pPr>
          </a:lstStyle>
          <a:p>
            <a:pPr lvl="0"/>
            <a:r>
              <a:rPr lang="en-US" dirty="0"/>
              <a:t>Add text</a:t>
            </a:r>
          </a:p>
        </p:txBody>
      </p:sp>
    </p:spTree>
    <p:extLst>
      <p:ext uri="{BB962C8B-B14F-4D97-AF65-F5344CB8AC3E}">
        <p14:creationId xmlns:p14="http://schemas.microsoft.com/office/powerpoint/2010/main" val="293050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dirty="0"/>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dirty="0"/>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dirty="0"/>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dirty="0"/>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7AA20A23-A33B-4A1B-9162-707282E53592}"/>
              </a:ext>
            </a:extLst>
          </p:cNvPr>
          <p:cNvPicPr>
            <a:picLocks noChangeAspect="1"/>
          </p:cNvPicPr>
          <p:nvPr userDrawn="1"/>
        </p:nvPicPr>
        <p:blipFill>
          <a:blip r:embed="rId2">
            <a:extLst>
              <a:ext uri="{96DAC541-7B7A-43D3-8B79-37D633B846F1}">
                <asvg:svgBlip xmlns:asvg="http://schemas.microsoft.com/office/drawing/2016/SVG/main" r:embed="rId3"/>
              </a:ext>
            </a:extLst>
          </a:blip>
          <a:srcRect b="15602"/>
          <a:stretch>
            <a:fillRect/>
          </a:stretch>
        </p:blipFill>
        <p:spPr>
          <a:xfrm>
            <a:off x="1066800" y="523183"/>
            <a:ext cx="10058400" cy="6334817"/>
          </a:xfrm>
          <a:custGeom>
            <a:avLst/>
            <a:gdLst>
              <a:gd name="connsiteX0" fmla="*/ 0 w 10058400"/>
              <a:gd name="connsiteY0" fmla="*/ 0 h 6334817"/>
              <a:gd name="connsiteX1" fmla="*/ 10058400 w 10058400"/>
              <a:gd name="connsiteY1" fmla="*/ 0 h 6334817"/>
              <a:gd name="connsiteX2" fmla="*/ 10058400 w 10058400"/>
              <a:gd name="connsiteY2" fmla="*/ 6334817 h 6334817"/>
              <a:gd name="connsiteX3" fmla="*/ 0 w 10058400"/>
              <a:gd name="connsiteY3" fmla="*/ 6334817 h 6334817"/>
            </a:gdLst>
            <a:ahLst/>
            <a:cxnLst>
              <a:cxn ang="0">
                <a:pos x="connsiteX0" y="connsiteY0"/>
              </a:cxn>
              <a:cxn ang="0">
                <a:pos x="connsiteX1" y="connsiteY1"/>
              </a:cxn>
              <a:cxn ang="0">
                <a:pos x="connsiteX2" y="connsiteY2"/>
              </a:cxn>
              <a:cxn ang="0">
                <a:pos x="connsiteX3" y="connsiteY3"/>
              </a:cxn>
            </a:cxnLst>
            <a:rect l="l" t="t" r="r" b="b"/>
            <a:pathLst>
              <a:path w="10058400" h="6334817">
                <a:moveTo>
                  <a:pt x="0" y="0"/>
                </a:moveTo>
                <a:lnTo>
                  <a:pt x="10058400" y="0"/>
                </a:lnTo>
                <a:lnTo>
                  <a:pt x="10058400" y="6334817"/>
                </a:lnTo>
                <a:lnTo>
                  <a:pt x="0" y="6334817"/>
                </a:lnTo>
                <a:close/>
              </a:path>
            </a:pathLst>
          </a:custGeom>
        </p:spPr>
      </p:pic>
      <p:sp>
        <p:nvSpPr>
          <p:cNvPr id="5" name="Title 1">
            <a:extLst>
              <a:ext uri="{FF2B5EF4-FFF2-40B4-BE49-F238E27FC236}">
                <a16:creationId xmlns:a16="http://schemas.microsoft.com/office/drawing/2014/main" id="{B136F446-5EA3-48C4-AA8D-AB9850B03B61}"/>
              </a:ext>
            </a:extLst>
          </p:cNvPr>
          <p:cNvSpPr>
            <a:spLocks noGrp="1"/>
          </p:cNvSpPr>
          <p:nvPr>
            <p:ph type="title" hasCustomPrompt="1"/>
          </p:nvPr>
        </p:nvSpPr>
        <p:spPr>
          <a:xfrm>
            <a:off x="2331718" y="1460692"/>
            <a:ext cx="7772402" cy="685800"/>
          </a:xfrm>
        </p:spPr>
        <p:txBody>
          <a:bodyPr>
            <a:normAutofit/>
          </a:bodyPr>
          <a:lstStyle>
            <a:lvl1pPr marL="0" indent="0" algn="ctr">
              <a:buFont typeface="Arial" panose="020B0604020202020204" pitchFamily="34" charset="0"/>
              <a:buNone/>
              <a:defRPr sz="4000">
                <a:solidFill>
                  <a:schemeClr val="tx1">
                    <a:lumMod val="75000"/>
                    <a:lumOff val="25000"/>
                  </a:schemeClr>
                </a:solidFill>
              </a:defRPr>
            </a:lvl1pPr>
          </a:lstStyle>
          <a:p>
            <a:r>
              <a:rPr lang="en-US" dirty="0"/>
              <a:t>Add title</a:t>
            </a:r>
          </a:p>
        </p:txBody>
      </p:sp>
      <p:sp>
        <p:nvSpPr>
          <p:cNvPr id="11" name="Text Placeholder 10">
            <a:extLst>
              <a:ext uri="{FF2B5EF4-FFF2-40B4-BE49-F238E27FC236}">
                <a16:creationId xmlns:a16="http://schemas.microsoft.com/office/drawing/2014/main" id="{66B70600-CFB5-4805-BC68-5AE22166B568}"/>
              </a:ext>
            </a:extLst>
          </p:cNvPr>
          <p:cNvSpPr>
            <a:spLocks noGrp="1"/>
          </p:cNvSpPr>
          <p:nvPr>
            <p:ph type="body" sz="quarter" idx="11" hasCustomPrompt="1"/>
          </p:nvPr>
        </p:nvSpPr>
        <p:spPr>
          <a:xfrm>
            <a:off x="2331720" y="2951305"/>
            <a:ext cx="7772400" cy="3456432"/>
          </a:xfrm>
        </p:spPr>
        <p:txBody>
          <a:bodyPr/>
          <a:lstStyle>
            <a:lvl1pPr algn="l">
              <a:defRPr sz="1800">
                <a:solidFill>
                  <a:schemeClr val="tx1">
                    <a:lumMod val="75000"/>
                    <a:lumOff val="25000"/>
                  </a:schemeClr>
                </a:solidFill>
              </a:defRPr>
            </a:lvl1pPr>
          </a:lstStyle>
          <a:p>
            <a:pPr lvl="0"/>
            <a:r>
              <a:rPr lang="en-US" dirty="0"/>
              <a:t>Add text</a:t>
            </a:r>
          </a:p>
        </p:txBody>
      </p:sp>
      <p:pic>
        <p:nvPicPr>
          <p:cNvPr id="2" name="Graphic 1">
            <a:extLst>
              <a:ext uri="{FF2B5EF4-FFF2-40B4-BE49-F238E27FC236}">
                <a16:creationId xmlns:a16="http://schemas.microsoft.com/office/drawing/2014/main" id="{09C8060D-32CA-4A3C-9EAF-A2D3801AB86B}"/>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3688022504"/>
      </p:ext>
    </p:extLst>
  </p:cSld>
  <p:clrMapOvr>
    <a:masterClrMapping/>
  </p:clrMapOvr>
  <p:extLst>
    <p:ext uri="{DCECCB84-F9BA-43D5-87BE-67443E8EF086}">
      <p15:sldGuideLst xmlns:p15="http://schemas.microsoft.com/office/powerpoint/2012/main">
        <p15:guide id="1" orient="horz" pos="172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dirty="0"/>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dirty="0"/>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bg>
      <p:bgPr>
        <a:solidFill>
          <a:schemeClr val="accent4"/>
        </a:solidFill>
        <a:effectLst/>
      </p:bgPr>
    </p:bg>
    <p:spTree>
      <p:nvGrpSpPr>
        <p:cNvPr id="1" name=""/>
        <p:cNvGrpSpPr/>
        <p:nvPr/>
      </p:nvGrpSpPr>
      <p:grpSpPr>
        <a:xfrm>
          <a:off x="0" y="0"/>
          <a:ext cx="0" cy="0"/>
          <a:chOff x="0" y="0"/>
          <a:chExt cx="0" cy="0"/>
        </a:xfrm>
      </p:grpSpPr>
      <p:pic>
        <p:nvPicPr>
          <p:cNvPr id="16" name="Graphic 15">
            <a:extLst>
              <a:ext uri="{FF2B5EF4-FFF2-40B4-BE49-F238E27FC236}">
                <a16:creationId xmlns:a16="http://schemas.microsoft.com/office/drawing/2014/main" id="{C6103AFC-AC4C-4756-AEEE-B0D669AC8C89}"/>
              </a:ext>
            </a:extLst>
          </p:cNvPr>
          <p:cNvPicPr>
            <a:picLocks noChangeAspect="1"/>
          </p:cNvPicPr>
          <p:nvPr userDrawn="1"/>
        </p:nvPicPr>
        <p:blipFill>
          <a:blip r:embed="rId2">
            <a:extLst>
              <a:ext uri="{96DAC541-7B7A-43D3-8B79-37D633B846F1}">
                <asvg:svgBlip xmlns:asvg="http://schemas.microsoft.com/office/drawing/2016/SVG/main" r:embed="rId3"/>
              </a:ext>
            </a:extLst>
          </a:blip>
          <a:srcRect b="44880"/>
          <a:stretch>
            <a:fillRect/>
          </a:stretch>
        </p:blipFill>
        <p:spPr>
          <a:xfrm>
            <a:off x="878302" y="469222"/>
            <a:ext cx="10424160" cy="6388778"/>
          </a:xfrm>
          <a:custGeom>
            <a:avLst/>
            <a:gdLst>
              <a:gd name="connsiteX0" fmla="*/ 0 w 10424160"/>
              <a:gd name="connsiteY0" fmla="*/ 0 h 6388778"/>
              <a:gd name="connsiteX1" fmla="*/ 10424160 w 10424160"/>
              <a:gd name="connsiteY1" fmla="*/ 0 h 6388778"/>
              <a:gd name="connsiteX2" fmla="*/ 10424160 w 10424160"/>
              <a:gd name="connsiteY2" fmla="*/ 6388778 h 6388778"/>
              <a:gd name="connsiteX3" fmla="*/ 0 w 10424160"/>
              <a:gd name="connsiteY3" fmla="*/ 6388778 h 6388778"/>
            </a:gdLst>
            <a:ahLst/>
            <a:cxnLst>
              <a:cxn ang="0">
                <a:pos x="connsiteX0" y="connsiteY0"/>
              </a:cxn>
              <a:cxn ang="0">
                <a:pos x="connsiteX1" y="connsiteY1"/>
              </a:cxn>
              <a:cxn ang="0">
                <a:pos x="connsiteX2" y="connsiteY2"/>
              </a:cxn>
              <a:cxn ang="0">
                <a:pos x="connsiteX3" y="connsiteY3"/>
              </a:cxn>
            </a:cxnLst>
            <a:rect l="l" t="t" r="r" b="b"/>
            <a:pathLst>
              <a:path w="10424160" h="6388778">
                <a:moveTo>
                  <a:pt x="0" y="0"/>
                </a:moveTo>
                <a:lnTo>
                  <a:pt x="10424160" y="0"/>
                </a:lnTo>
                <a:lnTo>
                  <a:pt x="10424160" y="6388778"/>
                </a:lnTo>
                <a:lnTo>
                  <a:pt x="0" y="6388778"/>
                </a:lnTo>
                <a:close/>
              </a:path>
            </a:pathLst>
          </a:custGeom>
        </p:spPr>
      </p:pic>
      <p:sp>
        <p:nvSpPr>
          <p:cNvPr id="5" name="Title 1">
            <a:extLst>
              <a:ext uri="{FF2B5EF4-FFF2-40B4-BE49-F238E27FC236}">
                <a16:creationId xmlns:a16="http://schemas.microsoft.com/office/drawing/2014/main" id="{A4604EF9-570E-48F5-BA06-DEB9EB7F7D59}"/>
              </a:ext>
            </a:extLst>
          </p:cNvPr>
          <p:cNvSpPr>
            <a:spLocks noGrp="1"/>
          </p:cNvSpPr>
          <p:nvPr>
            <p:ph type="title" hasCustomPrompt="1"/>
          </p:nvPr>
        </p:nvSpPr>
        <p:spPr>
          <a:xfrm>
            <a:off x="3657599" y="1460692"/>
            <a:ext cx="6857999" cy="685800"/>
          </a:xfrm>
        </p:spPr>
        <p:txBody>
          <a:bodyPr>
            <a:normAutofit/>
          </a:bodyPr>
          <a:lstStyle>
            <a:lvl1pPr>
              <a:defRPr sz="4000">
                <a:solidFill>
                  <a:schemeClr val="tx1">
                    <a:lumMod val="75000"/>
                    <a:lumOff val="25000"/>
                  </a:schemeClr>
                </a:solidFill>
              </a:defRPr>
            </a:lvl1pPr>
          </a:lstStyle>
          <a:p>
            <a:r>
              <a:rPr lang="en-US" dirty="0"/>
              <a:t>Add title</a:t>
            </a:r>
          </a:p>
        </p:txBody>
      </p:sp>
      <p:sp>
        <p:nvSpPr>
          <p:cNvPr id="12" name="Text Placeholder 11">
            <a:extLst>
              <a:ext uri="{FF2B5EF4-FFF2-40B4-BE49-F238E27FC236}">
                <a16:creationId xmlns:a16="http://schemas.microsoft.com/office/drawing/2014/main" id="{F0B30880-FB83-4FD8-B7A4-675D68A47928}"/>
              </a:ext>
            </a:extLst>
          </p:cNvPr>
          <p:cNvSpPr>
            <a:spLocks noGrp="1"/>
          </p:cNvSpPr>
          <p:nvPr>
            <p:ph type="body" sz="quarter" idx="11" hasCustomPrompt="1"/>
          </p:nvPr>
        </p:nvSpPr>
        <p:spPr>
          <a:xfrm>
            <a:off x="3657600" y="2438570"/>
            <a:ext cx="6858000" cy="3950208"/>
          </a:xfrm>
        </p:spPr>
        <p:txBody>
          <a:bodyPr>
            <a:normAutofit/>
          </a:bodyPr>
          <a:lstStyle>
            <a:lvl1pPr>
              <a:defRPr sz="1800">
                <a:solidFill>
                  <a:schemeClr val="tx1">
                    <a:lumMod val="75000"/>
                    <a:lumOff val="25000"/>
                  </a:schemeClr>
                </a:solidFill>
              </a:defRPr>
            </a:lvl1pPr>
          </a:lstStyle>
          <a:p>
            <a:pPr lvl="0"/>
            <a:r>
              <a:rPr lang="en-US" dirty="0"/>
              <a:t>Add text</a:t>
            </a:r>
          </a:p>
        </p:txBody>
      </p:sp>
    </p:spTree>
    <p:extLst>
      <p:ext uri="{BB962C8B-B14F-4D97-AF65-F5344CB8AC3E}">
        <p14:creationId xmlns:p14="http://schemas.microsoft.com/office/powerpoint/2010/main" val="838183944"/>
      </p:ext>
    </p:extLst>
  </p:cSld>
  <p:clrMapOvr>
    <a:masterClrMapping/>
  </p:clrMapOvr>
  <p:extLst>
    <p:ext uri="{DCECCB84-F9BA-43D5-87BE-67443E8EF086}">
      <p15:sldGuideLst xmlns:p15="http://schemas.microsoft.com/office/powerpoint/2012/main">
        <p15:guide id="1" orient="horz" pos="1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7" r:id="rId3"/>
    <p:sldLayoutId id="2147483662" r:id="rId4"/>
    <p:sldLayoutId id="2147483663" r:id="rId5"/>
    <p:sldLayoutId id="2147483664" r:id="rId6"/>
    <p:sldLayoutId id="2147483665" r:id="rId7"/>
    <p:sldLayoutId id="214748366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bbc.co.uk/aboutthebbc" TargetMode="External"/><Relationship Id="rId2" Type="http://schemas.openxmlformats.org/officeDocument/2006/relationships/hyperlink" Target="http://www.bbc.co.uk/annualreport/2023" TargetMode="External"/><Relationship Id="rId1" Type="http://schemas.openxmlformats.org/officeDocument/2006/relationships/slideLayout" Target="../slideLayouts/slideLayout2.xml"/><Relationship Id="rId5" Type="http://schemas.openxmlformats.org/officeDocument/2006/relationships/hyperlink" Target="http://www.bp.com/en/global/corporate/who-we-are.html" TargetMode="External"/><Relationship Id="rId4" Type="http://schemas.openxmlformats.org/officeDocument/2006/relationships/hyperlink" Target="http://www.bp.com/en/global/corporate/sustainability/sustainability-report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2898648" y="813816"/>
            <a:ext cx="6400800" cy="600916"/>
          </a:xfrm>
        </p:spPr>
        <p:txBody>
          <a:bodyPr>
            <a:noAutofit/>
          </a:bodyPr>
          <a:lstStyle/>
          <a:p>
            <a:r>
              <a:rPr lang="en-US" dirty="0">
                <a:effectLst>
                  <a:outerShdw blurRad="38100" dist="38100" dir="2700000" algn="tl">
                    <a:srgbClr val="000000">
                      <a:alpha val="43137"/>
                    </a:srgbClr>
                  </a:outerShdw>
                </a:effectLst>
              </a:rPr>
              <a:t>Assessment Component 2</a:t>
            </a:r>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p:txBody>
          <a:bodyPr>
            <a:normAutofit fontScale="25000" lnSpcReduction="20000"/>
          </a:bodyPr>
          <a:lstStyle/>
          <a:p>
            <a:pPr>
              <a:lnSpc>
                <a:spcPct val="170000"/>
              </a:lnSpc>
            </a:pPr>
            <a:r>
              <a:rPr lang="en-US" dirty="0"/>
              <a:t>"Linking HR Strategy to Competitive Advantage: A Comparative Analysis of a UK Private and Public Sector </a:t>
            </a:r>
            <a:r>
              <a:rPr lang="en-US" dirty="0" err="1"/>
              <a:t>Organisation</a:t>
            </a:r>
            <a:r>
              <a:rPr lang="en-US" dirty="0"/>
              <a:t>"</a:t>
            </a:r>
          </a:p>
        </p:txBody>
      </p:sp>
    </p:spTree>
    <p:extLst>
      <p:ext uri="{BB962C8B-B14F-4D97-AF65-F5344CB8AC3E}">
        <p14:creationId xmlns:p14="http://schemas.microsoft.com/office/powerpoint/2010/main" val="2437550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D4A52C-1616-4DE9-8F38-FB14C873292F}"/>
              </a:ext>
            </a:extLst>
          </p:cNvPr>
          <p:cNvSpPr>
            <a:spLocks noGrp="1"/>
          </p:cNvSpPr>
          <p:nvPr>
            <p:ph type="title"/>
          </p:nvPr>
        </p:nvSpPr>
        <p:spPr>
          <a:xfrm>
            <a:off x="2501661" y="250165"/>
            <a:ext cx="6400800" cy="677175"/>
          </a:xfrm>
        </p:spPr>
        <p:txBody>
          <a:bodyPr/>
          <a:lstStyle/>
          <a:p>
            <a:pPr algn="ctr"/>
            <a:r>
              <a:rPr lang="en-US" u="sng" dirty="0">
                <a:effectLst>
                  <a:outerShdw blurRad="38100" dist="38100" dir="2700000" algn="tl">
                    <a:srgbClr val="000000">
                      <a:alpha val="43137"/>
                    </a:srgbClr>
                  </a:outerShdw>
                </a:effectLst>
              </a:rPr>
              <a:t>Introduction</a:t>
            </a:r>
          </a:p>
        </p:txBody>
      </p:sp>
      <p:sp>
        <p:nvSpPr>
          <p:cNvPr id="5" name="Text Placeholder 4">
            <a:extLst>
              <a:ext uri="{FF2B5EF4-FFF2-40B4-BE49-F238E27FC236}">
                <a16:creationId xmlns:a16="http://schemas.microsoft.com/office/drawing/2014/main" id="{FC163D03-0474-4A43-A81C-E7FC3027F22D}"/>
              </a:ext>
            </a:extLst>
          </p:cNvPr>
          <p:cNvSpPr>
            <a:spLocks noGrp="1"/>
          </p:cNvSpPr>
          <p:nvPr>
            <p:ph type="body" sz="quarter" idx="11"/>
          </p:nvPr>
        </p:nvSpPr>
        <p:spPr>
          <a:xfrm>
            <a:off x="414067" y="1130060"/>
            <a:ext cx="11369615" cy="5256893"/>
          </a:xfrm>
        </p:spPr>
        <p:txBody>
          <a:bodyPr>
            <a:normAutofit fontScale="62500" lnSpcReduction="20000"/>
          </a:bodyPr>
          <a:lstStyle/>
          <a:p>
            <a:pPr marL="285750" indent="-285750" algn="l">
              <a:lnSpc>
                <a:spcPts val="2800"/>
              </a:lnSpc>
              <a:buFont typeface="Arial" panose="020B0604020202020204" pitchFamily="34" charset="0"/>
              <a:buChar char="•"/>
            </a:pPr>
            <a:r>
              <a:rPr lang="en-US" dirty="0"/>
              <a:t>The focus of this presentation will be on the critical contribution that human resource (HR) strategy makes to the formulation and influencing of organizational strategy as a whole.</a:t>
            </a:r>
          </a:p>
          <a:p>
            <a:pPr marL="285750" indent="-285750" algn="l">
              <a:lnSpc>
                <a:spcPts val="2800"/>
              </a:lnSpc>
              <a:buFont typeface="Arial" panose="020B0604020202020204" pitchFamily="34" charset="0"/>
              <a:buChar char="•"/>
            </a:pPr>
            <a:r>
              <a:rPr lang="en-US" dirty="0"/>
              <a:t>It seeks to shed light on the ways in which well crafted and successfully used HR strategies may improve the operational efficiency and strategic positioning of businesses.</a:t>
            </a:r>
          </a:p>
          <a:p>
            <a:pPr marL="285750" indent="-285750" algn="l">
              <a:lnSpc>
                <a:spcPts val="2800"/>
              </a:lnSpc>
              <a:buFont typeface="Arial" panose="020B0604020202020204" pitchFamily="34" charset="0"/>
              <a:buChar char="•"/>
            </a:pPr>
            <a:r>
              <a:rPr lang="en-US" dirty="0"/>
              <a:t>Two well-known British organizations, one from the commercial and one from the public sectors, have been chosen to demonstrate these essential ideas.</a:t>
            </a:r>
          </a:p>
          <a:p>
            <a:pPr marL="285750" indent="-285750" algn="l">
              <a:lnSpc>
                <a:spcPts val="2800"/>
              </a:lnSpc>
              <a:buFont typeface="Arial" panose="020B0604020202020204" pitchFamily="34" charset="0"/>
              <a:buChar char="•"/>
            </a:pPr>
            <a:r>
              <a:rPr lang="en-US" dirty="0"/>
              <a:t>The private sector is represented by British Petroleum (BP), a major player in the worldwide oil and gas market. A large part of the business's extensive operating network and economic effect may be attributed to its comprehensive HR strategy.</a:t>
            </a:r>
          </a:p>
          <a:p>
            <a:pPr marL="285750" indent="-285750" algn="l">
              <a:lnSpc>
                <a:spcPts val="2800"/>
              </a:lnSpc>
              <a:buFont typeface="Arial" panose="020B0604020202020204" pitchFamily="34" charset="0"/>
              <a:buChar char="•"/>
            </a:pPr>
            <a:r>
              <a:rPr lang="en-US" dirty="0"/>
              <a:t>A prominent public service broadcaster that represents the public sector is the British Broadcasting Corporation (BBC). The ability of BBC to produce top-notch content and keep a sizable audience base is greatly influenced by its human resources policies.</a:t>
            </a:r>
          </a:p>
          <a:p>
            <a:pPr marL="285750" indent="-285750" algn="l">
              <a:lnSpc>
                <a:spcPts val="2800"/>
              </a:lnSpc>
              <a:buFont typeface="Arial" panose="020B0604020202020204" pitchFamily="34" charset="0"/>
              <a:buChar char="•"/>
            </a:pPr>
            <a:r>
              <a:rPr lang="en-US" dirty="0"/>
              <a:t>The HR strategies of each of these organizations will be thoroughly analyzed, along with their applicability, effectiveness, and influence on their overarching business strategy.</a:t>
            </a:r>
          </a:p>
          <a:p>
            <a:pPr marL="285750" indent="-285750" algn="l">
              <a:lnSpc>
                <a:spcPts val="2800"/>
              </a:lnSpc>
              <a:buFont typeface="Arial" panose="020B0604020202020204" pitchFamily="34" charset="0"/>
              <a:buChar char="•"/>
            </a:pPr>
            <a:r>
              <a:rPr lang="en-US" dirty="0"/>
              <a:t>A study of pertinent literature and the use of an HR model will be used to support the presentation's discussion of the role of HR management in establishing and maintaining an organization's competitive advantage.</a:t>
            </a:r>
          </a:p>
          <a:p>
            <a:pPr marL="285750" indent="-285750" algn="l">
              <a:lnSpc>
                <a:spcPts val="2800"/>
              </a:lnSpc>
              <a:buFont typeface="Arial" panose="020B0604020202020204" pitchFamily="34" charset="0"/>
              <a:buChar char="•"/>
            </a:pPr>
            <a:r>
              <a:rPr lang="en-US" dirty="0"/>
              <a:t>It will be emphasized throughout the presentation how crucial it is to integrate HR strategy into the entire organizational strategy in order to strengthen competitive advantage.</a:t>
            </a:r>
          </a:p>
        </p:txBody>
      </p:sp>
    </p:spTree>
    <p:extLst>
      <p:ext uri="{BB962C8B-B14F-4D97-AF65-F5344CB8AC3E}">
        <p14:creationId xmlns:p14="http://schemas.microsoft.com/office/powerpoint/2010/main" val="2602246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B7C4AF-BB0C-400D-A8AA-F137B0266E2D}"/>
              </a:ext>
            </a:extLst>
          </p:cNvPr>
          <p:cNvSpPr>
            <a:spLocks noGrp="1"/>
          </p:cNvSpPr>
          <p:nvPr>
            <p:ph type="title"/>
          </p:nvPr>
        </p:nvSpPr>
        <p:spPr>
          <a:xfrm>
            <a:off x="2543066" y="213408"/>
            <a:ext cx="6857999" cy="653547"/>
          </a:xfrm>
        </p:spPr>
        <p:txBody>
          <a:bodyPr/>
          <a:lstStyle/>
          <a:p>
            <a:pPr algn="ctr"/>
            <a:r>
              <a:rPr lang="en-US" u="sng" dirty="0">
                <a:effectLst>
                  <a:outerShdw blurRad="38100" dist="38100" dir="2700000" algn="tl">
                    <a:srgbClr val="000000">
                      <a:alpha val="43137"/>
                    </a:srgbClr>
                  </a:outerShdw>
                </a:effectLst>
              </a:rPr>
              <a:t>Literature Review</a:t>
            </a:r>
          </a:p>
        </p:txBody>
      </p:sp>
      <p:sp>
        <p:nvSpPr>
          <p:cNvPr id="5" name="Text Placeholder 4">
            <a:extLst>
              <a:ext uri="{FF2B5EF4-FFF2-40B4-BE49-F238E27FC236}">
                <a16:creationId xmlns:a16="http://schemas.microsoft.com/office/drawing/2014/main" id="{3562FEA6-8248-4738-93E1-2DBD6D4DB684}"/>
              </a:ext>
            </a:extLst>
          </p:cNvPr>
          <p:cNvSpPr>
            <a:spLocks noGrp="1"/>
          </p:cNvSpPr>
          <p:nvPr>
            <p:ph type="body" sz="quarter" idx="11"/>
          </p:nvPr>
        </p:nvSpPr>
        <p:spPr>
          <a:xfrm>
            <a:off x="396815" y="1086927"/>
            <a:ext cx="11430000" cy="5426015"/>
          </a:xfrm>
        </p:spPr>
        <p:txBody>
          <a:bodyPr>
            <a:normAutofit fontScale="77500" lnSpcReduction="20000"/>
          </a:bodyPr>
          <a:lstStyle/>
          <a:p>
            <a:pPr algn="ctr">
              <a:lnSpc>
                <a:spcPct val="150000"/>
              </a:lnSpc>
            </a:pPr>
            <a:r>
              <a:rPr lang="en-US" b="1" dirty="0"/>
              <a:t>Article 1:</a:t>
            </a:r>
          </a:p>
          <a:p>
            <a:pPr marL="285750" indent="-285750" algn="just">
              <a:lnSpc>
                <a:spcPct val="150000"/>
              </a:lnSpc>
              <a:buFont typeface="Arial" panose="020B0604020202020204" pitchFamily="34" charset="0"/>
              <a:buChar char="•"/>
            </a:pPr>
            <a:r>
              <a:rPr lang="en-US" dirty="0"/>
              <a:t>A thorough examination of the idea of strategic human resource management (SHRM) may be found in Wright and McMahan's 1992 book, "Strategic Human Resource Management: The Evolution of the Field". According to the authors, SHRM is a holistic approach to HR management in which HR practices are directly connected to long-term organizational objectives.</a:t>
            </a:r>
          </a:p>
          <a:p>
            <a:pPr marL="285750" indent="-285750" algn="just">
              <a:lnSpc>
                <a:spcPct val="150000"/>
              </a:lnSpc>
              <a:buFont typeface="Arial" panose="020B0604020202020204" pitchFamily="34" charset="0"/>
              <a:buChar char="•"/>
            </a:pPr>
            <a:r>
              <a:rPr lang="en-US" dirty="0"/>
              <a:t>The article examines the development of the SHRM field, showing how it went from being essentially an administrative to a strategic role. The change is linked to a rising awareness of the strategic importance of human capital to an organization's ability to establish a competitive advantage (Wright and McMahan, 1992).</a:t>
            </a:r>
          </a:p>
          <a:p>
            <a:pPr marL="285750" indent="-285750" algn="just">
              <a:lnSpc>
                <a:spcPct val="150000"/>
              </a:lnSpc>
              <a:buFont typeface="Arial" panose="020B0604020202020204" pitchFamily="34" charset="0"/>
              <a:buChar char="•"/>
            </a:pPr>
            <a:r>
              <a:rPr lang="en-US" dirty="0"/>
              <a:t>According to the authors, when integrated with the organization's goal, effective HR procedures, such as recruiting, selection, training, and performance management, may greatly improve organizational performance. This is largely due to the fact that such alignment guarantees that the correct people are employed, properly taught, successfully managed, and used to their fullest potential in accordance with the strategic objectives of the organization (Wright and McMahan, 1992).</a:t>
            </a:r>
          </a:p>
          <a:p>
            <a:pPr marL="285750" indent="-285750" algn="just">
              <a:lnSpc>
                <a:spcPct val="150000"/>
              </a:lnSpc>
              <a:buFont typeface="Arial" panose="020B0604020202020204" pitchFamily="34" charset="0"/>
              <a:buChar char="•"/>
            </a:pPr>
            <a:r>
              <a:rPr lang="en-US" dirty="0"/>
              <a:t>Wright and McMahan also emphasize that the human resource department shouldn't function in isolation in order to get the full advantages of SHRM. Instead, it needs to collaborate closely with other divisions and senior management to make sure that HR practices are seamlessly incorporated into the broader organizational plan (Wright and McMahan, 1992).</a:t>
            </a:r>
          </a:p>
          <a:p>
            <a:pPr marL="285750" indent="-285750" algn="just">
              <a:lnSpc>
                <a:spcPct val="150000"/>
              </a:lnSpc>
              <a:buFont typeface="Arial" panose="020B0604020202020204" pitchFamily="34" charset="0"/>
              <a:buChar char="•"/>
            </a:pPr>
            <a:r>
              <a:rPr lang="en-US" dirty="0"/>
              <a:t>The article offers a theoretical underpinning for the relationship between human resources practices and organizational performance, laying the groundwork for the study of BP and BBC's and their own HR strategies in the next slides.</a:t>
            </a:r>
          </a:p>
        </p:txBody>
      </p:sp>
    </p:spTree>
    <p:extLst>
      <p:ext uri="{BB962C8B-B14F-4D97-AF65-F5344CB8AC3E}">
        <p14:creationId xmlns:p14="http://schemas.microsoft.com/office/powerpoint/2010/main" val="2458698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3B27-5496-AFAC-6127-F6AF82871ABD}"/>
              </a:ext>
            </a:extLst>
          </p:cNvPr>
          <p:cNvSpPr>
            <a:spLocks noGrp="1"/>
          </p:cNvSpPr>
          <p:nvPr>
            <p:ph type="title"/>
          </p:nvPr>
        </p:nvSpPr>
        <p:spPr>
          <a:xfrm>
            <a:off x="759125" y="448056"/>
            <a:ext cx="6400800" cy="612993"/>
          </a:xfrm>
        </p:spPr>
        <p:txBody>
          <a:bodyPr/>
          <a:lstStyle/>
          <a:p>
            <a:r>
              <a:rPr lang="en-US" dirty="0">
                <a:effectLst>
                  <a:outerShdw blurRad="38100" dist="38100" dir="2700000" algn="tl">
                    <a:srgbClr val="000000">
                      <a:alpha val="43137"/>
                    </a:srgbClr>
                  </a:outerShdw>
                </a:effectLst>
              </a:rPr>
              <a:t>Continue…</a:t>
            </a:r>
            <a:endParaRPr lang="en-IN"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AE8260D8-570B-0836-7B2E-0EE995FCB418}"/>
              </a:ext>
            </a:extLst>
          </p:cNvPr>
          <p:cNvSpPr>
            <a:spLocks noGrp="1"/>
          </p:cNvSpPr>
          <p:nvPr>
            <p:ph type="body" sz="quarter" idx="11"/>
          </p:nvPr>
        </p:nvSpPr>
        <p:spPr>
          <a:xfrm>
            <a:off x="439947" y="1311215"/>
            <a:ext cx="11274725" cy="5305245"/>
          </a:xfrm>
        </p:spPr>
        <p:txBody>
          <a:bodyPr>
            <a:normAutofit fontScale="77500" lnSpcReduction="20000"/>
          </a:bodyPr>
          <a:lstStyle/>
          <a:p>
            <a:pPr algn="ctr">
              <a:lnSpc>
                <a:spcPct val="150000"/>
              </a:lnSpc>
            </a:pPr>
            <a:r>
              <a:rPr lang="en-US" b="1" dirty="0"/>
              <a:t>Article 2:</a:t>
            </a:r>
          </a:p>
          <a:p>
            <a:pPr marL="285750" indent="-285750" algn="just">
              <a:lnSpc>
                <a:spcPct val="150000"/>
              </a:lnSpc>
              <a:buFont typeface="Arial" panose="020B0604020202020204" pitchFamily="34" charset="0"/>
              <a:buChar char="•"/>
            </a:pPr>
            <a:r>
              <a:rPr lang="en-US" dirty="0" err="1"/>
              <a:t>Huselid's</a:t>
            </a:r>
            <a:r>
              <a:rPr lang="en-US" dirty="0"/>
              <a:t> 1995 article "The Impact of Human Resource Management Practices on Turnover, Productivity, and Corporate Financial Performance" extends the discussion of the strategic usefulness of HRM methods.</a:t>
            </a:r>
          </a:p>
          <a:p>
            <a:pPr marL="285750" indent="-285750" algn="just">
              <a:lnSpc>
                <a:spcPct val="150000"/>
              </a:lnSpc>
              <a:buFont typeface="Arial" panose="020B0604020202020204" pitchFamily="34" charset="0"/>
              <a:buChar char="•"/>
            </a:pPr>
            <a:r>
              <a:rPr lang="en-US" dirty="0" err="1"/>
              <a:t>Huselid</a:t>
            </a:r>
            <a:r>
              <a:rPr lang="en-US" dirty="0"/>
              <a:t> contends that HR procedures may significantly affect an organization's bottom line. His study provides convincing proof that thorough HR policies are related to lower employee turnover, higher productivity, and ultimately better business financial success.</a:t>
            </a:r>
          </a:p>
          <a:p>
            <a:pPr marL="285750" indent="-285750" algn="just">
              <a:lnSpc>
                <a:spcPct val="150000"/>
              </a:lnSpc>
              <a:buFont typeface="Arial" panose="020B0604020202020204" pitchFamily="34" charset="0"/>
              <a:buChar char="•"/>
            </a:pPr>
            <a:r>
              <a:rPr lang="en-US" dirty="0"/>
              <a:t>He places a special emphasis on high-performance work procedures, such as stringent hiring and selection processes, incentive pay, performance management frameworks, and staff training and development programs. When these procedures are used correctly, they provide a motivated, competent, and steady staff that enhances organizational productivity (</a:t>
            </a:r>
            <a:r>
              <a:rPr lang="en-US" dirty="0" err="1"/>
              <a:t>Huselid</a:t>
            </a:r>
            <a:r>
              <a:rPr lang="en-US" dirty="0"/>
              <a:t>, 1995).</a:t>
            </a:r>
          </a:p>
          <a:p>
            <a:pPr marL="285750" indent="-285750" algn="just">
              <a:lnSpc>
                <a:spcPct val="150000"/>
              </a:lnSpc>
              <a:buFont typeface="Arial" panose="020B0604020202020204" pitchFamily="34" charset="0"/>
              <a:buChar char="•"/>
            </a:pPr>
            <a:r>
              <a:rPr lang="en-US" dirty="0"/>
              <a:t>According to </a:t>
            </a:r>
            <a:r>
              <a:rPr lang="en-US" dirty="0" err="1"/>
              <a:t>Huselid's</a:t>
            </a:r>
            <a:r>
              <a:rPr lang="en-US" dirty="0"/>
              <a:t> study, there is a significant negative correlation between efficient HR procedures and employee turnover rates. He contends that thorough HR procedures may help create an atmosphere where workers feel appreciated and engaged, which lowers the possibility that they would leave the company ((</a:t>
            </a:r>
            <a:r>
              <a:rPr lang="en-US" dirty="0" err="1"/>
              <a:t>Huselid</a:t>
            </a:r>
            <a:r>
              <a:rPr lang="en-US" dirty="0"/>
              <a:t>, 1995).</a:t>
            </a:r>
          </a:p>
          <a:p>
            <a:pPr marL="285750" indent="-285750" algn="just">
              <a:lnSpc>
                <a:spcPct val="150000"/>
              </a:lnSpc>
              <a:buFont typeface="Arial" panose="020B0604020202020204" pitchFamily="34" charset="0"/>
              <a:buChar char="•"/>
            </a:pPr>
            <a:r>
              <a:rPr lang="en-US" dirty="0"/>
              <a:t>Finally, </a:t>
            </a:r>
            <a:r>
              <a:rPr lang="en-US" dirty="0" err="1"/>
              <a:t>Huselid</a:t>
            </a:r>
            <a:r>
              <a:rPr lang="en-US" dirty="0"/>
              <a:t> makes a connection between financial success and these enhanced operational indicators (productivity and turnover). According to him, an efficient human resource system may result in considerable decreases in turnover and improvements in productivity, both of which have a direct impact on better financial performance (</a:t>
            </a:r>
            <a:r>
              <a:rPr lang="en-US" dirty="0" err="1"/>
              <a:t>Huselid</a:t>
            </a:r>
            <a:r>
              <a:rPr lang="en-US" dirty="0"/>
              <a:t>, 1995).</a:t>
            </a:r>
          </a:p>
          <a:p>
            <a:pPr marL="285750" indent="-285750" algn="just">
              <a:lnSpc>
                <a:spcPct val="150000"/>
              </a:lnSpc>
              <a:buFont typeface="Arial" panose="020B0604020202020204" pitchFamily="34" charset="0"/>
              <a:buChar char="•"/>
            </a:pPr>
            <a:r>
              <a:rPr lang="en-US" dirty="0"/>
              <a:t>By demonstrating a direct connection between strategic HR management and an organization's success, this article supports the analysis of the HR strategies of BP and BBC in the following slides.</a:t>
            </a:r>
            <a:endParaRPr lang="en-IN" dirty="0"/>
          </a:p>
        </p:txBody>
      </p:sp>
    </p:spTree>
    <p:extLst>
      <p:ext uri="{BB962C8B-B14F-4D97-AF65-F5344CB8AC3E}">
        <p14:creationId xmlns:p14="http://schemas.microsoft.com/office/powerpoint/2010/main" val="1363313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78907-B654-9B9C-4E0E-3F05B8A741D9}"/>
              </a:ext>
            </a:extLst>
          </p:cNvPr>
          <p:cNvSpPr>
            <a:spLocks noGrp="1"/>
          </p:cNvSpPr>
          <p:nvPr>
            <p:ph type="title"/>
          </p:nvPr>
        </p:nvSpPr>
        <p:spPr>
          <a:xfrm>
            <a:off x="733245" y="448056"/>
            <a:ext cx="6400800" cy="685800"/>
          </a:xfrm>
        </p:spPr>
        <p:txBody>
          <a:bodyPr/>
          <a:lstStyle/>
          <a:p>
            <a:r>
              <a:rPr lang="en-US" dirty="0">
                <a:effectLst>
                  <a:outerShdw blurRad="38100" dist="38100" dir="2700000" algn="tl">
                    <a:srgbClr val="000000">
                      <a:alpha val="43137"/>
                    </a:srgbClr>
                  </a:outerShdw>
                </a:effectLst>
              </a:rPr>
              <a:t>Continue…</a:t>
            </a:r>
            <a:endParaRPr lang="en-IN"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F74D297F-4536-B48F-99A8-444E9D99974E}"/>
              </a:ext>
            </a:extLst>
          </p:cNvPr>
          <p:cNvSpPr>
            <a:spLocks noGrp="1"/>
          </p:cNvSpPr>
          <p:nvPr>
            <p:ph type="body" sz="quarter" idx="11"/>
          </p:nvPr>
        </p:nvSpPr>
        <p:spPr>
          <a:xfrm>
            <a:off x="396815" y="1133857"/>
            <a:ext cx="11412747" cy="5603373"/>
          </a:xfrm>
        </p:spPr>
        <p:txBody>
          <a:bodyPr>
            <a:normAutofit fontScale="70000" lnSpcReduction="20000"/>
          </a:bodyPr>
          <a:lstStyle/>
          <a:p>
            <a:pPr algn="ctr">
              <a:lnSpc>
                <a:spcPct val="160000"/>
              </a:lnSpc>
            </a:pPr>
            <a:r>
              <a:rPr lang="en-US" b="1" dirty="0"/>
              <a:t>Article 3:</a:t>
            </a:r>
          </a:p>
          <a:p>
            <a:pPr marL="285750" indent="-285750" algn="just">
              <a:lnSpc>
                <a:spcPct val="160000"/>
              </a:lnSpc>
              <a:buFont typeface="Arial" panose="020B0604020202020204" pitchFamily="34" charset="0"/>
              <a:buChar char="•"/>
            </a:pPr>
            <a:r>
              <a:rPr lang="en-US" dirty="0"/>
              <a:t>The author of "The Strategic Role of Human Resources Management in Competitive Advantage" by DeSantis (2001) investigates the crucial function of HRM in building and sustaining an organization's competitive edge.</a:t>
            </a:r>
          </a:p>
          <a:p>
            <a:pPr marL="285750" indent="-285750" algn="just">
              <a:lnSpc>
                <a:spcPct val="160000"/>
              </a:lnSpc>
              <a:buFont typeface="Arial" panose="020B0604020202020204" pitchFamily="34" charset="0"/>
              <a:buChar char="•"/>
            </a:pPr>
            <a:r>
              <a:rPr lang="en-US" dirty="0"/>
              <a:t>DeSantis emphasizes the evolution of human resource management from an operational function to a strategic entity. This change necessitates a shift from normal people management responsibilities to HR actively defining an organization's strategic direction.</a:t>
            </a:r>
          </a:p>
          <a:p>
            <a:pPr marL="285750" indent="-285750" algn="just">
              <a:lnSpc>
                <a:spcPct val="160000"/>
              </a:lnSpc>
              <a:buFont typeface="Arial" panose="020B0604020202020204" pitchFamily="34" charset="0"/>
              <a:buChar char="•"/>
            </a:pPr>
            <a:r>
              <a:rPr lang="en-US" dirty="0"/>
              <a:t>One fundamental point in the paper is that HRM may provide a competitive advantage by influencing the organization's most important resource - its personnel. HRM may have a substantial influence on an organization's success by ensuring that human capital is used optimally (DeSantis, 2001).</a:t>
            </a:r>
          </a:p>
          <a:p>
            <a:pPr marL="285750" indent="-285750" algn="just">
              <a:lnSpc>
                <a:spcPct val="160000"/>
              </a:lnSpc>
              <a:buFont typeface="Arial" panose="020B0604020202020204" pitchFamily="34" charset="0"/>
              <a:buChar char="•"/>
            </a:pPr>
            <a:r>
              <a:rPr lang="en-US" dirty="0"/>
              <a:t>In this context, DeSantis emphasizes the significance of certain HR strategies like as recruiting and selection, training and development, and performance management. These techniques, when executed effectively, may assist recruit, retain, and best use talented employees who can push the organization toward its strategic objectives.</a:t>
            </a:r>
          </a:p>
          <a:p>
            <a:pPr marL="285750" indent="-285750" algn="just">
              <a:lnSpc>
                <a:spcPct val="160000"/>
              </a:lnSpc>
              <a:buFont typeface="Arial" panose="020B0604020202020204" pitchFamily="34" charset="0"/>
              <a:buChar char="•"/>
            </a:pPr>
            <a:r>
              <a:rPr lang="en-US" dirty="0"/>
              <a:t>The text also emphasizes the notion of 'fit' in HRM. This relates to aligning HR procedures with a company's business strategy (vertical fit) as well as establishing uniformity across HR processes (horizontal fit). Getting this 'fit' right may boost organizational performance and competitive advantage.</a:t>
            </a:r>
          </a:p>
          <a:p>
            <a:pPr marL="285750" indent="-285750" algn="just">
              <a:lnSpc>
                <a:spcPct val="160000"/>
              </a:lnSpc>
              <a:buFont typeface="Arial" panose="020B0604020202020204" pitchFamily="34" charset="0"/>
              <a:buChar char="•"/>
            </a:pPr>
            <a:r>
              <a:rPr lang="en-US" dirty="0"/>
              <a:t>DeSantis also highlights the significance of cultivating an organizational culture that encourages learning and creativity. HRM plays a critical role in fostering such a culture by enacting appropriate rules and procedures (DeSantis, 2001).</a:t>
            </a:r>
          </a:p>
          <a:p>
            <a:pPr marL="285750" indent="-285750" algn="just">
              <a:lnSpc>
                <a:spcPct val="160000"/>
              </a:lnSpc>
              <a:buFont typeface="Arial" panose="020B0604020202020204" pitchFamily="34" charset="0"/>
              <a:buChar char="•"/>
            </a:pPr>
            <a:r>
              <a:rPr lang="en-US" dirty="0"/>
              <a:t>This essay is especially relevant to the BP and BBC analyses since it emphasizes the strategic role of HRM in boosting organizational competitiveness. It gives a great prism through which to analyze these organizations' HR strategy.</a:t>
            </a:r>
            <a:endParaRPr lang="en-IN" dirty="0"/>
          </a:p>
        </p:txBody>
      </p:sp>
    </p:spTree>
    <p:extLst>
      <p:ext uri="{BB962C8B-B14F-4D97-AF65-F5344CB8AC3E}">
        <p14:creationId xmlns:p14="http://schemas.microsoft.com/office/powerpoint/2010/main" val="3515735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60FBA-CC42-7922-57D2-08FED809D83D}"/>
              </a:ext>
            </a:extLst>
          </p:cNvPr>
          <p:cNvSpPr>
            <a:spLocks noGrp="1"/>
          </p:cNvSpPr>
          <p:nvPr>
            <p:ph type="title"/>
          </p:nvPr>
        </p:nvSpPr>
        <p:spPr>
          <a:xfrm>
            <a:off x="707365" y="379563"/>
            <a:ext cx="10964173" cy="685800"/>
          </a:xfrm>
        </p:spPr>
        <p:txBody>
          <a:bodyPr/>
          <a:lstStyle/>
          <a:p>
            <a:pPr algn="ctr"/>
            <a:r>
              <a:rPr lang="en-US" u="sng" dirty="0">
                <a:effectLst>
                  <a:outerShdw blurRad="38100" dist="38100" dir="2700000" algn="tl">
                    <a:srgbClr val="000000">
                      <a:alpha val="43137"/>
                    </a:srgbClr>
                  </a:outerShdw>
                </a:effectLst>
              </a:rPr>
              <a:t>Model for linking HR strategy to competitive advantage</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74E601C1-4A68-CBAA-2819-E21F7B3D4DA3}"/>
              </a:ext>
            </a:extLst>
          </p:cNvPr>
          <p:cNvSpPr>
            <a:spLocks noGrp="1"/>
          </p:cNvSpPr>
          <p:nvPr>
            <p:ph type="body" sz="quarter" idx="11"/>
          </p:nvPr>
        </p:nvSpPr>
        <p:spPr>
          <a:xfrm>
            <a:off x="448575" y="1763757"/>
            <a:ext cx="11490384" cy="4783692"/>
          </a:xfrm>
        </p:spPr>
        <p:txBody>
          <a:bodyPr>
            <a:normAutofit fontScale="70000" lnSpcReduction="20000"/>
          </a:bodyPr>
          <a:lstStyle/>
          <a:p>
            <a:pPr marL="285750" indent="-285750" algn="just">
              <a:lnSpc>
                <a:spcPct val="160000"/>
              </a:lnSpc>
              <a:buFont typeface="Arial" panose="020B0604020202020204" pitchFamily="34" charset="0"/>
              <a:buChar char="•"/>
            </a:pPr>
            <a:r>
              <a:rPr lang="en-US" dirty="0"/>
              <a:t>A thorough framework for comprehending the strategic role of HRM in organizational efficiency is provided by the Harvard Model of Human Resource Management.</a:t>
            </a:r>
          </a:p>
          <a:p>
            <a:pPr marL="285750" indent="-285750" algn="just">
              <a:lnSpc>
                <a:spcPct val="160000"/>
              </a:lnSpc>
              <a:buFont typeface="Arial" panose="020B0604020202020204" pitchFamily="34" charset="0"/>
              <a:buChar char="•"/>
            </a:pPr>
            <a:r>
              <a:rPr lang="en-US" dirty="0"/>
              <a:t>The framework put out by Beer et al. (1984), contends that HRM includes two distinctive aspects: policies that affect workers' actions, attitudes, and motivation, and results that follow from those policies.</a:t>
            </a:r>
          </a:p>
          <a:p>
            <a:pPr marL="285750" indent="-285750" algn="just">
              <a:lnSpc>
                <a:spcPct val="160000"/>
              </a:lnSpc>
              <a:buFont typeface="Arial" panose="020B0604020202020204" pitchFamily="34" charset="0"/>
              <a:buChar char="•"/>
            </a:pPr>
            <a:r>
              <a:rPr lang="en-US" dirty="0"/>
              <a:t>The concept is based on the idea that various stakeholder interests, including as those of shareholders, management, employee groups, and society at large, have an impact on and are impacted by HRM policies.</a:t>
            </a:r>
          </a:p>
          <a:p>
            <a:pPr marL="285750" indent="-285750" algn="just">
              <a:lnSpc>
                <a:spcPct val="160000"/>
              </a:lnSpc>
              <a:buFont typeface="Arial" panose="020B0604020202020204" pitchFamily="34" charset="0"/>
              <a:buChar char="•"/>
            </a:pPr>
            <a:r>
              <a:rPr lang="en-US" dirty="0"/>
              <a:t>Human resource management (HRM) policies include four main areas: employee influence (power and duties), incentive systems (remuneration and benefits), work systems (design of work and alignment of people), and human resource flows (recruitment, selection, promotion, and termination).</a:t>
            </a:r>
          </a:p>
          <a:p>
            <a:pPr marL="285750" indent="-285750" algn="just">
              <a:lnSpc>
                <a:spcPct val="160000"/>
              </a:lnSpc>
              <a:buFont typeface="Arial" panose="020B0604020202020204" pitchFamily="34" charset="0"/>
              <a:buChar char="•"/>
            </a:pPr>
            <a:r>
              <a:rPr lang="en-US" dirty="0"/>
              <a:t>According to the Harvard Model, these regulations may provide the four HR outcomes of commitment, competence, congruence, and cost-effectiveness. These results may then have an influence on organizational effectiveness, enhancing personal well-being, organizational effectiveness, and societal well-being.</a:t>
            </a:r>
          </a:p>
          <a:p>
            <a:pPr marL="285750" indent="-285750" algn="just">
              <a:lnSpc>
                <a:spcPct val="160000"/>
              </a:lnSpc>
              <a:buFont typeface="Arial" panose="020B0604020202020204" pitchFamily="34" charset="0"/>
              <a:buChar char="•"/>
            </a:pPr>
            <a:r>
              <a:rPr lang="en-US" dirty="0"/>
              <a:t>The approach emphasizes the significance of a "fit" between corporate strategy and HRM policy. Organizations may improve their competitive edge by coordinating their HRM policies with their business strategy.</a:t>
            </a:r>
          </a:p>
          <a:p>
            <a:pPr marL="285750" indent="-285750" algn="just">
              <a:lnSpc>
                <a:spcPct val="160000"/>
              </a:lnSpc>
              <a:buFont typeface="Arial" panose="020B0604020202020204" pitchFamily="34" charset="0"/>
              <a:buChar char="•"/>
            </a:pPr>
            <a:r>
              <a:rPr lang="en-US" dirty="0"/>
              <a:t>This model may be used to comprehend and analyze the influence of BP and BBC's HR initiatives on their overall strategy and competitive advantage.</a:t>
            </a:r>
            <a:endParaRPr lang="en-IN" dirty="0"/>
          </a:p>
        </p:txBody>
      </p:sp>
    </p:spTree>
    <p:extLst>
      <p:ext uri="{BB962C8B-B14F-4D97-AF65-F5344CB8AC3E}">
        <p14:creationId xmlns:p14="http://schemas.microsoft.com/office/powerpoint/2010/main" val="953618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57930-3D63-875D-8D34-7A8C45B67A56}"/>
              </a:ext>
            </a:extLst>
          </p:cNvPr>
          <p:cNvSpPr>
            <a:spLocks noGrp="1"/>
          </p:cNvSpPr>
          <p:nvPr>
            <p:ph type="title"/>
          </p:nvPr>
        </p:nvSpPr>
        <p:spPr>
          <a:xfrm>
            <a:off x="819508" y="336431"/>
            <a:ext cx="10239555" cy="685800"/>
          </a:xfrm>
        </p:spPr>
        <p:txBody>
          <a:bodyPr/>
          <a:lstStyle/>
          <a:p>
            <a:pPr algn="ctr"/>
            <a:r>
              <a:rPr lang="en-US" u="sng" dirty="0">
                <a:effectLst>
                  <a:outerShdw blurRad="38100" dist="38100" dir="2700000" algn="tl">
                    <a:srgbClr val="000000">
                      <a:alpha val="43137"/>
                    </a:srgbClr>
                  </a:outerShdw>
                </a:effectLst>
              </a:rPr>
              <a:t>British Petroleum (BP)- A brief introduction</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BC0FAFBA-B8CC-FCEC-91EE-BB2B91666D6B}"/>
              </a:ext>
            </a:extLst>
          </p:cNvPr>
          <p:cNvSpPr>
            <a:spLocks noGrp="1"/>
          </p:cNvSpPr>
          <p:nvPr>
            <p:ph type="body" sz="quarter" idx="11"/>
          </p:nvPr>
        </p:nvSpPr>
        <p:spPr>
          <a:xfrm>
            <a:off x="422693" y="1621767"/>
            <a:ext cx="11490385" cy="4788178"/>
          </a:xfrm>
        </p:spPr>
        <p:txBody>
          <a:bodyPr>
            <a:normAutofit fontScale="77500" lnSpcReduction="20000"/>
          </a:bodyPr>
          <a:lstStyle/>
          <a:p>
            <a:pPr marL="285750" indent="-285750" algn="just">
              <a:lnSpc>
                <a:spcPct val="150000"/>
              </a:lnSpc>
              <a:buFont typeface="Arial" panose="020B0604020202020204" pitchFamily="34" charset="0"/>
              <a:buChar char="•"/>
            </a:pPr>
            <a:r>
              <a:rPr lang="en-US" dirty="0"/>
              <a:t>One of the seven "supermajor" oil and gas companies in the world is British Petroleum (BP), a global corporation. Its main office is in London, United Kingdom.</a:t>
            </a:r>
          </a:p>
          <a:p>
            <a:pPr marL="285750" indent="-285750" algn="just">
              <a:lnSpc>
                <a:spcPct val="150000"/>
              </a:lnSpc>
              <a:buFont typeface="Arial" panose="020B0604020202020204" pitchFamily="34" charset="0"/>
              <a:buChar char="•"/>
            </a:pPr>
            <a:r>
              <a:rPr lang="en-US" dirty="0"/>
              <a:t>Exploration, production, refining, distribution, and marketing are all sectors in which the corporation is active in the oil and gas sector. BP is becoming more and more interested in wind energy and biofuels (British Petroleum 2023) .</a:t>
            </a:r>
          </a:p>
          <a:p>
            <a:pPr marL="285750" indent="-285750" algn="just">
              <a:lnSpc>
                <a:spcPct val="150000"/>
              </a:lnSpc>
              <a:buFont typeface="Arial" panose="020B0604020202020204" pitchFamily="34" charset="0"/>
              <a:buChar char="•"/>
            </a:pPr>
            <a:r>
              <a:rPr lang="en-US" dirty="0"/>
              <a:t>BP will be active in more than 70 nations by 2023, generating around 2.3 million barrels of oil equivalent daily. Its extensive worldwide activities are a reflection of its importance to the global energy industry.</a:t>
            </a:r>
          </a:p>
          <a:p>
            <a:pPr marL="285750" indent="-285750" algn="just">
              <a:lnSpc>
                <a:spcPct val="150000"/>
              </a:lnSpc>
              <a:buFont typeface="Arial" panose="020B0604020202020204" pitchFamily="34" charset="0"/>
              <a:buChar char="•"/>
            </a:pPr>
            <a:r>
              <a:rPr lang="en-US" dirty="0"/>
              <a:t>With more than 18,000 service stations worldwide, BP is also renowned for its considerable retail presence. Its recognizable green and yellow sunflower emblem is recognizable all over the globe.</a:t>
            </a:r>
          </a:p>
          <a:p>
            <a:pPr marL="285750" indent="-285750" algn="just">
              <a:lnSpc>
                <a:spcPct val="150000"/>
              </a:lnSpc>
              <a:buFont typeface="Arial" panose="020B0604020202020204" pitchFamily="34" charset="0"/>
              <a:buChar char="•"/>
            </a:pPr>
            <a:r>
              <a:rPr lang="en-US" dirty="0"/>
              <a:t>In terms of staff strength, BP enjoys a multicultural and international workforce. The corporation employed over 70,000 individuals from 80 different countries as of the most recent annual report (British Petroleum 2023).</a:t>
            </a:r>
          </a:p>
          <a:p>
            <a:pPr marL="285750" indent="-285750" algn="just">
              <a:lnSpc>
                <a:spcPct val="150000"/>
              </a:lnSpc>
              <a:buFont typeface="Arial" panose="020B0604020202020204" pitchFamily="34" charset="0"/>
              <a:buChar char="•"/>
            </a:pPr>
            <a:r>
              <a:rPr lang="en-US" dirty="0"/>
              <a:t>BP is a powerful organization in terms of finances. In the fiscal year 2022, the corporation recorded $278.4 billion in sales and $9.17 billion in net income.</a:t>
            </a:r>
          </a:p>
          <a:p>
            <a:pPr marL="285750" indent="-285750" algn="just">
              <a:lnSpc>
                <a:spcPct val="150000"/>
              </a:lnSpc>
              <a:buFont typeface="Arial" panose="020B0604020202020204" pitchFamily="34" charset="0"/>
              <a:buChar char="•"/>
            </a:pPr>
            <a:r>
              <a:rPr lang="en-US" dirty="0"/>
              <a:t>The future business plan of BP, an oil and gas juggernaut, is increasingly centered on the switch to lower-carbon energy sources in response to climate change.</a:t>
            </a:r>
            <a:endParaRPr lang="en-IN" dirty="0"/>
          </a:p>
        </p:txBody>
      </p:sp>
    </p:spTree>
    <p:extLst>
      <p:ext uri="{BB962C8B-B14F-4D97-AF65-F5344CB8AC3E}">
        <p14:creationId xmlns:p14="http://schemas.microsoft.com/office/powerpoint/2010/main" val="2343537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999E-5734-6E75-60EC-275C06A529B6}"/>
              </a:ext>
            </a:extLst>
          </p:cNvPr>
          <p:cNvSpPr>
            <a:spLocks noGrp="1"/>
          </p:cNvSpPr>
          <p:nvPr>
            <p:ph type="title"/>
          </p:nvPr>
        </p:nvSpPr>
        <p:spPr>
          <a:xfrm>
            <a:off x="741871" y="560718"/>
            <a:ext cx="11128075" cy="685800"/>
          </a:xfrm>
        </p:spPr>
        <p:txBody>
          <a:bodyPr/>
          <a:lstStyle/>
          <a:p>
            <a:pPr algn="ctr"/>
            <a:r>
              <a:rPr lang="en-US" u="sng" dirty="0">
                <a:effectLst>
                  <a:outerShdw blurRad="38100" dist="38100" dir="2700000" algn="tl">
                    <a:srgbClr val="000000">
                      <a:alpha val="43137"/>
                    </a:srgbClr>
                  </a:outerShdw>
                </a:effectLst>
              </a:rPr>
              <a:t>HR strategy in BP</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21102E73-40F7-0F8B-9A6E-61F422DA8CF2}"/>
              </a:ext>
            </a:extLst>
          </p:cNvPr>
          <p:cNvSpPr>
            <a:spLocks noGrp="1"/>
          </p:cNvSpPr>
          <p:nvPr>
            <p:ph type="body" sz="quarter" idx="11"/>
          </p:nvPr>
        </p:nvSpPr>
        <p:spPr>
          <a:xfrm>
            <a:off x="345056" y="1526874"/>
            <a:ext cx="11524889" cy="4994695"/>
          </a:xfrm>
        </p:spPr>
        <p:txBody>
          <a:bodyPr>
            <a:normAutofit fontScale="77500" lnSpcReduction="20000"/>
          </a:bodyPr>
          <a:lstStyle/>
          <a:p>
            <a:pPr marL="285750" indent="-285750" algn="just">
              <a:lnSpc>
                <a:spcPct val="160000"/>
              </a:lnSpc>
              <a:buFont typeface="Arial" panose="020B0604020202020204" pitchFamily="34" charset="0"/>
              <a:buChar char="•"/>
            </a:pPr>
            <a:r>
              <a:rPr lang="en-US" dirty="0"/>
              <a:t>BP's commitment to promoting diversity and inclusion within its employees is a crucial part of its human resources strategy. The business understands the need of a diverse and inclusive workforce for promoting creativity and advancing innovation, both of which are essential for preserving a competitive advantage in the quickly changing energy sector (British Petroleum 2022).</a:t>
            </a:r>
          </a:p>
          <a:p>
            <a:pPr marL="285750" indent="-285750" algn="just">
              <a:lnSpc>
                <a:spcPct val="160000"/>
              </a:lnSpc>
              <a:buFont typeface="Arial" panose="020B0604020202020204" pitchFamily="34" charset="0"/>
              <a:buChar char="•"/>
            </a:pPr>
            <a:r>
              <a:rPr lang="en-US" dirty="0"/>
              <a:t>The goal of BP's diversity and inclusion strategy is to foster a workplace where each person feels appreciated and is free to give their all. The business wants to bring in and keep a varied pool of talent while making sure each employee feels appreciated and involved.</a:t>
            </a:r>
          </a:p>
          <a:p>
            <a:pPr marL="285750" indent="-285750" algn="just">
              <a:lnSpc>
                <a:spcPct val="160000"/>
              </a:lnSpc>
              <a:buFont typeface="Arial" panose="020B0604020202020204" pitchFamily="34" charset="0"/>
              <a:buChar char="•"/>
            </a:pPr>
            <a:r>
              <a:rPr lang="en-US" dirty="0"/>
              <a:t>BP has put into action a number of particular projects as part of this plan. These include encouraging gender equality, assisting workers from various ethnic origins, and offering an accepting workplace for LGBTQ+ personnel. For instance, BP wants to see more women in leadership positions and has a 30% female presence in group leadership goal by 2030. Additionally, BP maintains employee resource groups like the BP Pride group to help workers and promote an inclusive organizational culture.</a:t>
            </a:r>
          </a:p>
          <a:p>
            <a:pPr marL="285750" indent="-285750" algn="just">
              <a:lnSpc>
                <a:spcPct val="160000"/>
              </a:lnSpc>
              <a:buFont typeface="Arial" panose="020B0604020202020204" pitchFamily="34" charset="0"/>
              <a:buChar char="•"/>
            </a:pPr>
            <a:r>
              <a:rPr lang="en-US" dirty="0"/>
              <a:t>In addition to improving BP's image as a top employer, its dedication to diversity and inclusion helps to retain and engage its workforce. As a result, the firm's human capital is strengthened, which is essential for preserving its competitive position in the market. It also aids the organization in attracting and keeping the finest people ((British Petroleum 2022).</a:t>
            </a:r>
          </a:p>
          <a:p>
            <a:pPr marL="285750" indent="-285750" algn="just">
              <a:lnSpc>
                <a:spcPct val="160000"/>
              </a:lnSpc>
              <a:buFont typeface="Arial" panose="020B0604020202020204" pitchFamily="34" charset="0"/>
              <a:buChar char="•"/>
            </a:pPr>
            <a:r>
              <a:rPr lang="en-US" dirty="0"/>
              <a:t>By ensuring that it has the expertise required to successfully negotiate the transition to lower-carbon energy sources, BP's diversity and inclusion plan essentially complements its larger business strategy.</a:t>
            </a:r>
            <a:endParaRPr lang="en-IN" dirty="0"/>
          </a:p>
        </p:txBody>
      </p:sp>
    </p:spTree>
    <p:extLst>
      <p:ext uri="{BB962C8B-B14F-4D97-AF65-F5344CB8AC3E}">
        <p14:creationId xmlns:p14="http://schemas.microsoft.com/office/powerpoint/2010/main" val="325299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5A943-892A-C9B0-D9DF-513F706DBCFE}"/>
              </a:ext>
            </a:extLst>
          </p:cNvPr>
          <p:cNvSpPr>
            <a:spLocks noGrp="1"/>
          </p:cNvSpPr>
          <p:nvPr>
            <p:ph type="title"/>
          </p:nvPr>
        </p:nvSpPr>
        <p:spPr>
          <a:xfrm>
            <a:off x="733246" y="327805"/>
            <a:ext cx="10472468" cy="685800"/>
          </a:xfrm>
        </p:spPr>
        <p:txBody>
          <a:bodyPr/>
          <a:lstStyle/>
          <a:p>
            <a:pPr algn="ctr"/>
            <a:r>
              <a:rPr lang="en-US" u="sng" dirty="0">
                <a:effectLst>
                  <a:outerShdw blurRad="38100" dist="38100" dir="2700000" algn="tl">
                    <a:srgbClr val="000000">
                      <a:alpha val="43137"/>
                    </a:srgbClr>
                  </a:outerShdw>
                </a:effectLst>
              </a:rPr>
              <a:t>Impact on BP’s overall strategy</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46A299D9-D73E-8356-EA97-0B5C128EFE8B}"/>
              </a:ext>
            </a:extLst>
          </p:cNvPr>
          <p:cNvSpPr>
            <a:spLocks noGrp="1"/>
          </p:cNvSpPr>
          <p:nvPr>
            <p:ph type="body" sz="quarter" idx="11"/>
          </p:nvPr>
        </p:nvSpPr>
        <p:spPr>
          <a:xfrm>
            <a:off x="595223" y="1250830"/>
            <a:ext cx="10990051" cy="5391510"/>
          </a:xfrm>
        </p:spPr>
        <p:txBody>
          <a:bodyPr>
            <a:normAutofit fontScale="85000" lnSpcReduction="10000"/>
          </a:bodyPr>
          <a:lstStyle/>
          <a:p>
            <a:pPr marL="285750" indent="-285750" algn="just">
              <a:lnSpc>
                <a:spcPct val="160000"/>
              </a:lnSpc>
              <a:buFont typeface="Arial" panose="020B0604020202020204" pitchFamily="34" charset="0"/>
              <a:buChar char="•"/>
            </a:pPr>
            <a:r>
              <a:rPr lang="en-US" dirty="0"/>
              <a:t>The HR approach adopted by BP to advance inclusion and diversity is in line with the company's overarching business plan. The company's strategy emphasis on innovation and sustainability is one area where this synergy is especially clear.</a:t>
            </a:r>
          </a:p>
          <a:p>
            <a:pPr marL="285750" indent="-285750" algn="just">
              <a:lnSpc>
                <a:spcPct val="160000"/>
              </a:lnSpc>
              <a:buFont typeface="Arial" panose="020B0604020202020204" pitchFamily="34" charset="0"/>
              <a:buChar char="•"/>
            </a:pPr>
            <a:r>
              <a:rPr lang="en-US" dirty="0"/>
              <a:t>With the switch to renewable energy sources as a major driver, the energy industry is experiencing tremendous changes. Innovation is thus essential for BP to properly manage this change. In order to increase its potential for creativity, BP can access a wide variety of viewpoints and ideas through cultivating a diverse and inclusive workplace (British Petroleum 2022).</a:t>
            </a:r>
          </a:p>
          <a:p>
            <a:pPr marL="285750" indent="-285750" algn="just">
              <a:lnSpc>
                <a:spcPct val="160000"/>
              </a:lnSpc>
              <a:buFont typeface="Arial" panose="020B0604020202020204" pitchFamily="34" charset="0"/>
              <a:buChar char="•"/>
            </a:pPr>
            <a:r>
              <a:rPr lang="en-US" dirty="0"/>
              <a:t>Diversity and inclusion also complement BP's environmental initiatives. By making a promise to hiring a diverse and inclusive staff, BP shows a larger commitment to social sustainability, further solidifying its standing as a socially conscious business.</a:t>
            </a:r>
          </a:p>
          <a:p>
            <a:pPr marL="285750" indent="-285750" algn="just">
              <a:lnSpc>
                <a:spcPct val="160000"/>
              </a:lnSpc>
              <a:buFont typeface="Arial" panose="020B0604020202020204" pitchFamily="34" charset="0"/>
              <a:buChar char="•"/>
            </a:pPr>
            <a:r>
              <a:rPr lang="en-US" dirty="0"/>
              <a:t>Additionally, there is evidence to support the idea that BP's diversity and inclusion policy has benefited the company's employees. BP stated in its 2022 Sustainability Report having a lower employee turnover rate and a higher than average employee engagement score, both of which are signs of a motivated and content workforce (British Petroleum 2022).</a:t>
            </a:r>
          </a:p>
          <a:p>
            <a:pPr marL="285750" indent="-285750" algn="just">
              <a:lnSpc>
                <a:spcPct val="160000"/>
              </a:lnSpc>
              <a:buFont typeface="Arial" panose="020B0604020202020204" pitchFamily="34" charset="0"/>
              <a:buChar char="•"/>
            </a:pPr>
            <a:r>
              <a:rPr lang="en-US" dirty="0"/>
              <a:t>Furthermore, BP's initiatives to promote gender diversity are showing results. In comparison to prior years, women now make approximately 24% of BP's group leaders as of 2022.</a:t>
            </a:r>
            <a:endParaRPr lang="en-IN" dirty="0"/>
          </a:p>
        </p:txBody>
      </p:sp>
    </p:spTree>
    <p:extLst>
      <p:ext uri="{BB962C8B-B14F-4D97-AF65-F5344CB8AC3E}">
        <p14:creationId xmlns:p14="http://schemas.microsoft.com/office/powerpoint/2010/main" val="1666113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45DDD-FE34-6E4C-321F-7D3097C52212}"/>
              </a:ext>
            </a:extLst>
          </p:cNvPr>
          <p:cNvSpPr>
            <a:spLocks noGrp="1"/>
          </p:cNvSpPr>
          <p:nvPr>
            <p:ph type="title"/>
          </p:nvPr>
        </p:nvSpPr>
        <p:spPr>
          <a:xfrm>
            <a:off x="802256" y="336431"/>
            <a:ext cx="10463842" cy="685800"/>
          </a:xfrm>
        </p:spPr>
        <p:txBody>
          <a:bodyPr/>
          <a:lstStyle/>
          <a:p>
            <a:pPr algn="ctr"/>
            <a:r>
              <a:rPr lang="en-US" u="sng" dirty="0">
                <a:effectLst>
                  <a:outerShdw blurRad="38100" dist="38100" dir="2700000" algn="tl">
                    <a:srgbClr val="000000">
                      <a:alpha val="43137"/>
                    </a:srgbClr>
                  </a:outerShdw>
                </a:effectLst>
              </a:rPr>
              <a:t>British Broadcasting Corporation (BBC)- A brief introduction</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BAEE77F0-160E-B543-EB81-0594F121A7B3}"/>
              </a:ext>
            </a:extLst>
          </p:cNvPr>
          <p:cNvSpPr>
            <a:spLocks noGrp="1"/>
          </p:cNvSpPr>
          <p:nvPr>
            <p:ph type="body" sz="quarter" idx="11"/>
          </p:nvPr>
        </p:nvSpPr>
        <p:spPr>
          <a:xfrm>
            <a:off x="411192" y="1621766"/>
            <a:ext cx="11369615" cy="4977442"/>
          </a:xfrm>
        </p:spPr>
        <p:txBody>
          <a:bodyPr>
            <a:normAutofit fontScale="85000" lnSpcReduction="20000"/>
          </a:bodyPr>
          <a:lstStyle/>
          <a:p>
            <a:pPr marL="285750" indent="-285750" algn="just">
              <a:lnSpc>
                <a:spcPct val="160000"/>
              </a:lnSpc>
              <a:buFont typeface="Arial" panose="020B0604020202020204" pitchFamily="34" charset="0"/>
              <a:buChar char="•"/>
            </a:pPr>
            <a:r>
              <a:rPr lang="en-US" dirty="0"/>
              <a:t>One of the first and most well-known public service broadcasters in the world is the British Broadcasting Corporation (BBC). The company's main offices are in London, United Kingdom.</a:t>
            </a:r>
          </a:p>
          <a:p>
            <a:pPr marL="285750" indent="-285750" algn="just">
              <a:lnSpc>
                <a:spcPct val="160000"/>
              </a:lnSpc>
              <a:buFont typeface="Arial" panose="020B0604020202020204" pitchFamily="34" charset="0"/>
              <a:buChar char="•"/>
            </a:pPr>
            <a:r>
              <a:rPr lang="en-US" dirty="0"/>
              <a:t>The BBC is governed by an agreement with the Secretary of State for Digital, Culture, Media, and Sport under which it was founded by royal charter. All British families, businesses, and organizations that use any kind of technology to receive or record live television broadcasts are required to pay a yearly television licensing fee, which primarily supports the organization's operations (British Broadcasting Corporation 2023).</a:t>
            </a:r>
          </a:p>
          <a:p>
            <a:pPr marL="285750" indent="-285750" algn="just">
              <a:lnSpc>
                <a:spcPct val="160000"/>
              </a:lnSpc>
              <a:buFont typeface="Arial" panose="020B0604020202020204" pitchFamily="34" charset="0"/>
              <a:buChar char="•"/>
            </a:pPr>
            <a:r>
              <a:rPr lang="en-US" dirty="0"/>
              <a:t>The BBC will run several TV channels, radio stations, and an extensive website by 2023. Over 90% of the UK population is reached each week via all of its services, which include news, sport, weather, education, the arts, and culture (British Broadcasting Corporation 2023).</a:t>
            </a:r>
          </a:p>
          <a:p>
            <a:pPr marL="285750" indent="-285750" algn="just">
              <a:lnSpc>
                <a:spcPct val="160000"/>
              </a:lnSpc>
              <a:buFont typeface="Arial" panose="020B0604020202020204" pitchFamily="34" charset="0"/>
              <a:buChar char="•"/>
            </a:pPr>
            <a:r>
              <a:rPr lang="en-US" dirty="0"/>
              <a:t>Each week, the BBC's digital services alone reach 44 million people in the UK, and it has an estimated 400 million viewers worldwide.</a:t>
            </a:r>
          </a:p>
          <a:p>
            <a:pPr marL="285750" indent="-285750" algn="just">
              <a:lnSpc>
                <a:spcPct val="160000"/>
              </a:lnSpc>
              <a:buFont typeface="Arial" panose="020B0604020202020204" pitchFamily="34" charset="0"/>
              <a:buChar char="•"/>
            </a:pPr>
            <a:r>
              <a:rPr lang="en-US" dirty="0"/>
              <a:t>The BBC has around 22,000 employees who work in its several divisions and represent a wide variety of professions and talents.</a:t>
            </a:r>
          </a:p>
          <a:p>
            <a:pPr marL="285750" indent="-285750" algn="just">
              <a:lnSpc>
                <a:spcPct val="160000"/>
              </a:lnSpc>
              <a:buFont typeface="Arial" panose="020B0604020202020204" pitchFamily="34" charset="0"/>
              <a:buChar char="•"/>
            </a:pPr>
            <a:r>
              <a:rPr lang="en-US" dirty="0"/>
              <a:t>The aim of the BBC is to operate in the public interest while providing all audiences with objective, outstanding, and unique products and services that inform, educate, and amuse them.</a:t>
            </a:r>
            <a:endParaRPr lang="en-IN" dirty="0"/>
          </a:p>
        </p:txBody>
      </p:sp>
    </p:spTree>
    <p:extLst>
      <p:ext uri="{BB962C8B-B14F-4D97-AF65-F5344CB8AC3E}">
        <p14:creationId xmlns:p14="http://schemas.microsoft.com/office/powerpoint/2010/main" val="161383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7266-1AFF-9C9C-24AD-A04E98A97F5A}"/>
              </a:ext>
            </a:extLst>
          </p:cNvPr>
          <p:cNvSpPr>
            <a:spLocks noGrp="1"/>
          </p:cNvSpPr>
          <p:nvPr>
            <p:ph type="title"/>
          </p:nvPr>
        </p:nvSpPr>
        <p:spPr>
          <a:xfrm>
            <a:off x="819510" y="448056"/>
            <a:ext cx="10360324" cy="685800"/>
          </a:xfrm>
        </p:spPr>
        <p:txBody>
          <a:bodyPr/>
          <a:lstStyle/>
          <a:p>
            <a:pPr algn="ctr"/>
            <a:r>
              <a:rPr lang="en-US" u="sng" dirty="0">
                <a:effectLst>
                  <a:outerShdw blurRad="38100" dist="38100" dir="2700000" algn="tl">
                    <a:srgbClr val="000000">
                      <a:alpha val="43137"/>
                    </a:srgbClr>
                  </a:outerShdw>
                </a:effectLst>
              </a:rPr>
              <a:t>HR strategy in BBC</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89F79508-1BC1-729F-93A7-57F0F8CDD231}"/>
              </a:ext>
            </a:extLst>
          </p:cNvPr>
          <p:cNvSpPr>
            <a:spLocks noGrp="1"/>
          </p:cNvSpPr>
          <p:nvPr>
            <p:ph type="body" sz="quarter" idx="11"/>
          </p:nvPr>
        </p:nvSpPr>
        <p:spPr>
          <a:xfrm>
            <a:off x="362309" y="1242204"/>
            <a:ext cx="11317857" cy="5244860"/>
          </a:xfrm>
        </p:spPr>
        <p:txBody>
          <a:bodyPr>
            <a:normAutofit fontScale="85000" lnSpcReduction="10000"/>
          </a:bodyPr>
          <a:lstStyle/>
          <a:p>
            <a:pPr marL="285750" indent="-285750" algn="just">
              <a:lnSpc>
                <a:spcPct val="150000"/>
              </a:lnSpc>
              <a:buFont typeface="Arial" panose="020B0604020202020204" pitchFamily="34" charset="0"/>
              <a:buChar char="•"/>
            </a:pPr>
            <a:r>
              <a:rPr lang="en-US" dirty="0"/>
              <a:t>The BBC places a strong emphasis on talent development because it understands that its capacity to produce high-quality, original programming depends on the abilities and creativity of its workers.</a:t>
            </a:r>
          </a:p>
          <a:p>
            <a:pPr marL="285750" indent="-285750" algn="just">
              <a:lnSpc>
                <a:spcPct val="150000"/>
              </a:lnSpc>
              <a:buFont typeface="Arial" panose="020B0604020202020204" pitchFamily="34" charset="0"/>
              <a:buChar char="•"/>
            </a:pPr>
            <a:r>
              <a:rPr lang="en-US" dirty="0"/>
              <a:t>The BBC displays this commitment by offering a range of training and development opportunities to aid in staff skill development and career advancement. These programs provide a wide range of chances for professional advancement, catering to both present workers and up-and-coming talent (British Broadcasting Corporation 2023).</a:t>
            </a:r>
          </a:p>
          <a:p>
            <a:pPr marL="285750" indent="-285750" algn="just">
              <a:lnSpc>
                <a:spcPct val="150000"/>
              </a:lnSpc>
              <a:buFont typeface="Arial" panose="020B0604020202020204" pitchFamily="34" charset="0"/>
              <a:buChar char="•"/>
            </a:pPr>
            <a:r>
              <a:rPr lang="en-US" dirty="0"/>
              <a:t>The BBC Academy is a good example. This organization provides a wide variety of training courses, both in-person and online, on anything from technology to leadership to journalism and production. The Academy assists the larger UK broadcasting sector in addition to BBC personnel, demonstrating the BBC's dedication to developing talent at all levels.</a:t>
            </a:r>
          </a:p>
          <a:p>
            <a:pPr marL="285750" indent="-285750" algn="just">
              <a:lnSpc>
                <a:spcPct val="150000"/>
              </a:lnSpc>
              <a:buFont typeface="Arial" panose="020B0604020202020204" pitchFamily="34" charset="0"/>
              <a:buChar char="•"/>
            </a:pPr>
            <a:r>
              <a:rPr lang="en-US" dirty="0"/>
              <a:t>The BBC also offers trainee programs and apprenticeships in a variety of fields, giving ambitious professionals the chance to get real-world experience and instruction from seasoned professionals.</a:t>
            </a:r>
          </a:p>
          <a:p>
            <a:pPr marL="285750" indent="-285750" algn="just">
              <a:lnSpc>
                <a:spcPct val="150000"/>
              </a:lnSpc>
              <a:buFont typeface="Arial" panose="020B0604020202020204" pitchFamily="34" charset="0"/>
              <a:buChar char="•"/>
            </a:pPr>
            <a:r>
              <a:rPr lang="en-US" dirty="0"/>
              <a:t>This emphasis on talent development aids the BBC in maintaining a knowledgeable and enthusiastic staff capable of creating the superior, cutting-edge material that viewers need. As a result, it helps the BBC achieve its overall goal of becoming the world's most creative organization, strengthening its position as a market leader in the broadcasting sector (British Broadcasting Corporation 2023).</a:t>
            </a:r>
            <a:endParaRPr lang="en-IN" dirty="0"/>
          </a:p>
        </p:txBody>
      </p:sp>
    </p:spTree>
    <p:extLst>
      <p:ext uri="{BB962C8B-B14F-4D97-AF65-F5344CB8AC3E}">
        <p14:creationId xmlns:p14="http://schemas.microsoft.com/office/powerpoint/2010/main" val="2238961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092F-75EE-8AD3-58D2-20E28E1D73F0}"/>
              </a:ext>
            </a:extLst>
          </p:cNvPr>
          <p:cNvSpPr>
            <a:spLocks noGrp="1"/>
          </p:cNvSpPr>
          <p:nvPr>
            <p:ph type="title"/>
          </p:nvPr>
        </p:nvSpPr>
        <p:spPr>
          <a:xfrm>
            <a:off x="785004" y="448056"/>
            <a:ext cx="10964174" cy="685800"/>
          </a:xfrm>
        </p:spPr>
        <p:txBody>
          <a:bodyPr/>
          <a:lstStyle/>
          <a:p>
            <a:pPr algn="ctr"/>
            <a:r>
              <a:rPr lang="en-US" u="sng" dirty="0">
                <a:effectLst>
                  <a:outerShdw blurRad="38100" dist="38100" dir="2700000" algn="tl">
                    <a:srgbClr val="000000">
                      <a:alpha val="43137"/>
                    </a:srgbClr>
                  </a:outerShdw>
                </a:effectLst>
              </a:rPr>
              <a:t>Impact on BBC’s overall strategy</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DE20F6B8-3EEA-612C-1331-263D9F53F25F}"/>
              </a:ext>
            </a:extLst>
          </p:cNvPr>
          <p:cNvSpPr>
            <a:spLocks noGrp="1"/>
          </p:cNvSpPr>
          <p:nvPr>
            <p:ph type="body" sz="quarter" idx="11"/>
          </p:nvPr>
        </p:nvSpPr>
        <p:spPr>
          <a:xfrm>
            <a:off x="457201" y="1414732"/>
            <a:ext cx="11291978" cy="4995212"/>
          </a:xfrm>
        </p:spPr>
        <p:txBody>
          <a:bodyPr>
            <a:normAutofit fontScale="85000" lnSpcReduction="10000"/>
          </a:bodyPr>
          <a:lstStyle/>
          <a:p>
            <a:pPr marL="285750" indent="-285750" algn="just">
              <a:lnSpc>
                <a:spcPct val="170000"/>
              </a:lnSpc>
              <a:buFont typeface="Arial" panose="020B0604020202020204" pitchFamily="34" charset="0"/>
              <a:buChar char="•"/>
            </a:pPr>
            <a:r>
              <a:rPr lang="en-US" dirty="0"/>
              <a:t>The BBC's overarching strategic goal is to create high-quality, unique programming and maintain its position as a leading global broadcaster, and it is inextricably tied to its talent development HR strategy.</a:t>
            </a:r>
          </a:p>
          <a:p>
            <a:pPr marL="285750" indent="-285750" algn="just">
              <a:lnSpc>
                <a:spcPct val="170000"/>
              </a:lnSpc>
              <a:buFont typeface="Arial" panose="020B0604020202020204" pitchFamily="34" charset="0"/>
              <a:buChar char="•"/>
            </a:pPr>
            <a:r>
              <a:rPr lang="en-US" dirty="0"/>
              <a:t>The BBC makes sure it has the talent required to produce new and powerful programming by investing in the talents and skills of its employees. This is essential for the BBC to carry out its public service mandate and to successfully compete in a media environment that is becoming more congested (British Broadcasting Corporation 2022).</a:t>
            </a:r>
          </a:p>
          <a:p>
            <a:pPr marL="285750" indent="-285750" algn="just">
              <a:lnSpc>
                <a:spcPct val="170000"/>
              </a:lnSpc>
              <a:buFont typeface="Arial" panose="020B0604020202020204" pitchFamily="34" charset="0"/>
              <a:buChar char="•"/>
            </a:pPr>
            <a:r>
              <a:rPr lang="en-US" dirty="0"/>
              <a:t>The BBC's talent development plan has been successful, as shown by a number of factors. For instance, the corporation has recorded a rise in internal promotions, indicating that staff members are developing and moving up within the organization.</a:t>
            </a:r>
          </a:p>
          <a:p>
            <a:pPr marL="285750" indent="-285750" algn="just">
              <a:lnSpc>
                <a:spcPct val="170000"/>
              </a:lnSpc>
              <a:buFont typeface="Arial" panose="020B0604020202020204" pitchFamily="34" charset="0"/>
              <a:buChar char="•"/>
            </a:pPr>
            <a:r>
              <a:rPr lang="en-US" dirty="0"/>
              <a:t>Additionally, industry awards often recognize the BBC's content's high quality, which is a direct outcome of its brilliant staff. For instance, BBC programs received several honors at the 2022 BAFTA Awards, including Best Drama Series and Best Mini-Series (British Broadcasting Corporation 2022).</a:t>
            </a:r>
          </a:p>
          <a:p>
            <a:pPr marL="285750" indent="-285750" algn="just">
              <a:lnSpc>
                <a:spcPct val="170000"/>
              </a:lnSpc>
              <a:buFont typeface="Arial" panose="020B0604020202020204" pitchFamily="34" charset="0"/>
              <a:buChar char="•"/>
            </a:pPr>
            <a:r>
              <a:rPr lang="en-US" dirty="0"/>
              <a:t>Survey results have also shown high levels of staff satisfaction with the BBC's learning and development opportunities, which adds credence to the strategy's effectiveness (British Broadcasting Corporation 2022).</a:t>
            </a:r>
            <a:endParaRPr lang="en-IN" dirty="0"/>
          </a:p>
        </p:txBody>
      </p:sp>
    </p:spTree>
    <p:extLst>
      <p:ext uri="{BB962C8B-B14F-4D97-AF65-F5344CB8AC3E}">
        <p14:creationId xmlns:p14="http://schemas.microsoft.com/office/powerpoint/2010/main" val="607978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11700-EFA8-1EA1-CC94-F05B6E378304}"/>
              </a:ext>
            </a:extLst>
          </p:cNvPr>
          <p:cNvSpPr>
            <a:spLocks noGrp="1"/>
          </p:cNvSpPr>
          <p:nvPr>
            <p:ph type="title"/>
          </p:nvPr>
        </p:nvSpPr>
        <p:spPr>
          <a:xfrm>
            <a:off x="767750" y="258792"/>
            <a:ext cx="10877909" cy="1039484"/>
          </a:xfrm>
        </p:spPr>
        <p:txBody>
          <a:bodyPr/>
          <a:lstStyle/>
          <a:p>
            <a:pPr algn="ctr"/>
            <a:r>
              <a:rPr lang="en-US" u="sng" dirty="0">
                <a:effectLst>
                  <a:outerShdw blurRad="38100" dist="38100" dir="2700000" algn="tl">
                    <a:srgbClr val="000000">
                      <a:alpha val="43137"/>
                    </a:srgbClr>
                  </a:outerShdw>
                </a:effectLst>
              </a:rPr>
              <a:t>Comparative analysis of BP and BBC</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0ABD0E0B-42CE-61C1-9D0B-BC4C8D5AF16F}"/>
              </a:ext>
            </a:extLst>
          </p:cNvPr>
          <p:cNvSpPr>
            <a:spLocks noGrp="1"/>
          </p:cNvSpPr>
          <p:nvPr>
            <p:ph type="body" sz="quarter" idx="11"/>
          </p:nvPr>
        </p:nvSpPr>
        <p:spPr>
          <a:xfrm>
            <a:off x="396815" y="1298276"/>
            <a:ext cx="11464506" cy="5111668"/>
          </a:xfrm>
        </p:spPr>
        <p:txBody>
          <a:bodyPr>
            <a:normAutofit fontScale="85000" lnSpcReduction="10000"/>
          </a:bodyPr>
          <a:lstStyle/>
          <a:p>
            <a:pPr marL="285750" indent="-285750" algn="just">
              <a:lnSpc>
                <a:spcPct val="150000"/>
              </a:lnSpc>
              <a:buFont typeface="Arial" panose="020B0604020202020204" pitchFamily="34" charset="0"/>
              <a:buChar char="•"/>
            </a:pPr>
            <a:r>
              <a:rPr lang="en-US" dirty="0"/>
              <a:t>The HR strategies that BP and BBC have chosen are compatible with and supportive of their overall organizational strategy. In order to innovate and improve the company's image in the evolving energy industry, BP places a strong emphasis on diversity and inclusion. Initiatives for talent development at the BBC help the broadcaster's goal of creating unique, high-quality programming.</a:t>
            </a:r>
          </a:p>
          <a:p>
            <a:pPr marL="285750" indent="-285750" algn="just">
              <a:lnSpc>
                <a:spcPct val="150000"/>
              </a:lnSpc>
              <a:buFont typeface="Arial" panose="020B0604020202020204" pitchFamily="34" charset="0"/>
              <a:buChar char="•"/>
            </a:pPr>
            <a:r>
              <a:rPr lang="en-US" dirty="0"/>
              <a:t>In the case of BP, the company's capacity for innovation and adaptation to the shift to renewable energy is directly impacted by its diversity and inclusion plan. By encouraging diversity among its employees, BP has access to a wide range of viewpoints, which boosts creativity and improves problem-solving skills, two essential qualities in a sector that is continually changing.</a:t>
            </a:r>
          </a:p>
          <a:p>
            <a:pPr marL="285750" indent="-285750" algn="just">
              <a:lnSpc>
                <a:spcPct val="150000"/>
              </a:lnSpc>
              <a:buFont typeface="Arial" panose="020B0604020202020204" pitchFamily="34" charset="0"/>
              <a:buChar char="•"/>
            </a:pPr>
            <a:r>
              <a:rPr lang="en-US" dirty="0"/>
              <a:t>On the other hand, the BBC's talent development plan is vital to preserving its reputation for producing high-quality material. The BBC makes sure it can satisfy audience expectations and successfully compete in a competitive media field by investing in the skills and talents of its personnel.</a:t>
            </a:r>
          </a:p>
          <a:p>
            <a:pPr marL="285750" indent="-285750" algn="just">
              <a:lnSpc>
                <a:spcPct val="150000"/>
              </a:lnSpc>
              <a:buFont typeface="Arial" panose="020B0604020202020204" pitchFamily="34" charset="0"/>
              <a:buChar char="•"/>
            </a:pPr>
            <a:r>
              <a:rPr lang="en-US" dirty="0"/>
              <a:t>It is also clear that both the public and private sectors have an impact on these initiatives. BP, a privately held firm, reacts to society expectations and commercial forces, as seen by its emphasis on diversity. The BBC, on the other hand, has a responsibility to serve the public interest as a public broadcaster, which it accomplishes by prioritizing talent development and producing high-quality programming.</a:t>
            </a:r>
            <a:endParaRPr lang="en-IN" dirty="0"/>
          </a:p>
        </p:txBody>
      </p:sp>
    </p:spTree>
    <p:extLst>
      <p:ext uri="{BB962C8B-B14F-4D97-AF65-F5344CB8AC3E}">
        <p14:creationId xmlns:p14="http://schemas.microsoft.com/office/powerpoint/2010/main" val="454958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E79F-AB95-E73A-B04E-C0BBF44085C9}"/>
              </a:ext>
            </a:extLst>
          </p:cNvPr>
          <p:cNvSpPr>
            <a:spLocks noGrp="1"/>
          </p:cNvSpPr>
          <p:nvPr>
            <p:ph type="title"/>
          </p:nvPr>
        </p:nvSpPr>
        <p:spPr>
          <a:xfrm>
            <a:off x="652732" y="310552"/>
            <a:ext cx="10886536" cy="685800"/>
          </a:xfrm>
        </p:spPr>
        <p:txBody>
          <a:bodyPr/>
          <a:lstStyle/>
          <a:p>
            <a:pPr algn="ctr"/>
            <a:r>
              <a:rPr lang="en-US" u="sng" dirty="0">
                <a:effectLst>
                  <a:outerShdw blurRad="38100" dist="38100" dir="2700000" algn="tl">
                    <a:srgbClr val="000000">
                      <a:alpha val="43137"/>
                    </a:srgbClr>
                  </a:outerShdw>
                </a:effectLst>
              </a:rPr>
              <a:t>Conclusion</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28893DC4-80B3-F57F-D656-181F7A63CFE5}"/>
              </a:ext>
            </a:extLst>
          </p:cNvPr>
          <p:cNvSpPr>
            <a:spLocks noGrp="1"/>
          </p:cNvSpPr>
          <p:nvPr>
            <p:ph type="body" sz="quarter" idx="11"/>
          </p:nvPr>
        </p:nvSpPr>
        <p:spPr>
          <a:xfrm>
            <a:off x="370937" y="1293962"/>
            <a:ext cx="11464506" cy="5253486"/>
          </a:xfrm>
        </p:spPr>
        <p:txBody>
          <a:bodyPr>
            <a:normAutofit fontScale="85000" lnSpcReduction="10000"/>
          </a:bodyPr>
          <a:lstStyle/>
          <a:p>
            <a:pPr marL="285750" indent="-285750" algn="just">
              <a:lnSpc>
                <a:spcPct val="150000"/>
              </a:lnSpc>
              <a:buFont typeface="Arial" panose="020B0604020202020204" pitchFamily="34" charset="0"/>
              <a:buChar char="•"/>
            </a:pPr>
            <a:r>
              <a:rPr lang="en-US" dirty="0"/>
              <a:t>The presentation examined the HR strategies of two UK-based organizations, British Petroleum (BP) and the British Broadcasting Corporation (BBC), as well as how these tactics affected their overall organizational goals.</a:t>
            </a:r>
          </a:p>
          <a:p>
            <a:pPr marL="285750" indent="-285750" algn="just">
              <a:lnSpc>
                <a:spcPct val="150000"/>
              </a:lnSpc>
              <a:buFont typeface="Arial" panose="020B0604020202020204" pitchFamily="34" charset="0"/>
              <a:buChar char="•"/>
            </a:pPr>
            <a:r>
              <a:rPr lang="en-US" dirty="0"/>
              <a:t>The business strategy of BP, which emphasizes innovation and sustainability, is in line with its human resources strategy, which focuses on fostering diversity and inclusion. The firm has successfully improved its reputation, attracted and kept talent, and fostered innovation thanks to this approach, which is essential for maintaining its competitive edge in the energy market.</a:t>
            </a:r>
          </a:p>
          <a:p>
            <a:pPr marL="285750" indent="-285750" algn="just">
              <a:lnSpc>
                <a:spcPct val="150000"/>
              </a:lnSpc>
              <a:buFont typeface="Arial" panose="020B0604020202020204" pitchFamily="34" charset="0"/>
              <a:buChar char="•"/>
            </a:pPr>
            <a:r>
              <a:rPr lang="en-US" dirty="0"/>
              <a:t>Similar to this, the BBC's talent development HR strategy supports its goal of creating original, high-quality programming. The BBC ensures it has the talent essential to produce new and powerful programming by investing in the skills and capacities of its staff, ensuring its competitive edge in the broadcasting sector.</a:t>
            </a:r>
          </a:p>
          <a:p>
            <a:pPr marL="285750" indent="-285750" algn="just">
              <a:lnSpc>
                <a:spcPct val="150000"/>
              </a:lnSpc>
              <a:buFont typeface="Arial" panose="020B0604020202020204" pitchFamily="34" charset="0"/>
              <a:buChar char="•"/>
            </a:pPr>
            <a:r>
              <a:rPr lang="en-US" dirty="0"/>
              <a:t>The debate emphasizes the critical part HR strategies play in advancing organizational goals. The HR initiatives at both BP and BBC not only complement the overall strategy of the organizations but also considerably increase their competitive advantage.</a:t>
            </a:r>
          </a:p>
          <a:p>
            <a:pPr marL="285750" indent="-285750" algn="just">
              <a:lnSpc>
                <a:spcPct val="150000"/>
              </a:lnSpc>
              <a:buFont typeface="Arial" panose="020B0604020202020204" pitchFamily="34" charset="0"/>
              <a:buChar char="•"/>
            </a:pPr>
            <a:r>
              <a:rPr lang="en-US" dirty="0"/>
              <a:t>The BP and BBC instances highlight the significance of strategic human resource management and support the notion that good HR practices may have a significant influence on an organization's performance. A well-designed and coordinated HR strategy may be a key lever for organizational performance and competitive advantage in today's competitive corporate climate.</a:t>
            </a:r>
            <a:endParaRPr lang="en-IN" dirty="0"/>
          </a:p>
        </p:txBody>
      </p:sp>
    </p:spTree>
    <p:extLst>
      <p:ext uri="{BB962C8B-B14F-4D97-AF65-F5344CB8AC3E}">
        <p14:creationId xmlns:p14="http://schemas.microsoft.com/office/powerpoint/2010/main" val="263006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C517E-48C0-C23A-3CCE-60520CA66FBF}"/>
              </a:ext>
            </a:extLst>
          </p:cNvPr>
          <p:cNvSpPr>
            <a:spLocks noGrp="1"/>
          </p:cNvSpPr>
          <p:nvPr>
            <p:ph type="title"/>
          </p:nvPr>
        </p:nvSpPr>
        <p:spPr>
          <a:xfrm>
            <a:off x="2895600" y="224287"/>
            <a:ext cx="6400800" cy="685800"/>
          </a:xfrm>
        </p:spPr>
        <p:txBody>
          <a:bodyPr/>
          <a:lstStyle/>
          <a:p>
            <a:pPr algn="ctr"/>
            <a:r>
              <a:rPr lang="en-US" u="sng" dirty="0">
                <a:effectLst>
                  <a:outerShdw blurRad="38100" dist="38100" dir="2700000" algn="tl">
                    <a:srgbClr val="000000">
                      <a:alpha val="43137"/>
                    </a:srgbClr>
                  </a:outerShdw>
                </a:effectLst>
              </a:rPr>
              <a:t>References</a:t>
            </a:r>
            <a:endParaRPr lang="en-IN" u="sng" dirty="0">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C4AD724D-A684-DC5E-24B7-1662CE884B24}"/>
              </a:ext>
            </a:extLst>
          </p:cNvPr>
          <p:cNvSpPr>
            <a:spLocks noGrp="1"/>
          </p:cNvSpPr>
          <p:nvPr>
            <p:ph type="body" sz="quarter" idx="11"/>
          </p:nvPr>
        </p:nvSpPr>
        <p:spPr>
          <a:xfrm>
            <a:off x="603849" y="1181819"/>
            <a:ext cx="11188460" cy="5228125"/>
          </a:xfrm>
        </p:spPr>
        <p:txBody>
          <a:bodyPr>
            <a:normAutofit fontScale="85000" lnSpcReduction="20000"/>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ea typeface="Calibri" panose="020F0502020204030204" pitchFamily="34" charset="0"/>
                <a:cs typeface="Times New Roman" panose="02020603050405020304" pitchFamily="18" charset="0"/>
              </a:rPr>
              <a:t>British Broadcasting Corporation 2022. BBC Annual Report and Accounts 2022/23'. Available at: </a:t>
            </a:r>
            <a:r>
              <a:rPr lang="en-IN" sz="1800" u="sng" kern="100" dirty="0">
                <a:solidFill>
                  <a:srgbClr val="0563C1"/>
                </a:solidFill>
                <a:effectLst/>
                <a:ea typeface="Calibri" panose="020F0502020204030204" pitchFamily="34" charset="0"/>
                <a:cs typeface="Times New Roman" panose="02020603050405020304" pitchFamily="18" charset="0"/>
                <a:hlinkClick r:id="rId2"/>
              </a:rPr>
              <a:t>www.bbc.co.uk/annualreport/2023</a:t>
            </a:r>
            <a:r>
              <a:rPr lang="en-IN" sz="1800" kern="100" dirty="0">
                <a:effectLst/>
                <a:ea typeface="Calibri" panose="020F0502020204030204" pitchFamily="34" charset="0"/>
                <a:cs typeface="Times New Roman" panose="02020603050405020304" pitchFamily="18" charset="0"/>
              </a:rPr>
              <a:t> (Accessed: 8 July 2023).</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ea typeface="Calibri" panose="020F0502020204030204" pitchFamily="34" charset="0"/>
                <a:cs typeface="Times New Roman" panose="02020603050405020304" pitchFamily="18" charset="0"/>
              </a:rPr>
              <a:t>British Broadcasting Corporation 2023. About the BBC. Available at: </a:t>
            </a:r>
            <a:r>
              <a:rPr lang="en-IN" sz="1800" u="sng" kern="100" dirty="0">
                <a:solidFill>
                  <a:srgbClr val="0563C1"/>
                </a:solidFill>
                <a:effectLst/>
                <a:ea typeface="Calibri" panose="020F0502020204030204" pitchFamily="34" charset="0"/>
                <a:cs typeface="Times New Roman" panose="02020603050405020304" pitchFamily="18" charset="0"/>
                <a:hlinkClick r:id="rId3"/>
              </a:rPr>
              <a:t>www.bbc.co.uk/aboutthebbc</a:t>
            </a:r>
            <a:r>
              <a:rPr lang="en-IN" sz="1800" kern="100" dirty="0">
                <a:effectLst/>
                <a:ea typeface="Calibri" panose="020F0502020204030204" pitchFamily="34" charset="0"/>
                <a:cs typeface="Times New Roman" panose="02020603050405020304" pitchFamily="18" charset="0"/>
              </a:rPr>
              <a:t> (Accessed: 8 July 2023).</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ea typeface="Calibri" panose="020F0502020204030204" pitchFamily="34" charset="0"/>
                <a:cs typeface="Times New Roman" panose="02020603050405020304" pitchFamily="18" charset="0"/>
              </a:rPr>
              <a:t>British Petroleum 2022. Sustainability Report 2022. Available at: </a:t>
            </a:r>
            <a:r>
              <a:rPr lang="en-IN" sz="1800" u="sng" kern="100" dirty="0">
                <a:solidFill>
                  <a:srgbClr val="0563C1"/>
                </a:solidFill>
                <a:effectLst/>
                <a:ea typeface="Calibri" panose="020F0502020204030204" pitchFamily="34" charset="0"/>
                <a:cs typeface="Times New Roman" panose="02020603050405020304" pitchFamily="18" charset="0"/>
                <a:hlinkClick r:id="rId4"/>
              </a:rPr>
              <a:t>www.bp.com/en/global/corporate/sustainability/sustainability-reporting.html</a:t>
            </a:r>
            <a:r>
              <a:rPr lang="en-IN" sz="1800" kern="100" dirty="0">
                <a:effectLst/>
                <a:ea typeface="Calibri" panose="020F0502020204030204" pitchFamily="34" charset="0"/>
                <a:cs typeface="Times New Roman" panose="02020603050405020304" pitchFamily="18" charset="0"/>
              </a:rPr>
              <a:t> (Accessed: 8 July 2023).</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ea typeface="Calibri" panose="020F0502020204030204" pitchFamily="34" charset="0"/>
                <a:cs typeface="Times New Roman" panose="02020603050405020304" pitchFamily="18" charset="0"/>
              </a:rPr>
              <a:t>British Petroleum 2023. Who We Are. Available at: </a:t>
            </a:r>
            <a:r>
              <a:rPr lang="en-IN" sz="1800" u="sng" kern="100" dirty="0">
                <a:solidFill>
                  <a:srgbClr val="0563C1"/>
                </a:solidFill>
                <a:effectLst/>
                <a:ea typeface="Calibri" panose="020F0502020204030204" pitchFamily="34" charset="0"/>
                <a:cs typeface="Times New Roman" panose="02020603050405020304" pitchFamily="18" charset="0"/>
                <a:hlinkClick r:id="rId5"/>
              </a:rPr>
              <a:t>www.bp.com/en/global/corporate/who-we-are.html</a:t>
            </a:r>
            <a:r>
              <a:rPr lang="en-IN" sz="1800" kern="100" dirty="0">
                <a:effectLst/>
                <a:ea typeface="Calibri" panose="020F0502020204030204" pitchFamily="34" charset="0"/>
                <a:cs typeface="Times New Roman" panose="02020603050405020304" pitchFamily="18" charset="0"/>
              </a:rPr>
              <a:t> (Accessed: 8 July 2023).</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ea typeface="Calibri" panose="020F0502020204030204" pitchFamily="34" charset="0"/>
                <a:cs typeface="Times New Roman" panose="02020603050405020304" pitchFamily="18" charset="0"/>
              </a:rPr>
              <a:t>DeSantis, V., 2001. The strategic role of human resource management in competitive advantage'. </a:t>
            </a:r>
            <a:r>
              <a:rPr lang="en-IN" sz="1800" i="1" kern="100" dirty="0">
                <a:effectLst/>
                <a:ea typeface="Calibri" panose="020F0502020204030204" pitchFamily="34" charset="0"/>
                <a:cs typeface="Times New Roman" panose="02020603050405020304" pitchFamily="18" charset="0"/>
              </a:rPr>
              <a:t>Human Resource Management Review, 11</a:t>
            </a:r>
            <a:r>
              <a:rPr lang="en-IN" sz="1800" kern="100" dirty="0">
                <a:effectLst/>
                <a:ea typeface="Calibri" panose="020F0502020204030204" pitchFamily="34" charset="0"/>
                <a:cs typeface="Times New Roman" panose="02020603050405020304" pitchFamily="18" charset="0"/>
              </a:rPr>
              <a:t>(1), pp. 79-104.</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err="1">
                <a:effectLst/>
                <a:ea typeface="Calibri" panose="020F0502020204030204" pitchFamily="34" charset="0"/>
                <a:cs typeface="Times New Roman" panose="02020603050405020304" pitchFamily="18" charset="0"/>
              </a:rPr>
              <a:t>Huselid</a:t>
            </a:r>
            <a:r>
              <a:rPr lang="en-IN" sz="1800" kern="100" dirty="0">
                <a:effectLst/>
                <a:ea typeface="Calibri" panose="020F0502020204030204" pitchFamily="34" charset="0"/>
                <a:cs typeface="Times New Roman" panose="02020603050405020304" pitchFamily="18" charset="0"/>
              </a:rPr>
              <a:t>, M., 1995. The Impact of Human Resource Management Practices on Turnover, Productivity, and Corporate Financial Performance. </a:t>
            </a:r>
            <a:r>
              <a:rPr lang="en-IN" sz="1800" i="1" kern="100" dirty="0">
                <a:effectLst/>
                <a:ea typeface="Calibri" panose="020F0502020204030204" pitchFamily="34" charset="0"/>
                <a:cs typeface="Times New Roman" panose="02020603050405020304" pitchFamily="18" charset="0"/>
              </a:rPr>
              <a:t>Academy of Management Journal, 38</a:t>
            </a:r>
            <a:r>
              <a:rPr lang="en-IN" sz="1800" kern="100" dirty="0">
                <a:effectLst/>
                <a:ea typeface="Calibri" panose="020F0502020204030204" pitchFamily="34" charset="0"/>
                <a:cs typeface="Times New Roman" panose="02020603050405020304" pitchFamily="18" charset="0"/>
              </a:rPr>
              <a:t>(3), pp. 635-672.</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ea typeface="Calibri" panose="020F0502020204030204" pitchFamily="34" charset="0"/>
                <a:cs typeface="Times New Roman" panose="02020603050405020304" pitchFamily="18" charset="0"/>
              </a:rPr>
              <a:t>Wright, P. and McMahan, G., 1992. Theoretical Perspectives for Strategic Human Resource Management'. </a:t>
            </a:r>
            <a:r>
              <a:rPr lang="en-IN" sz="1800" i="1" kern="100" dirty="0">
                <a:effectLst/>
                <a:ea typeface="Calibri" panose="020F0502020204030204" pitchFamily="34" charset="0"/>
                <a:cs typeface="Times New Roman" panose="02020603050405020304" pitchFamily="18" charset="0"/>
              </a:rPr>
              <a:t>Journal of Management, 18</a:t>
            </a:r>
            <a:r>
              <a:rPr lang="en-IN" sz="1800" kern="100" dirty="0">
                <a:effectLst/>
                <a:ea typeface="Calibri" panose="020F0502020204030204" pitchFamily="34" charset="0"/>
                <a:cs typeface="Times New Roman" panose="02020603050405020304" pitchFamily="18" charset="0"/>
              </a:rPr>
              <a:t>(2), pp. 295-320.</a:t>
            </a:r>
          </a:p>
          <a:p>
            <a:pPr algn="just">
              <a:lnSpc>
                <a:spcPct val="150000"/>
              </a:lnSpc>
            </a:pPr>
            <a:endParaRPr lang="en-IN" dirty="0"/>
          </a:p>
        </p:txBody>
      </p:sp>
    </p:spTree>
    <p:extLst>
      <p:ext uri="{BB962C8B-B14F-4D97-AF65-F5344CB8AC3E}">
        <p14:creationId xmlns:p14="http://schemas.microsoft.com/office/powerpoint/2010/main" val="3717358328"/>
      </p:ext>
    </p:extLst>
  </p:cSld>
  <p:clrMapOvr>
    <a:masterClrMapping/>
  </p:clrMapOvr>
</p:sld>
</file>

<file path=ppt/theme/theme1.xml><?xml version="1.0" encoding="utf-8"?>
<a:theme xmlns:a="http://schemas.openxmlformats.org/drawingml/2006/main" name="Office Theme">
  <a:themeElements>
    <a:clrScheme name="back to school">
      <a:dk1>
        <a:sysClr val="windowText" lastClr="000000"/>
      </a:dk1>
      <a:lt1>
        <a:sysClr val="window" lastClr="FFFFFF"/>
      </a:lt1>
      <a:dk2>
        <a:srgbClr val="445EA2"/>
      </a:dk2>
      <a:lt2>
        <a:srgbClr val="EBEBEB"/>
      </a:lt2>
      <a:accent1>
        <a:srgbClr val="4495A2"/>
      </a:accent1>
      <a:accent2>
        <a:srgbClr val="7CA655"/>
      </a:accent2>
      <a:accent3>
        <a:srgbClr val="DFB240"/>
      </a:accent3>
      <a:accent4>
        <a:srgbClr val="DF8C40"/>
      </a:accent4>
      <a:accent5>
        <a:srgbClr val="DF5D40"/>
      </a:accent5>
      <a:accent6>
        <a:srgbClr val="8760AD"/>
      </a:accent6>
      <a:hlink>
        <a:srgbClr val="DF5D40"/>
      </a:hlink>
      <a:folHlink>
        <a:srgbClr val="8760AD"/>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penHousePresentation_Elementary_Win32_JB_v2" id="{76CC1F8F-1616-4FD5-B5D9-5288357CAB76}" vid="{CCFA5B03-57D1-4BF3-98DD-85D1A7F0AA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5">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4EE7CA-01E4-4C36-A155-A254FEC02701}">
  <we:reference id="wa104178141" version="4.3.3.0" store="en-US" storeType="OMEX"/>
  <we:alternateReferences>
    <we:reference id="wa104178141" version="4.3.3.0" store="WA104178141"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F07EB6-DDE3-49D2-9047-A171C0D29C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84EED2D-C894-47C4-9CDD-55EC03B2713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8431A9B-4B87-4F2F-AB9E-CAE6A6729B8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Open house presentation</Template>
  <TotalTime>223</TotalTime>
  <Words>3645</Words>
  <Application>Microsoft Office PowerPoint</Application>
  <PresentationFormat>Widescreen</PresentationFormat>
  <Paragraphs>101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Kristen ITC</vt:lpstr>
      <vt:lpstr>Quire Sans</vt:lpstr>
      <vt:lpstr>Symbol</vt:lpstr>
      <vt:lpstr>Office Theme</vt:lpstr>
      <vt:lpstr>Assessment Component 2</vt:lpstr>
      <vt:lpstr>Introduction</vt:lpstr>
      <vt:lpstr>Literature Review</vt:lpstr>
      <vt:lpstr>Continue…</vt:lpstr>
      <vt:lpstr>Continue…</vt:lpstr>
      <vt:lpstr>Model for linking HR strategy to competitive advantage</vt:lpstr>
      <vt:lpstr>British Petroleum (BP)- A brief introduction</vt:lpstr>
      <vt:lpstr>HR strategy in BP</vt:lpstr>
      <vt:lpstr>Impact on BP’s overall strategy</vt:lpstr>
      <vt:lpstr>British Broadcasting Corporation (BBC)- A brief introduction</vt:lpstr>
      <vt:lpstr>HR strategy in BBC</vt:lpstr>
      <vt:lpstr>Impact on BBC’s overall strategy</vt:lpstr>
      <vt:lpstr>Comparative analysis of BP and BBC</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Elm Elementary School </dc:title>
  <dc:creator>Aditya</dc:creator>
  <cp:lastModifiedBy>Aditya</cp:lastModifiedBy>
  <cp:revision>1</cp:revision>
  <dcterms:created xsi:type="dcterms:W3CDTF">2023-07-10T14:20:48Z</dcterms:created>
  <dcterms:modified xsi:type="dcterms:W3CDTF">2023-07-10T18:04:07Z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