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6" d="100"/>
          <a:sy n="66" d="100"/>
        </p:scale>
        <p:origin x="1344" y="2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F69967-34E7-4A71-A449-FCBB287C0828}" type="datetimeFigureOut">
              <a:rPr lang="en-US" smtClean="0"/>
              <a:t>11/27/2023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7E4F33-6F7D-4BB1-BAE2-72E01FABA920}" type="slidenum">
              <a:rPr lang="en-US" smtClean="0"/>
              <a:t>‹#›</a:t>
            </a:fld>
            <a:endParaRPr lang="en-US"/>
          </a:p>
        </p:txBody>
      </p:sp>
    </p:spTree>
    <p:extLst>
      <p:ext uri="{BB962C8B-B14F-4D97-AF65-F5344CB8AC3E}">
        <p14:creationId xmlns:p14="http://schemas.microsoft.com/office/powerpoint/2010/main" val="2566696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Since the quality that the business selects upon the authentic selling aspect of Hotel Trinity can influence the housekeeping sector of the hotel. The study highlights the approaches to be implemented by the hotel industry to handle the difficulty of the factors of health and safety. Housekeeping is significant in regulating the security and safety of guests and customers in the hotel.  As opined by Rutherford</a:t>
            </a:r>
            <a:r>
              <a:rPr lang="en-GB" sz="1200" i="1" kern="1200" dirty="0">
                <a:solidFill>
                  <a:schemeClr val="tx1"/>
                </a:solidFill>
                <a:latin typeface="+mn-lt"/>
                <a:ea typeface="+mn-ea"/>
                <a:cs typeface="+mn-cs"/>
              </a:rPr>
              <a:t> et al</a:t>
            </a:r>
            <a:r>
              <a:rPr lang="en-GB" sz="1200" kern="1200" dirty="0">
                <a:solidFill>
                  <a:schemeClr val="tx1"/>
                </a:solidFill>
                <a:latin typeface="+mn-lt"/>
                <a:ea typeface="+mn-ea"/>
                <a:cs typeface="+mn-cs"/>
              </a:rPr>
              <a:t>.,(2021), since housekeeping techniques can prohibit loss which can be highlighted in the perspective of the pandemic, the role of housekeeping in prohibiting the limiting the behaviour of interaction of spreading the virus.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2</a:t>
            </a:fld>
            <a:endParaRPr lang="en-US"/>
          </a:p>
        </p:txBody>
      </p:sp>
    </p:spTree>
    <p:extLst>
      <p:ext uri="{BB962C8B-B14F-4D97-AF65-F5344CB8AC3E}">
        <p14:creationId xmlns:p14="http://schemas.microsoft.com/office/powerpoint/2010/main" val="2941328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employees related to housekeeping will be needed to implement a wide aspect of the machines and sanitize the goods cleaning in perspective of the daily roles. Hotel Trinity is needed to execute video sessions and visuals to encounter their community members with the machines, techniques and products that is being implemented(</a:t>
            </a:r>
            <a:r>
              <a:rPr lang="en-GB" sz="1200" kern="1200" dirty="0" err="1">
                <a:solidFill>
                  <a:schemeClr val="tx1"/>
                </a:solidFill>
                <a:latin typeface="+mn-lt"/>
                <a:ea typeface="+mn-ea"/>
                <a:cs typeface="+mn-cs"/>
              </a:rPr>
              <a:t>Hadisumarto</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al.,2</a:t>
            </a:r>
            <a:r>
              <a:rPr lang="en-GB" sz="1200" kern="1200" dirty="0">
                <a:solidFill>
                  <a:schemeClr val="tx1"/>
                </a:solidFill>
                <a:latin typeface="+mn-lt"/>
                <a:ea typeface="+mn-ea"/>
                <a:cs typeface="+mn-cs"/>
              </a:rPr>
              <a:t>021,p.110). </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3</a:t>
            </a:fld>
            <a:endParaRPr lang="en-US"/>
          </a:p>
        </p:txBody>
      </p:sp>
    </p:spTree>
    <p:extLst>
      <p:ext uri="{BB962C8B-B14F-4D97-AF65-F5344CB8AC3E}">
        <p14:creationId xmlns:p14="http://schemas.microsoft.com/office/powerpoint/2010/main" val="2920567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Through it is evident that Hotel Trinity is needed to adhere to better and the good communication patterns in regard to guest accommodation.  As opined by Rafsanjani</a:t>
            </a:r>
            <a:r>
              <a:rPr lang="en-GB" sz="1200" i="1" kern="1200" dirty="0">
                <a:solidFill>
                  <a:schemeClr val="tx1"/>
                </a:solidFill>
                <a:latin typeface="+mn-lt"/>
                <a:ea typeface="+mn-ea"/>
                <a:cs typeface="+mn-cs"/>
              </a:rPr>
              <a:t> et</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al.,</a:t>
            </a:r>
            <a:r>
              <a:rPr lang="en-GB" sz="1200" kern="1200" dirty="0">
                <a:solidFill>
                  <a:schemeClr val="tx1"/>
                </a:solidFill>
                <a:latin typeface="+mn-lt"/>
                <a:ea typeface="+mn-ea"/>
                <a:cs typeface="+mn-cs"/>
              </a:rPr>
              <a:t> (2021,p.47) through the execution of the appropriate training, the housekeeping staff should adhere to the cleaning protocols in regard to </a:t>
            </a:r>
            <a:r>
              <a:rPr lang="en-GB" sz="1200" kern="1200" dirty="0" err="1">
                <a:solidFill>
                  <a:schemeClr val="tx1"/>
                </a:solidFill>
                <a:latin typeface="+mn-lt"/>
                <a:ea typeface="+mn-ea"/>
                <a:cs typeface="+mn-cs"/>
              </a:rPr>
              <a:t>thre</a:t>
            </a:r>
            <a:r>
              <a:rPr lang="en-GB" sz="1200" kern="1200" dirty="0">
                <a:solidFill>
                  <a:schemeClr val="tx1"/>
                </a:solidFill>
                <a:latin typeface="+mn-lt"/>
                <a:ea typeface="+mn-ea"/>
                <a:cs typeface="+mn-cs"/>
              </a:rPr>
              <a:t> guest's accommodation. With the advancement of alteration and growth opportunities in the housekeeping community, better avenues of guest accommodation is rendered</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4</a:t>
            </a:fld>
            <a:endParaRPr lang="en-US"/>
          </a:p>
        </p:txBody>
      </p:sp>
    </p:spTree>
    <p:extLst>
      <p:ext uri="{BB962C8B-B14F-4D97-AF65-F5344CB8AC3E}">
        <p14:creationId xmlns:p14="http://schemas.microsoft.com/office/powerpoint/2010/main" val="3473272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per Park et al., (2019) , it is essential that the housekeeping management is regarded to take effective steps in the representation of the hotel facility and enhance the guest base.  Hence, in the aspect of enhancing the communication pattern, the hotel with the guidance of the staff communication initiates the behavioural pattern of the guest management</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5</a:t>
            </a:fld>
            <a:endParaRPr lang="en-US"/>
          </a:p>
        </p:txBody>
      </p:sp>
    </p:spTree>
    <p:extLst>
      <p:ext uri="{BB962C8B-B14F-4D97-AF65-F5344CB8AC3E}">
        <p14:creationId xmlns:p14="http://schemas.microsoft.com/office/powerpoint/2010/main" val="1260978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As stated by </a:t>
            </a:r>
            <a:r>
              <a:rPr lang="en-GB" dirty="0" err="1"/>
              <a:t>Rinekasari</a:t>
            </a:r>
            <a:r>
              <a:rPr lang="en-GB" dirty="0"/>
              <a:t> </a:t>
            </a:r>
            <a:r>
              <a:rPr lang="en-GB" i="1" dirty="0"/>
              <a:t>et al</a:t>
            </a:r>
            <a:r>
              <a:rPr lang="en-GB" dirty="0"/>
              <a:t>.,(2019,p.150), it also focuses on the factor that employees are the aspect of the company who thrive to seek their livelihood inside and outside of the company.</a:t>
            </a:r>
            <a:r>
              <a:rPr lang="en-GB" sz="1200" kern="1200" dirty="0">
                <a:solidFill>
                  <a:schemeClr val="tx1"/>
                </a:solidFill>
                <a:latin typeface="+mn-lt"/>
                <a:ea typeface="+mn-ea"/>
                <a:cs typeface="+mn-cs"/>
              </a:rPr>
              <a:t> The employee participation model executes the guidance of the communication and interaction of the staff in regard to seeking the highest vision of the organisation and enables the major factor of the increasing productivity of the community.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r>
              <a:rPr lang="en-GB" dirty="0"/>
              <a:t> </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6</a:t>
            </a:fld>
            <a:endParaRPr lang="en-US"/>
          </a:p>
        </p:txBody>
      </p:sp>
    </p:spTree>
    <p:extLst>
      <p:ext uri="{BB962C8B-B14F-4D97-AF65-F5344CB8AC3E}">
        <p14:creationId xmlns:p14="http://schemas.microsoft.com/office/powerpoint/2010/main" val="4033809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Hotel Trinity through the execution of the proper precautions can prevent the damage or fire that causes harm to the hotel assets and causes life harm of the employees and guest staying in a hotel (Sharma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2021,p.646). The team of housekeeping are responsible for initiating the effective care of the goods containing of chemical ingredients that could cause harm. Since effective training is required to be initiated for every group of the hotel through the approaches of health and safety techniques. Hotel Trinity through the implementation of the housekeeping management initiated to execution of adequate resources for the rendering of guest accommodation (</a:t>
            </a:r>
            <a:r>
              <a:rPr lang="en-GB" sz="1200" kern="1200" dirty="0" err="1">
                <a:solidFill>
                  <a:schemeClr val="tx1"/>
                </a:solidFill>
                <a:latin typeface="+mn-lt"/>
                <a:ea typeface="+mn-ea"/>
                <a:cs typeface="+mn-cs"/>
              </a:rPr>
              <a:t>Trinity</a:t>
            </a:r>
            <a:r>
              <a:rPr lang="en-GB" sz="1200" i="1" kern="1200" dirty="0" err="1">
                <a:solidFill>
                  <a:schemeClr val="tx1"/>
                </a:solidFill>
                <a:latin typeface="+mn-lt"/>
                <a:ea typeface="+mn-ea"/>
                <a:cs typeface="+mn-cs"/>
              </a:rPr>
              <a:t>Groups</a:t>
            </a:r>
            <a:r>
              <a:rPr lang="en-GB" sz="1200" i="1" kern="1200" dirty="0">
                <a:solidFill>
                  <a:schemeClr val="tx1"/>
                </a:solidFill>
                <a:latin typeface="+mn-lt"/>
                <a:ea typeface="+mn-ea"/>
                <a:cs typeface="+mn-cs"/>
              </a:rPr>
              <a:t> 2023</a:t>
            </a:r>
            <a:r>
              <a:rPr lang="en-GB" sz="120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7</a:t>
            </a:fld>
            <a:endParaRPr lang="en-US"/>
          </a:p>
        </p:txBody>
      </p:sp>
    </p:spTree>
    <p:extLst>
      <p:ext uri="{BB962C8B-B14F-4D97-AF65-F5344CB8AC3E}">
        <p14:creationId xmlns:p14="http://schemas.microsoft.com/office/powerpoint/2010/main" val="2231663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execution of the thermal screening by the hotel staff provides to the checking and rendering of the temperature of the guests at the time of their arrival and departure of the guests in the hotel. The checking of temperature and allocating a separate room if the  case of frequency of temperature ensures the safety and health protocols. </a:t>
            </a:r>
            <a:r>
              <a:rPr lang="en-GB" sz="1200" kern="1200" dirty="0" err="1">
                <a:solidFill>
                  <a:schemeClr val="tx1"/>
                </a:solidFill>
                <a:latin typeface="+mn-lt"/>
                <a:ea typeface="+mn-ea"/>
                <a:cs typeface="+mn-cs"/>
              </a:rPr>
              <a:t>Guzzo</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(2020,p.332)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8</a:t>
            </a:fld>
            <a:endParaRPr lang="en-US"/>
          </a:p>
        </p:txBody>
      </p:sp>
    </p:spTree>
    <p:extLst>
      <p:ext uri="{BB962C8B-B14F-4D97-AF65-F5344CB8AC3E}">
        <p14:creationId xmlns:p14="http://schemas.microsoft.com/office/powerpoint/2010/main" val="474257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effective usage of gloves must be rendered by the housekeeping staff in the cleaning of the room to restrict the spreading of disease. The uniform of the housekeeping staff is regularly cleaned with maintaining hygiene (</a:t>
            </a:r>
            <a:r>
              <a:rPr lang="en-GB" sz="1200" kern="1200" dirty="0" err="1">
                <a:solidFill>
                  <a:schemeClr val="tx1"/>
                </a:solidFill>
                <a:latin typeface="+mn-lt"/>
                <a:ea typeface="+mn-ea"/>
                <a:cs typeface="+mn-cs"/>
              </a:rPr>
              <a:t>Dogru</a:t>
            </a:r>
            <a:r>
              <a:rPr lang="en-GB" sz="1200" kern="1200" dirty="0">
                <a:solidFill>
                  <a:schemeClr val="tx1"/>
                </a:solidFill>
                <a:latin typeface="+mn-lt"/>
                <a:ea typeface="+mn-ea"/>
                <a:cs typeface="+mn-cs"/>
              </a:rPr>
              <a:t> et al., 2019,p.27) </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9</a:t>
            </a:fld>
            <a:endParaRPr lang="en-US"/>
          </a:p>
        </p:txBody>
      </p:sp>
    </p:spTree>
    <p:extLst>
      <p:ext uri="{BB962C8B-B14F-4D97-AF65-F5344CB8AC3E}">
        <p14:creationId xmlns:p14="http://schemas.microsoft.com/office/powerpoint/2010/main" val="1175204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Consequently the initiation of the Zinger model would guide in establishing effective relationships and building effective techniques of guest accommodation </a:t>
            </a:r>
            <a:r>
              <a:rPr lang="en-GB" sz="1200" kern="1200" dirty="0" err="1">
                <a:solidFill>
                  <a:schemeClr val="tx1"/>
                </a:solidFill>
                <a:latin typeface="+mn-lt"/>
                <a:ea typeface="+mn-ea"/>
                <a:cs typeface="+mn-cs"/>
              </a:rPr>
              <a:t>Cunill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p.89)</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10</a:t>
            </a:fld>
            <a:endParaRPr lang="en-US"/>
          </a:p>
        </p:txBody>
      </p:sp>
    </p:spTree>
    <p:extLst>
      <p:ext uri="{BB962C8B-B14F-4D97-AF65-F5344CB8AC3E}">
        <p14:creationId xmlns:p14="http://schemas.microsoft.com/office/powerpoint/2010/main" val="2118210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hotel sector rapidly faced risk in order to cater to the accommodation of the guest management. Since it becomes very essential for the hotel management team to recognize and identify the risks and reduce the dangers that lie behind it</a:t>
            </a:r>
            <a:endParaRPr lang="en-US" dirty="0"/>
          </a:p>
        </p:txBody>
      </p:sp>
      <p:sp>
        <p:nvSpPr>
          <p:cNvPr id="4" name="Slide Number Placeholder 3"/>
          <p:cNvSpPr>
            <a:spLocks noGrp="1"/>
          </p:cNvSpPr>
          <p:nvPr>
            <p:ph type="sldNum" sz="quarter" idx="10"/>
          </p:nvPr>
        </p:nvSpPr>
        <p:spPr/>
        <p:txBody>
          <a:bodyPr/>
          <a:lstStyle/>
          <a:p>
            <a:fld id="{727E4F33-6F7D-4BB1-BAE2-72E01FABA920}" type="slidenum">
              <a:rPr lang="en-US" smtClean="0"/>
              <a:t>11</a:t>
            </a:fld>
            <a:endParaRPr lang="en-US"/>
          </a:p>
        </p:txBody>
      </p:sp>
    </p:spTree>
    <p:extLst>
      <p:ext uri="{BB962C8B-B14F-4D97-AF65-F5344CB8AC3E}">
        <p14:creationId xmlns:p14="http://schemas.microsoft.com/office/powerpoint/2010/main" val="980655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FC1F47E-79F0-4166-BE02-496F92D0A35C}"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C1F47E-79F0-4166-BE02-496F92D0A35C}"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1F47E-79F0-4166-BE02-496F92D0A35C}"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C1F47E-79F0-4166-BE02-496F92D0A35C}"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FC1F47E-79F0-4166-BE02-496F92D0A35C}" type="datetimeFigureOut">
              <a:rPr lang="en-US" smtClean="0"/>
              <a:t>11/27/2023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FC1F47E-79F0-4166-BE02-496F92D0A35C}" type="datetimeFigureOut">
              <a:rPr lang="en-US" smtClean="0"/>
              <a:t>11/27/2023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C1F47E-79F0-4166-BE02-496F92D0A35C}" type="datetimeFigureOut">
              <a:rPr lang="en-US" smtClean="0"/>
              <a:t>11/27/2023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C1F47E-79F0-4166-BE02-496F92D0A35C}"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C1F47E-79F0-4166-BE02-496F92D0A35C}"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C1F47E-79F0-4166-BE02-496F92D0A35C}"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C1F47E-79F0-4166-BE02-496F92D0A35C}"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2935E-1E8E-4BA8-852B-4571BCAA456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C1F47E-79F0-4166-BE02-496F92D0A35C}" type="datetimeFigureOut">
              <a:rPr lang="en-US" smtClean="0"/>
              <a:t>11/27/2023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32935E-1E8E-4BA8-852B-4571BCAA456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s://www.emerald.com/insight/content/doi/10.1108/IJCHM-04-2020-0348/full/html?_ga=2.189910952.226580688.1622390624-1413684831.1622390621&amp;utm_source=TrendMD&amp;utm_medium=cpc&amp;utm_campaign=International_Journal_of_Contemporary_Hospitality_Management_TrendMD_0&amp;WT.mc_id=Emerald_TrendMD_0" TargetMode="External" /><Relationship Id="rId3" Type="http://schemas.openxmlformats.org/officeDocument/2006/relationships/hyperlink" Target="https://www.ijesty.org/index.php/ijesty/article/view/55" TargetMode="External" /><Relationship Id="rId7" Type="http://schemas.openxmlformats.org/officeDocument/2006/relationships/hyperlink" Target="https://www.emerald.com/insight/content/doi/10.1108/WHATT-05-2021-0069" TargetMode="External" /><Relationship Id="rId2" Type="http://schemas.openxmlformats.org/officeDocument/2006/relationships/hyperlink" Target="http://elibrary.gci.edu.np/bitstream/123456789/3277/1/Bt.489%20Hotel%20Management%20and%20Operations%20by%20Denney%20G.%20Rutherford,%20Michael%20J.%20OFallon.pdf" TargetMode="External" /><Relationship Id="rId1" Type="http://schemas.openxmlformats.org/officeDocument/2006/relationships/slideLayout" Target="../slideLayouts/slideLayout2.xml" /><Relationship Id="rId6" Type="http://schemas.openxmlformats.org/officeDocument/2006/relationships/hyperlink" Target="https://www.knepublishing.com/index.php/KnE-Social/article/view/4081" TargetMode="External" /><Relationship Id="rId11" Type="http://schemas.openxmlformats.org/officeDocument/2006/relationships/hyperlink" Target="https://journals.sagepub.com/doi/pdf/10.1177/1938965519892907" TargetMode="External" /><Relationship Id="rId5" Type="http://schemas.openxmlformats.org/officeDocument/2006/relationships/hyperlink" Target="https://www.atlantis-press.com/proceedings/iconbem-21/125956938" TargetMode="External" /><Relationship Id="rId10" Type="http://schemas.openxmlformats.org/officeDocument/2006/relationships/hyperlink" Target="https://www.sciencedirect.com/science/article/pii/S0261517718302772" TargetMode="External" /><Relationship Id="rId4" Type="http://schemas.openxmlformats.org/officeDocument/2006/relationships/hyperlink" Target="https://www.emerald.com/insight/content/doi/10.1108/IJCHM-02-2018-0105/full/html" TargetMode="External" /><Relationship Id="rId9" Type="http://schemas.openxmlformats.org/officeDocument/2006/relationships/hyperlink" Target="https://www.sciencedirect.com/science/article/pii/S0278431918308612"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04800"/>
            <a:ext cx="7772400" cy="1470025"/>
          </a:xfrm>
        </p:spPr>
        <p:style>
          <a:lnRef idx="1">
            <a:schemeClr val="accent2"/>
          </a:lnRef>
          <a:fillRef idx="2">
            <a:schemeClr val="accent2"/>
          </a:fillRef>
          <a:effectRef idx="1">
            <a:schemeClr val="accent2"/>
          </a:effectRef>
          <a:fontRef idx="minor">
            <a:schemeClr val="dk1"/>
          </a:fontRef>
        </p:style>
        <p:txBody>
          <a:bodyPr>
            <a:normAutofit/>
          </a:bodyPr>
          <a:lstStyle/>
          <a:p>
            <a:r>
              <a:rPr lang="en-US" sz="3600" b="1" dirty="0">
                <a:latin typeface="Arial" pitchFamily="34" charset="0"/>
                <a:cs typeface="Arial" pitchFamily="34" charset="0"/>
              </a:rPr>
              <a:t>Operating Hotel Facilities</a:t>
            </a:r>
          </a:p>
        </p:txBody>
      </p:sp>
      <p:sp>
        <p:nvSpPr>
          <p:cNvPr id="3" name="Subtitle 2"/>
          <p:cNvSpPr>
            <a:spLocks noGrp="1"/>
          </p:cNvSpPr>
          <p:nvPr>
            <p:ph type="subTitle" idx="1"/>
          </p:nvPr>
        </p:nvSpPr>
        <p:spPr>
          <a:xfrm>
            <a:off x="1371599" y="4800600"/>
            <a:ext cx="6400800" cy="1752600"/>
          </a:xfrm>
        </p:spPr>
        <p:txBody>
          <a:bodyPr>
            <a:normAutofit fontScale="92500" lnSpcReduction="10000"/>
          </a:bodyPr>
          <a:lstStyle/>
          <a:p>
            <a:r>
              <a:rPr lang="en-US" sz="2400" dirty="0">
                <a:solidFill>
                  <a:schemeClr val="tx1"/>
                </a:solidFill>
                <a:latin typeface="Arial" pitchFamily="34" charset="0"/>
                <a:cs typeface="Arial" pitchFamily="34" charset="0"/>
              </a:rPr>
              <a:t>Student Name:</a:t>
            </a:r>
            <a:r>
              <a:rPr lang="ro-RO" sz="2400" dirty="0">
                <a:solidFill>
                  <a:schemeClr val="tx1"/>
                </a:solidFill>
                <a:latin typeface="Arial" pitchFamily="34" charset="0"/>
                <a:cs typeface="Arial" pitchFamily="34" charset="0"/>
              </a:rPr>
              <a:t>George Dinu</a:t>
            </a:r>
            <a:endParaRPr lang="en-US" sz="2400" dirty="0">
              <a:solidFill>
                <a:schemeClr val="tx1"/>
              </a:solidFill>
              <a:latin typeface="Arial" pitchFamily="34" charset="0"/>
              <a:cs typeface="Arial" pitchFamily="34" charset="0"/>
            </a:endParaRPr>
          </a:p>
          <a:p>
            <a:r>
              <a:rPr lang="en-US" sz="2400" dirty="0">
                <a:solidFill>
                  <a:schemeClr val="tx1"/>
                </a:solidFill>
                <a:latin typeface="Arial" pitchFamily="34" charset="0"/>
                <a:cs typeface="Arial" pitchFamily="34" charset="0"/>
              </a:rPr>
              <a:t>Course ID:</a:t>
            </a:r>
            <a:r>
              <a:rPr lang="ro-RO" sz="2400" dirty="0">
                <a:solidFill>
                  <a:schemeClr val="tx1"/>
                </a:solidFill>
                <a:latin typeface="Arial" pitchFamily="34" charset="0"/>
                <a:cs typeface="Arial" pitchFamily="34" charset="0"/>
              </a:rPr>
              <a:t>2133426</a:t>
            </a:r>
            <a:endParaRPr lang="en-US" sz="2400" dirty="0">
              <a:solidFill>
                <a:schemeClr val="tx1"/>
              </a:solidFill>
              <a:latin typeface="Arial" pitchFamily="34" charset="0"/>
              <a:cs typeface="Arial" pitchFamily="34" charset="0"/>
            </a:endParaRPr>
          </a:p>
          <a:p>
            <a:r>
              <a:rPr lang="en-US" sz="2400" dirty="0">
                <a:solidFill>
                  <a:schemeClr val="tx1"/>
                </a:solidFill>
                <a:latin typeface="Arial" pitchFamily="34" charset="0"/>
                <a:cs typeface="Arial" pitchFamily="34" charset="0"/>
              </a:rPr>
              <a:t>Course Name:</a:t>
            </a:r>
            <a:r>
              <a:rPr lang="ro-RO" sz="2400" dirty="0">
                <a:solidFill>
                  <a:schemeClr val="tx1"/>
                </a:solidFill>
                <a:latin typeface="Arial" pitchFamily="34" charset="0"/>
                <a:cs typeface="Arial" pitchFamily="34" charset="0"/>
              </a:rPr>
              <a:t>BMIH406</a:t>
            </a:r>
            <a:endParaRPr lang="en-US" sz="2400" dirty="0">
              <a:solidFill>
                <a:schemeClr val="tx1"/>
              </a:solidFill>
              <a:latin typeface="Arial" pitchFamily="34" charset="0"/>
              <a:cs typeface="Arial" pitchFamily="34" charset="0"/>
            </a:endParaRPr>
          </a:p>
          <a:p>
            <a:r>
              <a:rPr lang="ro-RO" sz="2400" dirty="0" err="1">
                <a:solidFill>
                  <a:schemeClr val="tx1"/>
                </a:solidFill>
                <a:latin typeface="Arial" pitchFamily="34" charset="0"/>
                <a:cs typeface="Arial" pitchFamily="34" charset="0"/>
              </a:rPr>
              <a:t>Lecturer</a:t>
            </a:r>
            <a:r>
              <a:rPr lang="en-US" sz="2400" dirty="0">
                <a:solidFill>
                  <a:schemeClr val="tx1"/>
                </a:solidFill>
                <a:latin typeface="Arial" pitchFamily="34" charset="0"/>
                <a:cs typeface="Arial" pitchFamily="34" charset="0"/>
              </a:rPr>
              <a:t> name</a:t>
            </a:r>
            <a:r>
              <a:rPr lang="en-US" dirty="0"/>
              <a:t>:</a:t>
            </a:r>
            <a:r>
              <a:rPr lang="ro-RO" dirty="0" err="1"/>
              <a:t>Natalie</a:t>
            </a:r>
            <a:r>
              <a:rPr lang="ro-RO" dirty="0"/>
              <a:t> </a:t>
            </a:r>
            <a:r>
              <a:rPr lang="ro-RO" dirty="0" err="1"/>
              <a:t>Brailsford</a:t>
            </a:r>
            <a:endParaRPr lang="en-US" dirty="0"/>
          </a:p>
        </p:txBody>
      </p:sp>
      <p:pic>
        <p:nvPicPr>
          <p:cNvPr id="1026" name="Picture 2" descr="Hotel Trinity Grand in Raigarh - See 2023 Pric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0800000" flipV="1">
            <a:off x="2946398" y="2209800"/>
            <a:ext cx="3251201"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US" sz="2400" dirty="0">
                <a:latin typeface="Arial" pitchFamily="34" charset="0"/>
                <a:cs typeface="Arial" pitchFamily="34" charset="0"/>
              </a:rPr>
              <a:t>Introduction</a:t>
            </a:r>
            <a:r>
              <a:rPr lang="en-US" sz="2400" dirty="0"/>
              <a:t> </a:t>
            </a:r>
          </a:p>
        </p:txBody>
      </p:sp>
      <p:sp>
        <p:nvSpPr>
          <p:cNvPr id="3" name="Content Placeholder 2"/>
          <p:cNvSpPr>
            <a:spLocks noGrp="1"/>
          </p:cNvSpPr>
          <p:nvPr>
            <p:ph idx="1"/>
          </p:nvPr>
        </p:nvSpPr>
        <p:spPr>
          <a:xfrm>
            <a:off x="457200" y="4953001"/>
            <a:ext cx="8229600" cy="914400"/>
          </a:xfrm>
        </p:spPr>
        <p:txBody>
          <a:bodyPr>
            <a:noAutofit/>
          </a:bodyPr>
          <a:lstStyle/>
          <a:p>
            <a:pPr algn="just">
              <a:lnSpc>
                <a:spcPct val="150000"/>
              </a:lnSpc>
            </a:pPr>
            <a:r>
              <a:rPr lang="en-GB" sz="1400" dirty="0">
                <a:latin typeface="Arial" pitchFamily="34" charset="0"/>
                <a:cs typeface="Arial" pitchFamily="34" charset="0"/>
              </a:rPr>
              <a:t>In regard to the size of the hotels, the employees pertaining to housekeeping are regarded to be the pillar of the hotels. </a:t>
            </a:r>
          </a:p>
          <a:p>
            <a:pPr algn="just">
              <a:lnSpc>
                <a:spcPct val="150000"/>
              </a:lnSpc>
            </a:pPr>
            <a:r>
              <a:rPr lang="en-GB" sz="1400" dirty="0">
                <a:latin typeface="Arial" pitchFamily="34" charset="0"/>
                <a:cs typeface="Arial" pitchFamily="34" charset="0"/>
              </a:rPr>
              <a:t>Thus without the initiative of the cleaning condition, the guests or the visitor feel difficulty in the accommodation of the hotels</a:t>
            </a:r>
            <a:endParaRPr lang="en-US" sz="1400" dirty="0">
              <a:latin typeface="Arial" pitchFamily="34" charset="0"/>
              <a:cs typeface="Arial" pitchFamily="34" charset="0"/>
            </a:endParaRPr>
          </a:p>
        </p:txBody>
      </p:sp>
      <p:pic>
        <p:nvPicPr>
          <p:cNvPr id="1026" name="Picture 2"/>
          <p:cNvPicPr>
            <a:picLocks noChangeAspect="1" noChangeArrowheads="1"/>
          </p:cNvPicPr>
          <p:nvPr/>
        </p:nvPicPr>
        <p:blipFill>
          <a:blip r:embed="rId3"/>
          <a:srcRect/>
          <a:stretch>
            <a:fillRect/>
          </a:stretch>
        </p:blipFill>
        <p:spPr bwMode="auto">
          <a:xfrm>
            <a:off x="990600" y="1023565"/>
            <a:ext cx="7543800" cy="35436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latin typeface="Arial" pitchFamily="34" charset="0"/>
                <a:cs typeface="Arial" pitchFamily="34" charset="0"/>
              </a:rPr>
              <a:t>Cleaning  Techniques and Procedures</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4572000"/>
            <a:ext cx="8229600" cy="1554163"/>
          </a:xfrm>
        </p:spPr>
        <p:txBody>
          <a:bodyPr>
            <a:noAutofit/>
          </a:bodyPr>
          <a:lstStyle/>
          <a:p>
            <a:pPr algn="just">
              <a:lnSpc>
                <a:spcPct val="150000"/>
              </a:lnSpc>
            </a:pPr>
            <a:r>
              <a:rPr lang="en-GB" sz="1400" dirty="0">
                <a:latin typeface="Arial" pitchFamily="34" charset="0"/>
                <a:cs typeface="Arial" pitchFamily="34" charset="0"/>
              </a:rPr>
              <a:t>The Hotel Trinity should execute the cleaning techniques in the various training session which resulted in an accounting of the hygienic issues which are encountered by the management of the hotel.</a:t>
            </a:r>
          </a:p>
          <a:p>
            <a:pPr algn="just">
              <a:lnSpc>
                <a:spcPct val="150000"/>
              </a:lnSpc>
            </a:pPr>
            <a:r>
              <a:rPr lang="en-GB" sz="1400" dirty="0">
                <a:latin typeface="Arial" pitchFamily="34" charset="0"/>
                <a:cs typeface="Arial" pitchFamily="34" charset="0"/>
              </a:rPr>
              <a:t>In regard to the diverse approaches through the initiation of the training of the housekeeping, the management of the hotel enables to creation the ground staff management of the community of housekeeping  </a:t>
            </a:r>
            <a:endParaRPr lang="en-US" sz="1400" dirty="0">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838200" y="1219200"/>
            <a:ext cx="7619999" cy="3081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Autofit/>
          </a:bodyPr>
          <a:lstStyle/>
          <a:p>
            <a:r>
              <a:rPr lang="en-GB" sz="2400" b="1" dirty="0">
                <a:latin typeface="Arial" pitchFamily="34" charset="0"/>
                <a:cs typeface="Arial" pitchFamily="34" charset="0"/>
              </a:rPr>
              <a:t>Guest Communication and Relationships</a:t>
            </a:r>
            <a:r>
              <a:rPr lang="en-GB" sz="3200" b="1" dirty="0"/>
              <a:t>.</a:t>
            </a:r>
            <a:br>
              <a:rPr lang="en-US" sz="3200" b="1" dirty="0"/>
            </a:br>
            <a:endParaRPr lang="en-US" sz="3200" dirty="0"/>
          </a:p>
        </p:txBody>
      </p:sp>
      <p:sp>
        <p:nvSpPr>
          <p:cNvPr id="3" name="Content Placeholder 2"/>
          <p:cNvSpPr>
            <a:spLocks noGrp="1"/>
          </p:cNvSpPr>
          <p:nvPr>
            <p:ph idx="1"/>
          </p:nvPr>
        </p:nvSpPr>
        <p:spPr>
          <a:xfrm>
            <a:off x="457200" y="4648201"/>
            <a:ext cx="8229600" cy="1295400"/>
          </a:xfrm>
        </p:spPr>
        <p:txBody>
          <a:bodyPr>
            <a:noAutofit/>
          </a:bodyPr>
          <a:lstStyle/>
          <a:p>
            <a:pPr>
              <a:lnSpc>
                <a:spcPct val="150000"/>
              </a:lnSpc>
            </a:pPr>
            <a:r>
              <a:rPr lang="en-GB" sz="1400" dirty="0">
                <a:latin typeface="Arial" pitchFamily="34" charset="0"/>
                <a:cs typeface="Arial" pitchFamily="34" charset="0"/>
              </a:rPr>
              <a:t>Hotel Trinity through the execution of the housekeeping employees should daily communicate and attained the required feedback from the guests or the visitors.</a:t>
            </a:r>
          </a:p>
          <a:p>
            <a:pPr>
              <a:lnSpc>
                <a:spcPct val="150000"/>
              </a:lnSpc>
            </a:pPr>
            <a:r>
              <a:rPr lang="en-GB" sz="1400" dirty="0">
                <a:latin typeface="Arial" pitchFamily="34" charset="0"/>
                <a:cs typeface="Arial" pitchFamily="34" charset="0"/>
              </a:rPr>
              <a:t> Through communication and interaction with the guests brand satisfaction of the hotel is maintained. Since the inadequate and lack of communication would hamper the impact of the communication pattern of the guests. </a:t>
            </a:r>
            <a:endParaRPr lang="en-US" sz="1400" dirty="0">
              <a:latin typeface="Arial" pitchFamily="34" charset="0"/>
              <a:cs typeface="Arial" pitchFamily="34" charset="0"/>
            </a:endParaRPr>
          </a:p>
        </p:txBody>
      </p:sp>
      <p:pic>
        <p:nvPicPr>
          <p:cNvPr id="3074" name="Picture 2"/>
          <p:cNvPicPr>
            <a:picLocks noChangeAspect="1" noChangeArrowheads="1"/>
          </p:cNvPicPr>
          <p:nvPr/>
        </p:nvPicPr>
        <p:blipFill>
          <a:blip r:embed="rId3"/>
          <a:srcRect/>
          <a:stretch>
            <a:fillRect/>
          </a:stretch>
        </p:blipFill>
        <p:spPr bwMode="auto">
          <a:xfrm>
            <a:off x="1143000" y="906721"/>
            <a:ext cx="6705600" cy="36843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229600" cy="990600"/>
          </a:xfrm>
        </p:spPr>
        <p:style>
          <a:lnRef idx="3">
            <a:schemeClr val="lt1"/>
          </a:lnRef>
          <a:fillRef idx="1">
            <a:schemeClr val="accent1"/>
          </a:fillRef>
          <a:effectRef idx="1">
            <a:schemeClr val="accent1"/>
          </a:effectRef>
          <a:fontRef idx="minor">
            <a:schemeClr val="lt1"/>
          </a:fontRef>
        </p:style>
        <p:txBody>
          <a:bodyPr>
            <a:noAutofit/>
          </a:bodyPr>
          <a:lstStyle/>
          <a:p>
            <a:r>
              <a:rPr lang="en-GB" sz="2400" b="1" dirty="0">
                <a:latin typeface="Arial" pitchFamily="34" charset="0"/>
                <a:cs typeface="Arial" pitchFamily="34" charset="0"/>
              </a:rPr>
              <a:t>Interaction and Presentation Techniques</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4648200"/>
            <a:ext cx="8229600" cy="1477963"/>
          </a:xfrm>
        </p:spPr>
        <p:txBody>
          <a:bodyPr>
            <a:noAutofit/>
          </a:bodyPr>
          <a:lstStyle/>
          <a:p>
            <a:pPr algn="just">
              <a:lnSpc>
                <a:spcPct val="150000"/>
              </a:lnSpc>
            </a:pPr>
            <a:r>
              <a:rPr lang="en-GB" sz="1200" dirty="0">
                <a:latin typeface="Arial" pitchFamily="34" charset="0"/>
                <a:cs typeface="Arial" pitchFamily="34" charset="0"/>
              </a:rPr>
              <a:t>The methods and techniques which the housekeeping staff establish in order to main the smooth functioning of the Hotel initiatives. It is related to the execution of wearing the specific and hygiene-related uniform which is related to the executing of the proper guest accommodation in the Hotel Trinity.</a:t>
            </a:r>
          </a:p>
          <a:p>
            <a:pPr algn="just">
              <a:lnSpc>
                <a:spcPct val="150000"/>
              </a:lnSpc>
            </a:pPr>
            <a:r>
              <a:rPr lang="en-GB" sz="1200" dirty="0">
                <a:latin typeface="Arial" pitchFamily="34" charset="0"/>
                <a:cs typeface="Arial" pitchFamily="34" charset="0"/>
              </a:rPr>
              <a:t> In regard to the development of communication patterns, Hotel Trinity is initiated to execute of effective training sessions in case of improving and developing the patterns of interaction and communication of the guest</a:t>
            </a:r>
            <a:endParaRPr lang="en-US" sz="1200" dirty="0">
              <a:latin typeface="Arial" pitchFamily="34" charset="0"/>
              <a:cs typeface="Arial" pitchFamily="34" charset="0"/>
            </a:endParaRPr>
          </a:p>
        </p:txBody>
      </p:sp>
      <p:pic>
        <p:nvPicPr>
          <p:cNvPr id="5122" name="Picture 2" descr="Hotel Management Subjects, Courses, Salary, Jobs [2023] | Leverage Ed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2371" y="1371600"/>
            <a:ext cx="4731657" cy="29572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603"/>
            <a:ext cx="8229600" cy="655638"/>
          </a:xfrm>
        </p:spPr>
        <p:style>
          <a:lnRef idx="3">
            <a:schemeClr val="lt1"/>
          </a:lnRef>
          <a:fillRef idx="1">
            <a:schemeClr val="accent1"/>
          </a:fillRef>
          <a:effectRef idx="1">
            <a:schemeClr val="accent1"/>
          </a:effectRef>
          <a:fontRef idx="minor">
            <a:schemeClr val="lt1"/>
          </a:fontRef>
        </p:style>
        <p:txBody>
          <a:bodyPr>
            <a:normAutofit/>
          </a:bodyPr>
          <a:lstStyle/>
          <a:p>
            <a:r>
              <a:rPr lang="en-GB" sz="2400" b="1" dirty="0">
                <a:latin typeface="Arial" pitchFamily="34" charset="0"/>
                <a:cs typeface="Arial" pitchFamily="34" charset="0"/>
              </a:rPr>
              <a:t>Employee Participation Model</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4572000"/>
            <a:ext cx="8229600" cy="1554163"/>
          </a:xfrm>
        </p:spPr>
        <p:txBody>
          <a:bodyPr>
            <a:normAutofit/>
          </a:bodyPr>
          <a:lstStyle/>
          <a:p>
            <a:pPr>
              <a:lnSpc>
                <a:spcPct val="150000"/>
              </a:lnSpc>
            </a:pPr>
            <a:r>
              <a:rPr lang="en-GB" sz="1100" dirty="0">
                <a:latin typeface="Arial" pitchFamily="34" charset="0"/>
                <a:cs typeface="Arial" pitchFamily="34" charset="0"/>
              </a:rPr>
              <a:t>The employee participation model is the technique that explains the analysis and evaluation of how the organisation can initiate the employees and make them appreciate their hard work through the execution of the rewards.</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Through the execution of this model, it would cater the housekeeping authority to emphasize the best possible outcomes for the team without the establishment of any problems faced by the employees</a:t>
            </a:r>
            <a:endParaRPr lang="en-US" sz="1100" dirty="0">
              <a:latin typeface="Arial" pitchFamily="34" charset="0"/>
              <a:cs typeface="Arial" pitchFamily="34" charset="0"/>
            </a:endParaRPr>
          </a:p>
        </p:txBody>
      </p:sp>
      <p:pic>
        <p:nvPicPr>
          <p:cNvPr id="5122" name="Picture 2"/>
          <p:cNvPicPr>
            <a:picLocks noChangeAspect="1" noChangeArrowheads="1"/>
          </p:cNvPicPr>
          <p:nvPr/>
        </p:nvPicPr>
        <p:blipFill>
          <a:blip r:embed="rId3"/>
          <a:srcRect/>
          <a:stretch>
            <a:fillRect/>
          </a:stretch>
        </p:blipFill>
        <p:spPr bwMode="auto">
          <a:xfrm>
            <a:off x="2705100" y="1295400"/>
            <a:ext cx="3733800" cy="31803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14400"/>
          </a:xfrm>
        </p:spPr>
        <p:txBody>
          <a:bodyPr>
            <a:normAutofit fontScale="90000"/>
          </a:bodyPr>
          <a:lstStyle/>
          <a:p>
            <a:r>
              <a:rPr lang="en-GB" sz="2700" b="1" dirty="0">
                <a:latin typeface="Arial" pitchFamily="34" charset="0"/>
                <a:cs typeface="Arial" pitchFamily="34" charset="0"/>
              </a:rPr>
              <a:t>Health and Safety Management Techniques</a:t>
            </a:r>
            <a:r>
              <a:rPr lang="en-GB" b="1" dirty="0">
                <a:latin typeface="Arial" pitchFamily="34" charset="0"/>
                <a:cs typeface="Arial" pitchFamily="34" charset="0"/>
              </a:rPr>
              <a:t>.</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876801"/>
            <a:ext cx="8229600" cy="990600"/>
          </a:xfrm>
        </p:spPr>
        <p:txBody>
          <a:bodyPr>
            <a:noAutofit/>
          </a:bodyPr>
          <a:lstStyle/>
          <a:p>
            <a:pPr algn="just">
              <a:lnSpc>
                <a:spcPct val="150000"/>
              </a:lnSpc>
            </a:pPr>
            <a:r>
              <a:rPr lang="en-GB" sz="1050" dirty="0">
                <a:latin typeface="Arial" pitchFamily="34" charset="0"/>
                <a:cs typeface="Arial" pitchFamily="34" charset="0"/>
              </a:rPr>
              <a:t>The execution of proper precautions is taken through the preventive care of the chemical products that can lead to injury to the guest's accommodation. </a:t>
            </a:r>
          </a:p>
          <a:p>
            <a:pPr algn="just">
              <a:lnSpc>
                <a:spcPct val="150000"/>
              </a:lnSpc>
            </a:pPr>
            <a:r>
              <a:rPr lang="en-GB" sz="1050" dirty="0">
                <a:latin typeface="Arial" pitchFamily="34" charset="0"/>
                <a:cs typeface="Arial" pitchFamily="34" charset="0"/>
              </a:rPr>
              <a:t>Since effective training is essential in regard to every member of the hotel community about the health and safety protocols of the hotel</a:t>
            </a:r>
            <a:r>
              <a:rPr lang="en-GB" sz="1050" dirty="0"/>
              <a:t>.</a:t>
            </a:r>
            <a:endParaRPr lang="en-US" sz="1050" dirty="0"/>
          </a:p>
        </p:txBody>
      </p:sp>
      <p:sp>
        <p:nvSpPr>
          <p:cNvPr id="4" name="AutoShape 2" descr="Key elements of successful health and safety management (HSE, 2008)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052" name="Picture 4" descr="Safety Management System and role of Safety Specialists - HSE and Fire  protection | safety, OHSA, health, environment, process safety,  occupational diseas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6962" y="1066800"/>
            <a:ext cx="4410075" cy="32638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latin typeface="Arial" pitchFamily="34" charset="0"/>
                <a:cs typeface="Arial" pitchFamily="34" charset="0"/>
              </a:rPr>
              <a:t>T</a:t>
            </a:r>
            <a:r>
              <a:rPr lang="en-GB" sz="2700" b="1" dirty="0">
                <a:latin typeface="Arial" pitchFamily="34" charset="0"/>
                <a:cs typeface="Arial" pitchFamily="34" charset="0"/>
              </a:rPr>
              <a:t>hermal Screening Techniques</a:t>
            </a:r>
            <a:br>
              <a:rPr lang="en-US" dirty="0"/>
            </a:br>
            <a:endParaRPr lang="en-US" dirty="0"/>
          </a:p>
        </p:txBody>
      </p:sp>
      <p:sp>
        <p:nvSpPr>
          <p:cNvPr id="3" name="Content Placeholder 2"/>
          <p:cNvSpPr>
            <a:spLocks noGrp="1"/>
          </p:cNvSpPr>
          <p:nvPr>
            <p:ph idx="1"/>
          </p:nvPr>
        </p:nvSpPr>
        <p:spPr>
          <a:xfrm>
            <a:off x="457200" y="5029200"/>
            <a:ext cx="8229600" cy="1096963"/>
          </a:xfrm>
        </p:spPr>
        <p:txBody>
          <a:bodyPr>
            <a:normAutofit fontScale="32500" lnSpcReduction="20000"/>
          </a:bodyPr>
          <a:lstStyle/>
          <a:p>
            <a:pPr algn="just">
              <a:lnSpc>
                <a:spcPct val="170000"/>
              </a:lnSpc>
            </a:pPr>
            <a:r>
              <a:rPr lang="en-GB" dirty="0">
                <a:latin typeface="Arial" pitchFamily="34" charset="0"/>
                <a:cs typeface="Arial" pitchFamily="34" charset="0"/>
              </a:rPr>
              <a:t>The frequent rise of diseases, it provides to take the appropriate measures in perspective of the health and safety guidelines for the check-in and departure of the guest accommodation of Hotel Trinity.</a:t>
            </a:r>
          </a:p>
          <a:p>
            <a:pPr algn="just">
              <a:lnSpc>
                <a:spcPct val="170000"/>
              </a:lnSpc>
            </a:pPr>
            <a:r>
              <a:rPr lang="en-GB" dirty="0">
                <a:latin typeface="Arial" pitchFamily="34" charset="0"/>
                <a:cs typeface="Arial" pitchFamily="34" charset="0"/>
              </a:rPr>
              <a:t>It is the behaviour of the guest to travel to different areas and has the probability of spreading germs and diseases. With the implementation of thermal screening, the hotel management staff checks the temperature of guests. </a:t>
            </a:r>
            <a:endParaRPr lang="en-US" dirty="0">
              <a:latin typeface="Arial" pitchFamily="34" charset="0"/>
              <a:cs typeface="Arial" pitchFamily="34" charset="0"/>
            </a:endParaRPr>
          </a:p>
          <a:p>
            <a:pPr>
              <a:lnSpc>
                <a:spcPct val="170000"/>
              </a:lnSpc>
            </a:pPr>
            <a:endParaRPr lang="en-US" dirty="0">
              <a:latin typeface="Arial" pitchFamily="34" charset="0"/>
              <a:cs typeface="Arial" pitchFamily="34" charset="0"/>
            </a:endParaRPr>
          </a:p>
        </p:txBody>
      </p:sp>
      <p:pic>
        <p:nvPicPr>
          <p:cNvPr id="7170" name="Picture 2"/>
          <p:cNvPicPr>
            <a:picLocks noChangeAspect="1" noChangeArrowheads="1"/>
          </p:cNvPicPr>
          <p:nvPr/>
        </p:nvPicPr>
        <p:blipFill>
          <a:blip r:embed="rId3"/>
          <a:srcRect/>
          <a:stretch>
            <a:fillRect/>
          </a:stretch>
        </p:blipFill>
        <p:spPr bwMode="auto">
          <a:xfrm>
            <a:off x="1828800" y="1066800"/>
            <a:ext cx="5486400" cy="34718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latin typeface="Arial" pitchFamily="34" charset="0"/>
                <a:cs typeface="Arial" pitchFamily="34" charset="0"/>
              </a:rPr>
              <a:t>Adhering of the Hygienic Guidelines of Housekeeping Employees.</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4572001"/>
            <a:ext cx="8229600" cy="1066800"/>
          </a:xfrm>
        </p:spPr>
        <p:txBody>
          <a:bodyPr>
            <a:normAutofit/>
          </a:bodyPr>
          <a:lstStyle/>
          <a:p>
            <a:pPr algn="just">
              <a:lnSpc>
                <a:spcPct val="150000"/>
              </a:lnSpc>
            </a:pPr>
            <a:r>
              <a:rPr lang="en-GB" sz="1050" dirty="0">
                <a:latin typeface="Arial" pitchFamily="34" charset="0"/>
                <a:cs typeface="Arial" pitchFamily="34" charset="0"/>
              </a:rPr>
              <a:t>In the case of the rendering of the safety and health factors,  the hotel staff of Trinity should execute specific hygiene in regard to the cleaning of the rooms after the check-in and check-out of the guests.</a:t>
            </a:r>
          </a:p>
          <a:p>
            <a:pPr algn="just">
              <a:lnSpc>
                <a:spcPct val="150000"/>
              </a:lnSpc>
            </a:pPr>
            <a:r>
              <a:rPr lang="en-GB" sz="1050" dirty="0"/>
              <a:t>The housekeeping staff of Trinity hotel through the usage of gloves enables to the effective cleaning of rooms.</a:t>
            </a:r>
            <a:endParaRPr lang="en-GB" sz="1050" dirty="0">
              <a:latin typeface="Arial" pitchFamily="34" charset="0"/>
              <a:cs typeface="Arial" pitchFamily="34" charset="0"/>
            </a:endParaRPr>
          </a:p>
          <a:p>
            <a:pPr algn="just">
              <a:lnSpc>
                <a:spcPct val="150000"/>
              </a:lnSpc>
            </a:pPr>
            <a:endParaRPr lang="en-GB" sz="1050" dirty="0">
              <a:latin typeface="Arial" pitchFamily="34" charset="0"/>
              <a:cs typeface="Arial" pitchFamily="34" charset="0"/>
            </a:endParaRPr>
          </a:p>
          <a:p>
            <a:pPr algn="just">
              <a:lnSpc>
                <a:spcPct val="150000"/>
              </a:lnSpc>
            </a:pPr>
            <a:endParaRPr lang="en-US" dirty="0"/>
          </a:p>
        </p:txBody>
      </p:sp>
      <p:pic>
        <p:nvPicPr>
          <p:cNvPr id="8194" name="Picture 2"/>
          <p:cNvPicPr>
            <a:picLocks noChangeAspect="1" noChangeArrowheads="1"/>
          </p:cNvPicPr>
          <p:nvPr/>
        </p:nvPicPr>
        <p:blipFill>
          <a:blip r:embed="rId3"/>
          <a:srcRect/>
          <a:stretch>
            <a:fillRect/>
          </a:stretch>
        </p:blipFill>
        <p:spPr bwMode="auto">
          <a:xfrm>
            <a:off x="2476500" y="1432152"/>
            <a:ext cx="4191000" cy="28544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style>
          <a:lnRef idx="2">
            <a:schemeClr val="accent1">
              <a:shade val="50000"/>
            </a:schemeClr>
          </a:lnRef>
          <a:fillRef idx="1">
            <a:schemeClr val="accent1"/>
          </a:fillRef>
          <a:effectRef idx="0">
            <a:schemeClr val="accent1"/>
          </a:effectRef>
          <a:fontRef idx="minor">
            <a:schemeClr val="lt1"/>
          </a:fontRef>
        </p:style>
        <p:txBody>
          <a:bodyPr>
            <a:noAutofit/>
          </a:bodyPr>
          <a:lstStyle/>
          <a:p>
            <a:r>
              <a:rPr lang="en-GB" sz="2400" b="1" dirty="0">
                <a:latin typeface="Arial" pitchFamily="34" charset="0"/>
                <a:cs typeface="Arial" pitchFamily="34" charset="0"/>
              </a:rPr>
              <a:t>Employee engagement model (Zinger model</a:t>
            </a:r>
            <a:r>
              <a:rPr lang="en-GB" sz="2400" b="1" dirty="0"/>
              <a:t>)</a:t>
            </a:r>
            <a:endParaRPr lang="en-US" sz="2400" dirty="0"/>
          </a:p>
        </p:txBody>
      </p:sp>
      <p:sp>
        <p:nvSpPr>
          <p:cNvPr id="3" name="Content Placeholder 2"/>
          <p:cNvSpPr>
            <a:spLocks noGrp="1"/>
          </p:cNvSpPr>
          <p:nvPr>
            <p:ph idx="1"/>
          </p:nvPr>
        </p:nvSpPr>
        <p:spPr>
          <a:xfrm>
            <a:off x="457200" y="4876800"/>
            <a:ext cx="8229600" cy="1249363"/>
          </a:xfrm>
        </p:spPr>
        <p:txBody>
          <a:bodyPr>
            <a:normAutofit fontScale="92500"/>
          </a:bodyPr>
          <a:lstStyle/>
          <a:p>
            <a:pPr algn="just">
              <a:lnSpc>
                <a:spcPct val="150000"/>
              </a:lnSpc>
            </a:pPr>
            <a:r>
              <a:rPr lang="en-GB" sz="1050" dirty="0">
                <a:latin typeface="Arial" pitchFamily="34" charset="0"/>
                <a:cs typeface="Arial" pitchFamily="34" charset="0"/>
              </a:rPr>
              <a:t>The execution of the Zinger Model guides the housekeeping staff of Trinity Hotel to apprehend the importance of employee participation</a:t>
            </a:r>
          </a:p>
          <a:p>
            <a:pPr algn="just">
              <a:lnSpc>
                <a:spcPct val="150000"/>
              </a:lnSpc>
            </a:pPr>
            <a:endParaRPr lang="en-GB" sz="1050" dirty="0">
              <a:latin typeface="Arial" pitchFamily="34" charset="0"/>
              <a:cs typeface="Arial" pitchFamily="34" charset="0"/>
            </a:endParaRPr>
          </a:p>
          <a:p>
            <a:pPr algn="just">
              <a:lnSpc>
                <a:spcPct val="150000"/>
              </a:lnSpc>
            </a:pPr>
            <a:r>
              <a:rPr lang="en-GB" sz="1050" dirty="0">
                <a:latin typeface="Arial" pitchFamily="34" charset="0"/>
                <a:cs typeface="Arial" pitchFamily="34" charset="0"/>
              </a:rPr>
              <a:t>It also guides the Hotel Staff of the housekeeping department to initiate a establish a culture that renders to guide physiological safety to employee participation</a:t>
            </a:r>
            <a:r>
              <a:rPr lang="en-GB" sz="1050" dirty="0"/>
              <a:t>.</a:t>
            </a:r>
            <a:endParaRPr lang="en-US" sz="1050" dirty="0">
              <a:latin typeface="Arial" pitchFamily="34" charset="0"/>
              <a:cs typeface="Arial" pitchFamily="34" charset="0"/>
            </a:endParaRPr>
          </a:p>
        </p:txBody>
      </p:sp>
      <p:pic>
        <p:nvPicPr>
          <p:cNvPr id="3074" name="Picture 2" descr="Zinger Employee Engagement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031" y="1328950"/>
            <a:ext cx="4325937" cy="33619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latin typeface="Arial" pitchFamily="34" charset="0"/>
                <a:cs typeface="Arial" pitchFamily="34" charset="0"/>
              </a:rPr>
              <a:t>Conclusion </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4724400"/>
            <a:ext cx="8229600" cy="1143000"/>
          </a:xfrm>
        </p:spPr>
        <p:txBody>
          <a:bodyPr>
            <a:noAutofit/>
          </a:bodyPr>
          <a:lstStyle/>
          <a:p>
            <a:r>
              <a:rPr lang="en-GB" sz="1400" dirty="0">
                <a:latin typeface="Arial" pitchFamily="34" charset="0"/>
                <a:cs typeface="Arial" pitchFamily="34" charset="0"/>
              </a:rPr>
              <a:t>To end, employee participation is catering to updated and modified approaches of the companies to diverse companies.</a:t>
            </a:r>
          </a:p>
          <a:p>
            <a:endParaRPr lang="en-GB" sz="1400" dirty="0">
              <a:latin typeface="Arial" pitchFamily="34" charset="0"/>
              <a:cs typeface="Arial" pitchFamily="34" charset="0"/>
            </a:endParaRPr>
          </a:p>
          <a:p>
            <a:r>
              <a:rPr lang="en-GB" sz="1400" dirty="0">
                <a:latin typeface="Arial" pitchFamily="34" charset="0"/>
                <a:cs typeface="Arial" pitchFamily="34" charset="0"/>
              </a:rPr>
              <a:t> Hence, it guides to enhance the motivation standard of workers and prefers further participation to the business</a:t>
            </a:r>
            <a:endParaRPr lang="en-US" sz="1400" dirty="0">
              <a:latin typeface="Arial" pitchFamily="34" charset="0"/>
              <a:cs typeface="Arial" pitchFamily="34" charset="0"/>
            </a:endParaRPr>
          </a:p>
        </p:txBody>
      </p:sp>
      <p:pic>
        <p:nvPicPr>
          <p:cNvPr id="32770" name="Picture 2" descr="Things to Know Before Pursuing Degree Courses in Hotel and Hospitality  Management"/>
          <p:cNvPicPr>
            <a:picLocks noChangeAspect="1" noChangeArrowheads="1"/>
          </p:cNvPicPr>
          <p:nvPr/>
        </p:nvPicPr>
        <p:blipFill>
          <a:blip r:embed="rId3"/>
          <a:srcRect/>
          <a:stretch>
            <a:fillRect/>
          </a:stretch>
        </p:blipFill>
        <p:spPr bwMode="auto">
          <a:xfrm>
            <a:off x="1371600" y="1066800"/>
            <a:ext cx="64008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14"/>
            <a:ext cx="8229600" cy="831624"/>
          </a:xfrm>
        </p:spPr>
        <p:style>
          <a:lnRef idx="3">
            <a:schemeClr val="lt1"/>
          </a:lnRef>
          <a:fillRef idx="1">
            <a:schemeClr val="accent1"/>
          </a:fillRef>
          <a:effectRef idx="1">
            <a:schemeClr val="accent1"/>
          </a:effectRef>
          <a:fontRef idx="minor">
            <a:schemeClr val="lt1"/>
          </a:fontRef>
        </p:style>
        <p:txBody>
          <a:bodyPr>
            <a:normAutofit/>
          </a:bodyPr>
          <a:lstStyle/>
          <a:p>
            <a:r>
              <a:rPr lang="en-GB" sz="2400" b="1" dirty="0">
                <a:latin typeface="Arial" pitchFamily="34" charset="0"/>
                <a:cs typeface="Arial" pitchFamily="34" charset="0"/>
              </a:rPr>
              <a:t>References</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846138"/>
            <a:ext cx="8229600" cy="3809999"/>
          </a:xfrm>
        </p:spPr>
        <p:txBody>
          <a:bodyPr>
            <a:noAutofit/>
          </a:bodyPr>
          <a:lstStyle/>
          <a:p>
            <a:pPr marL="0" indent="0" algn="just">
              <a:lnSpc>
                <a:spcPct val="170000"/>
              </a:lnSpc>
              <a:buNone/>
            </a:pPr>
            <a:r>
              <a:rPr lang="en-GB" sz="800" dirty="0">
                <a:latin typeface="Arial" pitchFamily="34" charset="0"/>
                <a:cs typeface="Arial" pitchFamily="34" charset="0"/>
              </a:rPr>
              <a:t>Rutherford, Denney G. "Hotel management and operations." (2021).</a:t>
            </a:r>
            <a:r>
              <a:rPr lang="en-GB" sz="800" dirty="0">
                <a:latin typeface="Arial" pitchFamily="34" charset="0"/>
                <a:cs typeface="Arial" pitchFamily="34" charset="0"/>
                <a:hlinkClick r:id="rId2"/>
              </a:rPr>
              <a:t> http://elibrary.gci.edu.np/bitstream/123456789/3277/1/Bt.489%20Hotel%20Management%20and%20Operations%20by%20Denney%20G.%20Rutherford%2C%20Michael%20J.%20OFallon.pdf</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Rafsanjani, S.A., </a:t>
            </a:r>
            <a:r>
              <a:rPr lang="en-GB" sz="800" dirty="0" err="1">
                <a:latin typeface="Arial" pitchFamily="34" charset="0"/>
                <a:cs typeface="Arial" pitchFamily="34" charset="0"/>
              </a:rPr>
              <a:t>Santosa</a:t>
            </a:r>
            <a:r>
              <a:rPr lang="en-GB" sz="800" dirty="0">
                <a:latin typeface="Arial" pitchFamily="34" charset="0"/>
                <a:cs typeface="Arial" pitchFamily="34" charset="0"/>
              </a:rPr>
              <a:t>, F.E.R. and </a:t>
            </a:r>
            <a:r>
              <a:rPr lang="en-GB" sz="800" dirty="0" err="1">
                <a:latin typeface="Arial" pitchFamily="34" charset="0"/>
                <a:cs typeface="Arial" pitchFamily="34" charset="0"/>
              </a:rPr>
              <a:t>Nasihien</a:t>
            </a:r>
            <a:r>
              <a:rPr lang="en-GB" sz="800" dirty="0">
                <a:latin typeface="Arial" pitchFamily="34" charset="0"/>
                <a:cs typeface="Arial" pitchFamily="34" charset="0"/>
              </a:rPr>
              <a:t>, R.D., 2021. Analysis of Planning for Clean Water Needs at Grand </a:t>
            </a:r>
            <a:r>
              <a:rPr lang="en-GB" sz="800" dirty="0" err="1">
                <a:latin typeface="Arial" pitchFamily="34" charset="0"/>
                <a:cs typeface="Arial" pitchFamily="34" charset="0"/>
              </a:rPr>
              <a:t>Sagara</a:t>
            </a:r>
            <a:r>
              <a:rPr lang="en-GB" sz="800" dirty="0">
                <a:latin typeface="Arial" pitchFamily="34" charset="0"/>
                <a:cs typeface="Arial" pitchFamily="34" charset="0"/>
              </a:rPr>
              <a:t> West Surabaya Hotel With the Green </a:t>
            </a:r>
            <a:r>
              <a:rPr lang="en-GB" sz="800" dirty="0" err="1">
                <a:latin typeface="Arial" pitchFamily="34" charset="0"/>
                <a:cs typeface="Arial" pitchFamily="34" charset="0"/>
              </a:rPr>
              <a:t>Buillding</a:t>
            </a:r>
            <a:r>
              <a:rPr lang="en-GB" sz="800" dirty="0">
                <a:latin typeface="Arial" pitchFamily="34" charset="0"/>
                <a:cs typeface="Arial" pitchFamily="34" charset="0"/>
              </a:rPr>
              <a:t> Concept. </a:t>
            </a:r>
            <a:r>
              <a:rPr lang="en-GB" sz="800" i="1" dirty="0">
                <a:latin typeface="Arial" pitchFamily="34" charset="0"/>
                <a:cs typeface="Arial" pitchFamily="34" charset="0"/>
              </a:rPr>
              <a:t>International Journal of Engineering, Science and Information Technology</a:t>
            </a:r>
            <a:r>
              <a:rPr lang="en-GB" sz="800" dirty="0">
                <a:latin typeface="Arial" pitchFamily="34" charset="0"/>
                <a:cs typeface="Arial" pitchFamily="34" charset="0"/>
              </a:rPr>
              <a:t>, </a:t>
            </a:r>
            <a:r>
              <a:rPr lang="en-GB" sz="800" i="1" dirty="0">
                <a:latin typeface="Arial" pitchFamily="34" charset="0"/>
                <a:cs typeface="Arial" pitchFamily="34" charset="0"/>
              </a:rPr>
              <a:t>1</a:t>
            </a:r>
            <a:r>
              <a:rPr lang="en-GB" sz="800" dirty="0">
                <a:latin typeface="Arial" pitchFamily="34" charset="0"/>
                <a:cs typeface="Arial" pitchFamily="34" charset="0"/>
              </a:rPr>
              <a:t>(2), pp.47-52.</a:t>
            </a:r>
            <a:r>
              <a:rPr lang="en-GB" sz="800" dirty="0">
                <a:latin typeface="Arial" pitchFamily="34" charset="0"/>
                <a:cs typeface="Arial" pitchFamily="34" charset="0"/>
                <a:hlinkClick r:id="rId3"/>
              </a:rPr>
              <a:t> https://www.ijesty.org/index.php/ijesty/article/view/55</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Park, H., Kline, S.F., Kim, J., </a:t>
            </a:r>
            <a:r>
              <a:rPr lang="en-GB" sz="800" dirty="0" err="1">
                <a:latin typeface="Arial" pitchFamily="34" charset="0"/>
                <a:cs typeface="Arial" pitchFamily="34" charset="0"/>
              </a:rPr>
              <a:t>Almanza</a:t>
            </a:r>
            <a:r>
              <a:rPr lang="en-GB" sz="800" dirty="0">
                <a:latin typeface="Arial" pitchFamily="34" charset="0"/>
                <a:cs typeface="Arial" pitchFamily="34" charset="0"/>
              </a:rPr>
              <a:t>, B. and Ma, J., 2019. Does hotel cleanliness correlate with surfaces guests contact?. </a:t>
            </a:r>
            <a:r>
              <a:rPr lang="en-GB" sz="800" i="1" dirty="0">
                <a:latin typeface="Arial" pitchFamily="34" charset="0"/>
                <a:cs typeface="Arial" pitchFamily="34" charset="0"/>
              </a:rPr>
              <a:t>International Journal of Contemporary Hospitality Management</a:t>
            </a:r>
            <a:r>
              <a:rPr lang="en-GB" sz="800" dirty="0">
                <a:latin typeface="Arial" pitchFamily="34" charset="0"/>
                <a:cs typeface="Arial" pitchFamily="34" charset="0"/>
              </a:rPr>
              <a:t>.</a:t>
            </a:r>
            <a:r>
              <a:rPr lang="en-GB" sz="800" dirty="0">
                <a:latin typeface="Arial" pitchFamily="34" charset="0"/>
                <a:cs typeface="Arial" pitchFamily="34" charset="0"/>
                <a:hlinkClick r:id="rId4"/>
              </a:rPr>
              <a:t> https://www.emerald.com/insight/content/doi/10.1108/IJCHM-02-2018-0105/full/html</a:t>
            </a:r>
            <a:endParaRPr lang="en-US" sz="800" dirty="0">
              <a:latin typeface="Arial" pitchFamily="34" charset="0"/>
              <a:cs typeface="Arial" pitchFamily="34" charset="0"/>
            </a:endParaRPr>
          </a:p>
          <a:p>
            <a:pPr marL="0" indent="0" algn="just">
              <a:lnSpc>
                <a:spcPct val="170000"/>
              </a:lnSpc>
              <a:buNone/>
            </a:pPr>
            <a:r>
              <a:rPr lang="en-GB" sz="800" dirty="0" err="1">
                <a:latin typeface="Arial" pitchFamily="34" charset="0"/>
                <a:cs typeface="Arial" pitchFamily="34" charset="0"/>
              </a:rPr>
              <a:t>Hadisumarto</a:t>
            </a:r>
            <a:r>
              <a:rPr lang="en-GB" sz="800" dirty="0">
                <a:latin typeface="Arial" pitchFamily="34" charset="0"/>
                <a:cs typeface="Arial" pitchFamily="34" charset="0"/>
              </a:rPr>
              <a:t>, A.D., 2021, May. The role of electronic word of mouth, health protocol, perceived usefulness and perceived enjoyment to intention to book of boutique hotel during COVID-19 pandemic. In </a:t>
            </a:r>
            <a:r>
              <a:rPr lang="en-GB" sz="800" i="1" dirty="0">
                <a:latin typeface="Arial" pitchFamily="34" charset="0"/>
                <a:cs typeface="Arial" pitchFamily="34" charset="0"/>
              </a:rPr>
              <a:t>International Conference on Business and Engineering Management (ICONBEM 2021)</a:t>
            </a:r>
            <a:r>
              <a:rPr lang="en-GB" sz="800" dirty="0">
                <a:latin typeface="Arial" pitchFamily="34" charset="0"/>
                <a:cs typeface="Arial" pitchFamily="34" charset="0"/>
              </a:rPr>
              <a:t> (pp. 110-117). Atlantis Press.</a:t>
            </a:r>
            <a:r>
              <a:rPr lang="en-GB" sz="800" dirty="0">
                <a:latin typeface="Arial" pitchFamily="34" charset="0"/>
                <a:cs typeface="Arial" pitchFamily="34" charset="0"/>
                <a:hlinkClick r:id="rId5"/>
              </a:rPr>
              <a:t> https://www.atlantis-press.com/proceedings/iconbem-21/125956938</a:t>
            </a:r>
            <a:endParaRPr lang="en-US" sz="800" dirty="0">
              <a:latin typeface="Arial" pitchFamily="34" charset="0"/>
              <a:cs typeface="Arial" pitchFamily="34" charset="0"/>
            </a:endParaRPr>
          </a:p>
          <a:p>
            <a:pPr marL="0" indent="0" algn="just">
              <a:lnSpc>
                <a:spcPct val="170000"/>
              </a:lnSpc>
              <a:buNone/>
            </a:pPr>
            <a:r>
              <a:rPr lang="en-GB" sz="800" dirty="0" err="1">
                <a:latin typeface="Arial" pitchFamily="34" charset="0"/>
                <a:cs typeface="Arial" pitchFamily="34" charset="0"/>
              </a:rPr>
              <a:t>Rinekasari</a:t>
            </a:r>
            <a:r>
              <a:rPr lang="en-GB" sz="800" dirty="0">
                <a:latin typeface="Arial" pitchFamily="34" charset="0"/>
                <a:cs typeface="Arial" pitchFamily="34" charset="0"/>
              </a:rPr>
              <a:t>, N.R., </a:t>
            </a:r>
            <a:r>
              <a:rPr lang="en-GB" sz="800" dirty="0" err="1">
                <a:latin typeface="Arial" pitchFamily="34" charset="0"/>
                <a:cs typeface="Arial" pitchFamily="34" charset="0"/>
              </a:rPr>
              <a:t>Jubaedah</a:t>
            </a:r>
            <a:r>
              <a:rPr lang="en-GB" sz="800" dirty="0">
                <a:latin typeface="Arial" pitchFamily="34" charset="0"/>
                <a:cs typeface="Arial" pitchFamily="34" charset="0"/>
              </a:rPr>
              <a:t>, Y. and </a:t>
            </a:r>
            <a:r>
              <a:rPr lang="en-GB" sz="800" dirty="0" err="1">
                <a:latin typeface="Arial" pitchFamily="34" charset="0"/>
                <a:cs typeface="Arial" pitchFamily="34" charset="0"/>
              </a:rPr>
              <a:t>Sobariah</a:t>
            </a:r>
            <a:r>
              <a:rPr lang="en-GB" sz="800" dirty="0">
                <a:latin typeface="Arial" pitchFamily="34" charset="0"/>
                <a:cs typeface="Arial" pitchFamily="34" charset="0"/>
              </a:rPr>
              <a:t>, S.N., 2019. Standard Operating Procedure of Housekeeping Adaptation: The Development of Assessment Tools in Cleaning Bathroom Practices at Vocational High School. </a:t>
            </a:r>
            <a:r>
              <a:rPr lang="en-GB" sz="800" i="1" dirty="0" err="1">
                <a:latin typeface="Arial" pitchFamily="34" charset="0"/>
                <a:cs typeface="Arial" pitchFamily="34" charset="0"/>
              </a:rPr>
              <a:t>KnE</a:t>
            </a:r>
            <a:r>
              <a:rPr lang="en-GB" sz="800" i="1" dirty="0">
                <a:latin typeface="Arial" pitchFamily="34" charset="0"/>
                <a:cs typeface="Arial" pitchFamily="34" charset="0"/>
              </a:rPr>
              <a:t> Social Sciences</a:t>
            </a:r>
            <a:r>
              <a:rPr lang="en-GB" sz="800" dirty="0">
                <a:latin typeface="Arial" pitchFamily="34" charset="0"/>
                <a:cs typeface="Arial" pitchFamily="34" charset="0"/>
              </a:rPr>
              <a:t>, pp.150-161.</a:t>
            </a:r>
            <a:r>
              <a:rPr lang="en-GB" sz="800" dirty="0">
                <a:latin typeface="Arial" pitchFamily="34" charset="0"/>
                <a:cs typeface="Arial" pitchFamily="34" charset="0"/>
                <a:hlinkClick r:id="rId6"/>
              </a:rPr>
              <a:t> https://www.knepublishing.com/index.php/KnE-Social/article/view/4081</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Sharma, S. and </a:t>
            </a:r>
            <a:r>
              <a:rPr lang="en-GB" sz="800" dirty="0" err="1">
                <a:latin typeface="Arial" pitchFamily="34" charset="0"/>
                <a:cs typeface="Arial" pitchFamily="34" charset="0"/>
              </a:rPr>
              <a:t>Kaushik</a:t>
            </a:r>
            <a:r>
              <a:rPr lang="en-GB" sz="800" dirty="0">
                <a:latin typeface="Arial" pitchFamily="34" charset="0"/>
                <a:cs typeface="Arial" pitchFamily="34" charset="0"/>
              </a:rPr>
              <a:t>, T., 2021. Aesthetically clean to clinically clean–A study on new housekeeping practices in Delhi hotels beyond COVID-19 pandemic. </a:t>
            </a:r>
            <a:r>
              <a:rPr lang="en-GB" sz="800" i="1" dirty="0">
                <a:latin typeface="Arial" pitchFamily="34" charset="0"/>
                <a:cs typeface="Arial" pitchFamily="34" charset="0"/>
              </a:rPr>
              <a:t>Worldwide Hospitality and Tourism Themes</a:t>
            </a:r>
            <a:r>
              <a:rPr lang="en-GB" sz="800" dirty="0">
                <a:latin typeface="Arial" pitchFamily="34" charset="0"/>
                <a:cs typeface="Arial" pitchFamily="34" charset="0"/>
              </a:rPr>
              <a:t>, </a:t>
            </a:r>
            <a:r>
              <a:rPr lang="en-GB" sz="800" i="1" dirty="0">
                <a:latin typeface="Arial" pitchFamily="34" charset="0"/>
                <a:cs typeface="Arial" pitchFamily="34" charset="0"/>
              </a:rPr>
              <a:t>13</a:t>
            </a:r>
            <a:r>
              <a:rPr lang="en-GB" sz="800" dirty="0">
                <a:latin typeface="Arial" pitchFamily="34" charset="0"/>
                <a:cs typeface="Arial" pitchFamily="34" charset="0"/>
              </a:rPr>
              <a:t>(5), pp.646-659.</a:t>
            </a:r>
            <a:r>
              <a:rPr lang="en-GB" sz="800" dirty="0">
                <a:latin typeface="Arial" pitchFamily="34" charset="0"/>
                <a:cs typeface="Arial" pitchFamily="34" charset="0"/>
                <a:hlinkClick r:id="rId7"/>
              </a:rPr>
              <a:t> https://www.emerald.com/insight/content/doi/10.1108/WHATT-05-2021-0069</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 </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 </a:t>
            </a:r>
            <a:r>
              <a:rPr lang="en-GB" sz="800" dirty="0" err="1">
                <a:latin typeface="Arial" pitchFamily="34" charset="0"/>
                <a:cs typeface="Arial" pitchFamily="34" charset="0"/>
              </a:rPr>
              <a:t>Aboramadan</a:t>
            </a:r>
            <a:r>
              <a:rPr lang="en-GB" sz="800" dirty="0">
                <a:latin typeface="Arial" pitchFamily="34" charset="0"/>
                <a:cs typeface="Arial" pitchFamily="34" charset="0"/>
              </a:rPr>
              <a:t>, M., </a:t>
            </a:r>
            <a:r>
              <a:rPr lang="en-GB" sz="800" dirty="0" err="1">
                <a:latin typeface="Arial" pitchFamily="34" charset="0"/>
                <a:cs typeface="Arial" pitchFamily="34" charset="0"/>
              </a:rPr>
              <a:t>Turkmenoglu</a:t>
            </a:r>
            <a:r>
              <a:rPr lang="en-GB" sz="800" dirty="0">
                <a:latin typeface="Arial" pitchFamily="34" charset="0"/>
                <a:cs typeface="Arial" pitchFamily="34" charset="0"/>
              </a:rPr>
              <a:t>, M.A., </a:t>
            </a:r>
            <a:r>
              <a:rPr lang="en-GB" sz="800" dirty="0" err="1">
                <a:latin typeface="Arial" pitchFamily="34" charset="0"/>
                <a:cs typeface="Arial" pitchFamily="34" charset="0"/>
              </a:rPr>
              <a:t>Dahleez</a:t>
            </a:r>
            <a:r>
              <a:rPr lang="en-GB" sz="800" dirty="0">
                <a:latin typeface="Arial" pitchFamily="34" charset="0"/>
                <a:cs typeface="Arial" pitchFamily="34" charset="0"/>
              </a:rPr>
              <a:t>, K.A. and </a:t>
            </a:r>
            <a:r>
              <a:rPr lang="en-GB" sz="800" dirty="0" err="1">
                <a:latin typeface="Arial" pitchFamily="34" charset="0"/>
                <a:cs typeface="Arial" pitchFamily="34" charset="0"/>
              </a:rPr>
              <a:t>Cicek</a:t>
            </a:r>
            <a:r>
              <a:rPr lang="en-GB" sz="800" dirty="0">
                <a:latin typeface="Arial" pitchFamily="34" charset="0"/>
                <a:cs typeface="Arial" pitchFamily="34" charset="0"/>
              </a:rPr>
              <a:t>, B., 2020. Narcissistic leadership and </a:t>
            </a:r>
            <a:r>
              <a:rPr lang="en-GB" sz="800" dirty="0" err="1">
                <a:latin typeface="Arial" pitchFamily="34" charset="0"/>
                <a:cs typeface="Arial" pitchFamily="34" charset="0"/>
              </a:rPr>
              <a:t>behavioral</a:t>
            </a:r>
            <a:r>
              <a:rPr lang="en-GB" sz="800" dirty="0">
                <a:latin typeface="Arial" pitchFamily="34" charset="0"/>
                <a:cs typeface="Arial" pitchFamily="34" charset="0"/>
              </a:rPr>
              <a:t> cynicism in the hotel industry: the role of employee silence and negative workplace gossiping. </a:t>
            </a:r>
            <a:r>
              <a:rPr lang="en-GB" sz="800" i="1" dirty="0">
                <a:latin typeface="Arial" pitchFamily="34" charset="0"/>
                <a:cs typeface="Arial" pitchFamily="34" charset="0"/>
              </a:rPr>
              <a:t>International Journal of Contemporary Hospitality Management</a:t>
            </a:r>
            <a:r>
              <a:rPr lang="en-GB" sz="800" dirty="0">
                <a:latin typeface="Arial" pitchFamily="34" charset="0"/>
                <a:cs typeface="Arial" pitchFamily="34" charset="0"/>
              </a:rPr>
              <a:t>, </a:t>
            </a:r>
            <a:r>
              <a:rPr lang="en-GB" sz="800" i="1" dirty="0">
                <a:latin typeface="Arial" pitchFamily="34" charset="0"/>
                <a:cs typeface="Arial" pitchFamily="34" charset="0"/>
              </a:rPr>
              <a:t>33</a:t>
            </a:r>
            <a:r>
              <a:rPr lang="en-GB" sz="800" dirty="0">
                <a:latin typeface="Arial" pitchFamily="34" charset="0"/>
                <a:cs typeface="Arial" pitchFamily="34" charset="0"/>
              </a:rPr>
              <a:t>(2), pp.428-447.</a:t>
            </a:r>
            <a:r>
              <a:rPr lang="en-GB" sz="800" dirty="0">
                <a:latin typeface="Arial" pitchFamily="34" charset="0"/>
                <a:cs typeface="Arial" pitchFamily="34" charset="0"/>
                <a:hlinkClick r:id="rId8"/>
              </a:rPr>
              <a:t> https://www.emerald.com/insight/content/doi/10.1108/IJCHM-04-2020-0348/full/html?_ga=2.189910952.226580688.1622390624-1413684831.1622390621&amp;utm_source=TrendMD&amp;utm_medium=cpc&amp;utm_campaign=International_Journal_of_Contemporary_Hospitality_Management_TrendMD_0&amp;WT.mc_id=Emerald_TrendMD_0</a:t>
            </a:r>
            <a:endParaRPr lang="en-US" sz="800" dirty="0">
              <a:latin typeface="Arial" pitchFamily="34" charset="0"/>
              <a:cs typeface="Arial" pitchFamily="34" charset="0"/>
            </a:endParaRPr>
          </a:p>
          <a:p>
            <a:pPr marL="0" indent="0" algn="just">
              <a:lnSpc>
                <a:spcPct val="170000"/>
              </a:lnSpc>
              <a:buNone/>
            </a:pPr>
            <a:r>
              <a:rPr lang="en-GB" sz="800" dirty="0" err="1">
                <a:latin typeface="Arial" pitchFamily="34" charset="0"/>
                <a:cs typeface="Arial" pitchFamily="34" charset="0"/>
              </a:rPr>
              <a:t>Cunill</a:t>
            </a:r>
            <a:r>
              <a:rPr lang="en-GB" sz="800" dirty="0">
                <a:latin typeface="Arial" pitchFamily="34" charset="0"/>
                <a:cs typeface="Arial" pitchFamily="34" charset="0"/>
              </a:rPr>
              <a:t>, O.M., </a:t>
            </a:r>
            <a:r>
              <a:rPr lang="en-GB" sz="800" dirty="0" err="1">
                <a:latin typeface="Arial" pitchFamily="34" charset="0"/>
                <a:cs typeface="Arial" pitchFamily="34" charset="0"/>
              </a:rPr>
              <a:t>Salva</a:t>
            </a:r>
            <a:r>
              <a:rPr lang="en-GB" sz="800" dirty="0">
                <a:latin typeface="Arial" pitchFamily="34" charset="0"/>
                <a:cs typeface="Arial" pitchFamily="34" charset="0"/>
              </a:rPr>
              <a:t>, A.S., Gonzalez, L.O. and </a:t>
            </a:r>
            <a:r>
              <a:rPr lang="en-GB" sz="800" dirty="0" err="1">
                <a:latin typeface="Arial" pitchFamily="34" charset="0"/>
                <a:cs typeface="Arial" pitchFamily="34" charset="0"/>
              </a:rPr>
              <a:t>Mulet-Forteza</a:t>
            </a:r>
            <a:r>
              <a:rPr lang="en-GB" sz="800" dirty="0">
                <a:latin typeface="Arial" pitchFamily="34" charset="0"/>
                <a:cs typeface="Arial" pitchFamily="34" charset="0"/>
              </a:rPr>
              <a:t>, C., 2019. Thirty-fifth anniversary of the International Journal of Hospitality Management: A </a:t>
            </a:r>
            <a:r>
              <a:rPr lang="en-GB" sz="800" dirty="0" err="1">
                <a:latin typeface="Arial" pitchFamily="34" charset="0"/>
                <a:cs typeface="Arial" pitchFamily="34" charset="0"/>
              </a:rPr>
              <a:t>bibliometric</a:t>
            </a:r>
            <a:r>
              <a:rPr lang="en-GB" sz="800" dirty="0">
                <a:latin typeface="Arial" pitchFamily="34" charset="0"/>
                <a:cs typeface="Arial" pitchFamily="34" charset="0"/>
              </a:rPr>
              <a:t> overview. </a:t>
            </a:r>
            <a:r>
              <a:rPr lang="en-GB" sz="800" i="1" dirty="0">
                <a:latin typeface="Arial" pitchFamily="34" charset="0"/>
                <a:cs typeface="Arial" pitchFamily="34" charset="0"/>
              </a:rPr>
              <a:t>International Journal of Hospitality Management</a:t>
            </a:r>
            <a:r>
              <a:rPr lang="en-GB" sz="800" dirty="0">
                <a:latin typeface="Arial" pitchFamily="34" charset="0"/>
                <a:cs typeface="Arial" pitchFamily="34" charset="0"/>
              </a:rPr>
              <a:t>, </a:t>
            </a:r>
            <a:r>
              <a:rPr lang="en-GB" sz="800" i="1" dirty="0">
                <a:latin typeface="Arial" pitchFamily="34" charset="0"/>
                <a:cs typeface="Arial" pitchFamily="34" charset="0"/>
              </a:rPr>
              <a:t>78</a:t>
            </a:r>
            <a:r>
              <a:rPr lang="en-GB" sz="800" dirty="0">
                <a:latin typeface="Arial" pitchFamily="34" charset="0"/>
                <a:cs typeface="Arial" pitchFamily="34" charset="0"/>
              </a:rPr>
              <a:t>, pp.89-101.</a:t>
            </a:r>
            <a:r>
              <a:rPr lang="en-GB" sz="800" dirty="0">
                <a:latin typeface="Arial" pitchFamily="34" charset="0"/>
                <a:cs typeface="Arial" pitchFamily="34" charset="0"/>
                <a:hlinkClick r:id="rId9"/>
              </a:rPr>
              <a:t> https://www.sciencedirect.com/science/article/pii/S0278431918308612</a:t>
            </a:r>
            <a:endParaRPr lang="en-US" sz="800" dirty="0">
              <a:latin typeface="Arial" pitchFamily="34" charset="0"/>
              <a:cs typeface="Arial" pitchFamily="34" charset="0"/>
            </a:endParaRPr>
          </a:p>
          <a:p>
            <a:pPr marL="0" indent="0" algn="just">
              <a:lnSpc>
                <a:spcPct val="170000"/>
              </a:lnSpc>
              <a:buNone/>
            </a:pPr>
            <a:r>
              <a:rPr lang="en-GB" sz="800" dirty="0" err="1">
                <a:latin typeface="Arial" pitchFamily="34" charset="0"/>
                <a:cs typeface="Arial" pitchFamily="34" charset="0"/>
              </a:rPr>
              <a:t>Dogru</a:t>
            </a:r>
            <a:r>
              <a:rPr lang="en-GB" sz="800" dirty="0">
                <a:latin typeface="Arial" pitchFamily="34" charset="0"/>
                <a:cs typeface="Arial" pitchFamily="34" charset="0"/>
              </a:rPr>
              <a:t>, T., </a:t>
            </a:r>
            <a:r>
              <a:rPr lang="en-GB" sz="800" dirty="0" err="1">
                <a:latin typeface="Arial" pitchFamily="34" charset="0"/>
                <a:cs typeface="Arial" pitchFamily="34" charset="0"/>
              </a:rPr>
              <a:t>Mody</a:t>
            </a:r>
            <a:r>
              <a:rPr lang="en-GB" sz="800" dirty="0">
                <a:latin typeface="Arial" pitchFamily="34" charset="0"/>
                <a:cs typeface="Arial" pitchFamily="34" charset="0"/>
              </a:rPr>
              <a:t>, M. and </a:t>
            </a:r>
            <a:r>
              <a:rPr lang="en-GB" sz="800" dirty="0" err="1">
                <a:latin typeface="Arial" pitchFamily="34" charset="0"/>
                <a:cs typeface="Arial" pitchFamily="34" charset="0"/>
              </a:rPr>
              <a:t>Suess</a:t>
            </a:r>
            <a:r>
              <a:rPr lang="en-GB" sz="800" dirty="0">
                <a:latin typeface="Arial" pitchFamily="34" charset="0"/>
                <a:cs typeface="Arial" pitchFamily="34" charset="0"/>
              </a:rPr>
              <a:t>, C., 2019. Adding evidence to the debate: Quantifying </a:t>
            </a:r>
            <a:r>
              <a:rPr lang="en-GB" sz="800" dirty="0" err="1">
                <a:latin typeface="Arial" pitchFamily="34" charset="0"/>
                <a:cs typeface="Arial" pitchFamily="34" charset="0"/>
              </a:rPr>
              <a:t>Airbnb's</a:t>
            </a:r>
            <a:r>
              <a:rPr lang="en-GB" sz="800" dirty="0">
                <a:latin typeface="Arial" pitchFamily="34" charset="0"/>
                <a:cs typeface="Arial" pitchFamily="34" charset="0"/>
              </a:rPr>
              <a:t> disruptive impact on ten key hotel markets. </a:t>
            </a:r>
            <a:r>
              <a:rPr lang="en-GB" sz="800" i="1" dirty="0">
                <a:latin typeface="Arial" pitchFamily="34" charset="0"/>
                <a:cs typeface="Arial" pitchFamily="34" charset="0"/>
              </a:rPr>
              <a:t>Tourism Management</a:t>
            </a:r>
            <a:r>
              <a:rPr lang="en-GB" sz="800" dirty="0">
                <a:latin typeface="Arial" pitchFamily="34" charset="0"/>
                <a:cs typeface="Arial" pitchFamily="34" charset="0"/>
              </a:rPr>
              <a:t>, </a:t>
            </a:r>
            <a:r>
              <a:rPr lang="en-GB" sz="800" i="1" dirty="0">
                <a:latin typeface="Arial" pitchFamily="34" charset="0"/>
                <a:cs typeface="Arial" pitchFamily="34" charset="0"/>
              </a:rPr>
              <a:t>72</a:t>
            </a:r>
            <a:r>
              <a:rPr lang="en-GB" sz="800" dirty="0">
                <a:latin typeface="Arial" pitchFamily="34" charset="0"/>
                <a:cs typeface="Arial" pitchFamily="34" charset="0"/>
              </a:rPr>
              <a:t>, pp.27-38.</a:t>
            </a:r>
            <a:r>
              <a:rPr lang="en-GB" sz="800" dirty="0">
                <a:latin typeface="Arial" pitchFamily="34" charset="0"/>
                <a:cs typeface="Arial" pitchFamily="34" charset="0"/>
                <a:hlinkClick r:id="rId10"/>
              </a:rPr>
              <a:t> https://www.sciencedirect.com/science/article/pii/S0261517718302772</a:t>
            </a:r>
            <a:endParaRPr lang="en-US" sz="800" dirty="0">
              <a:latin typeface="Arial" pitchFamily="34" charset="0"/>
              <a:cs typeface="Arial" pitchFamily="34" charset="0"/>
            </a:endParaRPr>
          </a:p>
          <a:p>
            <a:pPr marL="0" indent="0" algn="just">
              <a:lnSpc>
                <a:spcPct val="170000"/>
              </a:lnSpc>
              <a:buNone/>
            </a:pPr>
            <a:r>
              <a:rPr lang="en-GB" sz="800" dirty="0" err="1">
                <a:latin typeface="Arial" pitchFamily="34" charset="0"/>
                <a:cs typeface="Arial" pitchFamily="34" charset="0"/>
              </a:rPr>
              <a:t>Guzzo</a:t>
            </a:r>
            <a:r>
              <a:rPr lang="en-GB" sz="800" dirty="0">
                <a:latin typeface="Arial" pitchFamily="34" charset="0"/>
                <a:cs typeface="Arial" pitchFamily="34" charset="0"/>
              </a:rPr>
              <a:t>, R.F., Abbott, J. and Madera, J.M., 2020. A micro-level view of CSR: A hospitality management systematic literature review. </a:t>
            </a:r>
            <a:r>
              <a:rPr lang="en-GB" sz="800" i="1" dirty="0">
                <a:latin typeface="Arial" pitchFamily="34" charset="0"/>
                <a:cs typeface="Arial" pitchFamily="34" charset="0"/>
              </a:rPr>
              <a:t>Cornell Hospitality Quarterly</a:t>
            </a:r>
            <a:r>
              <a:rPr lang="en-GB" sz="800" dirty="0">
                <a:latin typeface="Arial" pitchFamily="34" charset="0"/>
                <a:cs typeface="Arial" pitchFamily="34" charset="0"/>
              </a:rPr>
              <a:t>, </a:t>
            </a:r>
            <a:r>
              <a:rPr lang="en-GB" sz="800" i="1" dirty="0">
                <a:latin typeface="Arial" pitchFamily="34" charset="0"/>
                <a:cs typeface="Arial" pitchFamily="34" charset="0"/>
              </a:rPr>
              <a:t>61</a:t>
            </a:r>
            <a:r>
              <a:rPr lang="en-GB" sz="800" dirty="0">
                <a:latin typeface="Arial" pitchFamily="34" charset="0"/>
                <a:cs typeface="Arial" pitchFamily="34" charset="0"/>
              </a:rPr>
              <a:t>(3), pp.332-352.</a:t>
            </a:r>
            <a:r>
              <a:rPr lang="en-GB" sz="800" dirty="0">
                <a:latin typeface="Arial" pitchFamily="34" charset="0"/>
                <a:cs typeface="Arial" pitchFamily="34" charset="0"/>
                <a:hlinkClick r:id="rId11"/>
              </a:rPr>
              <a:t> https://journals.sagepub.com/doi/pdf/10.1177/1938965519892907</a:t>
            </a:r>
            <a:r>
              <a:rPr lang="en-GB" sz="800" dirty="0">
                <a:latin typeface="Arial" pitchFamily="34" charset="0"/>
                <a:cs typeface="Arial" pitchFamily="34" charset="0"/>
              </a:rPr>
              <a:t> </a:t>
            </a:r>
            <a:endParaRPr lang="en-US" sz="800" dirty="0">
              <a:latin typeface="Arial" pitchFamily="34" charset="0"/>
              <a:cs typeface="Arial" pitchFamily="34" charset="0"/>
            </a:endParaRPr>
          </a:p>
          <a:p>
            <a:pPr marL="0" indent="0" algn="just">
              <a:lnSpc>
                <a:spcPct val="170000"/>
              </a:lnSpc>
              <a:buNone/>
            </a:pPr>
            <a:r>
              <a:rPr lang="en-GB" sz="800" i="1" u="sng" dirty="0">
                <a:latin typeface="Arial" pitchFamily="34" charset="0"/>
                <a:cs typeface="Arial" pitchFamily="34" charset="0"/>
              </a:rPr>
              <a:t>About Us</a:t>
            </a:r>
            <a:r>
              <a:rPr lang="en-GB" sz="800" u="sng" dirty="0">
                <a:latin typeface="Arial" pitchFamily="34" charset="0"/>
                <a:cs typeface="Arial" pitchFamily="34" charset="0"/>
              </a:rPr>
              <a:t> (2023) </a:t>
            </a:r>
            <a:r>
              <a:rPr lang="en-GB" sz="800" i="1" u="sng" dirty="0">
                <a:latin typeface="Arial" pitchFamily="34" charset="0"/>
                <a:cs typeface="Arial" pitchFamily="34" charset="0"/>
              </a:rPr>
              <a:t>Trinity Groups</a:t>
            </a:r>
            <a:r>
              <a:rPr lang="en-GB" sz="800" u="sng" dirty="0">
                <a:latin typeface="Arial" pitchFamily="34" charset="0"/>
                <a:cs typeface="Arial" pitchFamily="34" charset="0"/>
              </a:rPr>
              <a:t>. Available at: https://trinityhotelgroups.com/about-us (Accessed: February 2, 2023). </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 </a:t>
            </a:r>
            <a:endParaRPr lang="en-US" sz="800" dirty="0">
              <a:latin typeface="Arial" pitchFamily="34" charset="0"/>
              <a:cs typeface="Arial" pitchFamily="34" charset="0"/>
            </a:endParaRPr>
          </a:p>
          <a:p>
            <a:pPr marL="0" indent="0" algn="just">
              <a:lnSpc>
                <a:spcPct val="170000"/>
              </a:lnSpc>
              <a:buNone/>
            </a:pPr>
            <a:r>
              <a:rPr lang="en-GB" sz="800" dirty="0">
                <a:latin typeface="Arial" pitchFamily="34" charset="0"/>
                <a:cs typeface="Arial" pitchFamily="34" charset="0"/>
              </a:rPr>
              <a:t> </a:t>
            </a:r>
            <a:endParaRPr lang="en-US" sz="800" dirty="0">
              <a:latin typeface="Arial" pitchFamily="34" charset="0"/>
              <a:cs typeface="Arial" pitchFamily="34" charset="0"/>
            </a:endParaRPr>
          </a:p>
          <a:p>
            <a:pPr marL="0" indent="0" algn="just">
              <a:buNone/>
            </a:pPr>
            <a:r>
              <a:rPr lang="en-GB" sz="1000" b="1" dirty="0"/>
              <a:t> </a:t>
            </a:r>
            <a:endParaRPr lang="en-US" sz="1000" dirty="0"/>
          </a:p>
          <a:p>
            <a:pPr marL="0" indent="0" algn="just">
              <a:buNone/>
            </a:pPr>
            <a:r>
              <a:rPr lang="en-GB" sz="1000" b="1" dirty="0"/>
              <a:t>  </a:t>
            </a:r>
            <a:endParaRPr lang="en-US" sz="1000" b="1" dirty="0"/>
          </a:p>
          <a:p>
            <a:pPr marL="0" indent="0" algn="just">
              <a:buNone/>
            </a:pPr>
            <a:r>
              <a:rPr lang="en-GB" sz="1000" b="1" dirty="0"/>
              <a:t> </a:t>
            </a:r>
            <a:r>
              <a:rPr lang="en-GB" sz="1000" dirty="0"/>
              <a:t> </a:t>
            </a:r>
            <a:endParaRPr lang="en-US" sz="1000" dirty="0"/>
          </a:p>
          <a:p>
            <a:pPr marL="0" indent="0" algn="just">
              <a:buNone/>
            </a:pP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1,000+ Best Thank You Images · 100% Free Download · Pexels Stock 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4100" name="Picture 4" descr="Thank You Text Message - Free image on Pixab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00" y="285750"/>
            <a:ext cx="8254998" cy="6191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1797</Words>
  <Application>Microsoft Office PowerPoint</Application>
  <PresentationFormat>Expunere pe ecran (4:3)</PresentationFormat>
  <Paragraphs>78</Paragraphs>
  <Slides>13</Slides>
  <Notes>10</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Operating Hotel Facilities</vt:lpstr>
      <vt:lpstr>Introduction </vt:lpstr>
      <vt:lpstr>Cleaning  Techniques and Procedures </vt:lpstr>
      <vt:lpstr>Guest Communication and Relationships. </vt:lpstr>
      <vt:lpstr>Interaction and Presentation Techniques</vt:lpstr>
      <vt:lpstr>Employee Participation Model</vt:lpstr>
      <vt:lpstr>Health and Safety Management Techniques. </vt:lpstr>
      <vt:lpstr>Thermal Screening Techniques </vt:lpstr>
      <vt:lpstr>Adhering of the Hygienic Guidelines of Housekeeping Employees.</vt:lpstr>
      <vt:lpstr>Employee engagement model (Zinger model)</vt:lpstr>
      <vt:lpstr>Conclusion  </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user</dc:creator>
  <cp:lastModifiedBy>Ioana daniela Jarca</cp:lastModifiedBy>
  <cp:revision>8</cp:revision>
  <dcterms:created xsi:type="dcterms:W3CDTF">2023-02-02T12:18:52Z</dcterms:created>
  <dcterms:modified xsi:type="dcterms:W3CDTF">2023-11-27T14:01:39Z</dcterms:modified>
</cp:coreProperties>
</file>