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3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3C84A9F1-9D63-4EAA-B01C-E4DB95F93588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1698BB62-1F61-41F4-9D42-EE7ABBE33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4768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4A9F1-9D63-4EAA-B01C-E4DB95F93588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8BB62-1F61-41F4-9D42-EE7ABBE33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1440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4A9F1-9D63-4EAA-B01C-E4DB95F93588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8BB62-1F61-41F4-9D42-EE7ABBE33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4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4A9F1-9D63-4EAA-B01C-E4DB95F93588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8BB62-1F61-41F4-9D42-EE7ABBE33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3927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4A9F1-9D63-4EAA-B01C-E4DB95F93588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8BB62-1F61-41F4-9D42-EE7ABBE33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4174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4A9F1-9D63-4EAA-B01C-E4DB95F93588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8BB62-1F61-41F4-9D42-EE7ABBE33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042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4A9F1-9D63-4EAA-B01C-E4DB95F93588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8BB62-1F61-41F4-9D42-EE7ABBE33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805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4A9F1-9D63-4EAA-B01C-E4DB95F93588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8BB62-1F61-41F4-9D42-EE7ABBE33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6240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4A9F1-9D63-4EAA-B01C-E4DB95F93588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8BB62-1F61-41F4-9D42-EE7ABBE33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123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4A9F1-9D63-4EAA-B01C-E4DB95F93588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8BB62-1F61-41F4-9D42-EE7ABBE33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241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4A9F1-9D63-4EAA-B01C-E4DB95F93588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8BB62-1F61-41F4-9D42-EE7ABBE33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8496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4A9F1-9D63-4EAA-B01C-E4DB95F93588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8BB62-1F61-41F4-9D42-EE7ABBE33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2717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4A9F1-9D63-4EAA-B01C-E4DB95F93588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8BB62-1F61-41F4-9D42-EE7ABBE33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7378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4A9F1-9D63-4EAA-B01C-E4DB95F93588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8BB62-1F61-41F4-9D42-EE7ABBE33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9535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4A9F1-9D63-4EAA-B01C-E4DB95F93588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8BB62-1F61-41F4-9D42-EE7ABBE33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0052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3C84A9F1-9D63-4EAA-B01C-E4DB95F93588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8BB62-1F61-41F4-9D42-EE7ABBE33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3229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3C84A9F1-9D63-4EAA-B01C-E4DB95F93588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8BB62-1F61-41F4-9D42-EE7ABBE33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821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3C84A9F1-9D63-4EAA-B01C-E4DB95F93588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1698BB62-1F61-41F4-9D42-EE7ABBE33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3760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ECAY4002 Session 1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Giving Individuals a Voice: </a:t>
            </a:r>
          </a:p>
          <a:p>
            <a:r>
              <a:rPr lang="en-GB" dirty="0" smtClean="0"/>
              <a:t>Empowerment, Agency and Anti-Oppressive Practice. </a:t>
            </a:r>
          </a:p>
          <a:p>
            <a:r>
              <a:rPr lang="en-GB" smtClean="0"/>
              <a:t>Jessica Pitman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4777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Module 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Student aims:</a:t>
            </a:r>
          </a:p>
          <a:p>
            <a:r>
              <a:rPr lang="en-GB" dirty="0" smtClean="0"/>
              <a:t>To understand the power relationships within society</a:t>
            </a:r>
          </a:p>
          <a:p>
            <a:r>
              <a:rPr lang="en-GB" dirty="0" smtClean="0"/>
              <a:t>To engage and reflect upon empowerment, agency, anti-oppressive practice and their role in advocacy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5853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Describe theories of Power and Oppression when applied to the Advocacy context.</a:t>
            </a:r>
          </a:p>
          <a:p>
            <a:r>
              <a:rPr lang="en-GB" dirty="0" smtClean="0"/>
              <a:t>Understand how Empowerment, Agency and Anti-Oppressive Practice enables individuals to move from Oppression to Self-Advocacy.</a:t>
            </a:r>
          </a:p>
          <a:p>
            <a:r>
              <a:rPr lang="en-GB" dirty="0" smtClean="0"/>
              <a:t>Explore strategies for empowering individuals to ensure that their voice is heard.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6380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Indicative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Theories of empowerment</a:t>
            </a:r>
          </a:p>
          <a:p>
            <a:r>
              <a:rPr lang="en-GB" dirty="0" smtClean="0"/>
              <a:t>Models of Care</a:t>
            </a:r>
          </a:p>
          <a:p>
            <a:r>
              <a:rPr lang="en-GB" dirty="0" smtClean="0"/>
              <a:t>Key Theorists (Oppression and Actualisation)</a:t>
            </a:r>
          </a:p>
          <a:p>
            <a:r>
              <a:rPr lang="en-GB" dirty="0" smtClean="0"/>
              <a:t>Agency and development of ‘Voice’, ‘Choice’ and Self-Actualisation. </a:t>
            </a:r>
          </a:p>
          <a:p>
            <a:r>
              <a:rPr lang="en-GB" dirty="0" smtClean="0"/>
              <a:t>Individuals and Communities-strategies and skills to empower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016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Module Question: Assignment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50% of grade mark.</a:t>
            </a:r>
          </a:p>
          <a:p>
            <a:r>
              <a:rPr lang="en-GB" dirty="0" smtClean="0"/>
              <a:t>Written Assignment: 1500 words</a:t>
            </a:r>
          </a:p>
          <a:p>
            <a:r>
              <a:rPr lang="en-GB" dirty="0" smtClean="0"/>
              <a:t>Question: Define the concept of advocacy and describe how this relates to power, oppressions and agency in the context of your choice</a:t>
            </a:r>
          </a:p>
          <a:p>
            <a:r>
              <a:rPr lang="en-GB" dirty="0" smtClean="0"/>
              <a:t>Submission Date: 5</a:t>
            </a:r>
            <a:r>
              <a:rPr lang="en-GB" baseline="30000" dirty="0" smtClean="0"/>
              <a:t>th</a:t>
            </a:r>
            <a:r>
              <a:rPr lang="en-GB" dirty="0" smtClean="0"/>
              <a:t> November 2018</a:t>
            </a:r>
          </a:p>
          <a:p>
            <a:r>
              <a:rPr lang="en-GB" dirty="0" smtClean="0"/>
              <a:t>Return Date: 3</a:t>
            </a:r>
            <a:r>
              <a:rPr lang="en-GB" baseline="30000" dirty="0" smtClean="0"/>
              <a:t>rd</a:t>
            </a:r>
            <a:r>
              <a:rPr lang="en-GB" dirty="0" smtClean="0"/>
              <a:t> December 2018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8374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prstClr val="black"/>
                </a:solidFill>
              </a:rPr>
              <a:t>Module Question: Assignment </a:t>
            </a:r>
            <a:r>
              <a:rPr lang="en-GB" dirty="0" smtClean="0">
                <a:solidFill>
                  <a:prstClr val="black"/>
                </a:solidFill>
              </a:rPr>
              <a:t>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>
                <a:solidFill>
                  <a:prstClr val="black"/>
                </a:solidFill>
              </a:rPr>
              <a:t>50% of grade mark.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Written Assignment</a:t>
            </a:r>
            <a:r>
              <a:rPr lang="en-GB" dirty="0" smtClean="0">
                <a:solidFill>
                  <a:prstClr val="black"/>
                </a:solidFill>
              </a:rPr>
              <a:t>: 5 minute video presentation. </a:t>
            </a:r>
          </a:p>
          <a:p>
            <a:pPr marL="0" indent="0">
              <a:buNone/>
            </a:pPr>
            <a:r>
              <a:rPr lang="en-GB" dirty="0">
                <a:solidFill>
                  <a:prstClr val="black"/>
                </a:solidFill>
              </a:rPr>
              <a:t>Question</a:t>
            </a:r>
            <a:r>
              <a:rPr lang="en-GB" dirty="0" smtClean="0">
                <a:solidFill>
                  <a:prstClr val="black"/>
                </a:solidFill>
              </a:rPr>
              <a:t>: Outline one strategy designed to empower individuals to enable their voice to be heard</a:t>
            </a:r>
          </a:p>
          <a:p>
            <a:pPr marL="0" indent="0">
              <a:buNone/>
            </a:pPr>
            <a:r>
              <a:rPr lang="en-GB" dirty="0" smtClean="0">
                <a:solidFill>
                  <a:prstClr val="black"/>
                </a:solidFill>
              </a:rPr>
              <a:t>Outline 1 strategy </a:t>
            </a:r>
            <a:endParaRPr lang="en-GB" dirty="0">
              <a:solidFill>
                <a:prstClr val="black"/>
              </a:solidFill>
            </a:endParaRPr>
          </a:p>
          <a:p>
            <a:pPr lvl="0"/>
            <a:r>
              <a:rPr lang="en-GB" dirty="0" smtClean="0">
                <a:solidFill>
                  <a:prstClr val="black"/>
                </a:solidFill>
              </a:rPr>
              <a:t>Submission </a:t>
            </a:r>
            <a:r>
              <a:rPr lang="en-GB" dirty="0">
                <a:solidFill>
                  <a:prstClr val="black"/>
                </a:solidFill>
              </a:rPr>
              <a:t>Date</a:t>
            </a:r>
            <a:r>
              <a:rPr lang="en-GB" dirty="0" smtClean="0">
                <a:solidFill>
                  <a:prstClr val="black"/>
                </a:solidFill>
              </a:rPr>
              <a:t>: Submit to </a:t>
            </a:r>
            <a:r>
              <a:rPr lang="en-GB" dirty="0" err="1" smtClean="0">
                <a:solidFill>
                  <a:prstClr val="black"/>
                </a:solidFill>
              </a:rPr>
              <a:t>Turnitin</a:t>
            </a:r>
            <a:r>
              <a:rPr lang="en-GB" dirty="0" smtClean="0">
                <a:solidFill>
                  <a:prstClr val="black"/>
                </a:solidFill>
              </a:rPr>
              <a:t> and via OneDrive 11</a:t>
            </a:r>
            <a:r>
              <a:rPr lang="en-GB" baseline="30000" dirty="0" smtClean="0">
                <a:solidFill>
                  <a:prstClr val="black"/>
                </a:solidFill>
              </a:rPr>
              <a:t>th</a:t>
            </a:r>
            <a:r>
              <a:rPr lang="en-GB" dirty="0" smtClean="0">
                <a:solidFill>
                  <a:prstClr val="black"/>
                </a:solidFill>
              </a:rPr>
              <a:t> Jan 2018</a:t>
            </a:r>
            <a:endParaRPr lang="en-GB" dirty="0">
              <a:solidFill>
                <a:prstClr val="black"/>
              </a:solidFill>
            </a:endParaRPr>
          </a:p>
          <a:p>
            <a:pPr lvl="0"/>
            <a:r>
              <a:rPr lang="en-GB" dirty="0">
                <a:solidFill>
                  <a:prstClr val="black"/>
                </a:solidFill>
              </a:rPr>
              <a:t>Return Date: </a:t>
            </a:r>
            <a:r>
              <a:rPr lang="en-GB" dirty="0" smtClean="0">
                <a:solidFill>
                  <a:prstClr val="black"/>
                </a:solidFill>
              </a:rPr>
              <a:t>11</a:t>
            </a:r>
            <a:r>
              <a:rPr lang="en-GB" baseline="30000" dirty="0" smtClean="0">
                <a:solidFill>
                  <a:prstClr val="black"/>
                </a:solidFill>
              </a:rPr>
              <a:t>th</a:t>
            </a:r>
            <a:r>
              <a:rPr lang="en-GB" dirty="0" smtClean="0">
                <a:solidFill>
                  <a:prstClr val="black"/>
                </a:solidFill>
              </a:rPr>
              <a:t> </a:t>
            </a:r>
            <a:r>
              <a:rPr lang="en-GB" dirty="0" err="1" smtClean="0">
                <a:solidFill>
                  <a:prstClr val="black"/>
                </a:solidFill>
              </a:rPr>
              <a:t>feb</a:t>
            </a:r>
            <a:r>
              <a:rPr lang="en-GB" dirty="0" smtClean="0">
                <a:solidFill>
                  <a:prstClr val="black"/>
                </a:solidFill>
              </a:rPr>
              <a:t> 2019</a:t>
            </a:r>
            <a:endParaRPr lang="en-GB" dirty="0">
              <a:solidFill>
                <a:prstClr val="black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0534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Module Outlines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complete details please refer to module outlines on 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4011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23</TotalTime>
  <Words>245</Words>
  <Application>Microsoft Office PowerPoint</Application>
  <PresentationFormat>Widescreen</PresentationFormat>
  <Paragraphs>33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Ion Boardroom</vt:lpstr>
      <vt:lpstr>ECAY4002 Session 1 </vt:lpstr>
      <vt:lpstr>Module Aims</vt:lpstr>
      <vt:lpstr>Learning Outcomes</vt:lpstr>
      <vt:lpstr>Indicative Content</vt:lpstr>
      <vt:lpstr>Module Question: Assignment 1</vt:lpstr>
      <vt:lpstr>Module Question: Assignment 2</vt:lpstr>
      <vt:lpstr>Module Outlines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ECAY4002 Session 1</dc:title>
  <dc:creator>Phill Morgan</dc:creator>
  <cp:lastModifiedBy>Jessica Pitman</cp:lastModifiedBy>
  <cp:revision>6</cp:revision>
  <dcterms:created xsi:type="dcterms:W3CDTF">2017-09-06T14:03:04Z</dcterms:created>
  <dcterms:modified xsi:type="dcterms:W3CDTF">2018-09-28T12:53:19Z</dcterms:modified>
</cp:coreProperties>
</file>