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2" r:id="rId5"/>
    <p:sldId id="263" r:id="rId6"/>
    <p:sldId id="264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5B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85158" autoAdjust="0"/>
  </p:normalViewPr>
  <p:slideViewPr>
    <p:cSldViewPr snapToGrid="0">
      <p:cViewPr varScale="1">
        <p:scale>
          <a:sx n="68" d="100"/>
          <a:sy n="68" d="100"/>
        </p:scale>
        <p:origin x="6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C071DD-A5FE-4B4D-8EA0-17AB7116ACB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540E1E-147B-43B8-A818-BB3ECD452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529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40E1E-147B-43B8-A818-BB3ECD4522E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65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continuously pumps about five litres (eight pints) of blood around your body through a network of blood vessels called your circulatory system. This blood delivers oxygen and nutrients to all parts of your body, and carries away unwanted carbon dioxide and waste products.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40E1E-147B-43B8-A818-BB3ECD4522E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151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40E1E-147B-43B8-A818-BB3ECD4522E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9B911-0DB3-49F5-BA63-29B3E9C51D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36CCC7-E091-4F18-A136-C3E53820D0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0387F-2A34-41FA-ABE2-46148343F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D8E5F-87CC-4CE1-85E6-3C1F749B4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93077-F734-4837-946E-C740D4E47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27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DCF78-903C-4031-B84C-8C1B9CD2F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FDAC7-F6DB-4023-AE2C-68DA4FA70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A0CFB-811A-4DF6-BD1B-8B8B1D184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5E7E9-57B7-44C8-AC59-AAB7B0210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66163D-6FFE-49AF-A682-833B2468F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835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C1318-9622-4A82-852E-6CC11A582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B18126-AED5-4AE0-B912-8E011E275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FECB4-727A-450D-A32B-C461D57A6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14C03F-8D9B-419D-BF03-3ED224B30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3C818-04E4-4AF6-99E5-6795B2C3A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827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AFFE7-34D5-4A9B-83B3-204EBCFBB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70382-9980-4761-AF28-A99B9C8E83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DF3D82-4F4F-4503-94F8-1A2358704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0D320D-E30D-4D15-9C6A-8D7C8573E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15492F-613B-46E2-8D8B-ED399CCFD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BCFAF-6108-48F8-BC18-26C0738BE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2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D2E3-7DE6-403C-BCC6-39D813F52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6762B-2EFC-4F46-BB03-59307F72F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7A6303-5F2B-4AF4-9C2C-9584E5C297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9BD134-060D-455A-9C68-BE18C723A7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36689F-C3E2-4469-BC56-41ABD563E0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1D7221-1009-4059-AF43-9E795BF8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318B89-59ED-44F7-9B29-FBAB236FA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B7B2B2-482A-4471-B6BA-0430E1D30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54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29161-6E99-4BB6-95B0-4DE16F130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3D2BD2-0D1B-4B17-9B84-0767BF95D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35F5E0-B9DA-4F14-B0A6-3DBEA9044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E4842-AE49-4BFB-B931-EF87CB3D5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445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9C5C1A-8D97-4CCA-A639-1A523E1F5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32DE07-9321-464C-BD8B-2A1BDA1EB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68759E-84BB-4E1A-A70F-48A11090B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127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C06A-87D3-467F-8F1E-6046B6221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061C0-3F92-4A5C-AB6C-F77017B12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E875DE-E6B8-40A1-98B7-3A0C18BCE0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4E46E-F6A6-489B-8EDB-C230C6057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02E528-B893-4471-AF45-FE35A7691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99C9BA-774E-486B-B1F5-5812A38CF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560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08AE9-47F1-4B8F-948D-EF62852F0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29556B-6D66-4889-8DA7-69329DDA3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788678-9A0F-4F71-9BB6-4646D52D27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7DFC4-09D5-4812-A817-C4B474E52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D7C5F0-DF88-4B5E-BEF6-B2FBF3A07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6CF07E-E225-4973-A667-9697CF6CF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276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45701-8998-4EE1-A38B-69F8AFCC5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6A3E68-2A07-463D-8B06-D48782CE9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82190-5F23-4EC4-8AD2-29DBD2303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AF804-2F59-4AC6-9C60-1E0B86188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29547-DC0F-4336-9EAD-78988D54C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003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E3D7BC-90BA-4968-B13C-AC2E09358F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EB5D50-888F-4660-82F9-3DAD59935B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81FC7-8BB3-4920-8D87-A52D0621F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43124-E9A5-4576-A056-E790C5654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A8AC7-519D-4885-AB0D-FB753844F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502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E0DE47-601F-4F05-B5DF-7D9B88176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95E84B-08DC-49C6-924E-1F80D6676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B65783-88B7-4569-94B7-42250A21FC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D218A-3B80-435D-8C47-B9840C8A5D7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6106B-9102-4ACD-946E-0C683840E8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F37D-A651-4EEC-A381-37B8D86BAE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C3963-77FB-4079-8CD5-6C05E93AA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547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8D015-382F-4532-AA66-366698F06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26" y="264757"/>
            <a:ext cx="10964594" cy="832559"/>
          </a:xfrm>
        </p:spPr>
        <p:txBody>
          <a:bodyPr>
            <a:normAutofit/>
          </a:bodyPr>
          <a:lstStyle/>
          <a:p>
            <a:pPr algn="r"/>
            <a:r>
              <a:rPr lang="en-GB" sz="4800" u="sng" dirty="0" err="1"/>
              <a:t>Dydd</a:t>
            </a:r>
            <a:r>
              <a:rPr lang="en-GB" sz="4800" u="sng" dirty="0"/>
              <a:t> </a:t>
            </a:r>
            <a:r>
              <a:rPr lang="en-GB" sz="4800" u="sng" dirty="0" err="1"/>
              <a:t>Mawrth</a:t>
            </a:r>
            <a:r>
              <a:rPr lang="en-GB" sz="4800" u="sng" dirty="0"/>
              <a:t> 25ain </a:t>
            </a:r>
            <a:r>
              <a:rPr lang="en-GB" sz="4800" u="sng" dirty="0" err="1"/>
              <a:t>Chwefror</a:t>
            </a:r>
            <a:endParaRPr lang="en-GB" sz="48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EDC5F-ADBC-4CEF-9113-28D998F56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09" y="1856934"/>
            <a:ext cx="10795782" cy="11676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u="sng" dirty="0"/>
              <a:t>The Heart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EE9C1EF-1D6B-4159-8D5C-1587C408CD3D}"/>
              </a:ext>
            </a:extLst>
          </p:cNvPr>
          <p:cNvGrpSpPr/>
          <p:nvPr/>
        </p:nvGrpSpPr>
        <p:grpSpPr>
          <a:xfrm>
            <a:off x="8229600" y="1635906"/>
            <a:ext cx="4342228" cy="2777294"/>
            <a:chOff x="7610915" y="2230804"/>
            <a:chExt cx="4332849" cy="2467842"/>
          </a:xfrm>
        </p:grpSpPr>
        <p:sp>
          <p:nvSpPr>
            <p:cNvPr id="5" name="Explosion: 14 Points 4">
              <a:extLst>
                <a:ext uri="{FF2B5EF4-FFF2-40B4-BE49-F238E27FC236}">
                  <a16:creationId xmlns:a16="http://schemas.microsoft.com/office/drawing/2014/main" id="{980BB0C4-948E-4DCA-B3FD-065227BE569F}"/>
                </a:ext>
              </a:extLst>
            </p:cNvPr>
            <p:cNvSpPr/>
            <p:nvPr/>
          </p:nvSpPr>
          <p:spPr>
            <a:xfrm>
              <a:off x="7610915" y="2230804"/>
              <a:ext cx="4332849" cy="2467842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4152A72-6961-4049-AE6B-A164652AA9D4}"/>
                </a:ext>
              </a:extLst>
            </p:cNvPr>
            <p:cNvSpPr txBox="1"/>
            <p:nvPr/>
          </p:nvSpPr>
          <p:spPr>
            <a:xfrm>
              <a:off x="8271803" y="3024553"/>
              <a:ext cx="286980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dirty="0" err="1"/>
                <a:t>Tanlinellwch</a:t>
              </a:r>
              <a:r>
                <a:rPr lang="en-GB" sz="3600" dirty="0"/>
                <a:t> y </a:t>
              </a:r>
              <a:r>
                <a:rPr lang="en-GB" sz="3600" dirty="0" err="1"/>
                <a:t>teitl</a:t>
              </a:r>
              <a:r>
                <a:rPr lang="en-GB" sz="3600" dirty="0"/>
                <a:t>!</a:t>
              </a: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4A61FFDB-A386-4C7E-A4CC-8B7B1CEC29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9" y="3003612"/>
            <a:ext cx="6453554" cy="3626886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785B8F70-10A0-4B0F-B6F9-1374BCE91EE2}"/>
              </a:ext>
            </a:extLst>
          </p:cNvPr>
          <p:cNvGrpSpPr/>
          <p:nvPr/>
        </p:nvGrpSpPr>
        <p:grpSpPr>
          <a:xfrm>
            <a:off x="889462" y="815230"/>
            <a:ext cx="2651759" cy="1332906"/>
            <a:chOff x="889462" y="815230"/>
            <a:chExt cx="2651759" cy="1332906"/>
          </a:xfrm>
        </p:grpSpPr>
        <p:sp>
          <p:nvSpPr>
            <p:cNvPr id="9" name="Cloud 8">
              <a:extLst>
                <a:ext uri="{FF2B5EF4-FFF2-40B4-BE49-F238E27FC236}">
                  <a16:creationId xmlns:a16="http://schemas.microsoft.com/office/drawing/2014/main" id="{135A9369-08C5-404E-9B73-01A5B2FA521C}"/>
                </a:ext>
              </a:extLst>
            </p:cNvPr>
            <p:cNvSpPr/>
            <p:nvPr/>
          </p:nvSpPr>
          <p:spPr>
            <a:xfrm>
              <a:off x="889462" y="815230"/>
              <a:ext cx="2651759" cy="1332906"/>
            </a:xfrm>
            <a:prstGeom prst="cloud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5CCAAE6-EEBF-4283-A1D6-8F277FF4E8EC}"/>
                </a:ext>
              </a:extLst>
            </p:cNvPr>
            <p:cNvSpPr txBox="1"/>
            <p:nvPr/>
          </p:nvSpPr>
          <p:spPr>
            <a:xfrm>
              <a:off x="1043246" y="1075253"/>
              <a:ext cx="211143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dirty="0"/>
                <a:t>Y </a:t>
              </a:r>
              <a:r>
                <a:rPr lang="en-GB" sz="4000" dirty="0" err="1"/>
                <a:t>Galon</a:t>
              </a:r>
              <a:endParaRPr lang="en-GB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8415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34AD9-B997-4EED-A10B-56494466B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1875"/>
            <a:ext cx="10515600" cy="13255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en-GB" sz="6600" dirty="0"/>
              <a:t>Nod y </a:t>
            </a:r>
            <a:r>
              <a:rPr lang="en-GB" sz="6600" dirty="0" err="1"/>
              <a:t>Wers</a:t>
            </a:r>
            <a:endParaRPr lang="en-GB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46161-7B2D-4C48-9FDB-AA8766151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69272"/>
            <a:ext cx="10515600" cy="346701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055B1C"/>
                </a:solidFill>
              </a:rPr>
              <a:t>Describe the heart and its function</a:t>
            </a:r>
          </a:p>
          <a:p>
            <a:pPr algn="ctr"/>
            <a:endParaRPr lang="en-GB" sz="4000" dirty="0"/>
          </a:p>
          <a:p>
            <a:pPr algn="ctr"/>
            <a:r>
              <a:rPr lang="en-GB" sz="4000" dirty="0">
                <a:solidFill>
                  <a:schemeClr val="accent2">
                    <a:lumMod val="75000"/>
                  </a:schemeClr>
                </a:solidFill>
              </a:rPr>
              <a:t>Name the four chambers of the heart</a:t>
            </a:r>
          </a:p>
          <a:p>
            <a:pPr algn="ctr"/>
            <a:endParaRPr lang="en-GB" sz="4000" dirty="0"/>
          </a:p>
          <a:p>
            <a:pPr algn="ctr"/>
            <a:r>
              <a:rPr lang="en-GB" sz="4000" dirty="0">
                <a:solidFill>
                  <a:srgbClr val="FF0000"/>
                </a:solidFill>
              </a:rPr>
              <a:t>Explain how blood moves through the heart</a:t>
            </a:r>
          </a:p>
          <a:p>
            <a:pPr algn="ctr"/>
            <a:endParaRPr lang="en-GB" sz="4000" dirty="0"/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747495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74F2F-A8BB-4C8B-9A3A-2DF4A412D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98"/>
            <a:ext cx="10515600" cy="13255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en-GB" sz="6000" dirty="0"/>
              <a:t>What is the heart?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F1C30-BA1C-4FD8-91E0-D7ADA3765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388" y="2446240"/>
            <a:ext cx="5843954" cy="3349649"/>
          </a:xfrm>
        </p:spPr>
        <p:txBody>
          <a:bodyPr>
            <a:normAutofit/>
          </a:bodyPr>
          <a:lstStyle/>
          <a:p>
            <a:r>
              <a:rPr lang="en-GB" sz="3600" dirty="0"/>
              <a:t>The heart is a muscle, about the size of a fist</a:t>
            </a:r>
          </a:p>
          <a:p>
            <a:endParaRPr lang="en-GB" sz="3600" dirty="0"/>
          </a:p>
          <a:p>
            <a:r>
              <a:rPr lang="en-GB" sz="3600" dirty="0"/>
              <a:t>It pumps blood to the lungs and then around the body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FECDA1-DC1D-4EE1-B660-DBDB293CD0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3342" y="2164887"/>
            <a:ext cx="5700261" cy="3912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12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53947-00EF-4CE2-9171-344F9D51C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1998"/>
            <a:ext cx="10515600" cy="13255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en-GB" sz="5400" dirty="0"/>
              <a:t>Inside the heart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DBA80-A5A3-4BB1-95E4-CB64A77C9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2388" y="2000054"/>
            <a:ext cx="5731412" cy="4351338"/>
          </a:xfrm>
        </p:spPr>
        <p:txBody>
          <a:bodyPr>
            <a:normAutofit/>
          </a:bodyPr>
          <a:lstStyle/>
          <a:p>
            <a:r>
              <a:rPr lang="en-GB" dirty="0"/>
              <a:t>The two small upper chambers are called the </a:t>
            </a:r>
            <a:r>
              <a:rPr lang="en-GB" sz="3200" b="1" dirty="0"/>
              <a:t>atria </a:t>
            </a:r>
            <a:r>
              <a:rPr lang="en-GB" b="1" dirty="0"/>
              <a:t>(singular =atrium)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The two larger lower chambers are called the </a:t>
            </a:r>
            <a:r>
              <a:rPr lang="en-GB" sz="3200" b="1" dirty="0"/>
              <a:t>ventricles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The left and right sides of the heart are divided by a thin muscular wall called the </a:t>
            </a:r>
            <a:r>
              <a:rPr lang="en-GB" sz="3200" b="1" dirty="0"/>
              <a:t>septum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6F8247-DCF9-4CBC-A8C7-3923A6E426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32" t="4428" r="7133" b="11354"/>
          <a:stretch/>
        </p:blipFill>
        <p:spPr>
          <a:xfrm>
            <a:off x="838200" y="2000054"/>
            <a:ext cx="4366846" cy="441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05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ooking, man, standing, brown&#10;&#10;Description automatically generated">
            <a:extLst>
              <a:ext uri="{FF2B5EF4-FFF2-40B4-BE49-F238E27FC236}">
                <a16:creationId xmlns:a16="http://schemas.microsoft.com/office/drawing/2014/main" id="{7225D30C-C826-42B3-8BBF-6BD4BAA0E8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131" y="207818"/>
            <a:ext cx="6442364" cy="6442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633ACF-6BAF-411A-A40F-331E1C5674B5}"/>
              </a:ext>
            </a:extLst>
          </p:cNvPr>
          <p:cNvSpPr txBox="1"/>
          <p:nvPr/>
        </p:nvSpPr>
        <p:spPr>
          <a:xfrm>
            <a:off x="482139" y="1521230"/>
            <a:ext cx="490450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right atrium and left atrium at the top of the heart beat first. </a:t>
            </a:r>
          </a:p>
          <a:p>
            <a:endParaRPr lang="en-GB" sz="3200" dirty="0"/>
          </a:p>
          <a:p>
            <a:r>
              <a:rPr lang="en-GB" sz="3200" dirty="0"/>
              <a:t>Followed by the right ventricle and left ventricle.</a:t>
            </a:r>
          </a:p>
        </p:txBody>
      </p:sp>
    </p:spTree>
    <p:extLst>
      <p:ext uri="{BB962C8B-B14F-4D97-AF65-F5344CB8AC3E}">
        <p14:creationId xmlns:p14="http://schemas.microsoft.com/office/powerpoint/2010/main" val="2647848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5CE3C-51C3-4DB0-9686-9E680DC31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1998"/>
            <a:ext cx="10515600" cy="1214293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en-GB" sz="5400" dirty="0"/>
              <a:t>The Four Chambers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C78179-8D61-4D04-82CC-7BCB282E39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78" t="3102" r="1130" b="1250"/>
          <a:stretch/>
        </p:blipFill>
        <p:spPr>
          <a:xfrm>
            <a:off x="2543693" y="1721369"/>
            <a:ext cx="6400802" cy="514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117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E30FC-D034-40C9-B7C2-1235AE950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070" y="220742"/>
            <a:ext cx="10515600" cy="923330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en-GB" sz="6000" dirty="0" err="1"/>
              <a:t>Tasg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B0878-892C-412D-BE5E-8D2131DDE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6902"/>
            <a:ext cx="5041670" cy="17740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Complete the worksheet, labelling the four chambers of the heart!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C4DD1F-7625-4E92-8600-D200619B0D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461"/>
          <a:stretch/>
        </p:blipFill>
        <p:spPr>
          <a:xfrm>
            <a:off x="6797039" y="1141891"/>
            <a:ext cx="4772890" cy="41491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C7C8DC-1A42-4519-93BB-2AFB71E3841B}"/>
              </a:ext>
            </a:extLst>
          </p:cNvPr>
          <p:cNvSpPr txBox="1"/>
          <p:nvPr/>
        </p:nvSpPr>
        <p:spPr>
          <a:xfrm>
            <a:off x="6911286" y="5291075"/>
            <a:ext cx="465864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>
                <a:solidFill>
                  <a:srgbClr val="002060"/>
                </a:solidFill>
              </a:rPr>
              <a:t>Key Words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  </a:t>
            </a:r>
          </a:p>
          <a:p>
            <a:r>
              <a:rPr lang="en-GB" sz="3200" b="1" dirty="0">
                <a:solidFill>
                  <a:srgbClr val="002060"/>
                </a:solidFill>
              </a:rPr>
              <a:t>Atrium, Ventricle, Septum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C760DB-A70C-42B3-AAE0-4A7DF0E7D671}"/>
              </a:ext>
            </a:extLst>
          </p:cNvPr>
          <p:cNvSpPr txBox="1"/>
          <p:nvPr/>
        </p:nvSpPr>
        <p:spPr>
          <a:xfrm>
            <a:off x="776441" y="4113490"/>
            <a:ext cx="586622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Extension: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</a:t>
            </a:r>
          </a:p>
          <a:p>
            <a:r>
              <a:rPr lang="en-GB" sz="2800" dirty="0">
                <a:solidFill>
                  <a:srgbClr val="FF0000"/>
                </a:solidFill>
              </a:rPr>
              <a:t>Which way does blood flow through the heart?</a:t>
            </a:r>
          </a:p>
          <a:p>
            <a:r>
              <a:rPr lang="en-GB" sz="2800" dirty="0">
                <a:solidFill>
                  <a:srgbClr val="FF0000"/>
                </a:solidFill>
              </a:rPr>
              <a:t>Add labels to your diagram to show this.</a:t>
            </a:r>
          </a:p>
        </p:txBody>
      </p:sp>
    </p:spTree>
    <p:extLst>
      <p:ext uri="{BB962C8B-B14F-4D97-AF65-F5344CB8AC3E}">
        <p14:creationId xmlns:p14="http://schemas.microsoft.com/office/powerpoint/2010/main" val="115718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97891-8264-4277-AEB1-CC3A9F96A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7946"/>
            <a:ext cx="10515600" cy="13255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en-GB" sz="4800" dirty="0"/>
              <a:t>Beth </a:t>
            </a:r>
            <a:r>
              <a:rPr lang="en-GB" sz="4800" dirty="0" err="1"/>
              <a:t>ydych</a:t>
            </a:r>
            <a:r>
              <a:rPr lang="en-GB" sz="4800" dirty="0"/>
              <a:t> chi </a:t>
            </a:r>
            <a:r>
              <a:rPr lang="en-GB" sz="4800" dirty="0" err="1"/>
              <a:t>wedi</a:t>
            </a:r>
            <a:r>
              <a:rPr lang="en-GB" sz="4800" dirty="0"/>
              <a:t> </a:t>
            </a:r>
            <a:r>
              <a:rPr lang="en-GB" sz="4800" dirty="0" err="1"/>
              <a:t>dysgu</a:t>
            </a:r>
            <a:r>
              <a:rPr lang="en-GB" sz="4800" dirty="0"/>
              <a:t> </a:t>
            </a:r>
            <a:r>
              <a:rPr lang="en-GB" sz="4800" dirty="0" err="1"/>
              <a:t>heddiw</a:t>
            </a:r>
            <a:r>
              <a:rPr lang="en-GB" sz="4800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380C7-6836-4D1D-B288-BDE1F50E6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3571"/>
            <a:ext cx="10515600" cy="3408218"/>
          </a:xfrm>
        </p:spPr>
        <p:txBody>
          <a:bodyPr numCol="2">
            <a:normAutofit/>
          </a:bodyPr>
          <a:lstStyle/>
          <a:p>
            <a:r>
              <a:rPr lang="en-GB" dirty="0"/>
              <a:t>What is the heart made of?</a:t>
            </a:r>
          </a:p>
          <a:p>
            <a:endParaRPr lang="en-GB" dirty="0"/>
          </a:p>
          <a:p>
            <a:r>
              <a:rPr lang="en-GB" dirty="0"/>
              <a:t>Where is it?</a:t>
            </a:r>
          </a:p>
          <a:p>
            <a:endParaRPr lang="en-GB" dirty="0"/>
          </a:p>
          <a:p>
            <a:r>
              <a:rPr lang="en-GB" dirty="0"/>
              <a:t>What does it do?</a:t>
            </a:r>
          </a:p>
          <a:p>
            <a:endParaRPr lang="en-GB" dirty="0"/>
          </a:p>
          <a:p>
            <a:r>
              <a:rPr lang="en-GB" dirty="0"/>
              <a:t>How many chambers are there?</a:t>
            </a:r>
          </a:p>
          <a:p>
            <a:endParaRPr lang="en-GB" dirty="0"/>
          </a:p>
          <a:p>
            <a:r>
              <a:rPr lang="en-GB" dirty="0"/>
              <a:t>What are the names of the chambers?</a:t>
            </a:r>
          </a:p>
          <a:p>
            <a:endParaRPr lang="en-GB" dirty="0"/>
          </a:p>
          <a:p>
            <a:r>
              <a:rPr lang="en-GB" dirty="0"/>
              <a:t>What separates the chambers?</a:t>
            </a:r>
          </a:p>
        </p:txBody>
      </p:sp>
    </p:spTree>
    <p:extLst>
      <p:ext uri="{BB962C8B-B14F-4D97-AF65-F5344CB8AC3E}">
        <p14:creationId xmlns:p14="http://schemas.microsoft.com/office/powerpoint/2010/main" val="412174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1085</TotalTime>
  <Words>272</Words>
  <Application>Microsoft Office PowerPoint</Application>
  <PresentationFormat>Widescreen</PresentationFormat>
  <Paragraphs>49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Dydd Mawrth 25ain Chwefror</vt:lpstr>
      <vt:lpstr>Nod y Wers</vt:lpstr>
      <vt:lpstr>What is the heart?</vt:lpstr>
      <vt:lpstr>Inside the heart</vt:lpstr>
      <vt:lpstr>PowerPoint Presentation</vt:lpstr>
      <vt:lpstr>The Four Chambers</vt:lpstr>
      <vt:lpstr>Tasg</vt:lpstr>
      <vt:lpstr>Beth ydych chi wedi dysgu heddiw?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Thomas (1903780)</dc:creator>
  <cp:lastModifiedBy>Bethan Thomas (1903780)</cp:lastModifiedBy>
  <cp:revision>22</cp:revision>
  <dcterms:created xsi:type="dcterms:W3CDTF">2020-02-24T17:43:32Z</dcterms:created>
  <dcterms:modified xsi:type="dcterms:W3CDTF">2020-02-25T11:49:14Z</dcterms:modified>
</cp:coreProperties>
</file>