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10" r:id="rId1"/>
  </p:sldMasterIdLst>
  <p:notesMasterIdLst>
    <p:notesMasterId r:id="rId12"/>
  </p:notesMasterIdLst>
  <p:sldIdLst>
    <p:sldId id="256" r:id="rId2"/>
    <p:sldId id="257" r:id="rId3"/>
    <p:sldId id="258" r:id="rId4"/>
    <p:sldId id="259" r:id="rId5"/>
    <p:sldId id="260" r:id="rId6"/>
    <p:sldId id="261" r:id="rId7"/>
    <p:sldId id="266" r:id="rId8"/>
    <p:sldId id="262" r:id="rId9"/>
    <p:sldId id="268"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6FC6"/>
    <a:srgbClr val="155082"/>
    <a:srgbClr val="356EA3"/>
    <a:srgbClr val="0A3B7C"/>
    <a:srgbClr val="2F67A0"/>
    <a:srgbClr val="487DB3"/>
    <a:srgbClr val="052858"/>
    <a:srgbClr val="2C669D"/>
    <a:srgbClr val="052244"/>
    <a:srgbClr val="457D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2D61BC-5FB5-46CB-BE11-93E1DB428206}" type="datetimeFigureOut">
              <a:rPr lang="en-US" smtClean="0"/>
              <a:t>6/18/2026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85BC0-97FA-466E-B0EA-A91496DAC7C1}" type="slidenum">
              <a:rPr lang="en-US" smtClean="0"/>
              <a:t>‹#›</a:t>
            </a:fld>
            <a:endParaRPr lang="en-US"/>
          </a:p>
        </p:txBody>
      </p:sp>
    </p:spTree>
    <p:extLst>
      <p:ext uri="{BB962C8B-B14F-4D97-AF65-F5344CB8AC3E}">
        <p14:creationId xmlns:p14="http://schemas.microsoft.com/office/powerpoint/2010/main" val="1042798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C085BC0-97FA-466E-B0EA-A91496DAC7C1}" type="slidenum">
              <a:rPr lang="en-US" smtClean="0"/>
              <a:t>5</a:t>
            </a:fld>
            <a:endParaRPr lang="en-US"/>
          </a:p>
        </p:txBody>
      </p:sp>
    </p:spTree>
    <p:extLst>
      <p:ext uri="{BB962C8B-B14F-4D97-AF65-F5344CB8AC3E}">
        <p14:creationId xmlns:p14="http://schemas.microsoft.com/office/powerpoint/2010/main" val="1058424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44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641542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6177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586B75A-687E-405C-8A0B-8D00578BA2C3}"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925021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6495804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586B75A-687E-405C-8A0B-8D00578BA2C3}" type="datetimeFigureOut">
              <a:rPr lang="en-US" smtClean="0"/>
              <a:pPr/>
              <a:t>6/18/2026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373095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5586B75A-687E-405C-8A0B-8D00578BA2C3}" type="datetimeFigureOut">
              <a:rPr lang="en-US" smtClean="0"/>
              <a:pPr/>
              <a:t>6/18/2026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689041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586B75A-687E-405C-8A0B-8D00578BA2C3}" type="datetimeFigureOut">
              <a:rPr lang="en-US" smtClean="0"/>
              <a:pPr/>
              <a:t>6/18/2026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19366396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02848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9204050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722617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4242805"/>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who.int/health-topics/health-promotion" TargetMode="External"/><Relationship Id="rId3" Type="http://schemas.openxmlformats.org/officeDocument/2006/relationships/hyperlink" Target="https://www.england.nhs.uk/" TargetMode="External"/><Relationship Id="rId7" Type="http://schemas.openxmlformats.org/officeDocument/2006/relationships/hyperlink" Target="https://www.kingsfund.org.uk/"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socialworkengland.org.uk/professional-standards/" TargetMode="External"/><Relationship Id="rId5" Type="http://schemas.openxmlformats.org/officeDocument/2006/relationships/hyperlink" Target="https://www.skillsforcare.org.uk/" TargetMode="External"/><Relationship Id="rId4" Type="http://schemas.openxmlformats.org/officeDocument/2006/relationships/hyperlink" Target="https://www.nice.org.uk/guidance/ng197"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2A1DA7-0346-CAE3-4423-1F49514360B9}"/>
              </a:ext>
            </a:extLst>
          </p:cNvPr>
          <p:cNvSpPr txBox="1"/>
          <p:nvPr/>
        </p:nvSpPr>
        <p:spPr>
          <a:xfrm>
            <a:off x="742854" y="398571"/>
            <a:ext cx="6363339" cy="1846659"/>
          </a:xfrm>
          <a:prstGeom prst="rect">
            <a:avLst/>
          </a:prstGeom>
          <a:noFill/>
        </p:spPr>
        <p:txBody>
          <a:bodyPr wrap="square" rtlCol="0" anchor="ctr">
            <a:spAutoFit/>
          </a:bodyPr>
          <a:lstStyle/>
          <a:p>
            <a:r>
              <a:rPr lang="en-US" sz="5400" b="1">
                <a:solidFill>
                  <a:srgbClr val="052858"/>
                </a:solidFill>
                <a:latin typeface="Tw Cen MT" panose="020B0602020104020603" pitchFamily="34" charset="0"/>
              </a:rPr>
              <a:t>COMMUNICATION </a:t>
            </a:r>
            <a:r>
              <a:rPr lang="en-US" sz="6000" b="1">
                <a:solidFill>
                  <a:srgbClr val="052858"/>
                </a:solidFill>
                <a:latin typeface="Tw Cen MT" panose="020B0602020104020603" pitchFamily="34" charset="0"/>
              </a:rPr>
              <a:t>SKILLS</a:t>
            </a:r>
            <a:endParaRPr lang="en-US" sz="5400" b="1">
              <a:solidFill>
                <a:srgbClr val="052858"/>
              </a:solidFill>
              <a:latin typeface="Tw Cen MT" panose="020B0602020104020603" pitchFamily="34" charset="0"/>
            </a:endParaRPr>
          </a:p>
        </p:txBody>
      </p:sp>
      <p:sp>
        <p:nvSpPr>
          <p:cNvPr id="3" name="TextBox 2">
            <a:extLst>
              <a:ext uri="{FF2B5EF4-FFF2-40B4-BE49-F238E27FC236}">
                <a16:creationId xmlns:a16="http://schemas.microsoft.com/office/drawing/2014/main" id="{A29757F1-7CA3-28C2-4DCF-82F7E693E9E2}"/>
              </a:ext>
            </a:extLst>
          </p:cNvPr>
          <p:cNvSpPr txBox="1"/>
          <p:nvPr/>
        </p:nvSpPr>
        <p:spPr>
          <a:xfrm>
            <a:off x="758989" y="2075948"/>
            <a:ext cx="3044800" cy="954107"/>
          </a:xfrm>
          <a:prstGeom prst="rect">
            <a:avLst/>
          </a:prstGeom>
          <a:noFill/>
        </p:spPr>
        <p:txBody>
          <a:bodyPr wrap="square" rtlCol="0">
            <a:spAutoFit/>
          </a:bodyPr>
          <a:lstStyle/>
          <a:p>
            <a:r>
              <a:rPr lang="en-US" sz="2800">
                <a:solidFill>
                  <a:srgbClr val="215585"/>
                </a:solidFill>
              </a:rPr>
              <a:t>IN HEALTH AND </a:t>
            </a:r>
          </a:p>
          <a:p>
            <a:r>
              <a:rPr lang="en-US" sz="2800">
                <a:solidFill>
                  <a:srgbClr val="215585"/>
                </a:solidFill>
              </a:rPr>
              <a:t>SOCIAL CARE</a:t>
            </a:r>
          </a:p>
        </p:txBody>
      </p:sp>
      <p:sp>
        <p:nvSpPr>
          <p:cNvPr id="4" name="TextBox 3">
            <a:extLst>
              <a:ext uri="{FF2B5EF4-FFF2-40B4-BE49-F238E27FC236}">
                <a16:creationId xmlns:a16="http://schemas.microsoft.com/office/drawing/2014/main" id="{D8C31817-A0CC-A298-1B93-21B6D59765AA}"/>
              </a:ext>
            </a:extLst>
          </p:cNvPr>
          <p:cNvSpPr txBox="1"/>
          <p:nvPr/>
        </p:nvSpPr>
        <p:spPr>
          <a:xfrm>
            <a:off x="742855" y="3105834"/>
            <a:ext cx="3557130" cy="646331"/>
          </a:xfrm>
          <a:prstGeom prst="rect">
            <a:avLst/>
          </a:prstGeom>
          <a:noFill/>
        </p:spPr>
        <p:txBody>
          <a:bodyPr wrap="square" rtlCol="0">
            <a:spAutoFit/>
          </a:bodyPr>
          <a:lstStyle/>
          <a:p>
            <a:r>
              <a:rPr lang="en-US">
                <a:solidFill>
                  <a:schemeClr val="tx1">
                    <a:lumMod val="75000"/>
                    <a:lumOff val="25000"/>
                  </a:schemeClr>
                </a:solidFill>
                <a:latin typeface="Calibri" panose="020F0502020204030204" pitchFamily="34" charset="0"/>
                <a:cs typeface="Calibri" panose="020F0502020204030204" pitchFamily="34" charset="0"/>
              </a:rPr>
              <a:t>Effective Communication, </a:t>
            </a:r>
          </a:p>
          <a:p>
            <a:r>
              <a:rPr lang="en-US">
                <a:solidFill>
                  <a:schemeClr val="tx1">
                    <a:lumMod val="75000"/>
                    <a:lumOff val="25000"/>
                  </a:schemeClr>
                </a:solidFill>
                <a:latin typeface="Calibri" panose="020F0502020204030204" pitchFamily="34" charset="0"/>
                <a:cs typeface="Calibri" panose="020F0502020204030204" pitchFamily="34" charset="0"/>
              </a:rPr>
              <a:t>Better Care, Stronger Relationships</a:t>
            </a:r>
          </a:p>
        </p:txBody>
      </p:sp>
      <p:cxnSp>
        <p:nvCxnSpPr>
          <p:cNvPr id="5" name="Straight Arrow Connector 4">
            <a:extLst>
              <a:ext uri="{FF2B5EF4-FFF2-40B4-BE49-F238E27FC236}">
                <a16:creationId xmlns:a16="http://schemas.microsoft.com/office/drawing/2014/main" id="{C352857A-5CB0-1FC6-B195-9F7A2D0F2389}"/>
              </a:ext>
            </a:extLst>
          </p:cNvPr>
          <p:cNvCxnSpPr>
            <a:cxnSpLocks/>
          </p:cNvCxnSpPr>
          <p:nvPr/>
        </p:nvCxnSpPr>
        <p:spPr>
          <a:xfrm>
            <a:off x="863299" y="2075948"/>
            <a:ext cx="3436686" cy="0"/>
          </a:xfrm>
          <a:prstGeom prst="straightConnector1">
            <a:avLst/>
          </a:prstGeom>
          <a:ln w="28575">
            <a:solidFill>
              <a:srgbClr val="15508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F139A40-2B11-4FB3-BCF6-E5AE7E4B8404}"/>
              </a:ext>
            </a:extLst>
          </p:cNvPr>
          <p:cNvSpPr txBox="1"/>
          <p:nvPr/>
        </p:nvSpPr>
        <p:spPr>
          <a:xfrm>
            <a:off x="1572103" y="4013769"/>
            <a:ext cx="2079299" cy="584775"/>
          </a:xfrm>
          <a:prstGeom prst="rect">
            <a:avLst/>
          </a:prstGeom>
          <a:noFill/>
        </p:spPr>
        <p:txBody>
          <a:bodyPr wrap="square" rtlCol="0">
            <a:spAutoFit/>
          </a:bodyPr>
          <a:lstStyle/>
          <a:p>
            <a:r>
              <a:rPr lang="en-US" sz="1400" b="1">
                <a:solidFill>
                  <a:srgbClr val="155082"/>
                </a:solidFill>
                <a:latin typeface="Arial" panose="020B0604020202020204" pitchFamily="34" charset="0"/>
                <a:cs typeface="Arial" panose="020B0604020202020204" pitchFamily="34" charset="0"/>
              </a:rPr>
              <a:t>Presented by:</a:t>
            </a:r>
          </a:p>
          <a:p>
            <a:r>
              <a:rPr lang="en-US">
                <a:latin typeface="Arial" panose="020B0604020202020204" pitchFamily="34" charset="0"/>
                <a:cs typeface="Arial" panose="020B0604020202020204" pitchFamily="34" charset="0"/>
              </a:rPr>
              <a:t>Andleeb Saeed</a:t>
            </a:r>
          </a:p>
        </p:txBody>
      </p:sp>
      <p:sp>
        <p:nvSpPr>
          <p:cNvPr id="11" name="TextBox 10">
            <a:extLst>
              <a:ext uri="{FF2B5EF4-FFF2-40B4-BE49-F238E27FC236}">
                <a16:creationId xmlns:a16="http://schemas.microsoft.com/office/drawing/2014/main" id="{8AFBD1AE-457A-7E01-D681-EB7CBF37B31D}"/>
              </a:ext>
            </a:extLst>
          </p:cNvPr>
          <p:cNvSpPr txBox="1"/>
          <p:nvPr/>
        </p:nvSpPr>
        <p:spPr>
          <a:xfrm>
            <a:off x="1572104" y="4536989"/>
            <a:ext cx="2019076" cy="584775"/>
          </a:xfrm>
          <a:prstGeom prst="rect">
            <a:avLst/>
          </a:prstGeom>
          <a:noFill/>
        </p:spPr>
        <p:txBody>
          <a:bodyPr wrap="square" rtlCol="0">
            <a:spAutoFit/>
          </a:bodyPr>
          <a:lstStyle/>
          <a:p>
            <a:r>
              <a:rPr lang="en-US" sz="1400" b="1">
                <a:solidFill>
                  <a:srgbClr val="155082"/>
                </a:solidFill>
                <a:latin typeface="Arial" panose="020B0604020202020204" pitchFamily="34" charset="0"/>
                <a:cs typeface="Arial" panose="020B0604020202020204" pitchFamily="34" charset="0"/>
              </a:rPr>
              <a:t>Student number: </a:t>
            </a:r>
          </a:p>
          <a:p>
            <a:r>
              <a:rPr lang="en-US">
                <a:latin typeface="Arial" panose="020B0604020202020204" pitchFamily="34" charset="0"/>
                <a:cs typeface="Arial" panose="020B0604020202020204" pitchFamily="34" charset="0"/>
              </a:rPr>
              <a:t>2506509 </a:t>
            </a:r>
          </a:p>
        </p:txBody>
      </p:sp>
      <p:sp>
        <p:nvSpPr>
          <p:cNvPr id="12" name="TextBox 11">
            <a:extLst>
              <a:ext uri="{FF2B5EF4-FFF2-40B4-BE49-F238E27FC236}">
                <a16:creationId xmlns:a16="http://schemas.microsoft.com/office/drawing/2014/main" id="{0B11F683-1F3F-7A6F-BCC2-A919CB893518}"/>
              </a:ext>
            </a:extLst>
          </p:cNvPr>
          <p:cNvSpPr txBox="1"/>
          <p:nvPr/>
        </p:nvSpPr>
        <p:spPr>
          <a:xfrm>
            <a:off x="1572103" y="5060209"/>
            <a:ext cx="6484502" cy="1077218"/>
          </a:xfrm>
          <a:prstGeom prst="rect">
            <a:avLst/>
          </a:prstGeom>
          <a:noFill/>
        </p:spPr>
        <p:txBody>
          <a:bodyPr wrap="square" rtlCol="0">
            <a:spAutoFit/>
          </a:bodyPr>
          <a:lstStyle/>
          <a:p>
            <a:r>
              <a:rPr lang="en-US" sz="1400" b="1" dirty="0">
                <a:solidFill>
                  <a:srgbClr val="155082"/>
                </a:solidFill>
                <a:latin typeface="Arial" panose="020B0604020202020204" pitchFamily="34" charset="0"/>
                <a:cs typeface="Arial" panose="020B0604020202020204" pitchFamily="34" charset="0"/>
              </a:rPr>
              <a:t>Module name:</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Professional Development within Health and Social Care</a:t>
            </a:r>
          </a:p>
          <a:p>
            <a:r>
              <a:rPr lang="en-US" sz="1600" b="1" dirty="0">
                <a:solidFill>
                  <a:schemeClr val="tx2"/>
                </a:solidFill>
                <a:latin typeface="Arial" panose="020B0604020202020204" pitchFamily="34" charset="0"/>
                <a:cs typeface="Arial" panose="020B0604020202020204" pitchFamily="34" charset="0"/>
              </a:rPr>
              <a:t>Tutor Name:</a:t>
            </a:r>
          </a:p>
          <a:p>
            <a:r>
              <a:rPr lang="en-US" sz="1600" dirty="0">
                <a:latin typeface="Arial" panose="020B0604020202020204" pitchFamily="34" charset="0"/>
                <a:cs typeface="Arial" panose="020B0604020202020204" pitchFamily="34" charset="0"/>
              </a:rPr>
              <a:t>Besty Jose</a:t>
            </a:r>
          </a:p>
        </p:txBody>
      </p:sp>
    </p:spTree>
    <p:extLst>
      <p:ext uri="{BB962C8B-B14F-4D97-AF65-F5344CB8AC3E}">
        <p14:creationId xmlns:p14="http://schemas.microsoft.com/office/powerpoint/2010/main" val="3415049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C52F4-1E9C-FD61-B101-CAFAD8724A65}"/>
              </a:ext>
            </a:extLst>
          </p:cNvPr>
          <p:cNvSpPr>
            <a:spLocks noGrp="1"/>
          </p:cNvSpPr>
          <p:nvPr>
            <p:ph type="title"/>
          </p:nvPr>
        </p:nvSpPr>
        <p:spPr>
          <a:xfrm>
            <a:off x="3869268" y="498275"/>
            <a:ext cx="7315200" cy="1330525"/>
          </a:xfrm>
        </p:spPr>
        <p:txBody>
          <a:bodyPr>
            <a:noAutofit/>
          </a:bodyPr>
          <a:lstStyle/>
          <a:p>
            <a:r>
              <a:rPr lang="en-US" sz="4200" b="1" dirty="0">
                <a:solidFill>
                  <a:srgbClr val="052858"/>
                </a:solidFill>
                <a:latin typeface="Tw Cen MT" panose="020B0602020104020603" pitchFamily="34" charset="0"/>
                <a:ea typeface="+mn-ea"/>
                <a:cs typeface="+mn-cs"/>
              </a:rPr>
              <a:t>Introduction and Definition of Communication:</a:t>
            </a:r>
          </a:p>
        </p:txBody>
      </p:sp>
      <p:sp>
        <p:nvSpPr>
          <p:cNvPr id="3" name="Content Placeholder 2">
            <a:extLst>
              <a:ext uri="{FF2B5EF4-FFF2-40B4-BE49-F238E27FC236}">
                <a16:creationId xmlns:a16="http://schemas.microsoft.com/office/drawing/2014/main" id="{668425F3-9680-1596-0C5F-FAB0908A16DD}"/>
              </a:ext>
            </a:extLst>
          </p:cNvPr>
          <p:cNvSpPr>
            <a:spLocks noGrp="1"/>
          </p:cNvSpPr>
          <p:nvPr>
            <p:ph idx="1"/>
          </p:nvPr>
        </p:nvSpPr>
        <p:spPr>
          <a:xfrm>
            <a:off x="3960708" y="1804633"/>
            <a:ext cx="7315200" cy="3867594"/>
          </a:xfrm>
          <a:solidFill>
            <a:schemeClr val="bg1">
              <a:alpha val="68000"/>
            </a:schemeClr>
          </a:solidFill>
          <a:effectLst>
            <a:softEdge rad="127000"/>
          </a:effectLst>
        </p:spPr>
        <p:txBody>
          <a:bodyPr>
            <a:normAutofit lnSpcReduction="10000"/>
          </a:bodyPr>
          <a:lstStyle/>
          <a:p>
            <a:pPr>
              <a:buFont typeface="Wingdings" panose="05000000000000000000" pitchFamily="2" charset="2"/>
              <a:buChar char="q"/>
            </a:pPr>
            <a:r>
              <a:rPr lang="en-US" dirty="0">
                <a:solidFill>
                  <a:schemeClr val="tx1"/>
                </a:solidFill>
              </a:rPr>
              <a:t>Communication is an essential skill in health and social care. It helps professionals share information, build relationships and understand the needs of service users. Effective communication supports safe, person-centered and high-quality care </a:t>
            </a:r>
            <a:r>
              <a:rPr lang="en-GB" dirty="0"/>
              <a:t>(The King's Fund, 2023; NHS England, 2023).</a:t>
            </a:r>
            <a:r>
              <a:rPr lang="en-US" dirty="0">
                <a:solidFill>
                  <a:schemeClr val="tx1"/>
                </a:solidFill>
              </a:rPr>
              <a:t>
</a:t>
            </a:r>
            <a:r>
              <a:rPr lang="en-US" sz="2400" b="1" u="sng" dirty="0">
                <a:solidFill>
                  <a:srgbClr val="0F6FC6"/>
                </a:solidFill>
              </a:rPr>
              <a:t>Definition: </a:t>
            </a:r>
          </a:p>
          <a:p>
            <a:pPr>
              <a:buFont typeface="Courier New" panose="02070309020205020404" pitchFamily="49" charset="0"/>
              <a:buChar char="o"/>
            </a:pPr>
            <a:r>
              <a:rPr lang="en-US" dirty="0">
                <a:solidFill>
                  <a:schemeClr val="tx1"/>
                </a:solidFill>
              </a:rPr>
              <a:t>Communication is the exchange of information between individuals to create understanding and share meaning (World Health Organization, 2023).
Communication involves sending, receiving and interpreting messages through verbal and non-verbal methods (Skills for Care, 2023).</a:t>
            </a:r>
          </a:p>
        </p:txBody>
      </p:sp>
      <p:pic>
        <p:nvPicPr>
          <p:cNvPr id="6" name="Picture 5">
            <a:extLst>
              <a:ext uri="{FF2B5EF4-FFF2-40B4-BE49-F238E27FC236}">
                <a16:creationId xmlns:a16="http://schemas.microsoft.com/office/drawing/2014/main" id="{BA456DCE-2274-6361-5997-F0EDAABE1BA1}"/>
              </a:ext>
            </a:extLst>
          </p:cNvPr>
          <p:cNvPicPr>
            <a:picLocks noChangeAspect="1"/>
          </p:cNvPicPr>
          <p:nvPr/>
        </p:nvPicPr>
        <p:blipFill>
          <a:blip r:embed="rId3"/>
          <a:stretch>
            <a:fillRect/>
          </a:stretch>
        </p:blipFill>
        <p:spPr>
          <a:xfrm>
            <a:off x="422031" y="797169"/>
            <a:ext cx="3447237" cy="5096138"/>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4121406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E9658-6852-99E6-C3B0-9B212CB342F2}"/>
              </a:ext>
            </a:extLst>
          </p:cNvPr>
          <p:cNvSpPr>
            <a:spLocks noGrp="1"/>
          </p:cNvSpPr>
          <p:nvPr>
            <p:ph type="title"/>
          </p:nvPr>
        </p:nvSpPr>
        <p:spPr>
          <a:xfrm>
            <a:off x="3869266" y="453611"/>
            <a:ext cx="7109643" cy="642355"/>
          </a:xfrm>
        </p:spPr>
        <p:txBody>
          <a:bodyPr>
            <a:noAutofit/>
          </a:bodyPr>
          <a:lstStyle/>
          <a:p>
            <a:r>
              <a:rPr lang="en-US" sz="3600" b="1" dirty="0">
                <a:solidFill>
                  <a:srgbClr val="052858"/>
                </a:solidFill>
                <a:latin typeface="Tw Cen MT" panose="020B0602020104020603" pitchFamily="34" charset="0"/>
                <a:ea typeface="+mn-ea"/>
                <a:cs typeface="+mn-cs"/>
              </a:rPr>
              <a:t>Why is Communication Important?</a:t>
            </a:r>
          </a:p>
        </p:txBody>
      </p:sp>
      <p:sp>
        <p:nvSpPr>
          <p:cNvPr id="3" name="Content Placeholder 2">
            <a:extLst>
              <a:ext uri="{FF2B5EF4-FFF2-40B4-BE49-F238E27FC236}">
                <a16:creationId xmlns:a16="http://schemas.microsoft.com/office/drawing/2014/main" id="{59C6D454-57D5-2351-EC13-190257DE9E53}"/>
              </a:ext>
            </a:extLst>
          </p:cNvPr>
          <p:cNvSpPr>
            <a:spLocks noGrp="1"/>
          </p:cNvSpPr>
          <p:nvPr>
            <p:ph idx="1"/>
          </p:nvPr>
        </p:nvSpPr>
        <p:spPr>
          <a:xfrm>
            <a:off x="3869266" y="1285137"/>
            <a:ext cx="7315200" cy="4100156"/>
          </a:xfrm>
          <a:solidFill>
            <a:schemeClr val="bg1">
              <a:alpha val="68000"/>
            </a:schemeClr>
          </a:solidFill>
        </p:spPr>
        <p:txBody>
          <a:bodyPr>
            <a:normAutofit/>
          </a:bodyPr>
          <a:lstStyle/>
          <a:p>
            <a:pPr>
              <a:buFont typeface="Wingdings" panose="05000000000000000000" pitchFamily="2" charset="2"/>
              <a:buChar char="q"/>
            </a:pPr>
            <a:r>
              <a:rPr lang="en-US">
                <a:solidFill>
                  <a:schemeClr val="tx1"/>
                </a:solidFill>
              </a:rPr>
              <a:t>Communication is important in health and social care because it: </a:t>
            </a:r>
          </a:p>
          <a:p>
            <a:pPr marL="457200" indent="-457200">
              <a:buFont typeface="+mj-lt"/>
              <a:buAutoNum type="arabicPeriod"/>
            </a:pPr>
            <a:r>
              <a:rPr lang="en-US">
                <a:solidFill>
                  <a:schemeClr val="tx1"/>
                </a:solidFill>
              </a:rPr>
              <a:t>Builds trust between professionals and service users.
Supports </a:t>
            </a:r>
            <a:r>
              <a:rPr lang="en-US" dirty="0">
                <a:solidFill>
                  <a:schemeClr val="tx1"/>
                </a:solidFill>
              </a:rPr>
              <a:t>person-centered</a:t>
            </a:r>
            <a:r>
              <a:rPr lang="en-US">
                <a:solidFill>
                  <a:schemeClr val="tx1"/>
                </a:solidFill>
              </a:rPr>
              <a:t> care.
Reduces misunderstandings and mistakes.
Improves teamwork and collaboration.
Helps professionals understand individual needs.
Contributes to better care outcomes. </a:t>
            </a:r>
          </a:p>
          <a:p>
            <a:pPr>
              <a:buFont typeface="Wingdings" panose="05000000000000000000" pitchFamily="2" charset="2"/>
              <a:buChar char="q"/>
            </a:pPr>
            <a:r>
              <a:rPr lang="en-US">
                <a:solidFill>
                  <a:schemeClr val="tx1"/>
                </a:solidFill>
              </a:rPr>
              <a:t>Good communication ensures that service users receive appropriate support and high-quality care (NHS England, 2023; Skills for Care, 2023).</a:t>
            </a:r>
          </a:p>
        </p:txBody>
      </p:sp>
      <p:pic>
        <p:nvPicPr>
          <p:cNvPr id="4" name="Picture 3">
            <a:extLst>
              <a:ext uri="{FF2B5EF4-FFF2-40B4-BE49-F238E27FC236}">
                <a16:creationId xmlns:a16="http://schemas.microsoft.com/office/drawing/2014/main" id="{16967A0A-1566-7219-E542-455B6CF284F9}"/>
              </a:ext>
            </a:extLst>
          </p:cNvPr>
          <p:cNvPicPr>
            <a:picLocks noChangeAspect="1"/>
          </p:cNvPicPr>
          <p:nvPr/>
        </p:nvPicPr>
        <p:blipFill>
          <a:blip r:embed="rId2"/>
          <a:stretch>
            <a:fillRect/>
          </a:stretch>
        </p:blipFill>
        <p:spPr>
          <a:xfrm>
            <a:off x="389130" y="774789"/>
            <a:ext cx="3235276" cy="5120853"/>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1584206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E54E8-B243-C461-C8F6-899D98C7A952}"/>
              </a:ext>
            </a:extLst>
          </p:cNvPr>
          <p:cNvSpPr>
            <a:spLocks noGrp="1"/>
          </p:cNvSpPr>
          <p:nvPr>
            <p:ph type="title"/>
          </p:nvPr>
        </p:nvSpPr>
        <p:spPr>
          <a:xfrm>
            <a:off x="3763409" y="391885"/>
            <a:ext cx="6470837" cy="1299605"/>
          </a:xfrm>
        </p:spPr>
        <p:txBody>
          <a:bodyPr>
            <a:normAutofit/>
          </a:bodyPr>
          <a:lstStyle/>
          <a:p>
            <a:r>
              <a:rPr lang="en-US" sz="4200" b="1" dirty="0">
                <a:solidFill>
                  <a:srgbClr val="052858"/>
                </a:solidFill>
                <a:latin typeface="Tw Cen MT" panose="020B0602020104020603" pitchFamily="34" charset="0"/>
                <a:ea typeface="+mn-ea"/>
                <a:cs typeface="+mn-cs"/>
              </a:rPr>
              <a:t>Why I Chose Communication and My Future Role:</a:t>
            </a:r>
          </a:p>
        </p:txBody>
      </p:sp>
      <p:sp>
        <p:nvSpPr>
          <p:cNvPr id="3" name="Content Placeholder 2">
            <a:extLst>
              <a:ext uri="{FF2B5EF4-FFF2-40B4-BE49-F238E27FC236}">
                <a16:creationId xmlns:a16="http://schemas.microsoft.com/office/drawing/2014/main" id="{B9EE2367-2846-FB6E-80B1-E38BEFBD27CD}"/>
              </a:ext>
            </a:extLst>
          </p:cNvPr>
          <p:cNvSpPr>
            <a:spLocks noGrp="1"/>
          </p:cNvSpPr>
          <p:nvPr>
            <p:ph sz="half" idx="2"/>
          </p:nvPr>
        </p:nvSpPr>
        <p:spPr>
          <a:xfrm>
            <a:off x="3763409" y="1873444"/>
            <a:ext cx="3474720" cy="3458599"/>
          </a:xfrm>
        </p:spPr>
        <p:txBody>
          <a:bodyPr>
            <a:noAutofit/>
          </a:bodyPr>
          <a:lstStyle/>
          <a:p>
            <a:pPr>
              <a:buFont typeface="Wingdings" panose="05000000000000000000" pitchFamily="2" charset="2"/>
              <a:buChar char="q"/>
            </a:pPr>
            <a:r>
              <a:rPr lang="en-US">
                <a:solidFill>
                  <a:schemeClr val="tx1"/>
                </a:solidFill>
              </a:rPr>
              <a:t>I chose communication because it is one of the most important skills in health and social care. Effective communication helps professionals build trust, understand people’s needs and provide appropriate support.</a:t>
            </a:r>
            <a:endParaRPr lang="en-US" dirty="0">
              <a:solidFill>
                <a:schemeClr val="tx1"/>
              </a:solidFill>
            </a:endParaRPr>
          </a:p>
          <a:p>
            <a:pPr>
              <a:buFont typeface="Wingdings" panose="05000000000000000000" pitchFamily="2" charset="2"/>
              <a:buChar char="q"/>
            </a:pPr>
            <a:r>
              <a:rPr lang="en-US">
                <a:solidFill>
                  <a:schemeClr val="tx1"/>
                </a:solidFill>
              </a:rPr>
              <a:t>In the future, I would like to become a Social Worker. </a:t>
            </a:r>
            <a:endParaRPr lang="en-US" dirty="0">
              <a:solidFill>
                <a:schemeClr val="tx1"/>
              </a:solidFill>
            </a:endParaRPr>
          </a:p>
        </p:txBody>
      </p:sp>
      <p:sp>
        <p:nvSpPr>
          <p:cNvPr id="6" name="Content Placeholder 5">
            <a:extLst>
              <a:ext uri="{FF2B5EF4-FFF2-40B4-BE49-F238E27FC236}">
                <a16:creationId xmlns:a16="http://schemas.microsoft.com/office/drawing/2014/main" id="{A24117EF-0B18-E969-2CC0-369DB4E48DD2}"/>
              </a:ext>
            </a:extLst>
          </p:cNvPr>
          <p:cNvSpPr>
            <a:spLocks noGrp="1"/>
          </p:cNvSpPr>
          <p:nvPr>
            <p:ph sz="quarter" idx="4"/>
          </p:nvPr>
        </p:nvSpPr>
        <p:spPr>
          <a:xfrm>
            <a:off x="7238129" y="1782004"/>
            <a:ext cx="4270248" cy="3293992"/>
          </a:xfrm>
          <a:solidFill>
            <a:schemeClr val="bg1">
              <a:alpha val="68000"/>
            </a:schemeClr>
          </a:solidFill>
          <a:effectLst>
            <a:softEdge rad="63500"/>
          </a:effectLst>
        </p:spPr>
        <p:txBody>
          <a:bodyPr>
            <a:normAutofit/>
          </a:bodyPr>
          <a:lstStyle/>
          <a:p>
            <a:pPr>
              <a:buFont typeface="Wingdings" panose="05000000000000000000" pitchFamily="2" charset="2"/>
              <a:buChar char="q"/>
            </a:pPr>
            <a:r>
              <a:rPr lang="en-US" dirty="0">
                <a:solidFill>
                  <a:schemeClr val="tx1"/>
                </a:solidFill>
              </a:rPr>
              <a:t>Communication is an essential skill for social workers because it helps them to:</a:t>
            </a:r>
          </a:p>
          <a:p>
            <a:pPr>
              <a:buFont typeface="Courier New" panose="02070309020205020404" pitchFamily="49" charset="0"/>
              <a:buChar char="o"/>
            </a:pPr>
            <a:r>
              <a:rPr lang="en-GB" dirty="0"/>
              <a:t> Understand service users' needs. </a:t>
            </a:r>
          </a:p>
          <a:p>
            <a:pPr>
              <a:buFont typeface="Courier New" panose="02070309020205020404" pitchFamily="49" charset="0"/>
              <a:buChar char="o"/>
            </a:pPr>
            <a:r>
              <a:rPr lang="en-GB" dirty="0"/>
              <a:t> Explain support plans clearly. </a:t>
            </a:r>
          </a:p>
          <a:p>
            <a:pPr>
              <a:buFont typeface="Courier New" panose="02070309020205020404" pitchFamily="49" charset="0"/>
              <a:buChar char="o"/>
            </a:pPr>
            <a:r>
              <a:rPr lang="en-GB" dirty="0"/>
              <a:t> Build positive relationships. </a:t>
            </a:r>
          </a:p>
          <a:p>
            <a:pPr>
              <a:buFont typeface="Courier New" panose="02070309020205020404" pitchFamily="49" charset="0"/>
              <a:buChar char="o"/>
            </a:pPr>
            <a:r>
              <a:rPr lang="en-GB" dirty="0"/>
              <a:t> Work effectively with other professionals </a:t>
            </a:r>
            <a:r>
              <a:rPr lang="en-GB" b="1" dirty="0"/>
              <a:t>(Social Work England, 2024).</a:t>
            </a:r>
            <a:endParaRPr lang="en-GB" dirty="0"/>
          </a:p>
          <a:p>
            <a:pPr>
              <a:buFont typeface="Wingdings" panose="05000000000000000000" pitchFamily="2" charset="2"/>
              <a:buChar char="q"/>
            </a:pPr>
            <a:endParaRPr lang="en-US" dirty="0">
              <a:solidFill>
                <a:schemeClr val="tx1"/>
              </a:solidFill>
            </a:endParaRPr>
          </a:p>
        </p:txBody>
      </p:sp>
      <p:pic>
        <p:nvPicPr>
          <p:cNvPr id="4" name="Picture 3">
            <a:extLst>
              <a:ext uri="{FF2B5EF4-FFF2-40B4-BE49-F238E27FC236}">
                <a16:creationId xmlns:a16="http://schemas.microsoft.com/office/drawing/2014/main" id="{A6F9516F-82DA-7C12-F6AB-34567AC08AD6}"/>
              </a:ext>
            </a:extLst>
          </p:cNvPr>
          <p:cNvPicPr>
            <a:picLocks noChangeAspect="1"/>
          </p:cNvPicPr>
          <p:nvPr/>
        </p:nvPicPr>
        <p:blipFill>
          <a:blip r:embed="rId2"/>
          <a:stretch>
            <a:fillRect/>
          </a:stretch>
        </p:blipFill>
        <p:spPr>
          <a:xfrm>
            <a:off x="437280" y="740716"/>
            <a:ext cx="3273877" cy="5154497"/>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1209063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5B3-76D4-33F0-D581-B4C25C944F7C}"/>
              </a:ext>
            </a:extLst>
          </p:cNvPr>
          <p:cNvSpPr>
            <a:spLocks noGrp="1"/>
          </p:cNvSpPr>
          <p:nvPr>
            <p:ph type="title"/>
          </p:nvPr>
        </p:nvSpPr>
        <p:spPr>
          <a:xfrm>
            <a:off x="2702714" y="419502"/>
            <a:ext cx="6786572" cy="777317"/>
          </a:xfrm>
        </p:spPr>
        <p:txBody>
          <a:bodyPr>
            <a:normAutofit/>
          </a:bodyPr>
          <a:lstStyle/>
          <a:p>
            <a:pPr algn="ctr"/>
            <a:r>
              <a:rPr lang="en-US" sz="4200" b="1" dirty="0">
                <a:solidFill>
                  <a:srgbClr val="052858"/>
                </a:solidFill>
                <a:latin typeface="Tw Cen MT" panose="020B0602020104020603" pitchFamily="34" charset="0"/>
                <a:ea typeface="+mn-ea"/>
                <a:cs typeface="+mn-cs"/>
              </a:rPr>
              <a:t>Berlo’s Communication Model:</a:t>
            </a:r>
          </a:p>
        </p:txBody>
      </p:sp>
      <p:sp>
        <p:nvSpPr>
          <p:cNvPr id="8" name="Content Placeholder 7">
            <a:extLst>
              <a:ext uri="{FF2B5EF4-FFF2-40B4-BE49-F238E27FC236}">
                <a16:creationId xmlns:a16="http://schemas.microsoft.com/office/drawing/2014/main" id="{B6E45C4B-9FE9-1098-CADF-A81108E20F11}"/>
              </a:ext>
            </a:extLst>
          </p:cNvPr>
          <p:cNvSpPr>
            <a:spLocks noGrp="1"/>
          </p:cNvSpPr>
          <p:nvPr>
            <p:ph idx="1"/>
          </p:nvPr>
        </p:nvSpPr>
        <p:spPr>
          <a:xfrm>
            <a:off x="918420" y="1196820"/>
            <a:ext cx="9780060" cy="4629213"/>
          </a:xfrm>
          <a:solidFill>
            <a:schemeClr val="bg1">
              <a:alpha val="68000"/>
            </a:schemeClr>
          </a:solidFill>
          <a:ln>
            <a:noFill/>
          </a:ln>
          <a:effectLst>
            <a:softEdge rad="76200"/>
          </a:effectLst>
        </p:spPr>
        <p:txBody>
          <a:bodyPr>
            <a:normAutofit/>
          </a:bodyPr>
          <a:lstStyle/>
          <a:p>
            <a:pPr>
              <a:buFont typeface="Wingdings" panose="05000000000000000000" pitchFamily="2" charset="2"/>
              <a:buChar char="q"/>
            </a:pPr>
            <a:r>
              <a:rPr lang="en-US" sz="2400" b="1" u="sng" dirty="0">
                <a:solidFill>
                  <a:srgbClr val="0F6FC6"/>
                </a:solidFill>
              </a:rPr>
              <a:t>Berlo’s Communication Model</a:t>
            </a:r>
          </a:p>
          <a:p>
            <a:pPr marL="0" indent="0">
              <a:buNone/>
            </a:pPr>
            <a:r>
              <a:rPr lang="en-US" sz="2400" b="1" u="sng" dirty="0">
                <a:solidFill>
                  <a:srgbClr val="0F6FC6"/>
                </a:solidFill>
              </a:rPr>
              <a:t>(1960)</a:t>
            </a:r>
          </a:p>
          <a:p>
            <a:pPr lvl="1">
              <a:buFont typeface="Courier New" panose="02070309020205020404" pitchFamily="49" charset="0"/>
              <a:buChar char="o"/>
            </a:pPr>
            <a:r>
              <a:rPr lang="en-US" sz="2000" dirty="0">
                <a:solidFill>
                  <a:schemeClr val="tx1"/>
                </a:solidFill>
              </a:rPr>
              <a:t>Sender
Message
Channel
Receiver </a:t>
            </a:r>
            <a:endParaRPr lang="en-US" dirty="0">
              <a:solidFill>
                <a:schemeClr val="tx1"/>
              </a:solidFill>
            </a:endParaRPr>
          </a:p>
          <a:p>
            <a:pPr>
              <a:buFont typeface="Wingdings" panose="05000000000000000000" pitchFamily="2" charset="2"/>
              <a:buChar char="q"/>
            </a:pPr>
            <a:r>
              <a:rPr lang="en-US" sz="2200" b="1" u="sng" dirty="0">
                <a:solidFill>
                  <a:srgbClr val="0F6FC6"/>
                </a:solidFill>
              </a:rPr>
              <a:t>Example: </a:t>
            </a:r>
          </a:p>
          <a:p>
            <a:pPr>
              <a:buFont typeface="Courier New" panose="02070309020205020404" pitchFamily="49" charset="0"/>
              <a:buChar char="o"/>
            </a:pPr>
            <a:r>
              <a:rPr lang="en-US">
                <a:solidFill>
                  <a:schemeClr val="tx1"/>
                </a:solidFill>
              </a:rPr>
              <a:t>A social worker explains a support plan to a service user. The social worker is the sender, the information is the message, the conversation is the channel and the service user is the receiver.
This model shows how communication helps information to be shared effectively (</a:t>
            </a:r>
            <a:r>
              <a:rPr lang="en-US" dirty="0">
                <a:solidFill>
                  <a:schemeClr val="tx1"/>
                </a:solidFill>
              </a:rPr>
              <a:t>Berlo</a:t>
            </a:r>
            <a:r>
              <a:rPr lang="en-US">
                <a:solidFill>
                  <a:schemeClr val="tx1"/>
                </a:solidFill>
              </a:rPr>
              <a:t>, 1960).</a:t>
            </a:r>
          </a:p>
        </p:txBody>
      </p:sp>
      <p:pic>
        <p:nvPicPr>
          <p:cNvPr id="4" name="Picture 3">
            <a:extLst>
              <a:ext uri="{FF2B5EF4-FFF2-40B4-BE49-F238E27FC236}">
                <a16:creationId xmlns:a16="http://schemas.microsoft.com/office/drawing/2014/main" id="{A6D826FB-F660-CE22-B2F6-0387D6F8FA7E}"/>
              </a:ext>
            </a:extLst>
          </p:cNvPr>
          <p:cNvPicPr>
            <a:picLocks noChangeAspect="1"/>
          </p:cNvPicPr>
          <p:nvPr/>
        </p:nvPicPr>
        <p:blipFill>
          <a:blip r:embed="rId3"/>
          <a:stretch>
            <a:fillRect/>
          </a:stretch>
        </p:blipFill>
        <p:spPr>
          <a:xfrm>
            <a:off x="5304880" y="1483135"/>
            <a:ext cx="5776108" cy="2362033"/>
          </a:xfrm>
          <a:prstGeom prst="rect">
            <a:avLst/>
          </a:prstGeom>
          <a:ln>
            <a:noFill/>
          </a:ln>
          <a:effectLst>
            <a:glow rad="228600">
              <a:schemeClr val="accent1">
                <a:satMod val="175000"/>
                <a:alpha val="40000"/>
              </a:schemeClr>
            </a:glow>
            <a:outerShdw blurRad="107950" dist="12700" dir="5400000" algn="ctr">
              <a:srgbClr val="000000"/>
            </a:outerShdw>
            <a:softEdge rad="127000"/>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1583400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C02E-0C96-D040-A323-47B50AA9EAE3}"/>
              </a:ext>
            </a:extLst>
          </p:cNvPr>
          <p:cNvSpPr>
            <a:spLocks noGrp="1"/>
          </p:cNvSpPr>
          <p:nvPr>
            <p:ph type="title"/>
          </p:nvPr>
        </p:nvSpPr>
        <p:spPr>
          <a:xfrm>
            <a:off x="1324708" y="306833"/>
            <a:ext cx="9073661" cy="1098352"/>
          </a:xfrm>
        </p:spPr>
        <p:txBody>
          <a:bodyPr>
            <a:noAutofit/>
          </a:bodyPr>
          <a:lstStyle/>
          <a:p>
            <a:pPr algn="ctr"/>
            <a:r>
              <a:rPr lang="en-US" sz="4200" b="1" dirty="0">
                <a:solidFill>
                  <a:srgbClr val="052858"/>
                </a:solidFill>
                <a:latin typeface="Tw Cen MT" panose="020B0602020104020603" pitchFamily="34" charset="0"/>
                <a:ea typeface="+mn-ea"/>
                <a:cs typeface="+mn-cs"/>
              </a:rPr>
              <a:t>Advantages, Disadvantages and Practical Example:</a:t>
            </a:r>
          </a:p>
        </p:txBody>
      </p:sp>
      <p:sp>
        <p:nvSpPr>
          <p:cNvPr id="3" name="Content Placeholder 2">
            <a:extLst>
              <a:ext uri="{FF2B5EF4-FFF2-40B4-BE49-F238E27FC236}">
                <a16:creationId xmlns:a16="http://schemas.microsoft.com/office/drawing/2014/main" id="{8F9842DB-E9F9-E02A-646B-A1B0AF3ACC19}"/>
              </a:ext>
            </a:extLst>
          </p:cNvPr>
          <p:cNvSpPr>
            <a:spLocks noGrp="1"/>
          </p:cNvSpPr>
          <p:nvPr>
            <p:ph idx="1"/>
          </p:nvPr>
        </p:nvSpPr>
        <p:spPr>
          <a:xfrm>
            <a:off x="744581" y="3837346"/>
            <a:ext cx="10067580" cy="2243602"/>
          </a:xfrm>
          <a:solidFill>
            <a:schemeClr val="bg1">
              <a:alpha val="68000"/>
            </a:schemeClr>
          </a:solidFill>
          <a:effectLst>
            <a:softEdge rad="12700"/>
          </a:effectLst>
        </p:spPr>
        <p:txBody>
          <a:bodyPr numCol="1">
            <a:noAutofit/>
          </a:bodyPr>
          <a:lstStyle/>
          <a:p>
            <a:pPr>
              <a:buFont typeface="Wingdings" panose="05000000000000000000" pitchFamily="2" charset="2"/>
              <a:buChar char="q"/>
            </a:pPr>
            <a:r>
              <a:rPr lang="en-US" sz="2400" b="1" u="sng" dirty="0">
                <a:solidFill>
                  <a:srgbClr val="0F6FC6"/>
                </a:solidFill>
              </a:rPr>
              <a:t>Practical Example: </a:t>
            </a:r>
          </a:p>
          <a:p>
            <a:pPr>
              <a:buFont typeface="Courier New" panose="02070309020205020404" pitchFamily="49" charset="0"/>
              <a:buChar char="o"/>
            </a:pPr>
            <a:r>
              <a:rPr lang="en-US" dirty="0">
                <a:solidFill>
                  <a:schemeClr val="tx1"/>
                </a:solidFill>
              </a:rPr>
              <a:t>A social worker is supporting an elderly service user who is struggling to live independently. The social worker uses effective communication skills to listen carefully to the individual’s concerns, gather important information and explain the support services available. The social worker also communicates with healthcare professionals to help develop an appropriate care plan. This example demonstrates the importance of communication in promoting positive outcomes within health and social care settings (Skills for Care, 2023).</a:t>
            </a:r>
          </a:p>
        </p:txBody>
      </p:sp>
      <p:sp>
        <p:nvSpPr>
          <p:cNvPr id="7" name="Content Placeholder 2">
            <a:extLst>
              <a:ext uri="{FF2B5EF4-FFF2-40B4-BE49-F238E27FC236}">
                <a16:creationId xmlns:a16="http://schemas.microsoft.com/office/drawing/2014/main" id="{42ADE02C-F53D-B141-AD3F-0F45DEA6FA4A}"/>
              </a:ext>
            </a:extLst>
          </p:cNvPr>
          <p:cNvSpPr txBox="1">
            <a:spLocks/>
          </p:cNvSpPr>
          <p:nvPr/>
        </p:nvSpPr>
        <p:spPr>
          <a:xfrm>
            <a:off x="744581" y="1443496"/>
            <a:ext cx="7014755" cy="2393850"/>
          </a:xfrm>
          <a:prstGeom prst="rect">
            <a:avLst/>
          </a:prstGeom>
        </p:spPr>
        <p:txBody>
          <a:bodyPr vert="horz" lIns="0" tIns="45720" rIns="0" bIns="45720" numCol="2"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q"/>
            </a:pPr>
            <a:r>
              <a:rPr lang="en-US" sz="2400" b="1" u="sng" dirty="0">
                <a:solidFill>
                  <a:srgbClr val="0F6FC6"/>
                </a:solidFill>
              </a:rPr>
              <a:t>Advantages of  Communication: </a:t>
            </a:r>
          </a:p>
          <a:p>
            <a:pPr lvl="1">
              <a:buFont typeface="Courier New" panose="02070309020205020404" pitchFamily="49" charset="0"/>
              <a:buChar char="o"/>
            </a:pPr>
            <a:r>
              <a:rPr lang="en-US" sz="2000" dirty="0">
                <a:solidFill>
                  <a:schemeClr val="tx1"/>
                </a:solidFill>
              </a:rPr>
              <a:t>Improves teamwork.
Builds positive relationships.
Enhances quality of care. (Care Quality Commission, 2023)</a:t>
            </a:r>
          </a:p>
          <a:p>
            <a:pPr>
              <a:buFont typeface="Wingdings" panose="05000000000000000000" pitchFamily="2" charset="2"/>
              <a:buChar char="q"/>
            </a:pPr>
            <a:r>
              <a:rPr lang="en-US" sz="2400" b="1" u="sng" dirty="0">
                <a:solidFill>
                  <a:srgbClr val="0F6FC6"/>
                </a:solidFill>
              </a:rPr>
              <a:t>Disadvantages of Poor Communication:</a:t>
            </a:r>
            <a:r>
              <a:rPr lang="en-US" sz="2400" b="1" u="sng" dirty="0">
                <a:solidFill>
                  <a:schemeClr val="tx1"/>
                </a:solidFill>
              </a:rPr>
              <a:t> </a:t>
            </a:r>
          </a:p>
          <a:p>
            <a:pPr lvl="1">
              <a:buFont typeface="Courier New" panose="02070309020205020404" pitchFamily="49" charset="0"/>
              <a:buChar char="o"/>
            </a:pPr>
            <a:r>
              <a:rPr lang="en-US" sz="2000" dirty="0">
                <a:solidFill>
                  <a:schemeClr val="tx1"/>
                </a:solidFill>
              </a:rPr>
              <a:t>Misunderstandings may occur.
Mistakes can be made.
Affects the support provided. (NICE, 2023)</a:t>
            </a:r>
            <a:endParaRPr lang="en-US" sz="1600" dirty="0">
              <a:solidFill>
                <a:schemeClr val="tx1"/>
              </a:solidFill>
            </a:endParaRPr>
          </a:p>
        </p:txBody>
      </p:sp>
      <p:pic>
        <p:nvPicPr>
          <p:cNvPr id="5" name="Picture 4">
            <a:extLst>
              <a:ext uri="{FF2B5EF4-FFF2-40B4-BE49-F238E27FC236}">
                <a16:creationId xmlns:a16="http://schemas.microsoft.com/office/drawing/2014/main" id="{A0EBCB0E-4AF5-4327-006C-CC6C5F562754}"/>
              </a:ext>
            </a:extLst>
          </p:cNvPr>
          <p:cNvPicPr>
            <a:picLocks noChangeAspect="1"/>
          </p:cNvPicPr>
          <p:nvPr/>
        </p:nvPicPr>
        <p:blipFill>
          <a:blip r:embed="rId2"/>
          <a:stretch>
            <a:fillRect/>
          </a:stretch>
        </p:blipFill>
        <p:spPr>
          <a:xfrm>
            <a:off x="7759337" y="968016"/>
            <a:ext cx="4025707" cy="3146783"/>
          </a:xfrm>
          <a:prstGeom prst="rect">
            <a:avLst/>
          </a:prstGeom>
          <a:solidFill>
            <a:srgbClr val="155082"/>
          </a:solidFill>
          <a:ln w="12700">
            <a:solidFill>
              <a:schemeClr val="tx1"/>
            </a:solidFill>
          </a:ln>
          <a:effectLst>
            <a:glow rad="101600">
              <a:srgbClr val="487DB3"/>
            </a:glow>
            <a:outerShdw blurRad="50800" dist="38100" dir="8100000" algn="tr" rotWithShape="0">
              <a:prstClr val="black">
                <a:alpha val="40000"/>
              </a:prstClr>
            </a:outerShdw>
            <a:softEdge rad="317500"/>
          </a:effectLst>
          <a:scene3d>
            <a:camera prst="perspectiveFront"/>
            <a:lightRig rig="threePt" dir="t"/>
          </a:scene3d>
        </p:spPr>
      </p:pic>
    </p:spTree>
    <p:extLst>
      <p:ext uri="{BB962C8B-B14F-4D97-AF65-F5344CB8AC3E}">
        <p14:creationId xmlns:p14="http://schemas.microsoft.com/office/powerpoint/2010/main" val="4106268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B442-C62B-0B14-2539-C69631CEB98A}"/>
              </a:ext>
            </a:extLst>
          </p:cNvPr>
          <p:cNvSpPr>
            <a:spLocks noGrp="1"/>
          </p:cNvSpPr>
          <p:nvPr>
            <p:ph type="title"/>
          </p:nvPr>
        </p:nvSpPr>
        <p:spPr/>
        <p:txBody>
          <a:bodyPr>
            <a:normAutofit/>
          </a:bodyPr>
          <a:lstStyle/>
          <a:p>
            <a:pPr algn="ctr"/>
            <a:r>
              <a:rPr lang="en-US" sz="5400" b="1">
                <a:solidFill>
                  <a:srgbClr val="052858"/>
                </a:solidFill>
                <a:latin typeface="Tw Cen MT" panose="020B0602020104020603" pitchFamily="34" charset="0"/>
                <a:ea typeface="+mn-ea"/>
                <a:cs typeface="+mn-cs"/>
              </a:rPr>
              <a:t>Reflection:</a:t>
            </a:r>
          </a:p>
        </p:txBody>
      </p:sp>
      <p:sp>
        <p:nvSpPr>
          <p:cNvPr id="3" name="Content Placeholder 2">
            <a:extLst>
              <a:ext uri="{FF2B5EF4-FFF2-40B4-BE49-F238E27FC236}">
                <a16:creationId xmlns:a16="http://schemas.microsoft.com/office/drawing/2014/main" id="{EE7F9A28-708A-ACC4-2134-40E6559F30F1}"/>
              </a:ext>
            </a:extLst>
          </p:cNvPr>
          <p:cNvSpPr>
            <a:spLocks noGrp="1"/>
          </p:cNvSpPr>
          <p:nvPr>
            <p:ph idx="1"/>
          </p:nvPr>
        </p:nvSpPr>
        <p:spPr>
          <a:xfrm>
            <a:off x="1504831" y="1737360"/>
            <a:ext cx="9085778" cy="3995499"/>
          </a:xfrm>
        </p:spPr>
        <p:txBody>
          <a:bodyPr vert="horz" lIns="0" tIns="45720" rIns="0" bIns="45720" numCol="2" rtlCol="0">
            <a:noAutofit/>
          </a:bodyPr>
          <a:lstStyle/>
          <a:p>
            <a:pPr>
              <a:buFont typeface="Wingdings" panose="05000000000000000000" pitchFamily="2" charset="2"/>
              <a:buChar char="q"/>
            </a:pPr>
            <a:r>
              <a:rPr lang="en-US" dirty="0">
                <a:solidFill>
                  <a:schemeClr val="tx1"/>
                </a:solidFill>
              </a:rPr>
              <a:t> How good am I at communication? </a:t>
            </a:r>
          </a:p>
          <a:p>
            <a:pPr marL="457200" indent="-457200">
              <a:buFont typeface="+mj-lt"/>
              <a:buAutoNum type="arabicPeriod"/>
            </a:pPr>
            <a:r>
              <a:rPr lang="en-US" dirty="0">
                <a:solidFill>
                  <a:schemeClr val="tx1"/>
                </a:solidFill>
              </a:rPr>
              <a:t>I can listen and communicate clearly.
I work well with others.
I am becoming more confident.  </a:t>
            </a:r>
          </a:p>
          <a:p>
            <a:pPr>
              <a:buFont typeface="Wingdings" panose="05000000000000000000" pitchFamily="2" charset="2"/>
              <a:buChar char="q"/>
            </a:pPr>
            <a:r>
              <a:rPr lang="en-US" dirty="0">
                <a:solidFill>
                  <a:schemeClr val="tx1"/>
                </a:solidFill>
              </a:rPr>
              <a:t> Areas for Improvement </a:t>
            </a:r>
          </a:p>
          <a:p>
            <a:pPr marL="457200" indent="-457200">
              <a:buFont typeface="+mj-lt"/>
              <a:buAutoNum type="arabicPeriod"/>
            </a:pPr>
            <a:r>
              <a:rPr lang="en-US" dirty="0">
                <a:solidFill>
                  <a:schemeClr val="tx1"/>
                </a:solidFill>
              </a:rPr>
              <a:t>Improve confidence in group discussions.
Develop active listening skills.
Improve professional communication. </a:t>
            </a:r>
          </a:p>
          <a:p>
            <a:pPr>
              <a:buFont typeface="Wingdings" panose="05000000000000000000" pitchFamily="2" charset="2"/>
              <a:buChar char="q"/>
            </a:pPr>
            <a:r>
              <a:rPr lang="en-US" dirty="0">
                <a:solidFill>
                  <a:schemeClr val="tx1"/>
                </a:solidFill>
              </a:rPr>
              <a:t> Actions I Will Take </a:t>
            </a:r>
          </a:p>
          <a:p>
            <a:pPr marL="457200" indent="-457200">
              <a:buFont typeface="+mj-lt"/>
              <a:buAutoNum type="arabicPeriod"/>
            </a:pPr>
            <a:r>
              <a:rPr lang="en-US" dirty="0" err="1">
                <a:solidFill>
                  <a:schemeClr val="tx1"/>
                </a:solidFill>
              </a:rPr>
              <a:t>Practise</a:t>
            </a:r>
            <a:r>
              <a:rPr lang="en-US" dirty="0">
                <a:solidFill>
                  <a:schemeClr val="tx1"/>
                </a:solidFill>
              </a:rPr>
              <a:t> speaking in groups.
Ask questions and listen carefully.
Learn from feedback. </a:t>
            </a:r>
          </a:p>
          <a:p>
            <a:pPr>
              <a:buFont typeface="Wingdings" panose="05000000000000000000" pitchFamily="2" charset="2"/>
              <a:buChar char="q"/>
            </a:pPr>
            <a:r>
              <a:rPr lang="en-US" dirty="0">
                <a:solidFill>
                  <a:schemeClr val="tx1"/>
                </a:solidFill>
              </a:rPr>
              <a:t> My Own Example: </a:t>
            </a:r>
          </a:p>
          <a:p>
            <a:pPr>
              <a:buFont typeface="Courier New" panose="02070309020205020404" pitchFamily="49" charset="0"/>
              <a:buChar char="o"/>
            </a:pPr>
            <a:r>
              <a:rPr lang="en-US" dirty="0">
                <a:solidFill>
                  <a:schemeClr val="tx1"/>
                </a:solidFill>
              </a:rPr>
              <a:t>During a class activity, I shared ideas and listened to my classmates to complete a task successfully.</a:t>
            </a:r>
          </a:p>
        </p:txBody>
      </p:sp>
    </p:spTree>
    <p:extLst>
      <p:ext uri="{BB962C8B-B14F-4D97-AF65-F5344CB8AC3E}">
        <p14:creationId xmlns:p14="http://schemas.microsoft.com/office/powerpoint/2010/main" val="450270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39CD-FF67-2790-C5A1-CA3D676023FD}"/>
              </a:ext>
            </a:extLst>
          </p:cNvPr>
          <p:cNvSpPr>
            <a:spLocks noGrp="1"/>
          </p:cNvSpPr>
          <p:nvPr>
            <p:ph type="title"/>
          </p:nvPr>
        </p:nvSpPr>
        <p:spPr>
          <a:xfrm>
            <a:off x="996962" y="424544"/>
            <a:ext cx="10058400" cy="979714"/>
          </a:xfrm>
        </p:spPr>
        <p:txBody>
          <a:bodyPr>
            <a:normAutofit/>
          </a:bodyPr>
          <a:lstStyle/>
          <a:p>
            <a:pPr algn="ctr"/>
            <a:r>
              <a:rPr lang="en-US" sz="5400" b="1" dirty="0">
                <a:solidFill>
                  <a:srgbClr val="052858"/>
                </a:solidFill>
                <a:latin typeface="Tw Cen MT" panose="020B0602020104020603" pitchFamily="34" charset="0"/>
                <a:ea typeface="+mn-ea"/>
                <a:cs typeface="+mn-cs"/>
              </a:rPr>
              <a:t>Conclusion:</a:t>
            </a:r>
          </a:p>
        </p:txBody>
      </p:sp>
      <p:sp>
        <p:nvSpPr>
          <p:cNvPr id="3" name="Content Placeholder 2">
            <a:extLst>
              <a:ext uri="{FF2B5EF4-FFF2-40B4-BE49-F238E27FC236}">
                <a16:creationId xmlns:a16="http://schemas.microsoft.com/office/drawing/2014/main" id="{3A7B873C-7A57-1CB0-7AF0-D46FBD2C9F29}"/>
              </a:ext>
            </a:extLst>
          </p:cNvPr>
          <p:cNvSpPr>
            <a:spLocks noGrp="1"/>
          </p:cNvSpPr>
          <p:nvPr>
            <p:ph idx="1"/>
          </p:nvPr>
        </p:nvSpPr>
        <p:spPr>
          <a:xfrm>
            <a:off x="2115635" y="1536689"/>
            <a:ext cx="7960730" cy="3784621"/>
          </a:xfrm>
          <a:solidFill>
            <a:schemeClr val="bg1">
              <a:alpha val="68000"/>
            </a:schemeClr>
          </a:solidFill>
          <a:effectLst>
            <a:softEdge rad="63500"/>
          </a:effectLst>
        </p:spPr>
        <p:txBody>
          <a:bodyPr vert="horz" lIns="0" tIns="45720" rIns="0" bIns="45720" numCol="1" rtlCol="0">
            <a:noAutofit/>
          </a:bodyPr>
          <a:lstStyle/>
          <a:p>
            <a:pPr>
              <a:buFont typeface="Courier New" panose="02070309020205020404" pitchFamily="49" charset="0"/>
              <a:buChar char="o"/>
            </a:pPr>
            <a:r>
              <a:rPr lang="en-US" sz="2700" dirty="0"/>
              <a:t> Communication is essential in health and social care.
 It helps build trust and understand service users' needs.
 It improves teamwork and quality of care.
 It supports positive outcomes for service users.
 Good communication skills will help me in my future role as a social worker.</a:t>
            </a:r>
          </a:p>
        </p:txBody>
      </p:sp>
    </p:spTree>
    <p:extLst>
      <p:ext uri="{BB962C8B-B14F-4D97-AF65-F5344CB8AC3E}">
        <p14:creationId xmlns:p14="http://schemas.microsoft.com/office/powerpoint/2010/main" val="2419735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EDB00-00F3-D493-FD28-0F1F4EF79441}"/>
              </a:ext>
            </a:extLst>
          </p:cNvPr>
          <p:cNvSpPr>
            <a:spLocks noGrp="1"/>
          </p:cNvSpPr>
          <p:nvPr>
            <p:ph type="title"/>
          </p:nvPr>
        </p:nvSpPr>
        <p:spPr>
          <a:xfrm>
            <a:off x="1097280" y="420495"/>
            <a:ext cx="10058400" cy="748454"/>
          </a:xfrm>
        </p:spPr>
        <p:txBody>
          <a:bodyPr>
            <a:normAutofit/>
          </a:bodyPr>
          <a:lstStyle/>
          <a:p>
            <a:pPr algn="ctr"/>
            <a:r>
              <a:rPr lang="en-US" sz="4900" b="1" dirty="0">
                <a:solidFill>
                  <a:srgbClr val="052858"/>
                </a:solidFill>
                <a:latin typeface="Tw Cen MT" panose="020B0602020104020603" pitchFamily="34" charset="0"/>
              </a:rPr>
              <a:t>References:</a:t>
            </a:r>
            <a:endParaRPr lang="en-US" sz="4900" b="1" dirty="0">
              <a:solidFill>
                <a:srgbClr val="052858"/>
              </a:solidFill>
              <a:latin typeface="Tw Cen MT" panose="020B0602020104020603" pitchFamily="34" charset="0"/>
              <a:ea typeface="+mn-ea"/>
              <a:cs typeface="+mn-cs"/>
            </a:endParaRPr>
          </a:p>
        </p:txBody>
      </p:sp>
      <p:sp>
        <p:nvSpPr>
          <p:cNvPr id="3" name="Content Placeholder 2">
            <a:extLst>
              <a:ext uri="{FF2B5EF4-FFF2-40B4-BE49-F238E27FC236}">
                <a16:creationId xmlns:a16="http://schemas.microsoft.com/office/drawing/2014/main" id="{53F27A02-4B2B-1943-BFD1-680035D1F3BD}"/>
              </a:ext>
            </a:extLst>
          </p:cNvPr>
          <p:cNvSpPr>
            <a:spLocks noGrp="1"/>
          </p:cNvSpPr>
          <p:nvPr>
            <p:ph idx="1"/>
          </p:nvPr>
        </p:nvSpPr>
        <p:spPr>
          <a:xfrm>
            <a:off x="691977" y="1168949"/>
            <a:ext cx="10886303" cy="5034143"/>
          </a:xfrm>
          <a:solidFill>
            <a:schemeClr val="bg1">
              <a:alpha val="68000"/>
            </a:schemeClr>
          </a:solidFill>
          <a:effectLst>
            <a:softEdge rad="63500"/>
          </a:effectLst>
        </p:spPr>
        <p:txBody>
          <a:bodyPr vert="horz" lIns="0" tIns="45720" rIns="0" bIns="45720" numCol="1" rtlCol="0">
            <a:noAutofit/>
          </a:bodyPr>
          <a:lstStyle/>
          <a:p>
            <a:pPr>
              <a:buFont typeface="Courier New" panose="02070309020205020404" pitchFamily="49" charset="0"/>
              <a:buChar char="o"/>
            </a:pPr>
            <a:r>
              <a:rPr lang="en-US" sz="1800" dirty="0" err="1"/>
              <a:t>Berlo</a:t>
            </a:r>
            <a:r>
              <a:rPr lang="en-US" sz="1800" dirty="0"/>
              <a:t>, D.K. (1960) The Process of Communication: An Introduction to Theory and Practice. New York: Holt, Rinehart and Winston.
Care Quality Commission (2023) Effective communication in health and social care. Available at: </a:t>
            </a:r>
            <a:r>
              <a:rPr lang="en-US" sz="1800" u="sng" dirty="0">
                <a:hlinkClick r:id="rId2"/>
              </a:rPr>
              <a:t>https://www.cqc.org.uk</a:t>
            </a:r>
            <a:r>
              <a:rPr lang="en-US" sz="1800" dirty="0"/>
              <a:t>⁠ (Accessed: 16 June 2026).
National Health Service England (2023) Communication in health and care settings. Available at: </a:t>
            </a:r>
            <a:r>
              <a:rPr lang="en-US" sz="1800" u="sng" dirty="0">
                <a:hlinkClick r:id="rId3"/>
              </a:rPr>
              <a:t>https://www.england.nhs.uk/</a:t>
            </a:r>
            <a:r>
              <a:rPr lang="en-US" sz="1800" dirty="0"/>
              <a:t>  (Accessed: 3 June 2026).
National Institute for Health and Care Excellence (2023) Shared decision making. Available at: </a:t>
            </a:r>
            <a:r>
              <a:rPr lang="en-US" sz="1800" u="sng" dirty="0">
                <a:hlinkClick r:id="rId4"/>
              </a:rPr>
              <a:t>https://www.nice.org.uk/guidance/ng197</a:t>
            </a:r>
            <a:r>
              <a:rPr lang="en-US" sz="1800" dirty="0"/>
              <a:t> (Accessed: 16 June 2026).
Skills for Care (2023) Communication skills. Available at: </a:t>
            </a:r>
            <a:r>
              <a:rPr lang="en-US" sz="1800" u="sng" dirty="0">
                <a:hlinkClick r:id="rId5"/>
              </a:rPr>
              <a:t>https://www.skillsforcare.org.uk/</a:t>
            </a:r>
            <a:r>
              <a:rPr lang="en-US" sz="1800" u="sng" dirty="0"/>
              <a:t> </a:t>
            </a:r>
            <a:r>
              <a:rPr lang="en-US" sz="1800" dirty="0"/>
              <a:t> (Accessed: 3 June 2026).
Social Work England (2024) Professional standards. Available at: </a:t>
            </a:r>
            <a:r>
              <a:rPr lang="en-US" sz="1800" u="sng" dirty="0">
                <a:hlinkClick r:id="rId6"/>
              </a:rPr>
              <a:t>https://www.socialworkengland.org.uk/professional-standards/</a:t>
            </a:r>
            <a:r>
              <a:rPr lang="en-US" sz="1800" u="sng" dirty="0"/>
              <a:t> </a:t>
            </a:r>
            <a:r>
              <a:rPr lang="en-US" sz="1800" dirty="0"/>
              <a:t> (Accessed: 16 June 2026).
The King’s Fund (2023) Person-</a:t>
            </a:r>
            <a:r>
              <a:rPr lang="en-US" sz="1800" dirty="0" err="1"/>
              <a:t>centred</a:t>
            </a:r>
            <a:r>
              <a:rPr lang="en-US" sz="1800" dirty="0"/>
              <a:t> care. Available at: </a:t>
            </a:r>
            <a:r>
              <a:rPr lang="en-US" sz="1800" u="sng" dirty="0">
                <a:hlinkClick r:id="rId7"/>
              </a:rPr>
              <a:t>https://www.kingsfund.org.uk/</a:t>
            </a:r>
            <a:r>
              <a:rPr lang="en-US" sz="1800" u="sng" dirty="0"/>
              <a:t> </a:t>
            </a:r>
            <a:r>
              <a:rPr lang="en-US" sz="1800" dirty="0"/>
              <a:t>(Accessed: 16 June 2026).
World Health Organization (2023) Health communication. Available at: </a:t>
            </a:r>
            <a:r>
              <a:rPr lang="en-US" sz="1800" u="sng" dirty="0">
                <a:hlinkClick r:id="rId8"/>
              </a:rPr>
              <a:t>https://www.who.int/health-topics/health-promotion</a:t>
            </a:r>
            <a:r>
              <a:rPr lang="en-US" sz="1800" u="sng" dirty="0"/>
              <a:t> </a:t>
            </a:r>
            <a:r>
              <a:rPr lang="en-US" sz="1800" dirty="0"/>
              <a:t>(Accessed: 3 June 2026).</a:t>
            </a:r>
          </a:p>
        </p:txBody>
      </p:sp>
    </p:spTree>
    <p:extLst>
      <p:ext uri="{BB962C8B-B14F-4D97-AF65-F5344CB8AC3E}">
        <p14:creationId xmlns:p14="http://schemas.microsoft.com/office/powerpoint/2010/main" val="2761412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Graphic 3" descr="Group of people">
            <a:extLst>
              <a:ext uri="{FF2B5EF4-FFF2-40B4-BE49-F238E27FC236}">
                <a16:creationId xmlns:a16="http://schemas.microsoft.com/office/drawing/2014/main" id="{1DF00DB4-B58A-1926-7D67-2A1D8B9960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130058" y="617838"/>
            <a:ext cx="7717247" cy="4856204"/>
          </a:xfrm>
          <a:prstGeom prst="rect">
            <a:avLst/>
          </a:prstGeom>
        </p:spPr>
      </p:pic>
      <p:sp>
        <p:nvSpPr>
          <p:cNvPr id="2" name="Title 1">
            <a:extLst>
              <a:ext uri="{FF2B5EF4-FFF2-40B4-BE49-F238E27FC236}">
                <a16:creationId xmlns:a16="http://schemas.microsoft.com/office/drawing/2014/main" id="{765F9F01-B20C-EA1A-E62C-327144CC4402}"/>
              </a:ext>
            </a:extLst>
          </p:cNvPr>
          <p:cNvSpPr>
            <a:spLocks noGrp="1"/>
          </p:cNvSpPr>
          <p:nvPr>
            <p:ph type="title"/>
          </p:nvPr>
        </p:nvSpPr>
        <p:spPr>
          <a:xfrm>
            <a:off x="2344695" y="2057093"/>
            <a:ext cx="7717247" cy="1371907"/>
          </a:xfrm>
          <a:solidFill>
            <a:srgbClr val="4F82B5"/>
          </a:solidFill>
          <a:ln>
            <a:noFill/>
          </a:ln>
          <a:effectLst>
            <a:glow rad="139700">
              <a:srgbClr val="487DB3">
                <a:alpha val="40000"/>
              </a:srgbClr>
            </a:glow>
            <a:outerShdw blurRad="152400" dist="317500" dir="5400000" sx="90000" sy="-19000" rotWithShape="0">
              <a:prstClr val="black">
                <a:alpha val="15000"/>
              </a:prstClr>
            </a:outerShdw>
            <a:reflection blurRad="6350" stA="50000" endA="295" endPos="92000" dist="101600" dir="5400000" sy="-100000" algn="bl" rotWithShape="0"/>
          </a:effectLst>
        </p:spPr>
        <p:txBody>
          <a:bodyPr>
            <a:noAutofit/>
          </a:bodyPr>
          <a:lstStyle/>
          <a:p>
            <a:pPr algn="ctr"/>
            <a:r>
              <a:rPr lang="en-US" sz="9600" b="1" u="sng" dirty="0">
                <a:solidFill>
                  <a:schemeClr val="bg1"/>
                </a:solidFill>
                <a:effectLst>
                  <a:outerShdw blurRad="38100" dist="38100" dir="2700000" algn="tl">
                    <a:srgbClr val="000000">
                      <a:alpha val="43137"/>
                    </a:srgbClr>
                  </a:outerShdw>
                </a:effectLst>
                <a:latin typeface="Edwardian Script ITC" panose="030303020407070D0804" pitchFamily="66" charset="0"/>
                <a:ea typeface="+mn-ea"/>
                <a:cs typeface="+mn-cs"/>
              </a:rPr>
              <a:t>Thank you …..</a:t>
            </a:r>
          </a:p>
        </p:txBody>
      </p:sp>
    </p:spTree>
    <p:extLst>
      <p:ext uri="{BB962C8B-B14F-4D97-AF65-F5344CB8AC3E}">
        <p14:creationId xmlns:p14="http://schemas.microsoft.com/office/powerpoint/2010/main" val="2585949837"/>
      </p:ext>
    </p:extLst>
  </p:cSld>
  <p:clrMapOvr>
    <a:masterClrMapping/>
  </p:clrMapOvr>
</p:sld>
</file>

<file path=ppt/theme/theme1.xml><?xml version="1.0" encoding="utf-8"?>
<a:theme xmlns:a="http://schemas.openxmlformats.org/drawingml/2006/main" name="Retrospec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83</TotalTime>
  <Words>960</Words>
  <Application>Microsoft Office PowerPoint</Application>
  <PresentationFormat>Widescreen</PresentationFormat>
  <Paragraphs>56</Paragraphs>
  <Slides>10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Courier New</vt:lpstr>
      <vt:lpstr>Edwardian Script ITC</vt:lpstr>
      <vt:lpstr>Tw Cen MT</vt:lpstr>
      <vt:lpstr>Wingdings</vt:lpstr>
      <vt:lpstr>Retrospect</vt:lpstr>
      <vt:lpstr>PowerPoint Presentation</vt:lpstr>
      <vt:lpstr>Introduction and Definition of Communication:</vt:lpstr>
      <vt:lpstr>Why is Communication Important?</vt:lpstr>
      <vt:lpstr>Why I Chose Communication and My Future Role:</vt:lpstr>
      <vt:lpstr>Berlo’s Communication Model:</vt:lpstr>
      <vt:lpstr>Advantages, Disadvantages and Practical Example:</vt:lpstr>
      <vt:lpstr>Reflection:</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Misbah</dc:creator>
  <cp:lastModifiedBy>Andleeb Saeed</cp:lastModifiedBy>
  <cp:revision>13</cp:revision>
  <dcterms:created xsi:type="dcterms:W3CDTF">2026-06-09T18:04:57Z</dcterms:created>
  <dcterms:modified xsi:type="dcterms:W3CDTF">2026-06-18T17:11:02Z</dcterms:modified>
</cp:coreProperties>
</file>