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5" r:id="rId2"/>
  </p:sldMasterIdLst>
  <p:notesMasterIdLst>
    <p:notesMasterId r:id="rId26"/>
  </p:notesMasterIdLst>
  <p:sldIdLst>
    <p:sldId id="351" r:id="rId3"/>
    <p:sldId id="301" r:id="rId4"/>
    <p:sldId id="353" r:id="rId5"/>
    <p:sldId id="387" r:id="rId6"/>
    <p:sldId id="382" r:id="rId7"/>
    <p:sldId id="354" r:id="rId8"/>
    <p:sldId id="365" r:id="rId9"/>
    <p:sldId id="367" r:id="rId10"/>
    <p:sldId id="368" r:id="rId11"/>
    <p:sldId id="373" r:id="rId12"/>
    <p:sldId id="352" r:id="rId13"/>
    <p:sldId id="372" r:id="rId14"/>
    <p:sldId id="383" r:id="rId15"/>
    <p:sldId id="374" r:id="rId16"/>
    <p:sldId id="375" r:id="rId17"/>
    <p:sldId id="377" r:id="rId18"/>
    <p:sldId id="376" r:id="rId19"/>
    <p:sldId id="384" r:id="rId20"/>
    <p:sldId id="379" r:id="rId21"/>
    <p:sldId id="380" r:id="rId22"/>
    <p:sldId id="381" r:id="rId23"/>
    <p:sldId id="385" r:id="rId24"/>
    <p:sldId id="38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C80"/>
    <a:srgbClr val="ECDF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5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8954CF-B960-401E-AFDE-2232E6C67990}" type="datetimeFigureOut">
              <a:rPr lang="en-GB" smtClean="0"/>
              <a:t>23/05/2024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80B0C5-4D36-44AA-9515-145980F9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676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703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36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087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604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894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899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719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959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7462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681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4174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7276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4288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9783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9642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3958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23/05/2024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904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584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43835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75" y="2320053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BMSK4013 </a:t>
            </a:r>
            <a:br>
              <a:rPr lang="en-GB" altLang="en-US" sz="1800" dirty="0"/>
            </a:br>
            <a:r>
              <a:rPr lang="en-GB" sz="1800" dirty="0"/>
              <a:t>Management Communication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728417"/>
            <a:ext cx="6858000" cy="1665703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Management Communication</a:t>
            </a:r>
          </a:p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BMSK 4013</a:t>
            </a:r>
          </a:p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Revision </a:t>
            </a:r>
          </a:p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Motivation Models and Factors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09A556D-173A-39F4-1B48-D147E8615CA5}"/>
              </a:ext>
            </a:extLst>
          </p:cNvPr>
          <p:cNvSpPr/>
          <p:nvPr/>
        </p:nvSpPr>
        <p:spPr>
          <a:xfrm>
            <a:off x="203348" y="237539"/>
            <a:ext cx="8194032" cy="52829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09A813-CAD0-4C35-B64E-3139A4F56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348" y="237539"/>
            <a:ext cx="7886700" cy="562562"/>
          </a:xfrm>
        </p:spPr>
        <p:txBody>
          <a:bodyPr/>
          <a:lstStyle/>
          <a:p>
            <a:r>
              <a:rPr lang="en-GB" sz="3600" b="1" dirty="0">
                <a:latin typeface="+mn-lt"/>
              </a:rPr>
              <a:t>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5D42A-B64A-46F3-AEFC-460F1DF4C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348" y="1018385"/>
            <a:ext cx="8940652" cy="4821230"/>
          </a:xfrm>
        </p:spPr>
        <p:txBody>
          <a:bodyPr/>
          <a:lstStyle/>
          <a:p>
            <a:pPr marL="0" lvl="0" indent="0">
              <a:lnSpc>
                <a:spcPct val="115000"/>
              </a:lnSpc>
              <a:spcAft>
                <a:spcPts val="1800"/>
              </a:spcAft>
              <a:buNone/>
            </a:pP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Evaluate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theories of motivation relevant to your workplace</a:t>
            </a:r>
          </a:p>
          <a:p>
            <a:pPr marL="0" lvl="0" indent="0">
              <a:lnSpc>
                <a:spcPct val="115000"/>
              </a:lnSpc>
              <a:spcAft>
                <a:spcPts val="1800"/>
              </a:spcAft>
              <a:buNone/>
            </a:pP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Evaluate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principal factors that may affect performance and motivation in the workplace.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Select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theory </a:t>
            </a: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(one) 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 motivation - </a:t>
            </a: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apply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it to your workplace – 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Evaluate 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impact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0" dirty="0">
              <a:effectLst/>
              <a:latin typeface="Comic Sans MS" panose="030F0702030302020204" pitchFamily="66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kern="0" dirty="0"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en-GB" sz="1800" kern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 your workplace to apply </a:t>
            </a:r>
            <a:r>
              <a:rPr lang="en-GB" sz="1800" b="1" kern="0" dirty="0">
                <a:solidFill>
                  <a:srgbClr val="C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one</a:t>
            </a:r>
            <a:r>
              <a:rPr lang="en-GB" sz="1800" kern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theory, describing the impact</a:t>
            </a:r>
            <a:r>
              <a:rPr lang="en-GB" sz="1800" kern="0" dirty="0"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This ‘could’ look like a ‘talk through’ (write</a:t>
            </a:r>
            <a:r>
              <a:rPr lang="en-GB" sz="1800" kern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of the model you have chosen, adding examples from your work at each stage, commenting on whether they work, don’t work </a:t>
            </a:r>
            <a:r>
              <a:rPr lang="en-GB" sz="1800" b="1" kern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 why</a:t>
            </a:r>
            <a:r>
              <a:rPr lang="en-GB" sz="1800" kern="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1800"/>
              </a:spcAft>
              <a:buNone/>
            </a:pPr>
            <a:endParaRPr lang="en-GB" sz="24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74EEB58E-14C2-E5E3-5ABF-9E278E21BF39}"/>
              </a:ext>
            </a:extLst>
          </p:cNvPr>
          <p:cNvSpPr/>
          <p:nvPr/>
        </p:nvSpPr>
        <p:spPr>
          <a:xfrm>
            <a:off x="1375793" y="3884103"/>
            <a:ext cx="562063" cy="62917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296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F231456-A491-57B5-5BAB-5DE643A64314}"/>
              </a:ext>
            </a:extLst>
          </p:cNvPr>
          <p:cNvSpPr/>
          <p:nvPr/>
        </p:nvSpPr>
        <p:spPr>
          <a:xfrm>
            <a:off x="352338" y="1098958"/>
            <a:ext cx="3431097" cy="525816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DB15F78-B307-502A-90F8-845B9EBA85CE}"/>
              </a:ext>
            </a:extLst>
          </p:cNvPr>
          <p:cNvSpPr/>
          <p:nvPr/>
        </p:nvSpPr>
        <p:spPr>
          <a:xfrm>
            <a:off x="282142" y="3934437"/>
            <a:ext cx="3341902" cy="5285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9F503AD3-FB62-7B12-1EC1-8BEAD805BA26}"/>
              </a:ext>
            </a:extLst>
          </p:cNvPr>
          <p:cNvSpPr/>
          <p:nvPr/>
        </p:nvSpPr>
        <p:spPr>
          <a:xfrm rot="1956307" flipH="1">
            <a:off x="5026184" y="2652053"/>
            <a:ext cx="212041" cy="171434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54AA04D-B65F-CF1A-F5CF-841363EFE767}"/>
              </a:ext>
            </a:extLst>
          </p:cNvPr>
          <p:cNvSpPr/>
          <p:nvPr/>
        </p:nvSpPr>
        <p:spPr>
          <a:xfrm>
            <a:off x="4348557" y="1541249"/>
            <a:ext cx="4384381" cy="24006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09A556D-173A-39F4-1B48-D147E8615CA5}"/>
              </a:ext>
            </a:extLst>
          </p:cNvPr>
          <p:cNvSpPr/>
          <p:nvPr/>
        </p:nvSpPr>
        <p:spPr>
          <a:xfrm>
            <a:off x="203348" y="237539"/>
            <a:ext cx="8194032" cy="52829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09A813-CAD0-4C35-B64E-3139A4F56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348" y="237539"/>
            <a:ext cx="7886700" cy="562562"/>
          </a:xfrm>
        </p:spPr>
        <p:txBody>
          <a:bodyPr/>
          <a:lstStyle/>
          <a:p>
            <a:r>
              <a:rPr lang="en-GB" sz="3600" b="1" dirty="0">
                <a:latin typeface="+mn-lt"/>
              </a:rPr>
              <a:t>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5D42A-B64A-46F3-AEFC-460F1DF4C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142" y="1004100"/>
            <a:ext cx="8940652" cy="453628"/>
          </a:xfrm>
        </p:spPr>
        <p:txBody>
          <a:bodyPr/>
          <a:lstStyle/>
          <a:p>
            <a:pPr marL="0" lv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Define motivation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Quote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Paraphrase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</a:t>
            </a:r>
          </a:p>
          <a:p>
            <a:pPr marL="0" lvl="0" indent="0">
              <a:lnSpc>
                <a:spcPct val="115000"/>
              </a:lnSpc>
              <a:spcAft>
                <a:spcPts val="1800"/>
              </a:spcAft>
              <a:buNone/>
            </a:pPr>
            <a:endParaRPr lang="en-GB" sz="24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1800"/>
              </a:spcAft>
              <a:buNone/>
            </a:pPr>
            <a:r>
              <a:rPr lang="en-GB" sz="2400" b="1" kern="100" dirty="0">
                <a:solidFill>
                  <a:schemeClr val="bg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Make sure you include</a:t>
            </a:r>
            <a:b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7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b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Intrinsic motivation </a:t>
            </a:r>
            <a: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(internal motivation factors)</a:t>
            </a:r>
            <a:b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8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Extrinsic motivation </a:t>
            </a:r>
            <a: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(external motivation factors)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E4DBF1-80D8-DFDF-1393-CE440C0BE7D7}"/>
              </a:ext>
            </a:extLst>
          </p:cNvPr>
          <p:cNvSpPr txBox="1"/>
          <p:nvPr/>
        </p:nvSpPr>
        <p:spPr>
          <a:xfrm>
            <a:off x="4461809" y="1802858"/>
            <a:ext cx="435502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For more marks give examples, highlight the differences between intrinsic and extrinsic, which works best in different places </a:t>
            </a:r>
            <a:r>
              <a:rPr lang="en-GB" sz="1600" b="1" dirty="0">
                <a:solidFill>
                  <a:schemeClr val="bg1"/>
                </a:solidFill>
              </a:rPr>
              <a:t>and why (use the magic ‘because’ word…)</a:t>
            </a:r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Want even ‘bigger bucks’ (more marks)?</a:t>
            </a:r>
            <a:br>
              <a:rPr lang="en-GB" sz="1600" dirty="0">
                <a:solidFill>
                  <a:schemeClr val="bg1"/>
                </a:solidFill>
              </a:rPr>
            </a:br>
            <a:r>
              <a:rPr lang="en-GB" sz="2000" b="1" dirty="0">
                <a:solidFill>
                  <a:schemeClr val="bg1"/>
                </a:solidFill>
              </a:rPr>
              <a:t>Reference!</a:t>
            </a:r>
            <a:endParaRPr lang="en-GB" sz="1600" b="1" dirty="0">
              <a:solidFill>
                <a:schemeClr val="bg1"/>
              </a:solidFill>
            </a:endParaRP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4112CE40-8F37-A0B8-0D8F-05A52816FE24}"/>
              </a:ext>
            </a:extLst>
          </p:cNvPr>
          <p:cNvSpPr/>
          <p:nvPr/>
        </p:nvSpPr>
        <p:spPr>
          <a:xfrm>
            <a:off x="746620" y="3429000"/>
            <a:ext cx="784851" cy="43832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518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AADA092-8F60-89CF-BF7F-6415C4C0C35D}"/>
              </a:ext>
            </a:extLst>
          </p:cNvPr>
          <p:cNvSpPr/>
          <p:nvPr/>
        </p:nvSpPr>
        <p:spPr>
          <a:xfrm>
            <a:off x="203348" y="237539"/>
            <a:ext cx="8194032" cy="52829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F2BD9D9-D710-AF3D-A11E-8C4CB91F91A9}"/>
              </a:ext>
            </a:extLst>
          </p:cNvPr>
          <p:cNvSpPr/>
          <p:nvPr/>
        </p:nvSpPr>
        <p:spPr>
          <a:xfrm>
            <a:off x="696286" y="4479721"/>
            <a:ext cx="7977931" cy="12265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09A813-CAD0-4C35-B64E-3139A4F56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348" y="237539"/>
            <a:ext cx="7886700" cy="562562"/>
          </a:xfrm>
        </p:spPr>
        <p:txBody>
          <a:bodyPr/>
          <a:lstStyle/>
          <a:p>
            <a:r>
              <a:rPr lang="en-GB" sz="3600" b="1" dirty="0">
                <a:latin typeface="+mn-lt"/>
              </a:rPr>
              <a:t>Motivation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5D42A-B64A-46F3-AEFC-460F1DF4C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348" y="1151731"/>
            <a:ext cx="8940652" cy="2942097"/>
          </a:xfrm>
        </p:spPr>
        <p:txBody>
          <a:bodyPr/>
          <a:lstStyle/>
          <a:p>
            <a:pPr marL="0" lvl="0" indent="0">
              <a:lnSpc>
                <a:spcPct val="115000"/>
              </a:lnSpc>
              <a:spcAft>
                <a:spcPts val="1800"/>
              </a:spcAft>
              <a:buNone/>
            </a:pP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Evaluate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theories of motivation relevant to your workplace</a:t>
            </a:r>
            <a:endParaRPr lang="en-GB" sz="32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Maslow			 </a:t>
            </a: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Hierarchy of Needs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McC</a:t>
            </a:r>
            <a:r>
              <a:rPr lang="en-GB" sz="32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</a:t>
            </a: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elland	 </a:t>
            </a: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Human Motivation Theory</a:t>
            </a: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Herzberg 		 </a:t>
            </a: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Two Factor Theory of Motivation Hygiene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McGregor  	 </a:t>
            </a: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 – Y Theory</a:t>
            </a:r>
          </a:p>
          <a:p>
            <a:pPr marL="457200" lvl="1" indent="0">
              <a:lnSpc>
                <a:spcPct val="107000"/>
              </a:lnSpc>
              <a:buNone/>
            </a:pPr>
            <a:endParaRPr lang="en-GB" sz="24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Describe – 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description of the parts and what they do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24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Evaluate  - </a:t>
            </a:r>
            <a:r>
              <a:rPr lang="en-GB" sz="2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make a judgement on the parts, how well they do what</a:t>
            </a:r>
          </a:p>
          <a:p>
            <a:pPr marL="457200" lvl="1" indent="0">
              <a:lnSpc>
                <a:spcPct val="107000"/>
              </a:lnSpc>
              <a:buNone/>
            </a:pP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			intend to do, what does not work </a:t>
            </a:r>
            <a:r>
              <a:rPr lang="en-GB" sz="20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</a:t>
            </a:r>
            <a:r>
              <a:rPr lang="en-GB" sz="2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what does work</a:t>
            </a:r>
          </a:p>
          <a:p>
            <a:pPr marL="457200" lvl="1" indent="0">
              <a:lnSpc>
                <a:spcPct val="107000"/>
              </a:lnSpc>
              <a:buNone/>
            </a:pPr>
            <a:endParaRPr lang="en-GB" sz="24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endParaRPr lang="en-GB" sz="24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endParaRPr lang="en-GB" sz="24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endParaRPr lang="en-GB" sz="2400" b="1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buNone/>
            </a:pP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944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A1DE270-A15B-072A-D466-6806BA01D225}"/>
              </a:ext>
            </a:extLst>
          </p:cNvPr>
          <p:cNvSpPr/>
          <p:nvPr/>
        </p:nvSpPr>
        <p:spPr>
          <a:xfrm>
            <a:off x="4658466" y="781803"/>
            <a:ext cx="4317754" cy="248488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29BC4E2-A3F7-5659-98F8-265A1EF6E302}"/>
              </a:ext>
            </a:extLst>
          </p:cNvPr>
          <p:cNvSpPr/>
          <p:nvPr/>
        </p:nvSpPr>
        <p:spPr>
          <a:xfrm>
            <a:off x="119459" y="79208"/>
            <a:ext cx="8772704" cy="5962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09A813-CAD0-4C35-B64E-3139A4F56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37" y="8958"/>
            <a:ext cx="8546370" cy="679559"/>
          </a:xfrm>
        </p:spPr>
        <p:txBody>
          <a:bodyPr/>
          <a:lstStyle/>
          <a:p>
            <a:pPr lvl="1"/>
            <a:r>
              <a:rPr lang="en-GB" sz="3600" b="1" dirty="0">
                <a:latin typeface="+mn-lt"/>
              </a:rPr>
              <a:t>Maslow’s Hierarchy of Needs       </a:t>
            </a:r>
            <a:r>
              <a:rPr lang="en-GB" sz="2000" b="1" dirty="0">
                <a:latin typeface="+mn-lt"/>
              </a:rPr>
              <a:t>(1943)</a:t>
            </a:r>
            <a:endParaRPr lang="en-GB" sz="3600" b="1" dirty="0"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E4CB4B-0C89-49C5-EEA7-198158C29E98}"/>
              </a:ext>
            </a:extLst>
          </p:cNvPr>
          <p:cNvSpPr txBox="1"/>
          <p:nvPr/>
        </p:nvSpPr>
        <p:spPr>
          <a:xfrm>
            <a:off x="4615001" y="758767"/>
            <a:ext cx="4442929" cy="2754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Key Points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800" dirty="0">
                <a:solidFill>
                  <a:prstClr val="black"/>
                </a:solidFill>
                <a:latin typeface="Arial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600" dirty="0">
                <a:solidFill>
                  <a:prstClr val="black"/>
                </a:solidFill>
                <a:latin typeface="Arial"/>
              </a:rPr>
              <a:t>5 levels</a:t>
            </a:r>
            <a:br>
              <a:rPr lang="en-US" sz="1600" dirty="0">
                <a:solidFill>
                  <a:prstClr val="black"/>
                </a:solidFill>
                <a:latin typeface="Arial"/>
              </a:rPr>
            </a:br>
            <a:r>
              <a:rPr lang="en-US" sz="100" dirty="0">
                <a:solidFill>
                  <a:prstClr val="black"/>
                </a:solidFill>
                <a:latin typeface="Arial"/>
              </a:rPr>
              <a:t>.</a:t>
            </a:r>
            <a:endParaRPr lang="en-US" sz="300" dirty="0">
              <a:solidFill>
                <a:prstClr val="black"/>
              </a:solidFill>
              <a:latin typeface="Arial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One satisfied before the next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</a:b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(Model revised 1970 with additional needs)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600" dirty="0">
                <a:solidFill>
                  <a:prstClr val="black"/>
                </a:solidFill>
                <a:latin typeface="Arial"/>
              </a:rPr>
              <a:t>W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hen a lower tier of ‘needs’ is fulfilled, the next tier up becomes the primary source of motivation.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Only a small percentage of the population reaches the state of self-</a:t>
            </a:r>
            <a:r>
              <a:rPr kumimoji="0" lang="en-US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actualisation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8ABF6A-7E5C-DECA-7200-081009C9BC4F}"/>
              </a:ext>
            </a:extLst>
          </p:cNvPr>
          <p:cNvSpPr txBox="1"/>
          <p:nvPr/>
        </p:nvSpPr>
        <p:spPr>
          <a:xfrm>
            <a:off x="273635" y="3641321"/>
            <a:ext cx="442578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Advantages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Ease of 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across different disciplines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in personal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(Adjust ‘self’ or environment to motivate</a:t>
            </a:r>
            <a:r>
              <a:rPr lang="en-GB" sz="1600" dirty="0"/>
              <a:t>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C364C35-9094-069E-5566-F98FA49B9192}"/>
              </a:ext>
            </a:extLst>
          </p:cNvPr>
          <p:cNvSpPr txBox="1"/>
          <p:nvPr/>
        </p:nvSpPr>
        <p:spPr>
          <a:xfrm>
            <a:off x="4246117" y="3635765"/>
            <a:ext cx="5142452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Disadvantages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Does not consider different cultures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Over simplified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Ignores external factors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(that might stop an individual meet a need)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Evidence indicates you can move between needs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(Not ‘complete’ one before the next need)</a:t>
            </a:r>
          </a:p>
          <a:p>
            <a:endParaRPr lang="en-GB" sz="1600" dirty="0"/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589F9A27-DA01-9BEC-F3B1-2ABFBB3986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144" b="17648"/>
          <a:stretch/>
        </p:blipFill>
        <p:spPr>
          <a:xfrm>
            <a:off x="86070" y="874930"/>
            <a:ext cx="4572396" cy="2407641"/>
          </a:xfrm>
          <a:prstGeom prst="rect">
            <a:avLst/>
          </a:prstGeom>
        </p:spPr>
      </p:pic>
      <p:sp>
        <p:nvSpPr>
          <p:cNvPr id="9" name="Arrow: Down 8">
            <a:extLst>
              <a:ext uri="{FF2B5EF4-FFF2-40B4-BE49-F238E27FC236}">
                <a16:creationId xmlns:a16="http://schemas.microsoft.com/office/drawing/2014/main" id="{1F9DF78E-F8EA-9CAF-4215-04C736992B5E}"/>
              </a:ext>
            </a:extLst>
          </p:cNvPr>
          <p:cNvSpPr/>
          <p:nvPr/>
        </p:nvSpPr>
        <p:spPr>
          <a:xfrm flipV="1">
            <a:off x="21967" y="1332450"/>
            <a:ext cx="975501" cy="1817941"/>
          </a:xfrm>
          <a:prstGeom prst="downArrow">
            <a:avLst/>
          </a:prstGeom>
          <a:gradFill flip="none" rotWithShape="1">
            <a:gsLst>
              <a:gs pos="87145">
                <a:srgbClr val="FF0000"/>
              </a:gs>
              <a:gs pos="70650">
                <a:schemeClr val="accent2">
                  <a:lumMod val="60000"/>
                  <a:lumOff val="40000"/>
                </a:schemeClr>
              </a:gs>
              <a:gs pos="58714">
                <a:schemeClr val="accent4">
                  <a:lumMod val="40000"/>
                  <a:lumOff val="60000"/>
                </a:schemeClr>
              </a:gs>
              <a:gs pos="19000">
                <a:schemeClr val="accent6">
                  <a:lumMod val="60000"/>
                  <a:lumOff val="40000"/>
                </a:schemeClr>
              </a:gs>
              <a:gs pos="38000">
                <a:schemeClr val="accent4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E1ED3957-F381-F675-F8A5-0C93BBEE3C97}"/>
              </a:ext>
            </a:extLst>
          </p:cNvPr>
          <p:cNvSpPr/>
          <p:nvPr/>
        </p:nvSpPr>
        <p:spPr>
          <a:xfrm flipV="1">
            <a:off x="21967" y="898364"/>
            <a:ext cx="975501" cy="417680"/>
          </a:xfrm>
          <a:prstGeom prst="downArrow">
            <a:avLst>
              <a:gd name="adj1" fmla="val 50000"/>
              <a:gd name="adj2" fmla="val 4799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41B57C-D480-8A52-D64A-4A8B307B4DB1}"/>
              </a:ext>
            </a:extLst>
          </p:cNvPr>
          <p:cNvSpPr txBox="1"/>
          <p:nvPr/>
        </p:nvSpPr>
        <p:spPr>
          <a:xfrm>
            <a:off x="297247" y="2076043"/>
            <a:ext cx="363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BE4D19-68F2-BD3D-3E90-284163795ADB}"/>
              </a:ext>
            </a:extLst>
          </p:cNvPr>
          <p:cNvSpPr txBox="1"/>
          <p:nvPr/>
        </p:nvSpPr>
        <p:spPr>
          <a:xfrm>
            <a:off x="273635" y="880758"/>
            <a:ext cx="363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0F75E4-F0D1-6754-D6D6-0C5C0C7806C1}"/>
              </a:ext>
            </a:extLst>
          </p:cNvPr>
          <p:cNvSpPr txBox="1"/>
          <p:nvPr/>
        </p:nvSpPr>
        <p:spPr>
          <a:xfrm>
            <a:off x="429394" y="3166797"/>
            <a:ext cx="46011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D</a:t>
            </a:r>
            <a:r>
              <a:rPr lang="en-GB" sz="1200" dirty="0"/>
              <a:t> = Deficiency needs  </a:t>
            </a:r>
            <a:r>
              <a:rPr lang="en-GB" sz="1200" b="1" dirty="0"/>
              <a:t>G</a:t>
            </a:r>
            <a:r>
              <a:rPr lang="en-GB" sz="1200" dirty="0"/>
              <a:t> = Growth needs</a:t>
            </a:r>
          </a:p>
        </p:txBody>
      </p:sp>
    </p:spTree>
    <p:extLst>
      <p:ext uri="{BB962C8B-B14F-4D97-AF65-F5344CB8AC3E}">
        <p14:creationId xmlns:p14="http://schemas.microsoft.com/office/powerpoint/2010/main" val="2474095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B704B29-1D1B-60E1-DC64-E26FBBC1DA5E}"/>
              </a:ext>
            </a:extLst>
          </p:cNvPr>
          <p:cNvSpPr/>
          <p:nvPr/>
        </p:nvSpPr>
        <p:spPr>
          <a:xfrm>
            <a:off x="5458369" y="4609292"/>
            <a:ext cx="3291348" cy="889154"/>
          </a:xfrm>
          <a:prstGeom prst="round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1E9E772-5EB7-B6E4-0C3B-175DC772F582}"/>
              </a:ext>
            </a:extLst>
          </p:cNvPr>
          <p:cNvSpPr/>
          <p:nvPr/>
        </p:nvSpPr>
        <p:spPr>
          <a:xfrm>
            <a:off x="170390" y="4161666"/>
            <a:ext cx="3755658" cy="66278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9086B59-F7EA-911D-B589-A57B77B7DBD1}"/>
              </a:ext>
            </a:extLst>
          </p:cNvPr>
          <p:cNvSpPr/>
          <p:nvPr/>
        </p:nvSpPr>
        <p:spPr>
          <a:xfrm>
            <a:off x="203348" y="2928376"/>
            <a:ext cx="4077049" cy="69577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F0E5AD2-0E09-7D82-C747-7C890CA6E892}"/>
              </a:ext>
            </a:extLst>
          </p:cNvPr>
          <p:cNvSpPr/>
          <p:nvPr/>
        </p:nvSpPr>
        <p:spPr>
          <a:xfrm>
            <a:off x="203348" y="1753299"/>
            <a:ext cx="2620365" cy="637563"/>
          </a:xfrm>
          <a:prstGeom prst="roundRect">
            <a:avLst/>
          </a:prstGeom>
          <a:solidFill>
            <a:srgbClr val="FF7C80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C03E0C9-8ECB-3ACC-8988-D96CDC53AC97}"/>
              </a:ext>
            </a:extLst>
          </p:cNvPr>
          <p:cNvSpPr/>
          <p:nvPr/>
        </p:nvSpPr>
        <p:spPr>
          <a:xfrm>
            <a:off x="38736" y="178814"/>
            <a:ext cx="8772704" cy="59623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09A813-CAD0-4C35-B64E-3139A4F56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348" y="170994"/>
            <a:ext cx="8901916" cy="1325563"/>
          </a:xfrm>
        </p:spPr>
        <p:txBody>
          <a:bodyPr/>
          <a:lstStyle/>
          <a:p>
            <a:pPr lvl="1"/>
            <a:r>
              <a:rPr lang="en-GB" sz="3600" b="1" dirty="0">
                <a:latin typeface="+mn-lt"/>
              </a:rPr>
              <a:t>McClelland’s Three Needs Theory   </a:t>
            </a:r>
            <a:r>
              <a:rPr lang="en-GB" sz="2000" b="1" dirty="0">
                <a:latin typeface="+mn-lt"/>
              </a:rPr>
              <a:t>(1987)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5D42A-B64A-46F3-AEFC-460F1DF4C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346" y="720009"/>
            <a:ext cx="8901916" cy="496301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Suggests that each </a:t>
            </a:r>
            <a:r>
              <a:rPr lang="en-GB" sz="2000" b="1" dirty="0"/>
              <a:t>person</a:t>
            </a:r>
            <a:r>
              <a:rPr lang="en-GB" sz="2000" dirty="0"/>
              <a:t> has three basic motivational ‘</a:t>
            </a:r>
            <a:r>
              <a:rPr lang="en-GB" sz="2000" b="1" dirty="0"/>
              <a:t>needs’</a:t>
            </a:r>
            <a:br>
              <a:rPr lang="en-GB" sz="2000" b="1" dirty="0"/>
            </a:br>
            <a:r>
              <a:rPr lang="en-US" sz="2000" b="1" dirty="0"/>
              <a:t>regardless</a:t>
            </a:r>
            <a:r>
              <a:rPr lang="en-US" sz="2000" dirty="0"/>
              <a:t> of gender, culture, or age</a:t>
            </a:r>
            <a:r>
              <a:rPr lang="en-GB" sz="2000" dirty="0"/>
              <a:t>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/>
              <a:t>Need of power</a:t>
            </a:r>
          </a:p>
          <a:p>
            <a:pPr marL="0" marR="0" lvl="0" indent="0" algn="l" defTabSz="385763" rtl="0" eaLnBrk="1" fontAlgn="auto" latinLnBrk="0" hangingPunct="1">
              <a:lnSpc>
                <a:spcPct val="150000"/>
              </a:lnSpc>
              <a:spcBef>
                <a:spcPts val="422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Like to control others and be in charge.</a:t>
            </a:r>
            <a:endParaRPr lang="en-GB" sz="2800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/>
              <a:t>Need for achievement</a:t>
            </a:r>
          </a:p>
          <a:p>
            <a:pPr marL="0" marR="0" lvl="0" indent="0" algn="l" defTabSz="385763" rtl="0" eaLnBrk="1" fontAlgn="auto" latinLnBrk="0" hangingPunct="1">
              <a:lnSpc>
                <a:spcPct val="150000"/>
              </a:lnSpc>
              <a:spcBef>
                <a:spcPts val="422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Like to solve problems and achieve goals.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/>
              <a:t>Need for affiliation</a:t>
            </a:r>
          </a:p>
          <a:p>
            <a:pPr marL="0" marR="0" lvl="0" indent="0" algn="l" defTabSz="385763" rtl="0" eaLnBrk="1" fontAlgn="auto" latinLnBrk="0" hangingPunct="1">
              <a:lnSpc>
                <a:spcPct val="150000"/>
              </a:lnSpc>
              <a:spcBef>
                <a:spcPts val="422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Don't like to stand out or take risk.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  <a:b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</a:b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Value relationships above anything else.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800" b="1" dirty="0"/>
          </a:p>
          <a:p>
            <a:pPr marL="0" indent="0">
              <a:lnSpc>
                <a:spcPct val="150000"/>
              </a:lnSpc>
              <a:buNone/>
            </a:pPr>
            <a:endParaRPr lang="en-GB" sz="2800" b="1" dirty="0"/>
          </a:p>
          <a:p>
            <a:pPr>
              <a:lnSpc>
                <a:spcPct val="150000"/>
              </a:lnSpc>
            </a:pPr>
            <a:endParaRPr lang="en-GB" sz="2000" b="1" dirty="0"/>
          </a:p>
          <a:p>
            <a:pPr>
              <a:lnSpc>
                <a:spcPct val="150000"/>
              </a:lnSpc>
            </a:pPr>
            <a:endParaRPr lang="en-GB" sz="2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231C8F-4384-36C5-D968-819656EE73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8215" y="1359554"/>
            <a:ext cx="4077049" cy="3133503"/>
          </a:xfrm>
          <a:prstGeom prst="rect">
            <a:avLst/>
          </a:prstGeom>
          <a:effectLst>
            <a:softEdge rad="1143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EC6B84A-9E9F-22F4-FCCC-FAC808FB0DFF}"/>
              </a:ext>
            </a:extLst>
          </p:cNvPr>
          <p:cNvSpPr txBox="1"/>
          <p:nvPr/>
        </p:nvSpPr>
        <p:spPr>
          <a:xfrm>
            <a:off x="5458369" y="4539949"/>
            <a:ext cx="3471285" cy="889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385763" rtl="0" eaLnBrk="1" fontAlgn="auto" latinLnBrk="0" hangingPunct="1">
              <a:lnSpc>
                <a:spcPct val="150000"/>
              </a:lnSpc>
              <a:spcBef>
                <a:spcPts val="422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Use this information to lead, praise, and motivate your team more effectively, and to better structure your team's roles.</a:t>
            </a:r>
            <a:endParaRPr kumimoji="0" lang="en-GB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652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0405CE5-AB11-2280-FD93-E5A2E2A08BCD}"/>
              </a:ext>
            </a:extLst>
          </p:cNvPr>
          <p:cNvSpPr/>
          <p:nvPr/>
        </p:nvSpPr>
        <p:spPr>
          <a:xfrm>
            <a:off x="26216" y="153649"/>
            <a:ext cx="8772704" cy="59623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3E9E321-9B85-3251-1F86-FF602BCF0A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12154" y="4902966"/>
            <a:ext cx="1031846" cy="7933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0D1BB59-E9E8-A1C5-FB2F-0457815CF9D3}"/>
              </a:ext>
            </a:extLst>
          </p:cNvPr>
          <p:cNvSpPr txBox="1"/>
          <p:nvPr/>
        </p:nvSpPr>
        <p:spPr>
          <a:xfrm>
            <a:off x="0" y="1022566"/>
            <a:ext cx="4940470" cy="45397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Advantages include:</a:t>
            </a:r>
          </a:p>
          <a:p>
            <a:endParaRPr lang="en-GB" sz="700" b="1" dirty="0"/>
          </a:p>
          <a:p>
            <a:r>
              <a:rPr lang="en-US" sz="1600" b="1" dirty="0"/>
              <a:t>Specificity and Application</a:t>
            </a:r>
            <a:r>
              <a:rPr lang="en-US" sz="1400" dirty="0"/>
              <a:t>: </a:t>
            </a:r>
            <a:r>
              <a:rPr lang="en-US" sz="1200" dirty="0"/>
              <a:t>Highly specific in identifying the key motivational drivers. Allows for targeted interventions in leadership development and team composition.</a:t>
            </a:r>
          </a:p>
          <a:p>
            <a:endParaRPr lang="en-US" sz="1400" dirty="0"/>
          </a:p>
          <a:p>
            <a:r>
              <a:rPr lang="en-US" sz="1600" b="1" dirty="0"/>
              <a:t>Predictive Power</a:t>
            </a:r>
            <a:r>
              <a:rPr lang="en-US" sz="1400" b="1" dirty="0"/>
              <a:t>: </a:t>
            </a:r>
            <a:r>
              <a:rPr lang="en-US" sz="1200" dirty="0"/>
              <a:t>Predicts individual behaviours in various settings. E.g. Someone with a high need for achievement might excel in roles that require innovation and personal initiative.</a:t>
            </a:r>
          </a:p>
          <a:p>
            <a:endParaRPr lang="en-US" sz="1200" dirty="0"/>
          </a:p>
          <a:p>
            <a:r>
              <a:rPr lang="en-US" sz="1600" b="1" dirty="0" err="1"/>
              <a:t>Customisation</a:t>
            </a:r>
            <a:r>
              <a:rPr lang="en-US" sz="1600" b="1" dirty="0"/>
              <a:t> in Management: </a:t>
            </a:r>
            <a:r>
              <a:rPr lang="en-US" sz="1200" dirty="0"/>
              <a:t>Understanding an individual's </a:t>
            </a:r>
            <a:r>
              <a:rPr lang="en-US" sz="1200" b="1" dirty="0"/>
              <a:t>dominant </a:t>
            </a:r>
            <a:r>
              <a:rPr lang="en-US" sz="1200" dirty="0"/>
              <a:t>needs can help managers alter their approach. E.g. Employees driven by the need for affiliation might be more responsive to team-oriented environments.</a:t>
            </a:r>
          </a:p>
          <a:p>
            <a:endParaRPr lang="en-US" sz="1200" dirty="0"/>
          </a:p>
          <a:p>
            <a:r>
              <a:rPr lang="en-US" sz="1600" b="1" dirty="0"/>
              <a:t>Enhanced Team Dynamics: </a:t>
            </a:r>
            <a:r>
              <a:rPr lang="en-US" sz="1200" dirty="0"/>
              <a:t>Teams can be designed that are balanced and more effective, aligning tasks with motivational drivers.</a:t>
            </a:r>
            <a:br>
              <a:rPr lang="en-US" sz="1200" dirty="0"/>
            </a:br>
            <a:endParaRPr lang="en-US" sz="1200" dirty="0"/>
          </a:p>
          <a:p>
            <a:r>
              <a:rPr lang="en-US" sz="1600" b="1" dirty="0"/>
              <a:t>Cultural Adaptability</a:t>
            </a:r>
            <a:r>
              <a:rPr lang="en-US" sz="1400" b="1" dirty="0"/>
              <a:t>:</a:t>
            </a:r>
            <a:r>
              <a:rPr lang="en-US" sz="1400" dirty="0"/>
              <a:t> </a:t>
            </a:r>
            <a:r>
              <a:rPr lang="en-US" sz="1200" dirty="0"/>
              <a:t>Acknowledges in part that cultural backgrounds can influence the dominance of these needs, making it useful globally.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3FCB33-A695-FB17-3A74-233CF890DE39}"/>
              </a:ext>
            </a:extLst>
          </p:cNvPr>
          <p:cNvSpPr txBox="1"/>
          <p:nvPr/>
        </p:nvSpPr>
        <p:spPr>
          <a:xfrm>
            <a:off x="5050822" y="1046842"/>
            <a:ext cx="394991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Disadvantages (limitations) include:</a:t>
            </a:r>
          </a:p>
          <a:p>
            <a:endParaRPr lang="en-US" sz="1200" dirty="0"/>
          </a:p>
          <a:p>
            <a:r>
              <a:rPr lang="en-US" sz="1600" b="1" dirty="0"/>
              <a:t>Measurement Challenges</a:t>
            </a:r>
            <a:r>
              <a:rPr lang="en-US" sz="1400" dirty="0"/>
              <a:t>: </a:t>
            </a:r>
            <a:r>
              <a:rPr lang="en-US" sz="1200" dirty="0"/>
              <a:t>Assessing an individual’s dominant needs often requires complex and subjective methods.</a:t>
            </a:r>
          </a:p>
          <a:p>
            <a:endParaRPr lang="en-US" sz="1200" dirty="0"/>
          </a:p>
          <a:p>
            <a:r>
              <a:rPr lang="en-US" sz="1600" b="1" dirty="0"/>
              <a:t>Oversimplification of Motivation</a:t>
            </a:r>
            <a:r>
              <a:rPr lang="en-US" sz="1200" b="1" dirty="0"/>
              <a:t>: </a:t>
            </a:r>
            <a:r>
              <a:rPr lang="en-US" sz="1200" dirty="0"/>
              <a:t>Reduces motivation to three main needs</a:t>
            </a:r>
          </a:p>
          <a:p>
            <a:endParaRPr lang="en-US" sz="1200" dirty="0"/>
          </a:p>
          <a:p>
            <a:r>
              <a:rPr lang="en-US" sz="1600" b="1" dirty="0"/>
              <a:t>Cultural Bias: </a:t>
            </a:r>
            <a:r>
              <a:rPr lang="en-US" sz="1200" dirty="0"/>
              <a:t>Still mainly based on Western </a:t>
            </a:r>
            <a:r>
              <a:rPr lang="en-US" sz="1200" dirty="0" err="1"/>
              <a:t>industrialised</a:t>
            </a:r>
            <a:r>
              <a:rPr lang="en-US" sz="1200" dirty="0"/>
              <a:t> settings. It may not fully capture the motivational factors significant in non-Western cultures, even if it acknowledges culture matters.</a:t>
            </a:r>
          </a:p>
          <a:p>
            <a:endParaRPr lang="en-US" sz="1200" dirty="0"/>
          </a:p>
          <a:p>
            <a:r>
              <a:rPr lang="en-US" sz="1600" b="1" dirty="0"/>
              <a:t>Static Model: </a:t>
            </a:r>
            <a:r>
              <a:rPr lang="en-US" sz="1200" dirty="0"/>
              <a:t>Views ‘</a:t>
            </a:r>
            <a:r>
              <a:rPr lang="en-US" sz="1200" b="1" dirty="0"/>
              <a:t>needs’</a:t>
            </a:r>
            <a:r>
              <a:rPr lang="en-US" sz="1200" dirty="0"/>
              <a:t> as relatively static once Developed. Doesn't account for evolving personal</a:t>
            </a:r>
          </a:p>
          <a:p>
            <a:r>
              <a:rPr lang="en-US" sz="1200" dirty="0"/>
              <a:t>motivations over time and different life stages.</a:t>
            </a:r>
          </a:p>
          <a:p>
            <a:endParaRPr lang="en-US" sz="120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F6AF929-9958-A76C-4C20-8326DFF70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23" y="153649"/>
            <a:ext cx="7886700" cy="584584"/>
          </a:xfrm>
        </p:spPr>
        <p:txBody>
          <a:bodyPr/>
          <a:lstStyle/>
          <a:p>
            <a:pPr lvl="1"/>
            <a:r>
              <a:rPr lang="en-GB" sz="3200" b="1" dirty="0">
                <a:latin typeface="+mn-lt"/>
              </a:rPr>
              <a:t>McClelland's Three Needs Theory</a:t>
            </a:r>
          </a:p>
        </p:txBody>
      </p:sp>
    </p:spTree>
    <p:extLst>
      <p:ext uri="{BB962C8B-B14F-4D97-AF65-F5344CB8AC3E}">
        <p14:creationId xmlns:p14="http://schemas.microsoft.com/office/powerpoint/2010/main" val="41325276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6322D19-C7A7-918B-90DE-753990285825}"/>
              </a:ext>
            </a:extLst>
          </p:cNvPr>
          <p:cNvSpPr/>
          <p:nvPr/>
        </p:nvSpPr>
        <p:spPr>
          <a:xfrm>
            <a:off x="38736" y="237538"/>
            <a:ext cx="8772704" cy="69364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09A813-CAD0-4C35-B64E-3139A4F56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23" y="237538"/>
            <a:ext cx="9821497" cy="805394"/>
          </a:xfrm>
        </p:spPr>
        <p:txBody>
          <a:bodyPr/>
          <a:lstStyle/>
          <a:p>
            <a:pPr lvl="1"/>
            <a:r>
              <a:rPr lang="en-US" sz="3600" b="1" dirty="0">
                <a:latin typeface="+mn-lt"/>
              </a:rPr>
              <a:t>Herzberg </a:t>
            </a:r>
            <a:r>
              <a:rPr lang="en-US" sz="2400" b="1" dirty="0">
                <a:latin typeface="+mn-lt"/>
              </a:rPr>
              <a:t>Two Factor Theory </a:t>
            </a:r>
            <a:r>
              <a:rPr lang="en-US" sz="2800" b="1" dirty="0">
                <a:latin typeface="+mn-lt"/>
              </a:rPr>
              <a:t>(</a:t>
            </a:r>
            <a:r>
              <a:rPr lang="en-US" sz="2000" b="1" dirty="0">
                <a:latin typeface="+mn-lt"/>
              </a:rPr>
              <a:t>of Motivation Hygiene) </a:t>
            </a:r>
            <a:r>
              <a:rPr lang="en-US" sz="1600" b="1" dirty="0">
                <a:latin typeface="+mn-lt"/>
              </a:rPr>
              <a:t>(1959)</a:t>
            </a:r>
            <a:br>
              <a:rPr lang="en-US" sz="2000" b="1" dirty="0">
                <a:latin typeface="+mn-lt"/>
              </a:rPr>
            </a:b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5D42A-B64A-46F3-AEFC-460F1DF4C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23" y="1202323"/>
            <a:ext cx="8967831" cy="411981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Distinguishes between </a:t>
            </a:r>
            <a:r>
              <a:rPr lang="en-US" sz="2400" b="1" dirty="0"/>
              <a:t>two factors</a:t>
            </a:r>
            <a:r>
              <a:rPr lang="en-US" sz="2800" b="1" dirty="0"/>
              <a:t>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00" b="1" dirty="0"/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b="1" dirty="0">
                <a:solidFill>
                  <a:schemeClr val="accent6">
                    <a:lumMod val="50000"/>
                  </a:schemeClr>
                </a:solidFill>
              </a:rPr>
              <a:t>Motivating factors </a:t>
            </a:r>
            <a:r>
              <a:rPr lang="en-US" sz="2400" b="1" dirty="0"/>
              <a:t>(motivators)</a:t>
            </a:r>
            <a:r>
              <a:rPr lang="en-US" sz="2400" dirty="0"/>
              <a:t> </a:t>
            </a:r>
            <a:r>
              <a:rPr lang="en-US" sz="2000" dirty="0"/>
              <a:t>(</a:t>
            </a:r>
            <a:r>
              <a:rPr lang="en-US" sz="2000" b="1" dirty="0"/>
              <a:t>truly motivate</a:t>
            </a:r>
            <a:r>
              <a:rPr lang="en-US" sz="2000" dirty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Include </a:t>
            </a:r>
            <a:r>
              <a:rPr lang="en-US" sz="2000" b="1" dirty="0"/>
              <a:t>factors</a:t>
            </a:r>
            <a:r>
              <a:rPr lang="en-US" sz="2000" dirty="0"/>
              <a:t> such as achievement, recognition,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work itself, responsibility, and advancement.</a:t>
            </a:r>
            <a:br>
              <a:rPr lang="en-US" sz="2000" dirty="0"/>
            </a:br>
            <a:r>
              <a:rPr lang="en-US" sz="500" dirty="0"/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b="1" dirty="0">
                <a:solidFill>
                  <a:srgbClr val="C00000"/>
                </a:solidFill>
              </a:rPr>
              <a:t>Hygiene factors </a:t>
            </a:r>
            <a:r>
              <a:rPr lang="en-US" sz="2000" dirty="0"/>
              <a:t>(prevent dissatisfaction </a:t>
            </a:r>
            <a:r>
              <a:rPr lang="en-US" sz="2000" b="1" dirty="0"/>
              <a:t>but do not motivate</a:t>
            </a:r>
            <a:r>
              <a:rPr lang="en-US" sz="2000" dirty="0"/>
              <a:t>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Include </a:t>
            </a:r>
            <a:r>
              <a:rPr lang="en-US" sz="2000" b="1" dirty="0"/>
              <a:t>factors</a:t>
            </a:r>
            <a:r>
              <a:rPr lang="en-US" sz="2000" dirty="0"/>
              <a:t> such as company policies, supervision, salary, interpersonal relations, and working conditions.</a:t>
            </a:r>
            <a:endParaRPr lang="en-GB" sz="2000" dirty="0"/>
          </a:p>
        </p:txBody>
      </p:sp>
      <p:pic>
        <p:nvPicPr>
          <p:cNvPr id="4" name="Content Placeholder 15">
            <a:extLst>
              <a:ext uri="{FF2B5EF4-FFF2-40B4-BE49-F238E27FC236}">
                <a16:creationId xmlns:a16="http://schemas.microsoft.com/office/drawing/2014/main" id="{A5CDD0DC-F270-457E-9221-848C3AC564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2765" y="1661019"/>
            <a:ext cx="2492112" cy="22818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softEdge rad="228600"/>
          </a:effectLst>
        </p:spPr>
      </p:pic>
    </p:spTree>
    <p:extLst>
      <p:ext uri="{BB962C8B-B14F-4D97-AF65-F5344CB8AC3E}">
        <p14:creationId xmlns:p14="http://schemas.microsoft.com/office/powerpoint/2010/main" val="3214411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13624B8-7891-9E9A-11D2-74454D896F10}"/>
              </a:ext>
            </a:extLst>
          </p:cNvPr>
          <p:cNvSpPr/>
          <p:nvPr/>
        </p:nvSpPr>
        <p:spPr>
          <a:xfrm>
            <a:off x="95331" y="69772"/>
            <a:ext cx="8772704" cy="69364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E0095466-D1B8-C72A-40B7-46E2BC6235E1}"/>
              </a:ext>
            </a:extLst>
          </p:cNvPr>
          <p:cNvSpPr/>
          <p:nvPr/>
        </p:nvSpPr>
        <p:spPr>
          <a:xfrm>
            <a:off x="64811" y="3078163"/>
            <a:ext cx="2279409" cy="1200329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D6BD05C3-9BB6-DA2B-383B-2B0D4578FD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7944" y="479869"/>
            <a:ext cx="6933159" cy="6348082"/>
          </a:xfrm>
          <a:solidFill>
            <a:schemeClr val="accent2">
              <a:lumMod val="40000"/>
              <a:lumOff val="60000"/>
            </a:schemeClr>
          </a:solidFill>
          <a:effectLst>
            <a:softEdge rad="228600"/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75095A8-EDD8-3214-F0A3-70F5EDB473E3}"/>
              </a:ext>
            </a:extLst>
          </p:cNvPr>
          <p:cNvSpPr txBox="1"/>
          <p:nvPr/>
        </p:nvSpPr>
        <p:spPr>
          <a:xfrm>
            <a:off x="443656" y="2018015"/>
            <a:ext cx="20759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Motivators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8D41BB2-ECE0-A2A0-0FA5-41C5F8DE46A5}"/>
              </a:ext>
            </a:extLst>
          </p:cNvPr>
          <p:cNvSpPr txBox="1"/>
          <p:nvPr/>
        </p:nvSpPr>
        <p:spPr>
          <a:xfrm>
            <a:off x="48497" y="4952963"/>
            <a:ext cx="23864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Hygienic Factors</a:t>
            </a:r>
          </a:p>
        </p:txBody>
      </p:sp>
      <p:sp>
        <p:nvSpPr>
          <p:cNvPr id="20" name="Left Brace 19">
            <a:extLst>
              <a:ext uri="{FF2B5EF4-FFF2-40B4-BE49-F238E27FC236}">
                <a16:creationId xmlns:a16="http://schemas.microsoft.com/office/drawing/2014/main" id="{63BE1DD6-9A2B-F570-6DB3-30914DC0D24E}"/>
              </a:ext>
            </a:extLst>
          </p:cNvPr>
          <p:cNvSpPr/>
          <p:nvPr/>
        </p:nvSpPr>
        <p:spPr>
          <a:xfrm>
            <a:off x="2197113" y="1022902"/>
            <a:ext cx="704675" cy="2449158"/>
          </a:xfrm>
          <a:prstGeom prst="leftBrace">
            <a:avLst/>
          </a:prstGeom>
          <a:ln w="3492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Left Brace 20">
            <a:extLst>
              <a:ext uri="{FF2B5EF4-FFF2-40B4-BE49-F238E27FC236}">
                <a16:creationId xmlns:a16="http://schemas.microsoft.com/office/drawing/2014/main" id="{FEF05A50-4AE0-44FB-D240-843673E5DB8C}"/>
              </a:ext>
            </a:extLst>
          </p:cNvPr>
          <p:cNvSpPr/>
          <p:nvPr/>
        </p:nvSpPr>
        <p:spPr>
          <a:xfrm>
            <a:off x="2205606" y="3889088"/>
            <a:ext cx="704675" cy="2688563"/>
          </a:xfrm>
          <a:prstGeom prst="leftBrace">
            <a:avLst/>
          </a:prstGeom>
          <a:ln w="3492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5C69078-4AD0-40A1-5E49-6757BF9E9194}"/>
              </a:ext>
            </a:extLst>
          </p:cNvPr>
          <p:cNvSpPr txBox="1"/>
          <p:nvPr/>
        </p:nvSpPr>
        <p:spPr>
          <a:xfrm>
            <a:off x="64811" y="3038357"/>
            <a:ext cx="244868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Herzberg</a:t>
            </a:r>
          </a:p>
          <a:p>
            <a:r>
              <a:rPr lang="en-US" b="1" dirty="0"/>
              <a:t>Two Factor Theory</a:t>
            </a:r>
          </a:p>
          <a:p>
            <a:r>
              <a:rPr lang="en-US" sz="1400" b="1" dirty="0"/>
              <a:t>(of Motivation Hygiene</a:t>
            </a:r>
            <a:r>
              <a:rPr lang="en-US" sz="1600" b="1" dirty="0"/>
              <a:t>) (1959)</a:t>
            </a:r>
            <a:endParaRPr lang="en-GB" sz="1600" b="1" dirty="0"/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BC893B40-3AF9-AEAA-07EF-002A58683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013" y="0"/>
            <a:ext cx="9813107" cy="805394"/>
          </a:xfrm>
        </p:spPr>
        <p:txBody>
          <a:bodyPr/>
          <a:lstStyle/>
          <a:p>
            <a:pPr lvl="1"/>
            <a:r>
              <a:rPr lang="en-US" sz="3600" b="1" dirty="0">
                <a:latin typeface="+mn-lt"/>
              </a:rPr>
              <a:t>Herzberg </a:t>
            </a:r>
            <a:r>
              <a:rPr lang="en-US" sz="2400" b="1" dirty="0">
                <a:latin typeface="+mn-lt"/>
              </a:rPr>
              <a:t>Two Factor Theory </a:t>
            </a:r>
            <a:r>
              <a:rPr lang="en-US" sz="2800" b="1" dirty="0">
                <a:latin typeface="+mn-lt"/>
              </a:rPr>
              <a:t>(</a:t>
            </a:r>
            <a:r>
              <a:rPr lang="en-US" sz="2000" b="1" dirty="0">
                <a:latin typeface="+mn-lt"/>
              </a:rPr>
              <a:t>of Motivation Hygiene) </a:t>
            </a:r>
            <a:r>
              <a:rPr lang="en-US" sz="1600" b="1" dirty="0">
                <a:latin typeface="+mn-lt"/>
              </a:rPr>
              <a:t>(1959)</a:t>
            </a:r>
            <a:br>
              <a:rPr lang="en-US" sz="2000" b="1" dirty="0">
                <a:latin typeface="+mn-lt"/>
              </a:rPr>
            </a:br>
            <a:endParaRPr lang="en-GB" sz="36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92532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EEB85A5-97F8-64C6-E7BD-B7D9911CF46D}"/>
              </a:ext>
            </a:extLst>
          </p:cNvPr>
          <p:cNvSpPr/>
          <p:nvPr/>
        </p:nvSpPr>
        <p:spPr>
          <a:xfrm>
            <a:off x="228514" y="150108"/>
            <a:ext cx="8772704" cy="69364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09A813-CAD0-4C35-B64E-3139A4F56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283" y="1112611"/>
            <a:ext cx="3420696" cy="676862"/>
          </a:xfrm>
        </p:spPr>
        <p:txBody>
          <a:bodyPr/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Motivators </a:t>
            </a: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include</a:t>
            </a: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5D42A-B64A-46F3-AEFC-460F1DF4C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560" y="1826225"/>
            <a:ext cx="4065252" cy="3711109"/>
          </a:xfrm>
        </p:spPr>
        <p:txBody>
          <a:bodyPr/>
          <a:lstStyle/>
          <a:p>
            <a:r>
              <a:rPr lang="en-US" sz="1800" dirty="0"/>
              <a:t>Achievement</a:t>
            </a:r>
          </a:p>
          <a:p>
            <a:r>
              <a:rPr lang="en-US" sz="1800" dirty="0"/>
              <a:t>Recognition </a:t>
            </a:r>
          </a:p>
          <a:p>
            <a:r>
              <a:rPr lang="en-US" sz="1800" dirty="0"/>
              <a:t>Enjoyment of Work Itself performed.</a:t>
            </a:r>
          </a:p>
          <a:p>
            <a:r>
              <a:rPr lang="en-US" sz="1800" dirty="0"/>
              <a:t>Responsibility </a:t>
            </a:r>
          </a:p>
          <a:p>
            <a:r>
              <a:rPr lang="en-US" sz="1800" dirty="0"/>
              <a:t>Opportunities for personal growth, promotion, and career development.</a:t>
            </a:r>
          </a:p>
          <a:p>
            <a:r>
              <a:rPr lang="en-US" sz="1800" dirty="0"/>
              <a:t>Autonomy</a:t>
            </a:r>
          </a:p>
          <a:p>
            <a:r>
              <a:rPr lang="en-US" sz="1800" dirty="0"/>
              <a:t>Meaningfulness</a:t>
            </a:r>
          </a:p>
          <a:p>
            <a:r>
              <a:rPr lang="en-US" sz="1800" dirty="0"/>
              <a:t>Personal Development</a:t>
            </a:r>
          </a:p>
          <a:p>
            <a:r>
              <a:rPr lang="en-US" sz="1800" dirty="0"/>
              <a:t>Creativity</a:t>
            </a: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F39AACB-E8D8-9C73-63B9-A12CAFB819E0}"/>
              </a:ext>
            </a:extLst>
          </p:cNvPr>
          <p:cNvSpPr txBox="1">
            <a:spLocks/>
          </p:cNvSpPr>
          <p:nvPr/>
        </p:nvSpPr>
        <p:spPr>
          <a:xfrm>
            <a:off x="4614866" y="1112611"/>
            <a:ext cx="4386352" cy="913301"/>
          </a:xfrm>
          <a:prstGeom prst="rect">
            <a:avLst/>
          </a:prstGeom>
        </p:spPr>
        <p:txBody>
          <a:bodyPr/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rgbClr val="C00000"/>
                </a:solidFill>
                <a:latin typeface="+mn-lt"/>
              </a:rPr>
              <a:t>Hygiene Factors </a:t>
            </a:r>
            <a:r>
              <a:rPr lang="en-GB" sz="2400" b="1" dirty="0">
                <a:solidFill>
                  <a:srgbClr val="C00000"/>
                </a:solidFill>
                <a:latin typeface="+mn-lt"/>
              </a:rPr>
              <a:t>include</a:t>
            </a:r>
            <a:r>
              <a:rPr lang="en-GB" sz="2800" b="1" dirty="0">
                <a:solidFill>
                  <a:srgbClr val="C00000"/>
                </a:solidFill>
                <a:latin typeface="+mn-lt"/>
              </a:rPr>
              <a:t>: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457782-4097-E314-C3D6-D491AC371C3E}"/>
              </a:ext>
            </a:extLst>
          </p:cNvPr>
          <p:cNvSpPr txBox="1"/>
          <p:nvPr/>
        </p:nvSpPr>
        <p:spPr>
          <a:xfrm>
            <a:off x="4529135" y="1789473"/>
            <a:ext cx="45720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Clear, fair, and consistently applied company policies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Quality of supervision and management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Adequate compensation and fair pay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Relationships with peers, superiors, and subordinates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Working Conditions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Job Security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Benefits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 ability to balance out undue stress.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Company Culture and Values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258518A-55A0-620A-5431-192DF67B77DF}"/>
              </a:ext>
            </a:extLst>
          </p:cNvPr>
          <p:cNvSpPr txBox="1">
            <a:spLocks/>
          </p:cNvSpPr>
          <p:nvPr/>
        </p:nvSpPr>
        <p:spPr>
          <a:xfrm>
            <a:off x="203347" y="125603"/>
            <a:ext cx="9813107" cy="805394"/>
          </a:xfrm>
          <a:prstGeom prst="rect">
            <a:avLst/>
          </a:prstGeom>
        </p:spPr>
        <p:txBody>
          <a:bodyPr/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1"/>
            <a:r>
              <a:rPr lang="en-US" sz="3600" b="1" kern="0" dirty="0">
                <a:solidFill>
                  <a:sysClr val="windowText" lastClr="000000"/>
                </a:solidFill>
                <a:latin typeface="+mn-lt"/>
              </a:rPr>
              <a:t>Herzberg </a:t>
            </a:r>
            <a:r>
              <a:rPr lang="en-US" sz="2400" b="1" kern="0" dirty="0">
                <a:solidFill>
                  <a:sysClr val="windowText" lastClr="000000"/>
                </a:solidFill>
                <a:latin typeface="+mn-lt"/>
              </a:rPr>
              <a:t>Two Factor Theory </a:t>
            </a:r>
            <a:r>
              <a:rPr lang="en-US" sz="2800" b="1" kern="0" dirty="0">
                <a:solidFill>
                  <a:sysClr val="windowText" lastClr="000000"/>
                </a:solidFill>
                <a:latin typeface="+mn-lt"/>
              </a:rPr>
              <a:t>(</a:t>
            </a:r>
            <a:r>
              <a:rPr lang="en-US" sz="2000" b="1" kern="0" dirty="0">
                <a:solidFill>
                  <a:sysClr val="windowText" lastClr="000000"/>
                </a:solidFill>
                <a:latin typeface="+mn-lt"/>
              </a:rPr>
              <a:t>of Motivation Hygiene) (1959)</a:t>
            </a:r>
            <a:br>
              <a:rPr lang="en-US" sz="2800" b="1" kern="0" dirty="0">
                <a:solidFill>
                  <a:sysClr val="windowText" lastClr="000000"/>
                </a:solidFill>
                <a:latin typeface="+mn-lt"/>
              </a:rPr>
            </a:br>
            <a:endParaRPr lang="en-GB" sz="3600" b="1" kern="0" dirty="0">
              <a:solidFill>
                <a:sysClr val="windowText" lastClr="00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56787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A50BD1A-4D4A-B25E-733E-6C9EEBC7F3B3}"/>
              </a:ext>
            </a:extLst>
          </p:cNvPr>
          <p:cNvSpPr/>
          <p:nvPr/>
        </p:nvSpPr>
        <p:spPr>
          <a:xfrm>
            <a:off x="185648" y="68871"/>
            <a:ext cx="8772704" cy="69364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534" y="1596641"/>
            <a:ext cx="7886700" cy="3435292"/>
          </a:xfrm>
        </p:spPr>
        <p:txBody>
          <a:bodyPr/>
          <a:lstStyle/>
          <a:p>
            <a:pPr marL="0" indent="0">
              <a:buNone/>
            </a:pPr>
            <a:r>
              <a:rPr lang="en-US" sz="2400" b="1" dirty="0"/>
              <a:t>Hygiene factors </a:t>
            </a:r>
            <a:r>
              <a:rPr lang="en-US" sz="2400" dirty="0"/>
              <a:t>are crucial to prevent employee dissatisfaction and turnover.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Addressing these areas can help ensure a stable and committed workforce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However, they may not increase motivation and job satisfaction as much as the </a:t>
            </a:r>
            <a:r>
              <a:rPr lang="en-US" sz="2400" b="1" dirty="0"/>
              <a:t>motivators </a:t>
            </a:r>
            <a:r>
              <a:rPr lang="en-US" sz="2400" dirty="0"/>
              <a:t>can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3CA9F42-CD6E-B6B4-3565-EDEA8227A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534" y="978143"/>
            <a:ext cx="7886700" cy="618498"/>
          </a:xfrm>
        </p:spPr>
        <p:txBody>
          <a:bodyPr/>
          <a:lstStyle/>
          <a:p>
            <a:r>
              <a:rPr lang="en-GB" sz="3200" b="1" dirty="0">
                <a:latin typeface="+mn-lt"/>
              </a:rPr>
              <a:t>Key points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6986B89-9F4D-A858-F0C3-7BD4CEC63FC7}"/>
              </a:ext>
            </a:extLst>
          </p:cNvPr>
          <p:cNvSpPr txBox="1">
            <a:spLocks/>
          </p:cNvSpPr>
          <p:nvPr/>
        </p:nvSpPr>
        <p:spPr>
          <a:xfrm>
            <a:off x="259534" y="68871"/>
            <a:ext cx="9813107" cy="805394"/>
          </a:xfrm>
          <a:prstGeom prst="rect">
            <a:avLst/>
          </a:prstGeom>
        </p:spPr>
        <p:txBody>
          <a:bodyPr/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1"/>
            <a:r>
              <a:rPr lang="en-US" sz="3600" b="1" kern="0" dirty="0">
                <a:solidFill>
                  <a:sysClr val="windowText" lastClr="000000"/>
                </a:solidFill>
                <a:latin typeface="+mn-lt"/>
              </a:rPr>
              <a:t>Herzberg </a:t>
            </a:r>
            <a:r>
              <a:rPr lang="en-US" sz="2400" b="1" kern="0" dirty="0">
                <a:solidFill>
                  <a:sysClr val="windowText" lastClr="000000"/>
                </a:solidFill>
                <a:latin typeface="+mn-lt"/>
              </a:rPr>
              <a:t>Two Factor Theory </a:t>
            </a:r>
            <a:r>
              <a:rPr lang="en-US" sz="2800" b="1" kern="0" dirty="0">
                <a:solidFill>
                  <a:sysClr val="windowText" lastClr="000000"/>
                </a:solidFill>
                <a:latin typeface="+mn-lt"/>
              </a:rPr>
              <a:t>(</a:t>
            </a:r>
            <a:r>
              <a:rPr lang="en-US" sz="2000" b="1" kern="0" dirty="0">
                <a:solidFill>
                  <a:sysClr val="windowText" lastClr="000000"/>
                </a:solidFill>
                <a:latin typeface="+mn-lt"/>
              </a:rPr>
              <a:t>of Motivation Hygiene) </a:t>
            </a:r>
            <a:r>
              <a:rPr lang="en-US" sz="1600" b="1" kern="0" dirty="0">
                <a:solidFill>
                  <a:sysClr val="windowText" lastClr="000000"/>
                </a:solidFill>
                <a:latin typeface="+mn-lt"/>
              </a:rPr>
              <a:t>(1959)</a:t>
            </a:r>
            <a:br>
              <a:rPr lang="en-US" sz="2000" b="1" kern="0" dirty="0">
                <a:solidFill>
                  <a:sysClr val="windowText" lastClr="000000"/>
                </a:solidFill>
                <a:latin typeface="+mn-lt"/>
              </a:rPr>
            </a:br>
            <a:endParaRPr lang="en-GB" sz="3600" b="1" kern="0" dirty="0">
              <a:solidFill>
                <a:sysClr val="windowText" lastClr="00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16477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rrow: Right 1">
            <a:extLst>
              <a:ext uri="{FF2B5EF4-FFF2-40B4-BE49-F238E27FC236}">
                <a16:creationId xmlns:a16="http://schemas.microsoft.com/office/drawing/2014/main" id="{9924AB53-AE93-2488-8E10-DC10F6AC1D1B}"/>
              </a:ext>
            </a:extLst>
          </p:cNvPr>
          <p:cNvSpPr/>
          <p:nvPr/>
        </p:nvSpPr>
        <p:spPr>
          <a:xfrm rot="19082370">
            <a:off x="3595015" y="4313485"/>
            <a:ext cx="1166070" cy="22081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D83C327-F86E-A7C7-9E16-E57650AFDBF0}"/>
              </a:ext>
            </a:extLst>
          </p:cNvPr>
          <p:cNvSpPr/>
          <p:nvPr/>
        </p:nvSpPr>
        <p:spPr>
          <a:xfrm>
            <a:off x="2826127" y="4741100"/>
            <a:ext cx="1109799" cy="66141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A50BD1A-4D4A-B25E-733E-6C9EEBC7F3B3}"/>
              </a:ext>
            </a:extLst>
          </p:cNvPr>
          <p:cNvSpPr/>
          <p:nvPr/>
        </p:nvSpPr>
        <p:spPr>
          <a:xfrm>
            <a:off x="185648" y="68871"/>
            <a:ext cx="8772704" cy="69364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035" y="1145510"/>
            <a:ext cx="2995394" cy="4566980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3CA9F42-CD6E-B6B4-3565-EDEA8227A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04" y="874265"/>
            <a:ext cx="4538796" cy="3664179"/>
          </a:xfrm>
        </p:spPr>
        <p:txBody>
          <a:bodyPr/>
          <a:lstStyle/>
          <a:p>
            <a:r>
              <a:rPr lang="en-US" sz="1600" b="1" dirty="0">
                <a:latin typeface="+mn-lt"/>
              </a:rPr>
              <a:t>Advantages</a:t>
            </a:r>
            <a:br>
              <a:rPr lang="en-US" sz="1200" dirty="0">
                <a:latin typeface="+mn-lt"/>
              </a:rPr>
            </a:br>
            <a:br>
              <a:rPr lang="en-US" sz="1200" dirty="0">
                <a:latin typeface="+mn-lt"/>
              </a:rPr>
            </a:br>
            <a:r>
              <a:rPr lang="en-US" sz="1400" b="1" dirty="0">
                <a:latin typeface="+mn-lt"/>
              </a:rPr>
              <a:t>Increased Understanding: </a:t>
            </a:r>
            <a:r>
              <a:rPr lang="en-US" sz="1400" dirty="0">
                <a:latin typeface="+mn-lt"/>
              </a:rPr>
              <a:t>Clear distinctions between factors that lead to job satisfaction and those that prevent dissatisfaction, helping managers better understand what motivates employees.</a:t>
            </a:r>
            <a:br>
              <a:rPr lang="en-US" sz="1400" dirty="0">
                <a:latin typeface="+mn-lt"/>
              </a:rPr>
            </a:br>
            <a:br>
              <a:rPr lang="en-US" sz="1400" dirty="0">
                <a:latin typeface="+mn-lt"/>
              </a:rPr>
            </a:br>
            <a:r>
              <a:rPr lang="en-US" sz="1400" b="1" dirty="0">
                <a:latin typeface="+mn-lt"/>
              </a:rPr>
              <a:t>Focus on Motivation</a:t>
            </a:r>
            <a:r>
              <a:rPr lang="en-US" sz="1400" dirty="0">
                <a:latin typeface="+mn-lt"/>
              </a:rPr>
              <a:t>: It </a:t>
            </a:r>
            <a:r>
              <a:rPr lang="en-US" sz="1400" dirty="0" err="1">
                <a:latin typeface="+mn-lt"/>
              </a:rPr>
              <a:t>emphasises</a:t>
            </a:r>
            <a:r>
              <a:rPr lang="en-US" sz="1400" dirty="0">
                <a:latin typeface="+mn-lt"/>
              </a:rPr>
              <a:t> motivators such as recognition and achievement, leading to greater job satisfaction and improved performance.</a:t>
            </a:r>
            <a:br>
              <a:rPr lang="en-US" sz="1400" dirty="0">
                <a:latin typeface="+mn-lt"/>
              </a:rPr>
            </a:br>
            <a:br>
              <a:rPr lang="en-US" sz="1400" dirty="0">
                <a:latin typeface="+mn-lt"/>
              </a:rPr>
            </a:br>
            <a:r>
              <a:rPr lang="en-US" sz="1400" b="1" dirty="0">
                <a:latin typeface="+mn-lt"/>
              </a:rPr>
              <a:t>Improves Job Design: </a:t>
            </a:r>
            <a:r>
              <a:rPr lang="en-US" sz="1400" dirty="0">
                <a:latin typeface="+mn-lt"/>
              </a:rPr>
              <a:t>Encourages </a:t>
            </a:r>
            <a:r>
              <a:rPr lang="en-US" sz="1400" dirty="0" err="1">
                <a:latin typeface="+mn-lt"/>
              </a:rPr>
              <a:t>organisations</a:t>
            </a:r>
            <a:r>
              <a:rPr lang="en-US" sz="1400" dirty="0">
                <a:latin typeface="+mn-lt"/>
              </a:rPr>
              <a:t> to design jobs that enhance motivators for employees.</a:t>
            </a:r>
            <a:br>
              <a:rPr lang="en-US" sz="1400" dirty="0">
                <a:latin typeface="+mn-lt"/>
              </a:rPr>
            </a:br>
            <a:br>
              <a:rPr lang="en-US" sz="1400" dirty="0">
                <a:latin typeface="+mn-lt"/>
              </a:rPr>
            </a:br>
            <a:r>
              <a:rPr lang="en-US" sz="1400" b="1" dirty="0">
                <a:latin typeface="+mn-lt"/>
              </a:rPr>
              <a:t>Employee Retention: </a:t>
            </a:r>
            <a:r>
              <a:rPr lang="en-US" sz="1400" dirty="0" err="1">
                <a:latin typeface="+mn-lt"/>
              </a:rPr>
              <a:t>Organisations</a:t>
            </a:r>
            <a:r>
              <a:rPr lang="en-US" sz="1400" dirty="0">
                <a:latin typeface="+mn-lt"/>
              </a:rPr>
              <a:t> can reduce employee turnover by addressing the root causes of dissatisfaction while simultaneously fostering a motivating work environment.</a:t>
            </a:r>
            <a:br>
              <a:rPr lang="en-US" sz="1400" dirty="0">
                <a:latin typeface="+mn-lt"/>
              </a:rPr>
            </a:br>
            <a:br>
              <a:rPr lang="en-US" sz="1400" dirty="0">
                <a:latin typeface="+mn-lt"/>
              </a:rPr>
            </a:br>
            <a:endParaRPr lang="en-GB" sz="1200" dirty="0">
              <a:latin typeface="+mn-lt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6986B89-9F4D-A858-F0C3-7BD4CEC63FC7}"/>
              </a:ext>
            </a:extLst>
          </p:cNvPr>
          <p:cNvSpPr txBox="1">
            <a:spLocks/>
          </p:cNvSpPr>
          <p:nvPr/>
        </p:nvSpPr>
        <p:spPr>
          <a:xfrm>
            <a:off x="259534" y="68871"/>
            <a:ext cx="9813107" cy="805394"/>
          </a:xfrm>
          <a:prstGeom prst="rect">
            <a:avLst/>
          </a:prstGeom>
        </p:spPr>
        <p:txBody>
          <a:bodyPr/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1"/>
            <a:r>
              <a:rPr lang="en-US" sz="3600" b="1" kern="0" dirty="0">
                <a:solidFill>
                  <a:sysClr val="windowText" lastClr="000000"/>
                </a:solidFill>
                <a:latin typeface="+mn-lt"/>
              </a:rPr>
              <a:t>Herzberg </a:t>
            </a:r>
            <a:r>
              <a:rPr lang="en-US" sz="2400" b="1" kern="0" dirty="0">
                <a:solidFill>
                  <a:sysClr val="windowText" lastClr="000000"/>
                </a:solidFill>
                <a:latin typeface="+mn-lt"/>
              </a:rPr>
              <a:t>Two Factor Theory </a:t>
            </a:r>
            <a:r>
              <a:rPr lang="en-US" sz="2800" b="1" kern="0" dirty="0">
                <a:solidFill>
                  <a:sysClr val="windowText" lastClr="000000"/>
                </a:solidFill>
                <a:latin typeface="+mn-lt"/>
              </a:rPr>
              <a:t>(</a:t>
            </a:r>
            <a:r>
              <a:rPr lang="en-US" sz="2000" b="1" kern="0" dirty="0">
                <a:solidFill>
                  <a:sysClr val="windowText" lastClr="000000"/>
                </a:solidFill>
                <a:latin typeface="+mn-lt"/>
              </a:rPr>
              <a:t>of Motivation Hygiene) (1959)</a:t>
            </a:r>
            <a:br>
              <a:rPr lang="en-US" sz="2800" b="1" kern="0" dirty="0">
                <a:solidFill>
                  <a:sysClr val="windowText" lastClr="000000"/>
                </a:solidFill>
                <a:latin typeface="+mn-lt"/>
              </a:rPr>
            </a:br>
            <a:endParaRPr lang="en-GB" sz="3600" b="1" kern="0" dirty="0">
              <a:solidFill>
                <a:sysClr val="windowText" lastClr="000000"/>
              </a:solidFill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D0FFE8-64D3-32C7-C9A6-701761A32AFE}"/>
              </a:ext>
            </a:extLst>
          </p:cNvPr>
          <p:cNvSpPr txBox="1"/>
          <p:nvPr/>
        </p:nvSpPr>
        <p:spPr>
          <a:xfrm>
            <a:off x="4584847" y="646843"/>
            <a:ext cx="4538795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Disadvantages (Limitations)</a:t>
            </a:r>
            <a:endParaRPr lang="en-US" sz="1600" b="1" dirty="0"/>
          </a:p>
          <a:p>
            <a:endParaRPr lang="en-US" sz="1200" b="1" dirty="0"/>
          </a:p>
          <a:p>
            <a:r>
              <a:rPr lang="en-US" sz="1300" b="1" dirty="0"/>
              <a:t>Over-Simplification:</a:t>
            </a:r>
            <a:r>
              <a:rPr lang="en-US" sz="1300" dirty="0"/>
              <a:t> Assumes that all individuals are motivated in the same way and disregards the possibility that what acts as a motivator for one person could be a hygiene factor for another.</a:t>
            </a:r>
          </a:p>
          <a:p>
            <a:endParaRPr lang="en-US" sz="1300" dirty="0"/>
          </a:p>
          <a:p>
            <a:r>
              <a:rPr lang="en-US" sz="1300" b="1" dirty="0"/>
              <a:t>Cultural Bias</a:t>
            </a:r>
            <a:r>
              <a:rPr lang="en-US" sz="1300" dirty="0"/>
              <a:t>: Reflects a Western view of motivation and work dynamics. Some cultures, social and relational aspects of work (typically considered hygiene factors) may be more intrinsically motivating.</a:t>
            </a:r>
          </a:p>
          <a:p>
            <a:endParaRPr lang="en-US" sz="1300" dirty="0"/>
          </a:p>
          <a:p>
            <a:r>
              <a:rPr lang="en-US" sz="1300" b="1" dirty="0"/>
              <a:t>Interpersonal Relationships</a:t>
            </a:r>
            <a:r>
              <a:rPr lang="en-US" sz="1300" dirty="0"/>
              <a:t>: </a:t>
            </a:r>
            <a:r>
              <a:rPr lang="en-US" sz="1300" dirty="0" err="1"/>
              <a:t>Categorised</a:t>
            </a:r>
            <a:r>
              <a:rPr lang="en-US" sz="1300" dirty="0"/>
              <a:t> interpersonal relationships as a hygiene factor. Overlooks the potential of positive relationships to significantly enhance job satisfaction and motivation.</a:t>
            </a:r>
          </a:p>
          <a:p>
            <a:endParaRPr lang="en-US" sz="1300" dirty="0"/>
          </a:p>
          <a:p>
            <a:r>
              <a:rPr lang="en-US" sz="1300" b="1" dirty="0"/>
              <a:t>Static Model</a:t>
            </a:r>
            <a:r>
              <a:rPr lang="en-US" sz="1300" dirty="0"/>
              <a:t>: does not account for motivational changes over time in the needs or expectations of employees</a:t>
            </a:r>
          </a:p>
          <a:p>
            <a:endParaRPr lang="en-US" sz="1300" b="1" dirty="0"/>
          </a:p>
          <a:p>
            <a:r>
              <a:rPr lang="en-US" sz="1300" b="1" dirty="0"/>
              <a:t>Neglect of Individual Differences</a:t>
            </a:r>
            <a:r>
              <a:rPr lang="en-US" sz="1300" dirty="0"/>
              <a:t>: Does not consider individual differences in personality. For example, introverted vs. extroverted employees may find satisfaction in different aspects of their work.</a:t>
            </a:r>
            <a:endParaRPr lang="en-GB" sz="13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4EB12D-86D5-B5A2-24FE-A96ADAF7AB91}"/>
              </a:ext>
            </a:extLst>
          </p:cNvPr>
          <p:cNvSpPr txBox="1"/>
          <p:nvPr/>
        </p:nvSpPr>
        <p:spPr>
          <a:xfrm>
            <a:off x="2826127" y="4741100"/>
            <a:ext cx="11532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What do</a:t>
            </a:r>
          </a:p>
          <a:p>
            <a:r>
              <a:rPr lang="en-GB" sz="1600" dirty="0"/>
              <a:t>you think?</a:t>
            </a:r>
          </a:p>
        </p:txBody>
      </p:sp>
    </p:spTree>
    <p:extLst>
      <p:ext uri="{BB962C8B-B14F-4D97-AF65-F5344CB8AC3E}">
        <p14:creationId xmlns:p14="http://schemas.microsoft.com/office/powerpoint/2010/main" val="24621489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D807857-300C-2DDF-98A9-85F26D1EDEC6}"/>
              </a:ext>
            </a:extLst>
          </p:cNvPr>
          <p:cNvSpPr/>
          <p:nvPr/>
        </p:nvSpPr>
        <p:spPr>
          <a:xfrm>
            <a:off x="356837" y="455653"/>
            <a:ext cx="8772704" cy="693640"/>
          </a:xfrm>
          <a:prstGeom prst="roundRect">
            <a:avLst/>
          </a:prstGeom>
          <a:solidFill>
            <a:srgbClr val="ECDFF5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649" y="1312876"/>
            <a:ext cx="8179790" cy="3242345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/>
              <a:t>Divides </a:t>
            </a:r>
            <a:r>
              <a:rPr lang="en-US" sz="2400" b="1" dirty="0"/>
              <a:t>management attitudes </a:t>
            </a:r>
            <a:r>
              <a:rPr lang="en-US" sz="2400" dirty="0"/>
              <a:t>and </a:t>
            </a:r>
            <a:r>
              <a:rPr lang="en-US" sz="2400" b="1" dirty="0"/>
              <a:t>assumptions about worker motivation </a:t>
            </a:r>
            <a:r>
              <a:rPr lang="en-US" sz="2400" dirty="0"/>
              <a:t>into </a:t>
            </a:r>
            <a:r>
              <a:rPr lang="en-US" sz="2800" b="1" dirty="0"/>
              <a:t>two</a:t>
            </a:r>
            <a:r>
              <a:rPr lang="en-US" sz="2400" b="1" dirty="0"/>
              <a:t> categories:</a:t>
            </a:r>
          </a:p>
          <a:p>
            <a:pPr marL="0" indent="0">
              <a:buNone/>
            </a:pPr>
            <a:endParaRPr lang="en-US" sz="2400" b="1" dirty="0"/>
          </a:p>
          <a:p>
            <a:r>
              <a:rPr lang="en-US" sz="2400" b="1" dirty="0"/>
              <a:t>Theory </a:t>
            </a:r>
            <a:r>
              <a:rPr lang="en-US" sz="2400" b="1" dirty="0">
                <a:solidFill>
                  <a:srgbClr val="FF0000"/>
                </a:solidFill>
              </a:rPr>
              <a:t>X</a:t>
            </a:r>
            <a:r>
              <a:rPr lang="en-US" sz="2400" dirty="0"/>
              <a:t>   	</a:t>
            </a:r>
            <a:r>
              <a:rPr lang="en-US" sz="2000" dirty="0"/>
              <a:t>Generally seen as </a:t>
            </a:r>
            <a:r>
              <a:rPr lang="en-US" sz="2400" b="1" dirty="0">
                <a:solidFill>
                  <a:srgbClr val="FF0000"/>
                </a:solidFill>
              </a:rPr>
              <a:t>Negative</a:t>
            </a:r>
          </a:p>
          <a:p>
            <a:r>
              <a:rPr lang="en-US" sz="2400" b="1" dirty="0"/>
              <a:t>Theory </a:t>
            </a:r>
            <a:r>
              <a:rPr lang="en-US" sz="2400" b="1" dirty="0">
                <a:solidFill>
                  <a:schemeClr val="accent6">
                    <a:lumMod val="50000"/>
                  </a:schemeClr>
                </a:solidFill>
              </a:rPr>
              <a:t>Y</a:t>
            </a:r>
            <a:r>
              <a:rPr lang="en-US" sz="2400" b="1" dirty="0"/>
              <a:t> </a:t>
            </a:r>
            <a:r>
              <a:rPr lang="en-US" sz="2400" dirty="0"/>
              <a:t>	 	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Generally seen as </a:t>
            </a:r>
            <a:r>
              <a:rPr lang="en-US" sz="2400" b="1" dirty="0">
                <a:solidFill>
                  <a:schemeClr val="accent6">
                    <a:lumMod val="50000"/>
                  </a:schemeClr>
                </a:solidFill>
              </a:rPr>
              <a:t>Positive</a:t>
            </a:r>
          </a:p>
          <a:p>
            <a:pPr marL="0" indent="0">
              <a:buNone/>
            </a:pPr>
            <a:r>
              <a:rPr lang="en-US" sz="2400" dirty="0"/>
              <a:t> </a:t>
            </a:r>
          </a:p>
          <a:p>
            <a:pPr marL="0" indent="0">
              <a:buNone/>
            </a:pPr>
            <a:r>
              <a:rPr lang="en-US" sz="2400" dirty="0"/>
              <a:t>It is a theory about </a:t>
            </a:r>
            <a:r>
              <a:rPr lang="en-US" sz="2400" b="1" dirty="0"/>
              <a:t>managers' assumptions </a:t>
            </a:r>
            <a:r>
              <a:rPr lang="en-US" sz="2400" dirty="0"/>
              <a:t>about their employees and</a:t>
            </a:r>
            <a:r>
              <a:rPr lang="en-US" sz="2400" b="1" dirty="0"/>
              <a:t> how they manage (motivate) them</a:t>
            </a:r>
            <a:r>
              <a:rPr lang="en-US" sz="2400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3CA9F42-CD6E-B6B4-3565-EDEA8227A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649" y="530795"/>
            <a:ext cx="8651892" cy="618498"/>
          </a:xfrm>
        </p:spPr>
        <p:txBody>
          <a:bodyPr/>
          <a:lstStyle/>
          <a:p>
            <a:r>
              <a:rPr lang="en-GB" sz="3200" b="1" dirty="0">
                <a:latin typeface="+mn-lt"/>
              </a:rPr>
              <a:t>McGregor 	X – Y Theory                  </a:t>
            </a:r>
            <a:r>
              <a:rPr lang="en-GB" sz="2000" b="1" dirty="0">
                <a:latin typeface="+mn-lt"/>
              </a:rPr>
              <a:t>(1957)</a:t>
            </a:r>
            <a:br>
              <a:rPr lang="en-GB" sz="4000" b="1" dirty="0">
                <a:latin typeface="+mn-lt"/>
              </a:rPr>
            </a:br>
            <a:endParaRPr lang="en-GB" sz="3200" b="1" dirty="0"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6D5F8A-5B58-B3AC-F088-E8B37DD82F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3283" y="2227674"/>
            <a:ext cx="1731066" cy="1412747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3493427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9F5CE87-28AE-B518-D5F1-5385896C8C99}"/>
              </a:ext>
            </a:extLst>
          </p:cNvPr>
          <p:cNvSpPr/>
          <p:nvPr/>
        </p:nvSpPr>
        <p:spPr>
          <a:xfrm>
            <a:off x="356837" y="455653"/>
            <a:ext cx="8418047" cy="693640"/>
          </a:xfrm>
          <a:prstGeom prst="roundRect">
            <a:avLst/>
          </a:prstGeom>
          <a:solidFill>
            <a:srgbClr val="ECDFF5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649" y="1312876"/>
            <a:ext cx="8179790" cy="3711109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b="1" dirty="0">
                <a:solidFill>
                  <a:srgbClr val="C00000"/>
                </a:solidFill>
              </a:rPr>
              <a:t>X Managers </a:t>
            </a:r>
            <a:r>
              <a:rPr lang="en-US" sz="2400" b="1" dirty="0"/>
              <a:t>assume employees:</a:t>
            </a:r>
          </a:p>
          <a:p>
            <a:pPr marL="0" indent="0">
              <a:buNone/>
            </a:pPr>
            <a:endParaRPr lang="en-US" sz="2400" b="1" dirty="0"/>
          </a:p>
          <a:p>
            <a:r>
              <a:rPr lang="en-US" sz="1600" dirty="0"/>
              <a:t>Dislike work and will avoid it if they can</a:t>
            </a:r>
          </a:p>
          <a:p>
            <a:r>
              <a:rPr lang="en-US" sz="1600" dirty="0"/>
              <a:t>Are lazy and avoid responsibility.</a:t>
            </a:r>
          </a:p>
          <a:p>
            <a:r>
              <a:rPr lang="en-US" sz="1600" dirty="0"/>
              <a:t>Are indifferent to organisational goals</a:t>
            </a:r>
          </a:p>
          <a:p>
            <a:r>
              <a:rPr lang="en-US" sz="1600" dirty="0"/>
              <a:t>Need to be directed</a:t>
            </a:r>
          </a:p>
          <a:p>
            <a:r>
              <a:rPr lang="en-US" sz="1600" dirty="0"/>
              <a:t>Have relatively little ambition</a:t>
            </a:r>
          </a:p>
          <a:p>
            <a:r>
              <a:rPr lang="en-US" sz="1600" dirty="0"/>
              <a:t>Need security above all</a:t>
            </a:r>
          </a:p>
          <a:p>
            <a:r>
              <a:rPr lang="en-US" sz="1600" dirty="0"/>
              <a:t>Resistant to change</a:t>
            </a:r>
          </a:p>
          <a:p>
            <a:endParaRPr lang="en-US" sz="1600" dirty="0"/>
          </a:p>
          <a:p>
            <a:r>
              <a:rPr lang="en-US" sz="1600" dirty="0"/>
              <a:t>And therefore manage (motivate) by: </a:t>
            </a:r>
            <a:r>
              <a:rPr lang="en-US" sz="1600" b="1" dirty="0"/>
              <a:t>Authority and supervision </a:t>
            </a:r>
          </a:p>
          <a:p>
            <a:r>
              <a:rPr lang="en-US" sz="1600" b="1" dirty="0">
                <a:solidFill>
                  <a:srgbClr val="C00000"/>
                </a:solidFill>
              </a:rPr>
              <a:t>(More likely negative outcomes with employees who want to work and succeed)</a:t>
            </a:r>
          </a:p>
          <a:p>
            <a:endParaRPr lang="en-US" sz="1600" dirty="0">
              <a:solidFill>
                <a:srgbClr val="C00000"/>
              </a:solidFill>
            </a:endParaRPr>
          </a:p>
          <a:p>
            <a:endParaRPr lang="en-US" sz="1600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3CA9F42-CD6E-B6B4-3565-EDEA8227A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649" y="530795"/>
            <a:ext cx="7886700" cy="618498"/>
          </a:xfrm>
        </p:spPr>
        <p:txBody>
          <a:bodyPr/>
          <a:lstStyle/>
          <a:p>
            <a:r>
              <a:rPr lang="en-GB" sz="3200" b="1" dirty="0">
                <a:latin typeface="+mn-lt"/>
              </a:rPr>
              <a:t>McGregor 	X – Y Theory</a:t>
            </a:r>
            <a:br>
              <a:rPr lang="en-GB" sz="3200" b="1" dirty="0">
                <a:latin typeface="+mn-lt"/>
              </a:rPr>
            </a:br>
            <a:endParaRPr lang="en-GB" sz="3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987650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28D0419-84AC-2885-E128-843396DA1697}"/>
              </a:ext>
            </a:extLst>
          </p:cNvPr>
          <p:cNvSpPr/>
          <p:nvPr/>
        </p:nvSpPr>
        <p:spPr>
          <a:xfrm>
            <a:off x="97459" y="455653"/>
            <a:ext cx="8772704" cy="693640"/>
          </a:xfrm>
          <a:prstGeom prst="roundRect">
            <a:avLst/>
          </a:prstGeom>
          <a:solidFill>
            <a:srgbClr val="ECDFF5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648" y="1312876"/>
            <a:ext cx="8666351" cy="3711109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b="1" dirty="0">
                <a:solidFill>
                  <a:schemeClr val="accent6">
                    <a:lumMod val="50000"/>
                  </a:schemeClr>
                </a:solidFill>
              </a:rPr>
              <a:t>Y Managers </a:t>
            </a:r>
            <a:r>
              <a:rPr lang="en-US" sz="2400" b="1" dirty="0"/>
              <a:t>assume employees:</a:t>
            </a:r>
          </a:p>
          <a:p>
            <a:pPr marL="0" indent="0">
              <a:buNone/>
            </a:pPr>
            <a:endParaRPr lang="en-US" sz="2400" b="1" dirty="0"/>
          </a:p>
          <a:p>
            <a:r>
              <a:rPr lang="en-US" sz="1600" dirty="0"/>
              <a:t>Do not inherently dislike work.</a:t>
            </a:r>
          </a:p>
          <a:p>
            <a:r>
              <a:rPr lang="en-US" sz="1600" dirty="0"/>
              <a:t>Will exercise self-direction and self-control in the work they are committed to.</a:t>
            </a:r>
          </a:p>
          <a:p>
            <a:r>
              <a:rPr lang="en-US" sz="1600" dirty="0"/>
              <a:t>Are committed to working toward organisational goals</a:t>
            </a:r>
          </a:p>
          <a:p>
            <a:r>
              <a:rPr lang="en-US" sz="1600" dirty="0"/>
              <a:t>Seek responsibility rather than just accept it.</a:t>
            </a:r>
          </a:p>
          <a:p>
            <a:r>
              <a:rPr lang="en-US" sz="1600" dirty="0"/>
              <a:t>Have the ability to be imaginative, to solve problems, be creative</a:t>
            </a:r>
          </a:p>
          <a:p>
            <a:r>
              <a:rPr lang="en-US" sz="1600" dirty="0"/>
              <a:t>Motivated by factors such as recognition, achievement, personal growth, and job satisfaction.</a:t>
            </a:r>
            <a:endParaRPr lang="en-US" sz="2400" b="1" dirty="0"/>
          </a:p>
          <a:p>
            <a:pPr marL="0" indent="0">
              <a:buNone/>
            </a:pPr>
            <a:endParaRPr lang="en-US" sz="1600" dirty="0"/>
          </a:p>
          <a:p>
            <a:r>
              <a:rPr lang="en-US" sz="1600" dirty="0"/>
              <a:t>And therefore manage (motivate) by: </a:t>
            </a:r>
            <a:r>
              <a:rPr lang="en-US" sz="1600" b="1" dirty="0"/>
              <a:t>Enabling and recognition </a:t>
            </a:r>
          </a:p>
          <a:p>
            <a:r>
              <a:rPr lang="en-US" sz="1600" b="1" dirty="0">
                <a:solidFill>
                  <a:schemeClr val="accent6">
                    <a:lumMod val="50000"/>
                  </a:schemeClr>
                </a:solidFill>
              </a:rPr>
              <a:t>(More likely positive outcomes with employees who want to work and succeed) 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endParaRPr lang="en-US" sz="1600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3CA9F42-CD6E-B6B4-3565-EDEA8227A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649" y="530795"/>
            <a:ext cx="7886700" cy="618498"/>
          </a:xfrm>
        </p:spPr>
        <p:txBody>
          <a:bodyPr/>
          <a:lstStyle/>
          <a:p>
            <a:r>
              <a:rPr lang="en-GB" sz="3200" b="1" dirty="0">
                <a:latin typeface="+mn-lt"/>
              </a:rPr>
              <a:t>McGregor 	X – Y Theory</a:t>
            </a:r>
            <a:br>
              <a:rPr lang="en-GB" sz="3200" b="1" dirty="0">
                <a:latin typeface="+mn-lt"/>
              </a:rPr>
            </a:br>
            <a:endParaRPr lang="en-GB" sz="3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43813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53A6F01-08A3-2B9C-6742-0BE559619F20}"/>
              </a:ext>
            </a:extLst>
          </p:cNvPr>
          <p:cNvSpPr/>
          <p:nvPr/>
        </p:nvSpPr>
        <p:spPr>
          <a:xfrm>
            <a:off x="7532005" y="2616051"/>
            <a:ext cx="1462225" cy="87376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C229F90-A535-6D43-5C85-CD6181EB5727}"/>
              </a:ext>
            </a:extLst>
          </p:cNvPr>
          <p:cNvSpPr/>
          <p:nvPr/>
        </p:nvSpPr>
        <p:spPr>
          <a:xfrm>
            <a:off x="157084" y="2616051"/>
            <a:ext cx="1324064" cy="103184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B93E09C-F5E8-51CE-B07E-3D0206C7FD40}"/>
              </a:ext>
            </a:extLst>
          </p:cNvPr>
          <p:cNvSpPr/>
          <p:nvPr/>
        </p:nvSpPr>
        <p:spPr>
          <a:xfrm>
            <a:off x="83366" y="65093"/>
            <a:ext cx="8772704" cy="578316"/>
          </a:xfrm>
          <a:prstGeom prst="roundRect">
            <a:avLst/>
          </a:prstGeom>
          <a:solidFill>
            <a:srgbClr val="ECDFF5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648" y="1312876"/>
            <a:ext cx="8666351" cy="3242345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endParaRPr lang="en-US" sz="1600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3CA9F42-CD6E-B6B4-3565-EDEA8227A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66" y="96630"/>
            <a:ext cx="7886700" cy="618498"/>
          </a:xfrm>
        </p:spPr>
        <p:txBody>
          <a:bodyPr/>
          <a:lstStyle/>
          <a:p>
            <a:r>
              <a:rPr lang="en-GB" sz="3200" b="1" dirty="0">
                <a:latin typeface="+mn-lt"/>
              </a:rPr>
              <a:t>McGregor 	X – Y Theory</a:t>
            </a:r>
            <a:br>
              <a:rPr lang="en-GB" sz="3200" b="1" dirty="0">
                <a:latin typeface="+mn-lt"/>
              </a:rPr>
            </a:br>
            <a:endParaRPr lang="en-GB" sz="3200" b="1" dirty="0">
              <a:latin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158C78-7C49-8C63-A361-786EE7CC28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2321" y="643409"/>
            <a:ext cx="6429469" cy="5252798"/>
          </a:xfrm>
          <a:prstGeom prst="rect">
            <a:avLst/>
          </a:prstGeom>
          <a:effectLst>
            <a:softEdge rad="2286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B4992B0-80AE-991D-0425-5C69889C27D4}"/>
              </a:ext>
            </a:extLst>
          </p:cNvPr>
          <p:cNvSpPr txBox="1"/>
          <p:nvPr/>
        </p:nvSpPr>
        <p:spPr>
          <a:xfrm>
            <a:off x="206013" y="2654920"/>
            <a:ext cx="1804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Remember</a:t>
            </a:r>
          </a:p>
          <a:p>
            <a:r>
              <a:rPr lang="en-GB" sz="1200" dirty="0"/>
              <a:t>There may be</a:t>
            </a:r>
          </a:p>
          <a:p>
            <a:r>
              <a:rPr lang="en-GB" sz="1200" dirty="0"/>
              <a:t>times were </a:t>
            </a:r>
          </a:p>
          <a:p>
            <a:r>
              <a:rPr lang="en-GB" sz="1200" dirty="0"/>
              <a:t>this is needed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CF337090-40C9-184B-5F5A-E60A063F67F9}"/>
              </a:ext>
            </a:extLst>
          </p:cNvPr>
          <p:cNvSpPr/>
          <p:nvPr/>
        </p:nvSpPr>
        <p:spPr>
          <a:xfrm>
            <a:off x="1519803" y="2934048"/>
            <a:ext cx="274916" cy="55577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35F943-A223-9622-8317-C2A515B2F96D}"/>
              </a:ext>
            </a:extLst>
          </p:cNvPr>
          <p:cNvSpPr txBox="1"/>
          <p:nvPr/>
        </p:nvSpPr>
        <p:spPr>
          <a:xfrm>
            <a:off x="7506746" y="2695866"/>
            <a:ext cx="17178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Generally</a:t>
            </a:r>
            <a:r>
              <a:rPr lang="en-GB" sz="1200" dirty="0"/>
              <a:t> seen</a:t>
            </a:r>
          </a:p>
          <a:p>
            <a:r>
              <a:rPr lang="en-GB" sz="1200" dirty="0"/>
              <a:t>as providing</a:t>
            </a:r>
          </a:p>
          <a:p>
            <a:r>
              <a:rPr lang="en-GB" sz="1200" dirty="0"/>
              <a:t>better performance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2A19E247-7B1B-16F2-1418-88AE945DABED}"/>
              </a:ext>
            </a:extLst>
          </p:cNvPr>
          <p:cNvSpPr/>
          <p:nvPr/>
        </p:nvSpPr>
        <p:spPr>
          <a:xfrm flipH="1">
            <a:off x="7166125" y="2873228"/>
            <a:ext cx="298694" cy="55577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536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28D0419-84AC-2885-E128-843396DA1697}"/>
              </a:ext>
            </a:extLst>
          </p:cNvPr>
          <p:cNvSpPr/>
          <p:nvPr/>
        </p:nvSpPr>
        <p:spPr>
          <a:xfrm>
            <a:off x="97459" y="455653"/>
            <a:ext cx="8772704" cy="693640"/>
          </a:xfrm>
          <a:prstGeom prst="roundRect">
            <a:avLst/>
          </a:prstGeom>
          <a:solidFill>
            <a:srgbClr val="ECDFF5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459" y="1312876"/>
            <a:ext cx="4578618" cy="3711109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endParaRPr lang="en-US" sz="1600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3CA9F42-CD6E-B6B4-3565-EDEA8227A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649" y="530795"/>
            <a:ext cx="7886700" cy="618498"/>
          </a:xfrm>
        </p:spPr>
        <p:txBody>
          <a:bodyPr/>
          <a:lstStyle/>
          <a:p>
            <a:r>
              <a:rPr lang="en-GB" sz="3200" b="1" dirty="0">
                <a:latin typeface="+mn-lt"/>
              </a:rPr>
              <a:t>McGregor 	X – Y Theory</a:t>
            </a:r>
            <a:br>
              <a:rPr lang="en-GB" sz="3200" b="1" dirty="0">
                <a:latin typeface="+mn-lt"/>
              </a:rPr>
            </a:br>
            <a:endParaRPr lang="en-GB" sz="3200" b="1" dirty="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F9DAE2-3F3C-A3E3-6CCC-DF8E598DE086}"/>
              </a:ext>
            </a:extLst>
          </p:cNvPr>
          <p:cNvSpPr txBox="1"/>
          <p:nvPr/>
        </p:nvSpPr>
        <p:spPr>
          <a:xfrm>
            <a:off x="164371" y="1312876"/>
            <a:ext cx="440762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Advantages</a:t>
            </a:r>
          </a:p>
          <a:p>
            <a:r>
              <a:rPr lang="en-GB" sz="400" b="1" dirty="0"/>
              <a:t>.</a:t>
            </a:r>
          </a:p>
          <a:p>
            <a:r>
              <a:rPr lang="en-US" sz="1200" b="1" dirty="0"/>
              <a:t>Promotes Self-Reflection in Management</a:t>
            </a:r>
            <a:r>
              <a:rPr lang="en-US" sz="1200" dirty="0"/>
              <a:t>: Encourages managers to reflect on their own approach potentially leading to more effective management tailored to their team's needs.</a:t>
            </a:r>
          </a:p>
          <a:p>
            <a:endParaRPr lang="en-US" sz="1200" dirty="0"/>
          </a:p>
          <a:p>
            <a:r>
              <a:rPr lang="en-US" sz="1200" b="1" dirty="0"/>
              <a:t>Enhances Understanding of Motivational Dynamics</a:t>
            </a:r>
            <a:r>
              <a:rPr lang="en-US" sz="1200" dirty="0"/>
              <a:t>: Helps managers understand the range of motivational strategies to motivate.</a:t>
            </a:r>
          </a:p>
          <a:p>
            <a:endParaRPr lang="en-US" sz="1200" dirty="0"/>
          </a:p>
          <a:p>
            <a:r>
              <a:rPr lang="en-US" sz="1200" b="1" dirty="0"/>
              <a:t>Supports Adaptive Leadership: </a:t>
            </a:r>
            <a:r>
              <a:rPr lang="en-US" sz="1200" dirty="0"/>
              <a:t>Advocates a participative management style that can lead to higher employee motivation.</a:t>
            </a:r>
          </a:p>
          <a:p>
            <a:endParaRPr lang="en-US" sz="1200" dirty="0"/>
          </a:p>
          <a:p>
            <a:r>
              <a:rPr lang="en-US" sz="1200" b="1" dirty="0"/>
              <a:t>Flexibility in Application: </a:t>
            </a:r>
            <a:r>
              <a:rPr lang="en-US" sz="1200" dirty="0"/>
              <a:t>Offers flexibility as managers can apply the concepts of Theory X or Theory Y depending on the specific situation, allowing for dynamic management styles that can adapt to varying employee needs and organizational goals</a:t>
            </a:r>
            <a:r>
              <a:rPr lang="en-US" sz="105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768831-9366-EFCF-820E-D30DA038C742}"/>
              </a:ext>
            </a:extLst>
          </p:cNvPr>
          <p:cNvSpPr txBox="1"/>
          <p:nvPr/>
        </p:nvSpPr>
        <p:spPr>
          <a:xfrm>
            <a:off x="4639112" y="1224435"/>
            <a:ext cx="4407429" cy="4301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Disadvantages (limitations)</a:t>
            </a:r>
          </a:p>
          <a:p>
            <a:r>
              <a:rPr lang="en-GB" sz="600" b="1" dirty="0"/>
              <a:t>.</a:t>
            </a:r>
          </a:p>
          <a:p>
            <a:r>
              <a:rPr lang="en-US" sz="1200" b="1" dirty="0"/>
              <a:t>Oversimplification</a:t>
            </a:r>
            <a:r>
              <a:rPr lang="en-US" sz="1200" dirty="0"/>
              <a:t>: </a:t>
            </a:r>
            <a:r>
              <a:rPr lang="en-US" sz="1150" dirty="0"/>
              <a:t>Binary (2) classifications might not adequately capture the ‘nuance’ of human </a:t>
            </a:r>
            <a:r>
              <a:rPr lang="en-US" sz="1150" dirty="0" err="1"/>
              <a:t>behaviour</a:t>
            </a:r>
            <a:r>
              <a:rPr lang="en-US" sz="1150" dirty="0"/>
              <a:t> and motivation. Behaviours are influenced by many factors, not just X and Y.</a:t>
            </a:r>
          </a:p>
          <a:p>
            <a:endParaRPr lang="en-US" sz="1150" dirty="0"/>
          </a:p>
          <a:p>
            <a:r>
              <a:rPr lang="en-US" sz="1200" b="1" dirty="0"/>
              <a:t>Potential for Stereotyping</a:t>
            </a:r>
            <a:r>
              <a:rPr lang="en-US" sz="1200" dirty="0"/>
              <a:t>: </a:t>
            </a:r>
            <a:r>
              <a:rPr lang="en-US" sz="1150" dirty="0"/>
              <a:t>By </a:t>
            </a:r>
            <a:r>
              <a:rPr lang="en-US" sz="1150" dirty="0" err="1"/>
              <a:t>categorising</a:t>
            </a:r>
            <a:r>
              <a:rPr lang="en-US" sz="1150" dirty="0"/>
              <a:t> employees as either X or Y, managers might inadvertently ‘pigeonhole’ employees into x and Y and manage accordingly.</a:t>
            </a:r>
          </a:p>
          <a:p>
            <a:endParaRPr lang="en-US" sz="1150" dirty="0"/>
          </a:p>
          <a:p>
            <a:r>
              <a:rPr lang="en-US" sz="1200" b="1" dirty="0"/>
              <a:t>Cultural Bias: </a:t>
            </a:r>
            <a:r>
              <a:rPr lang="en-US" sz="1150" dirty="0"/>
              <a:t>Theory based on assumptions rooted in Western </a:t>
            </a:r>
            <a:r>
              <a:rPr lang="en-US" sz="1150" dirty="0" err="1"/>
              <a:t>industrialised</a:t>
            </a:r>
            <a:r>
              <a:rPr lang="en-US" sz="1150" dirty="0"/>
              <a:t> perspectives. May vary significantly in different cultural contexts where motivations and managerial styles differ.</a:t>
            </a:r>
          </a:p>
          <a:p>
            <a:endParaRPr lang="en-US" sz="1150" b="1" dirty="0"/>
          </a:p>
          <a:p>
            <a:r>
              <a:rPr lang="en-US" sz="1200" b="1" dirty="0"/>
              <a:t>Adaptability Issues</a:t>
            </a:r>
            <a:r>
              <a:rPr lang="en-US" sz="1150" dirty="0"/>
              <a:t>: May not consider the variability in an individual's motivation over time. Employees might exhibit Theory X tendencies in some situations and Theory Y in others.</a:t>
            </a:r>
          </a:p>
          <a:p>
            <a:endParaRPr lang="en-US" sz="1150" b="1" dirty="0"/>
          </a:p>
          <a:p>
            <a:r>
              <a:rPr lang="en-US" sz="1200" b="1" dirty="0"/>
              <a:t>Managerial Misinterpretation</a:t>
            </a:r>
            <a:r>
              <a:rPr lang="en-US" sz="1200" dirty="0"/>
              <a:t>: </a:t>
            </a:r>
            <a:r>
              <a:rPr lang="en-US" sz="1150" dirty="0"/>
              <a:t>For example, a manager who </a:t>
            </a:r>
            <a:r>
              <a:rPr lang="en-US" sz="1150" dirty="0" err="1"/>
              <a:t>favours</a:t>
            </a:r>
            <a:r>
              <a:rPr lang="en-US" sz="1150" dirty="0"/>
              <a:t> Theory Y might give too much autonomy to a team that requires more guidance and structure, leading to inefficiencies and a lack of direction</a:t>
            </a:r>
            <a:r>
              <a:rPr lang="en-US" sz="1050" dirty="0"/>
              <a:t>.</a:t>
            </a:r>
          </a:p>
          <a:p>
            <a:r>
              <a:rPr lang="en-US" sz="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2E7297-1B9B-23A5-E135-CB0C628F972C}"/>
              </a:ext>
            </a:extLst>
          </p:cNvPr>
          <p:cNvSpPr txBox="1"/>
          <p:nvPr/>
        </p:nvSpPr>
        <p:spPr>
          <a:xfrm>
            <a:off x="213135" y="5040073"/>
            <a:ext cx="4118994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Note: </a:t>
            </a:r>
            <a:r>
              <a:rPr lang="en-GB" dirty="0"/>
              <a:t>There are times when the</a:t>
            </a:r>
          </a:p>
          <a:p>
            <a:r>
              <a:rPr lang="en-GB" b="1" dirty="0"/>
              <a:t>X Theory </a:t>
            </a:r>
            <a:r>
              <a:rPr lang="en-GB" dirty="0"/>
              <a:t>may be needed.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050DCBC-A33E-781E-D1B4-D1867B3A6642}"/>
              </a:ext>
            </a:extLst>
          </p:cNvPr>
          <p:cNvCxnSpPr>
            <a:cxnSpLocks/>
          </p:cNvCxnSpPr>
          <p:nvPr/>
        </p:nvCxnSpPr>
        <p:spPr>
          <a:xfrm flipV="1">
            <a:off x="854279" y="4751500"/>
            <a:ext cx="345347" cy="36092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01039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6AAB4B2-7840-66D7-B633-3DCDE666DCF3}"/>
              </a:ext>
            </a:extLst>
          </p:cNvPr>
          <p:cNvSpPr/>
          <p:nvPr/>
        </p:nvSpPr>
        <p:spPr>
          <a:xfrm>
            <a:off x="326646" y="125835"/>
            <a:ext cx="4153075" cy="62917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646" y="624979"/>
            <a:ext cx="8817354" cy="4777531"/>
          </a:xfrm>
        </p:spPr>
        <p:txBody>
          <a:bodyPr/>
          <a:lstStyle/>
          <a:p>
            <a:pPr marL="0" indent="0">
              <a:buNone/>
            </a:pPr>
            <a:endParaRPr lang="en-US" sz="1600" b="1" dirty="0"/>
          </a:p>
          <a:p>
            <a:pPr marL="0" indent="0">
              <a:buNone/>
            </a:pPr>
            <a:r>
              <a:rPr lang="en-US" sz="2000" b="1" dirty="0"/>
              <a:t>Maslow's Hierarchy of Needs</a:t>
            </a:r>
          </a:p>
          <a:p>
            <a:pPr marL="0" indent="0">
              <a:buNone/>
            </a:pPr>
            <a:r>
              <a:rPr lang="en-US" sz="1600" b="1" dirty="0"/>
              <a:t>Five-level</a:t>
            </a:r>
            <a:r>
              <a:rPr lang="en-US" sz="1600" dirty="0"/>
              <a:t> model of human needs arranged in a ‘hierarchy’ (ranked).</a:t>
            </a:r>
          </a:p>
          <a:p>
            <a:pPr marL="0" indent="0">
              <a:buNone/>
            </a:pPr>
            <a:r>
              <a:rPr lang="en-US" sz="1600" dirty="0"/>
              <a:t>Higher needs (the one above) become motivational once lower ones are satisfied.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2000" b="1" dirty="0"/>
              <a:t>McClelland's Human Motivation Theory</a:t>
            </a:r>
          </a:p>
          <a:p>
            <a:pPr marL="0" indent="0">
              <a:buNone/>
            </a:pPr>
            <a:r>
              <a:rPr lang="en-US" sz="1600" dirty="0"/>
              <a:t>Focuses on </a:t>
            </a:r>
            <a:r>
              <a:rPr lang="en-US" sz="1600" b="1" dirty="0"/>
              <a:t>three specific needs</a:t>
            </a:r>
            <a:r>
              <a:rPr lang="en-US" sz="1600" dirty="0"/>
              <a:t>; </a:t>
            </a:r>
            <a:r>
              <a:rPr lang="en-US" sz="1600" b="1" dirty="0"/>
              <a:t>achievement</a:t>
            </a:r>
            <a:r>
              <a:rPr lang="en-US" sz="1600" dirty="0"/>
              <a:t>, </a:t>
            </a:r>
            <a:r>
              <a:rPr lang="en-US" sz="1600" b="1" dirty="0"/>
              <a:t>affiliation</a:t>
            </a:r>
            <a:r>
              <a:rPr lang="en-US" sz="1600" dirty="0"/>
              <a:t>, and </a:t>
            </a:r>
            <a:r>
              <a:rPr lang="en-US" sz="1600" b="1" dirty="0"/>
              <a:t>power,</a:t>
            </a:r>
            <a:r>
              <a:rPr lang="en-US" sz="1600" dirty="0"/>
              <a:t> as the primary drivers of human motivation. It suggests an induvial is driven by mostly by one of these. 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2000" b="1" dirty="0"/>
              <a:t>Herzberg's Two-Factor Theory</a:t>
            </a:r>
          </a:p>
          <a:p>
            <a:pPr marL="0" indent="0">
              <a:buNone/>
            </a:pPr>
            <a:r>
              <a:rPr lang="en-US" sz="1600" dirty="0"/>
              <a:t>Divides factors into </a:t>
            </a:r>
            <a:r>
              <a:rPr lang="en-US" sz="1600" b="1" dirty="0">
                <a:solidFill>
                  <a:schemeClr val="accent6">
                    <a:lumMod val="50000"/>
                  </a:schemeClr>
                </a:solidFill>
              </a:rPr>
              <a:t>'Motivators'</a:t>
            </a:r>
            <a:r>
              <a:rPr lang="en-US" sz="1600" dirty="0"/>
              <a:t> that </a:t>
            </a:r>
            <a:r>
              <a:rPr lang="en-US" sz="1600" b="1" dirty="0"/>
              <a:t>increase job </a:t>
            </a:r>
            <a:r>
              <a:rPr lang="en-US" sz="1600" dirty="0"/>
              <a:t>satisfaction and </a:t>
            </a:r>
            <a:r>
              <a:rPr lang="en-US" sz="1600" b="1" dirty="0">
                <a:solidFill>
                  <a:srgbClr val="C00000"/>
                </a:solidFill>
              </a:rPr>
              <a:t>'Hygiene factors' </a:t>
            </a:r>
            <a:r>
              <a:rPr lang="en-US" sz="1600" dirty="0"/>
              <a:t>that can </a:t>
            </a:r>
            <a:r>
              <a:rPr lang="en-US" sz="1600" b="1" dirty="0"/>
              <a:t>prevent dissatisfaction </a:t>
            </a:r>
            <a:r>
              <a:rPr lang="en-US" sz="1600" dirty="0"/>
              <a:t>but </a:t>
            </a:r>
            <a:r>
              <a:rPr lang="en-US" sz="1600" b="1" dirty="0"/>
              <a:t>don't motivate if improved</a:t>
            </a:r>
            <a:r>
              <a:rPr lang="en-US" sz="1600" dirty="0"/>
              <a:t>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2000" b="1" dirty="0"/>
              <a:t>McGregor's X-Y Theory</a:t>
            </a:r>
          </a:p>
          <a:p>
            <a:pPr marL="0" indent="0">
              <a:buNone/>
            </a:pPr>
            <a:r>
              <a:rPr lang="en-US" sz="1600" dirty="0"/>
              <a:t>It does not ‘outline’ specific needs but proposes two contrasting views of employee motivation </a:t>
            </a:r>
            <a:r>
              <a:rPr lang="en-US" sz="1600" b="1" dirty="0">
                <a:solidFill>
                  <a:srgbClr val="FF0000"/>
                </a:solidFill>
              </a:rPr>
              <a:t>(Theory X – Authority) </a:t>
            </a:r>
            <a:r>
              <a:rPr lang="en-US" sz="1600" dirty="0"/>
              <a:t>and </a:t>
            </a:r>
            <a:r>
              <a:rPr lang="en-US" sz="1600" b="1" dirty="0">
                <a:solidFill>
                  <a:schemeClr val="accent6">
                    <a:lumMod val="50000"/>
                  </a:schemeClr>
                </a:solidFill>
              </a:rPr>
              <a:t>Theory Y – Empowerment</a:t>
            </a:r>
            <a:r>
              <a:rPr lang="en-US" sz="1600" dirty="0"/>
              <a:t>) that </a:t>
            </a:r>
            <a:r>
              <a:rPr lang="en-US" sz="1600" b="1" dirty="0"/>
              <a:t>influence management styles. </a:t>
            </a:r>
            <a:r>
              <a:rPr lang="en-US" sz="1600" dirty="0"/>
              <a:t>It considers the assumptions and </a:t>
            </a:r>
            <a:r>
              <a:rPr lang="en-US" sz="1600" b="1" dirty="0"/>
              <a:t>approach of managers </a:t>
            </a:r>
            <a:r>
              <a:rPr lang="en-US" sz="1600" dirty="0"/>
              <a:t>to get the best out of employees)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89E950-B592-3C52-73F6-70C0050D7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646" y="193154"/>
            <a:ext cx="7886700" cy="431825"/>
          </a:xfrm>
        </p:spPr>
        <p:txBody>
          <a:bodyPr/>
          <a:lstStyle/>
          <a:p>
            <a:r>
              <a:rPr lang="en-GB" sz="3200" b="1" dirty="0">
                <a:latin typeface="+mn-lt"/>
              </a:rPr>
              <a:t>Summary of models</a:t>
            </a:r>
          </a:p>
        </p:txBody>
      </p:sp>
    </p:spTree>
    <p:extLst>
      <p:ext uri="{BB962C8B-B14F-4D97-AF65-F5344CB8AC3E}">
        <p14:creationId xmlns:p14="http://schemas.microsoft.com/office/powerpoint/2010/main" val="5508183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3149F55-2DE0-4EAC-2C32-CDA9335E9DA1}"/>
              </a:ext>
            </a:extLst>
          </p:cNvPr>
          <p:cNvSpPr/>
          <p:nvPr/>
        </p:nvSpPr>
        <p:spPr>
          <a:xfrm>
            <a:off x="356006" y="277577"/>
            <a:ext cx="8515349" cy="62917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369" y="1094763"/>
            <a:ext cx="8666351" cy="3242345"/>
          </a:xfrm>
        </p:spPr>
        <p:txBody>
          <a:bodyPr/>
          <a:lstStyle/>
          <a:p>
            <a:pPr marL="0" indent="0">
              <a:buNone/>
            </a:pPr>
            <a:endParaRPr lang="en-US" sz="1600" b="1" dirty="0"/>
          </a:p>
          <a:p>
            <a:r>
              <a:rPr lang="en-US" sz="2400" b="1" dirty="0"/>
              <a:t>Maslow's</a:t>
            </a:r>
            <a:r>
              <a:rPr lang="en-US" sz="2000" dirty="0"/>
              <a:t> theory is broad, applying to all human needs, making it versatile but general for predicting specific behaviours in an organisational setting.</a:t>
            </a:r>
          </a:p>
          <a:p>
            <a:endParaRPr lang="en-US" sz="2000" dirty="0"/>
          </a:p>
          <a:p>
            <a:r>
              <a:rPr lang="en-US" sz="2400" b="1" dirty="0"/>
              <a:t>McClelland's</a:t>
            </a:r>
            <a:r>
              <a:rPr lang="en-US" sz="2000" dirty="0"/>
              <a:t> theory is useful in settings where performance and achievement are </a:t>
            </a:r>
            <a:r>
              <a:rPr lang="en-US" sz="2000" dirty="0" err="1"/>
              <a:t>prioritised</a:t>
            </a:r>
            <a:r>
              <a:rPr lang="en-US" sz="2000" dirty="0"/>
              <a:t> by knowing what motivation approach to use with different individuals.</a:t>
            </a:r>
          </a:p>
          <a:p>
            <a:endParaRPr lang="en-US" sz="2000" dirty="0"/>
          </a:p>
          <a:p>
            <a:r>
              <a:rPr lang="en-US" sz="2400" b="1" dirty="0"/>
              <a:t>Herzberg's</a:t>
            </a:r>
            <a:r>
              <a:rPr lang="en-US" sz="2000" dirty="0"/>
              <a:t> theory is useful for job design and restructuring.</a:t>
            </a:r>
          </a:p>
          <a:p>
            <a:endParaRPr lang="en-US" sz="2000" dirty="0"/>
          </a:p>
          <a:p>
            <a:r>
              <a:rPr lang="en-US" sz="2400" b="1" dirty="0"/>
              <a:t>McGregor's</a:t>
            </a:r>
            <a:r>
              <a:rPr lang="en-US" sz="2000" dirty="0"/>
              <a:t> theory relates to management and leadership style and </a:t>
            </a:r>
            <a:r>
              <a:rPr lang="en-US" sz="2000" dirty="0" err="1"/>
              <a:t>organisational</a:t>
            </a:r>
            <a:r>
              <a:rPr lang="en-US" sz="2000" dirty="0"/>
              <a:t> culture (how employees are managed).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89E950-B592-3C52-73F6-70C0050D7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68" y="286914"/>
            <a:ext cx="8456627" cy="431825"/>
          </a:xfrm>
        </p:spPr>
        <p:txBody>
          <a:bodyPr/>
          <a:lstStyle/>
          <a:p>
            <a:r>
              <a:rPr lang="en-GB" sz="3200" b="1" dirty="0">
                <a:latin typeface="+mn-lt"/>
              </a:rPr>
              <a:t>Summary of models </a:t>
            </a:r>
            <a:r>
              <a:rPr lang="en-GB" sz="2400" b="1" dirty="0">
                <a:latin typeface="+mn-lt"/>
              </a:rPr>
              <a:t>(How they can be best used)</a:t>
            </a:r>
            <a:endParaRPr lang="en-GB" sz="3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657644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46A03F7-C9E2-6E42-4ED5-3615D2BFE073}"/>
              </a:ext>
            </a:extLst>
          </p:cNvPr>
          <p:cNvSpPr/>
          <p:nvPr/>
        </p:nvSpPr>
        <p:spPr>
          <a:xfrm>
            <a:off x="385369" y="866265"/>
            <a:ext cx="7240224" cy="62917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646" y="1495439"/>
            <a:ext cx="8666351" cy="3242345"/>
          </a:xfrm>
        </p:spPr>
        <p:txBody>
          <a:bodyPr/>
          <a:lstStyle/>
          <a:p>
            <a:pPr marL="0" indent="0">
              <a:buNone/>
            </a:pPr>
            <a:endParaRPr lang="en-US" sz="1600" b="1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2400" dirty="0"/>
              <a:t>Each theory individually has advantages, disadvantages, insights and limitations, when applied in isolation.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Therefore, effective management often requires </a:t>
            </a:r>
            <a:r>
              <a:rPr lang="en-US" sz="2400" b="1" dirty="0"/>
              <a:t>integrating aspects of multiple theories</a:t>
            </a:r>
            <a:r>
              <a:rPr lang="en-US" sz="2400" dirty="0"/>
              <a:t> to fully understand and motivate employees.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89E950-B592-3C52-73F6-70C0050D7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69" y="878850"/>
            <a:ext cx="7886700" cy="431825"/>
          </a:xfrm>
        </p:spPr>
        <p:txBody>
          <a:bodyPr/>
          <a:lstStyle/>
          <a:p>
            <a:r>
              <a:rPr lang="en-GB" sz="3600" b="1" dirty="0">
                <a:latin typeface="+mn-lt"/>
              </a:rPr>
              <a:t>Finally on models of motivation</a:t>
            </a:r>
          </a:p>
        </p:txBody>
      </p:sp>
    </p:spTree>
    <p:extLst>
      <p:ext uri="{BB962C8B-B14F-4D97-AF65-F5344CB8AC3E}">
        <p14:creationId xmlns:p14="http://schemas.microsoft.com/office/powerpoint/2010/main" val="24013335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0E7BD5F-A904-ED96-159C-DE0DC6F045D8}"/>
              </a:ext>
            </a:extLst>
          </p:cNvPr>
          <p:cNvSpPr/>
          <p:nvPr/>
        </p:nvSpPr>
        <p:spPr>
          <a:xfrm>
            <a:off x="528506" y="4543658"/>
            <a:ext cx="8347046" cy="9175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7812683-6B3A-700E-D233-1FCD5C566EE2}"/>
              </a:ext>
            </a:extLst>
          </p:cNvPr>
          <p:cNvSpPr/>
          <p:nvPr/>
        </p:nvSpPr>
        <p:spPr>
          <a:xfrm>
            <a:off x="125834" y="222214"/>
            <a:ext cx="6627303" cy="81275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013" y="1301313"/>
            <a:ext cx="8666351" cy="3242345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89E950-B592-3C52-73F6-70C0050D7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35" y="147079"/>
            <a:ext cx="7886700" cy="887884"/>
          </a:xfrm>
        </p:spPr>
        <p:txBody>
          <a:bodyPr/>
          <a:lstStyle/>
          <a:p>
            <a:pPr marL="0" marR="0" lvl="0" indent="0" algn="l" defTabSz="385763" rtl="0" eaLnBrk="1" fontAlgn="auto" latinLnBrk="0" hangingPunct="1">
              <a:lnSpc>
                <a:spcPct val="115000"/>
              </a:lnSpc>
              <a:spcBef>
                <a:spcPts val="422"/>
              </a:spcBef>
              <a:spcAft>
                <a:spcPts val="1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Evaluate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principal </a:t>
            </a: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factors that may affect performance and motivation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 the workplace</a:t>
            </a:r>
            <a:endParaRPr kumimoji="0" lang="en-GB" sz="3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293FC7-4DAC-FFC8-294A-87BFB371DCB6}"/>
              </a:ext>
            </a:extLst>
          </p:cNvPr>
          <p:cNvSpPr txBox="1"/>
          <p:nvPr/>
        </p:nvSpPr>
        <p:spPr>
          <a:xfrm>
            <a:off x="209725" y="1301313"/>
            <a:ext cx="886663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Consider all the ‘things’ that you think impact on motivation (and therefore performance) in the workplace)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dirty="0"/>
              <a:t>You could do this as a table </a:t>
            </a:r>
            <a:r>
              <a:rPr lang="en-GB" sz="1600" b="1" dirty="0"/>
              <a:t>or</a:t>
            </a:r>
            <a:r>
              <a:rPr lang="en-GB" sz="1600" dirty="0"/>
              <a:t> written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Detail them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Mention how it affects motivation and therefore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Use </a:t>
            </a:r>
            <a:r>
              <a:rPr lang="en-GB" sz="1600" b="1" dirty="0"/>
              <a:t>your workplace </a:t>
            </a:r>
            <a:r>
              <a:rPr lang="en-GB" sz="1600" dirty="0"/>
              <a:t>to indicate which ones work in your workplace and which ones do not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Comment on </a:t>
            </a:r>
            <a:r>
              <a:rPr lang="en-GB" sz="1600" b="1" dirty="0"/>
              <a:t>any factors missing </a:t>
            </a:r>
            <a:r>
              <a:rPr lang="en-GB" sz="1600" dirty="0"/>
              <a:t>in your workplace that would help improve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bg1"/>
                </a:solidFill>
              </a:rPr>
              <a:t>Mention why!</a:t>
            </a:r>
            <a:r>
              <a:rPr lang="en-GB" sz="1600" dirty="0">
                <a:solidFill>
                  <a:schemeClr val="bg1"/>
                </a:solidFill>
              </a:rPr>
              <a:t> This could mean simply adding, </a:t>
            </a:r>
            <a:r>
              <a:rPr lang="en-GB" sz="1600" i="1" dirty="0">
                <a:solidFill>
                  <a:schemeClr val="bg1"/>
                </a:solidFill>
              </a:rPr>
              <a:t>‘… this works because…’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Telling me </a:t>
            </a:r>
            <a:r>
              <a:rPr lang="en-GB" sz="1600" b="1" dirty="0">
                <a:solidFill>
                  <a:schemeClr val="bg1"/>
                </a:solidFill>
              </a:rPr>
              <a:t>who said </a:t>
            </a:r>
            <a:r>
              <a:rPr lang="en-GB" sz="1600" dirty="0">
                <a:solidFill>
                  <a:schemeClr val="bg1"/>
                </a:solidFill>
              </a:rPr>
              <a:t>it would work or </a:t>
            </a:r>
            <a:r>
              <a:rPr lang="en-GB" sz="1600" b="1" dirty="0">
                <a:solidFill>
                  <a:schemeClr val="bg1"/>
                </a:solidFill>
              </a:rPr>
              <a:t>relating to a motivation model </a:t>
            </a:r>
            <a:r>
              <a:rPr lang="en-GB" sz="1600" dirty="0">
                <a:solidFill>
                  <a:schemeClr val="bg1"/>
                </a:solidFill>
              </a:rPr>
              <a:t>gets the ‘big bucks’!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This would mean a reference (</a:t>
            </a:r>
            <a:r>
              <a:rPr lang="en-GB" sz="1600" b="1" dirty="0">
                <a:solidFill>
                  <a:schemeClr val="bg1"/>
                </a:solidFill>
              </a:rPr>
              <a:t>and more marks!)</a:t>
            </a:r>
          </a:p>
        </p:txBody>
      </p:sp>
    </p:spTree>
    <p:extLst>
      <p:ext uri="{BB962C8B-B14F-4D97-AF65-F5344CB8AC3E}">
        <p14:creationId xmlns:p14="http://schemas.microsoft.com/office/powerpoint/2010/main" val="4725276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E9DA685-CA6F-9A9E-F12C-C6E94D0D8888}"/>
              </a:ext>
            </a:extLst>
          </p:cNvPr>
          <p:cNvSpPr/>
          <p:nvPr/>
        </p:nvSpPr>
        <p:spPr>
          <a:xfrm>
            <a:off x="1718692" y="1119180"/>
            <a:ext cx="7383363" cy="45517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290F37B-CF7F-82F3-0F6E-E41067776933}"/>
              </a:ext>
            </a:extLst>
          </p:cNvPr>
          <p:cNvSpPr/>
          <p:nvPr/>
        </p:nvSpPr>
        <p:spPr>
          <a:xfrm>
            <a:off x="286800" y="4209738"/>
            <a:ext cx="1108569" cy="83806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E7BB904-7D1A-0E20-FDE0-741683FEE37C}"/>
              </a:ext>
            </a:extLst>
          </p:cNvPr>
          <p:cNvSpPr/>
          <p:nvPr/>
        </p:nvSpPr>
        <p:spPr>
          <a:xfrm>
            <a:off x="248738" y="2801031"/>
            <a:ext cx="1108569" cy="78544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7812683-6B3A-700E-D233-1FCD5C566EE2}"/>
              </a:ext>
            </a:extLst>
          </p:cNvPr>
          <p:cNvSpPr/>
          <p:nvPr/>
        </p:nvSpPr>
        <p:spPr>
          <a:xfrm>
            <a:off x="125834" y="99373"/>
            <a:ext cx="6736359" cy="896967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92DFC70-1CCA-6748-7DBD-D9D2A978C45F}"/>
              </a:ext>
            </a:extLst>
          </p:cNvPr>
          <p:cNvSpPr txBox="1">
            <a:spLocks/>
          </p:cNvSpPr>
          <p:nvPr/>
        </p:nvSpPr>
        <p:spPr>
          <a:xfrm>
            <a:off x="4743189" y="1834014"/>
            <a:ext cx="3076747" cy="3711109"/>
          </a:xfrm>
          <a:prstGeom prst="rect">
            <a:avLst/>
          </a:prstGeom>
        </p:spPr>
        <p:txBody>
          <a:bodyPr/>
          <a:lstStyle>
            <a:lvl1pPr marL="96441" indent="-96441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Char char="•"/>
              <a:defRPr sz="118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89322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82204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84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75085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67966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60847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53729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46610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39491" indent="-96441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Char char="•"/>
              <a:defRPr sz="7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3455A8-B10A-F54C-D4E3-A627B0C05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013" y="1301313"/>
            <a:ext cx="8666351" cy="3242345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89E950-B592-3C52-73F6-70C0050D7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834" y="51980"/>
            <a:ext cx="7886700" cy="887884"/>
          </a:xfrm>
        </p:spPr>
        <p:txBody>
          <a:bodyPr/>
          <a:lstStyle/>
          <a:p>
            <a:pPr marL="0" marR="0" lvl="0" indent="0" algn="l" defTabSz="385763" rtl="0" eaLnBrk="1" fontAlgn="auto" latinLnBrk="0" hangingPunct="1">
              <a:lnSpc>
                <a:spcPct val="115000"/>
              </a:lnSpc>
              <a:spcBef>
                <a:spcPts val="422"/>
              </a:spcBef>
              <a:spcAft>
                <a:spcPts val="1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Evaluate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principal </a:t>
            </a:r>
            <a:r>
              <a:rPr kumimoji="0" lang="en-GB" sz="24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factors that may affect performance and motivation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 the workplace.</a:t>
            </a:r>
            <a:endParaRPr kumimoji="0" lang="en-GB" sz="3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F4C0C9E-A3E8-BC5C-F589-6FC3EAB6C6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3654343"/>
              </p:ext>
            </p:extLst>
          </p:nvPr>
        </p:nvGraphicFramePr>
        <p:xfrm>
          <a:off x="1819361" y="1218959"/>
          <a:ext cx="7182026" cy="4396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7258">
                  <a:extLst>
                    <a:ext uri="{9D8B030D-6E8A-4147-A177-3AD203B41FA5}">
                      <a16:colId xmlns:a16="http://schemas.microsoft.com/office/drawing/2014/main" val="303849470"/>
                    </a:ext>
                  </a:extLst>
                </a:gridCol>
                <a:gridCol w="2528851">
                  <a:extLst>
                    <a:ext uri="{9D8B030D-6E8A-4147-A177-3AD203B41FA5}">
                      <a16:colId xmlns:a16="http://schemas.microsoft.com/office/drawing/2014/main" val="3906088195"/>
                    </a:ext>
                  </a:extLst>
                </a:gridCol>
                <a:gridCol w="2635917">
                  <a:extLst>
                    <a:ext uri="{9D8B030D-6E8A-4147-A177-3AD203B41FA5}">
                      <a16:colId xmlns:a16="http://schemas.microsoft.com/office/drawing/2014/main" val="3352195837"/>
                    </a:ext>
                  </a:extLst>
                </a:gridCol>
              </a:tblGrid>
              <a:tr h="93925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7030A0"/>
                          </a:solidFill>
                          <a:latin typeface="Comic Sans MS" panose="030F0702030302020204" pitchFamily="66" charset="0"/>
                        </a:rPr>
                        <a:t>Factor</a:t>
                      </a:r>
                    </a:p>
                    <a:p>
                      <a:r>
                        <a:rPr lang="en-GB" sz="1000" dirty="0">
                          <a:solidFill>
                            <a:srgbClr val="7030A0"/>
                          </a:solidFill>
                          <a:latin typeface="Comic Sans MS" panose="030F0702030302020204" pitchFamily="66" charset="0"/>
                        </a:rPr>
                        <a:t>(There are many factors, choose factors related to your workplace.)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7030A0"/>
                          </a:solidFill>
                          <a:latin typeface="Comic Sans MS" panose="030F0702030302020204" pitchFamily="66" charset="0"/>
                        </a:rPr>
                        <a:t>Effect on performance and motivation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38576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+mn-ea"/>
                          <a:cs typeface="+mn-cs"/>
                        </a:rPr>
                        <a:t>Workplace Example</a:t>
                      </a:r>
                    </a:p>
                    <a:p>
                      <a:endParaRPr lang="en-GB" dirty="0">
                        <a:solidFill>
                          <a:srgbClr val="7030A0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en-GB" dirty="0">
                          <a:solidFill>
                            <a:srgbClr val="7030A0"/>
                          </a:solidFill>
                          <a:latin typeface="Comic Sans MS" panose="030F0702030302020204" pitchFamily="66" charset="0"/>
                        </a:rPr>
                        <a:t>Evaluation in your workplace</a:t>
                      </a:r>
                    </a:p>
                    <a:p>
                      <a:r>
                        <a:rPr lang="en-GB" dirty="0">
                          <a:solidFill>
                            <a:srgbClr val="7030A0"/>
                          </a:solidFill>
                          <a:latin typeface="Comic Sans MS" panose="030F0702030302020204" pitchFamily="66" charset="0"/>
                        </a:rPr>
                        <a:t>Does it work? Why?</a:t>
                      </a:r>
                    </a:p>
                    <a:p>
                      <a:r>
                        <a:rPr lang="en-GB" dirty="0">
                          <a:solidFill>
                            <a:srgbClr val="7030A0"/>
                          </a:solidFill>
                          <a:latin typeface="Comic Sans MS" panose="030F0702030302020204" pitchFamily="66" charset="0"/>
                        </a:rPr>
                        <a:t>How well does it work? Why?</a:t>
                      </a:r>
                    </a:p>
                    <a:p>
                      <a:endParaRPr lang="en-GB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59277"/>
                  </a:ext>
                </a:extLst>
              </a:tr>
              <a:tr h="944977">
                <a:tc>
                  <a:txBody>
                    <a:bodyPr/>
                    <a:lstStyle/>
                    <a:p>
                      <a:r>
                        <a:rPr kumimoji="0" lang="en-GB" sz="14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Job Satisfaction</a:t>
                      </a:r>
                      <a:endParaRPr lang="en-GB" sz="14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>
                          <a:latin typeface="Comic Sans MS" panose="030F0702030302020204" pitchFamily="66" charset="0"/>
                        </a:rPr>
                        <a:t>Employees find their jobs fulfilling, challenging, and meaningful can significantly affect their motivation levels. Employees who find their work meaningful are more likely to be engaged and perform better (Smith &amp; Jones, 2028)</a:t>
                      </a:r>
                      <a:endParaRPr lang="en-GB" sz="10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latin typeface="Comic Sans MS" panose="030F0702030302020204" pitchFamily="66" charset="0"/>
                        </a:rPr>
                        <a:t>In my workplace, there is little job satisfaction. The jobs are boring, and we never know if we do a good job. I would try and make the jobs more interesting by </a:t>
                      </a:r>
                      <a:r>
                        <a:rPr lang="en-GB" sz="10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[ ……] </a:t>
                      </a:r>
                      <a:r>
                        <a:rPr lang="en-GB" sz="1000" dirty="0">
                          <a:latin typeface="Comic Sans MS" panose="030F0702030302020204" pitchFamily="66" charset="0"/>
                        </a:rPr>
                        <a:t>to increase motivation.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8828927"/>
                  </a:ext>
                </a:extLst>
              </a:tr>
              <a:tr h="314992">
                <a:tc>
                  <a:txBody>
                    <a:bodyPr/>
                    <a:lstStyle/>
                    <a:p>
                      <a:r>
                        <a:rPr kumimoji="0" lang="en-GB" sz="14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Recognition</a:t>
                      </a:r>
                      <a:endParaRPr lang="en-GB" sz="14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5287533"/>
                  </a:ext>
                </a:extLst>
              </a:tr>
              <a:tr h="454868">
                <a:tc>
                  <a:txBody>
                    <a:bodyPr/>
                    <a:lstStyle/>
                    <a:p>
                      <a:r>
                        <a:rPr kumimoji="0" lang="en-GB" sz="14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Salary and Reward</a:t>
                      </a:r>
                      <a:endParaRPr lang="en-GB" sz="14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637760"/>
                  </a:ext>
                </a:extLst>
              </a:tr>
              <a:tr h="314992">
                <a:tc>
                  <a:txBody>
                    <a:bodyPr/>
                    <a:lstStyle/>
                    <a:p>
                      <a:r>
                        <a:rPr kumimoji="0" lang="en-GB" sz="14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Work Environment</a:t>
                      </a:r>
                      <a:endParaRPr lang="en-GB" sz="14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5171647"/>
                  </a:ext>
                </a:extLst>
              </a:tr>
              <a:tr h="544078">
                <a:tc>
                  <a:txBody>
                    <a:bodyPr/>
                    <a:lstStyle/>
                    <a:p>
                      <a:r>
                        <a:rPr kumimoji="0" lang="en-GB" sz="14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Leadership and Management Style</a:t>
                      </a:r>
                      <a:endParaRPr lang="en-GB" sz="1400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4283035"/>
                  </a:ext>
                </a:extLst>
              </a:tr>
              <a:tr h="314992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8976628"/>
                  </a:ext>
                </a:extLst>
              </a:tr>
              <a:tr h="314992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1469769"/>
                  </a:ext>
                </a:extLst>
              </a:tr>
            </a:tbl>
          </a:graphicData>
        </a:graphic>
      </p:graphicFrame>
      <p:sp>
        <p:nvSpPr>
          <p:cNvPr id="7" name="Left Brace 6">
            <a:extLst>
              <a:ext uri="{FF2B5EF4-FFF2-40B4-BE49-F238E27FC236}">
                <a16:creationId xmlns:a16="http://schemas.microsoft.com/office/drawing/2014/main" id="{9B8EEDAC-9FB8-808D-63FF-9A47F46D397A}"/>
              </a:ext>
            </a:extLst>
          </p:cNvPr>
          <p:cNvSpPr/>
          <p:nvPr/>
        </p:nvSpPr>
        <p:spPr>
          <a:xfrm>
            <a:off x="1324054" y="2179485"/>
            <a:ext cx="501330" cy="3518808"/>
          </a:xfrm>
          <a:prstGeom prst="leftBrace">
            <a:avLst>
              <a:gd name="adj1" fmla="val 8333"/>
              <a:gd name="adj2" fmla="val 49043"/>
            </a:avLst>
          </a:prstGeom>
          <a:ln w="47625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038E53-6EBE-048E-258C-32B26E7E4A38}"/>
              </a:ext>
            </a:extLst>
          </p:cNvPr>
          <p:cNvSpPr txBox="1"/>
          <p:nvPr/>
        </p:nvSpPr>
        <p:spPr>
          <a:xfrm>
            <a:off x="321530" y="2760640"/>
            <a:ext cx="96298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There will be a number of factors</a:t>
            </a:r>
          </a:p>
          <a:p>
            <a:endParaRPr lang="en-GB" sz="1200" dirty="0"/>
          </a:p>
          <a:p>
            <a:r>
              <a:rPr lang="en-GB" sz="1200" b="1" dirty="0">
                <a:solidFill>
                  <a:srgbClr val="C00000"/>
                </a:solidFill>
                <a:latin typeface="Comic Sans MS" panose="030F0702030302020204" pitchFamily="66" charset="0"/>
              </a:rPr>
              <a:t>Choose your own</a:t>
            </a:r>
          </a:p>
          <a:p>
            <a:endParaRPr lang="en-GB" sz="1200" dirty="0"/>
          </a:p>
          <a:p>
            <a:r>
              <a:rPr lang="en-GB" sz="1100" b="1" dirty="0"/>
              <a:t>6 to 10 factors would be suitable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9A6F1E69-FF82-6A41-C3FA-3069B826D31D}"/>
              </a:ext>
            </a:extLst>
          </p:cNvPr>
          <p:cNvSpPr/>
          <p:nvPr/>
        </p:nvSpPr>
        <p:spPr>
          <a:xfrm>
            <a:off x="1166584" y="3714585"/>
            <a:ext cx="253418" cy="394282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 useBgFill="1">
        <p:nvSpPr>
          <p:cNvPr id="13" name="TextBox 12">
            <a:extLst>
              <a:ext uri="{FF2B5EF4-FFF2-40B4-BE49-F238E27FC236}">
                <a16:creationId xmlns:a16="http://schemas.microsoft.com/office/drawing/2014/main" id="{D744109F-365D-F897-F1EC-5616503E0F9D}"/>
              </a:ext>
            </a:extLst>
          </p:cNvPr>
          <p:cNvSpPr txBox="1"/>
          <p:nvPr/>
        </p:nvSpPr>
        <p:spPr>
          <a:xfrm>
            <a:off x="4302853" y="3758778"/>
            <a:ext cx="2911679" cy="461665"/>
          </a:xfrm>
          <a:prstGeom prst="rect">
            <a:avLst/>
          </a:prstGeom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For the ‘big bucks’ (more marks) back your argument. Which means reference!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B3DA11A-4436-5EE6-9BB8-35B680F94719}"/>
              </a:ext>
            </a:extLst>
          </p:cNvPr>
          <p:cNvCxnSpPr>
            <a:cxnSpLocks/>
          </p:cNvCxnSpPr>
          <p:nvPr/>
        </p:nvCxnSpPr>
        <p:spPr>
          <a:xfrm flipH="1" flipV="1">
            <a:off x="5259897" y="3118234"/>
            <a:ext cx="322975" cy="6132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795352"/>
      </p:ext>
    </p:extLst>
  </p:cSld>
  <p:clrMapOvr>
    <a:masterClrMapping/>
  </p:clrMapOvr>
</p:sld>
</file>

<file path=ppt/theme/theme1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1044</TotalTime>
  <Words>2369</Words>
  <Application>Microsoft Office PowerPoint</Application>
  <PresentationFormat>On-screen Show (4:3)</PresentationFormat>
  <Paragraphs>317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Aptos</vt:lpstr>
      <vt:lpstr>Arial</vt:lpstr>
      <vt:lpstr>Calibri</vt:lpstr>
      <vt:lpstr>Calibri Light</vt:lpstr>
      <vt:lpstr>Comic Sans MS</vt:lpstr>
      <vt:lpstr>3_Title Slide 1</vt:lpstr>
      <vt:lpstr>ALAMO Theme</vt:lpstr>
      <vt:lpstr>CertHE Applied Leadership and Management in the Workplace    Module: BMSK4013  Management Communication   </vt:lpstr>
      <vt:lpstr>PowerPoint Presentation</vt:lpstr>
      <vt:lpstr>Motivation</vt:lpstr>
      <vt:lpstr>Motivation</vt:lpstr>
      <vt:lpstr>Motivation Theories</vt:lpstr>
      <vt:lpstr>Maslow’s Hierarchy of Needs       (1943)</vt:lpstr>
      <vt:lpstr>McClelland’s Three Needs Theory   (1987)</vt:lpstr>
      <vt:lpstr>McClelland's Three Needs Theory</vt:lpstr>
      <vt:lpstr>Herzberg Two Factor Theory (of Motivation Hygiene) (1959) </vt:lpstr>
      <vt:lpstr>Herzberg Two Factor Theory (of Motivation Hygiene) (1959) </vt:lpstr>
      <vt:lpstr>Motivators include:</vt:lpstr>
      <vt:lpstr>Key points</vt:lpstr>
      <vt:lpstr>Advantages  Increased Understanding: Clear distinctions between factors that lead to job satisfaction and those that prevent dissatisfaction, helping managers better understand what motivates employees.  Focus on Motivation: It emphasises motivators such as recognition and achievement, leading to greater job satisfaction and improved performance.  Improves Job Design: Encourages organisations to design jobs that enhance motivators for employees.  Employee Retention: Organisations can reduce employee turnover by addressing the root causes of dissatisfaction while simultaneously fostering a motivating work environment.  </vt:lpstr>
      <vt:lpstr>McGregor  X – Y Theory                  (1957) </vt:lpstr>
      <vt:lpstr>McGregor  X – Y Theory </vt:lpstr>
      <vt:lpstr>McGregor  X – Y Theory </vt:lpstr>
      <vt:lpstr>McGregor  X – Y Theory </vt:lpstr>
      <vt:lpstr>McGregor  X – Y Theory </vt:lpstr>
      <vt:lpstr>Summary of models</vt:lpstr>
      <vt:lpstr>Summary of models (How they can be best used)</vt:lpstr>
      <vt:lpstr>Finally on models of motivation</vt:lpstr>
      <vt:lpstr>Evaluate the principal factors that may affect performance and motivation in the workplace</vt:lpstr>
      <vt:lpstr>Evaluate the principal factors that may affect performance and motivation in the workplace.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Motivation Revision</dc:title>
  <dc:creator>Kaz</dc:creator>
  <cp:lastModifiedBy>Karine Williams</cp:lastModifiedBy>
  <cp:revision>31</cp:revision>
  <dcterms:created xsi:type="dcterms:W3CDTF">2020-03-27T10:06:39Z</dcterms:created>
  <dcterms:modified xsi:type="dcterms:W3CDTF">2024-05-23T12:44:15Z</dcterms:modified>
</cp:coreProperties>
</file>