
<file path=[Content_Types].xml><?xml version="1.0" encoding="utf-8"?>
<Types xmlns="http://schemas.openxmlformats.org/package/2006/content-types"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2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7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g2b98c491c18_0_1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" name="Google Shape;59;g2b98c491c18_0_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g2b6f82c32c1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" name="Google Shape;67;g2b6f82c32c1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600">
                <a:solidFill>
                  <a:srgbClr val="595959"/>
                </a:solidFill>
              </a:rPr>
              <a:t>What the issue is, why it happens. How were going to solve this. Possible setbacks &amp; how well overcome them.</a:t>
            </a:r>
            <a:endParaRPr sz="600">
              <a:solidFill>
                <a:srgbClr val="595959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600">
                <a:solidFill>
                  <a:srgbClr val="595959"/>
                </a:solidFill>
              </a:rPr>
              <a:t>Its expensive - will need funding. Maintenance - will need to be maintained to prevent malfunctions and damage. User adaptation, people will need to trust TideAware and actively look at it. </a:t>
            </a:r>
            <a:endParaRPr sz="600">
              <a:solidFill>
                <a:srgbClr val="595959"/>
              </a:solidFill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g2b6f82c32c1_0_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5" name="Google Shape;75;g2b6f82c32c1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State that 46% of calls are cut offs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Show that graf backs this up and that it makes up the majority of calls</a:t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2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g2b9f7bf87ae_0_1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" name="Google Shape;84;g2b9f7bf87ae_0_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Explain assets required for a rescue and how that is costly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Briefly</a:t>
            </a:r>
            <a:r>
              <a:rPr lang="en-GB"/>
              <a:t> </a:t>
            </a:r>
            <a:r>
              <a:rPr lang="en-GB"/>
              <a:t>summarize</a:t>
            </a:r>
            <a:r>
              <a:rPr lang="en-GB"/>
              <a:t> the shout where the atlantic had a </a:t>
            </a:r>
            <a:r>
              <a:rPr lang="en-GB"/>
              <a:t>puncture</a:t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g2b9f7bf87ae_0_2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" name="Google Shape;93;g2b9f7bf87ae_0_2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Briefly explain the situation depicted</a:t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2b98c491c18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" name="Google Shape;102;g2b98c491c18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SzPts val="1100"/>
              <a:buAutoNum type="arabicPeriod"/>
            </a:pPr>
            <a:r>
              <a:rPr lang="en-GB"/>
              <a:t>We visited the RNLI station in Burry Port</a:t>
            </a:r>
            <a:endParaRPr/>
          </a:p>
          <a:p>
            <a:pPr indent="-298450" lvl="1" marL="914400" rtl="0" algn="l">
              <a:spcBef>
                <a:spcPts val="0"/>
              </a:spcBef>
              <a:spcAft>
                <a:spcPts val="0"/>
              </a:spcAft>
              <a:buSzPts val="1100"/>
              <a:buAutoNum type="alphaLcPeriod"/>
            </a:pPr>
            <a:r>
              <a:rPr lang="en-GB"/>
              <a:t>This told us that the most frequent incidents were </a:t>
            </a:r>
            <a:r>
              <a:rPr lang="en-GB"/>
              <a:t>from cut</a:t>
            </a:r>
            <a:r>
              <a:rPr lang="en-GB"/>
              <a:t> off</a:t>
            </a:r>
            <a:endParaRPr/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SzPts val="1100"/>
              <a:buAutoNum type="arabicPeriod"/>
            </a:pPr>
            <a:r>
              <a:rPr lang="en-GB"/>
              <a:t>We travelled down to worms head to chat with the NCI</a:t>
            </a:r>
            <a:endParaRPr/>
          </a:p>
          <a:p>
            <a:pPr indent="-298450" lvl="1" marL="914400" rtl="0" algn="l">
              <a:spcBef>
                <a:spcPts val="0"/>
              </a:spcBef>
              <a:spcAft>
                <a:spcPts val="0"/>
              </a:spcAft>
              <a:buSzPts val="1100"/>
              <a:buAutoNum type="alphaLcPeriod"/>
            </a:pPr>
            <a:r>
              <a:rPr lang="en-GB"/>
              <a:t>They </a:t>
            </a:r>
            <a:r>
              <a:rPr lang="en-GB"/>
              <a:t>revealed</a:t>
            </a:r>
            <a:r>
              <a:rPr lang="en-GB"/>
              <a:t> to us, that the most frequent </a:t>
            </a:r>
            <a:r>
              <a:rPr lang="en-GB"/>
              <a:t>issue</a:t>
            </a:r>
            <a:r>
              <a:rPr lang="en-GB"/>
              <a:t> came from a language or cultural barrier</a:t>
            </a:r>
            <a:endParaRPr/>
          </a:p>
          <a:p>
            <a:pPr indent="-298450" lvl="1" marL="914400" rtl="0" algn="l">
              <a:spcBef>
                <a:spcPts val="0"/>
              </a:spcBef>
              <a:spcAft>
                <a:spcPts val="0"/>
              </a:spcAft>
              <a:buSzPts val="1100"/>
              <a:buAutoNum type="alphaLcPeriod"/>
            </a:pPr>
            <a:r>
              <a:rPr lang="en-GB"/>
              <a:t>They explained that, the most frequent number of cutoffs involved chinese visitors - </a:t>
            </a:r>
            <a:r>
              <a:rPr lang="en-GB">
                <a:solidFill>
                  <a:schemeClr val="dk1"/>
                </a:solidFill>
              </a:rPr>
              <a:t>who represent a significant portion of visitors to worms head.</a:t>
            </a:r>
            <a:endParaRPr/>
          </a:p>
          <a:p>
            <a:pPr indent="-298450" lvl="1" marL="914400" rtl="0" algn="l">
              <a:spcBef>
                <a:spcPts val="0"/>
              </a:spcBef>
              <a:spcAft>
                <a:spcPts val="0"/>
              </a:spcAft>
              <a:buSzPts val="1100"/>
              <a:buAutoNum type="alphaLcPeriod"/>
            </a:pPr>
            <a:r>
              <a:rPr lang="en-GB"/>
              <a:t>The way they explained it, was such that the concept of high tides cutting off an area of land, was virtually </a:t>
            </a:r>
            <a:r>
              <a:rPr lang="en-GB"/>
              <a:t>unheard of by most chinese visitors.</a:t>
            </a:r>
            <a:endParaRPr/>
          </a:p>
          <a:p>
            <a:pPr indent="-298450" lvl="2" marL="1371600" rtl="0" algn="l">
              <a:spcBef>
                <a:spcPts val="0"/>
              </a:spcBef>
              <a:spcAft>
                <a:spcPts val="0"/>
              </a:spcAft>
              <a:buSzPts val="1100"/>
              <a:buAutoNum type="romanLcPeriod"/>
            </a:pPr>
            <a:r>
              <a:rPr lang="en-GB"/>
              <a:t>Also as the sign they currently have is only in English, they don’t have a sufficient method of warning people whose understanding of English is not overly strong, of the dangers these cutoff points create</a:t>
            </a:r>
            <a:endParaRPr/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SzPts val="1100"/>
              <a:buAutoNum type="arabicPeriod"/>
            </a:pPr>
            <a:r>
              <a:rPr lang="en-GB"/>
              <a:t>Research has gone into a suitable Natural Language Processor to use for translation of the sign into different languages</a:t>
            </a:r>
            <a:endParaRPr/>
          </a:p>
          <a:p>
            <a:pPr indent="-298450" lvl="1" marL="914400" rtl="0" algn="l">
              <a:spcBef>
                <a:spcPts val="0"/>
              </a:spcBef>
              <a:spcAft>
                <a:spcPts val="0"/>
              </a:spcAft>
              <a:buSzPts val="1100"/>
              <a:buAutoNum type="alphaLcPeriod"/>
            </a:pPr>
            <a:r>
              <a:rPr lang="en-GB"/>
              <a:t>We decided on the “Seamless M4T—Massively Multilingual &amp; Multimodal Machine Translation” </a:t>
            </a:r>
            <a:r>
              <a:rPr lang="en-GB">
                <a:solidFill>
                  <a:schemeClr val="dk1"/>
                </a:solidFill>
              </a:rPr>
              <a:t>[1]</a:t>
            </a:r>
            <a:endParaRPr/>
          </a:p>
          <a:p>
            <a:pPr indent="-298450" lvl="2" marL="1371600" rtl="0" algn="l">
              <a:spcBef>
                <a:spcPts val="0"/>
              </a:spcBef>
              <a:spcAft>
                <a:spcPts val="0"/>
              </a:spcAft>
              <a:buSzPts val="1100"/>
              <a:buAutoNum type="romanLcPeriod"/>
            </a:pPr>
            <a:r>
              <a:rPr lang="en-GB"/>
              <a:t>Which currently has over 100 languages available - each of which it can detect to some degree.</a:t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g2b6f82c32c1_0_1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0" name="Google Shape;110;g2b6f82c32c1_0_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6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g2b6f82c32c1_0_1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8" name="Google Shape;118;g2b6f82c32c1_0_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g2b6f82c32c1_0_2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Google Shape;126;g2b6f82c32c1_0_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2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g2b98c491c18_0_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4" name="Google Shape;134;g2b98c491c18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g2ba289e3123_0_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2" name="Google Shape;142;g2ba289e3123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2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1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3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6.png"/><Relationship Id="rId4" Type="http://schemas.openxmlformats.org/officeDocument/2006/relationships/image" Target="../media/image9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5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0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7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4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8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2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.xml"/><Relationship Id="rId3" Type="http://schemas.openxmlformats.org/officeDocument/2006/relationships/hyperlink" Target="https://westkirby.todaynews.co.uk/2023/04/05/news/spring-tide-safety-warning-following-study/#:~:text=RNLI%20statistics%20for%20the%20Wales,than%20double%20the%20UK%20average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Google Shape;54;p13"/>
          <p:cNvPicPr preferRelativeResize="0"/>
          <p:nvPr/>
        </p:nvPicPr>
        <p:blipFill rotWithShape="1">
          <a:blip r:embed="rId3">
            <a:alphaModFix/>
          </a:blip>
          <a:srcRect b="5146" l="13822" r="0" t="8213"/>
          <a:stretch/>
        </p:blipFill>
        <p:spPr>
          <a:xfrm>
            <a:off x="-55313" y="-62187"/>
            <a:ext cx="9254625" cy="6432824"/>
          </a:xfrm>
          <a:prstGeom prst="rect">
            <a:avLst/>
          </a:prstGeom>
          <a:noFill/>
          <a:ln>
            <a:noFill/>
          </a:ln>
        </p:spPr>
      </p:pic>
      <p:sp>
        <p:nvSpPr>
          <p:cNvPr id="55" name="Google Shape;55;p13"/>
          <p:cNvSpPr txBox="1"/>
          <p:nvPr>
            <p:ph type="ctrTitle"/>
          </p:nvPr>
        </p:nvSpPr>
        <p:spPr>
          <a:xfrm>
            <a:off x="2465158" y="2982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0B5394"/>
                </a:solidFill>
              </a:rPr>
              <a:t>Tide Aware</a:t>
            </a:r>
            <a:endParaRPr>
              <a:solidFill>
                <a:srgbClr val="0B5394"/>
              </a:solidFill>
            </a:endParaRPr>
          </a:p>
        </p:txBody>
      </p:sp>
      <p:sp>
        <p:nvSpPr>
          <p:cNvPr id="56" name="Google Shape;56;p13"/>
          <p:cNvSpPr/>
          <p:nvPr/>
        </p:nvSpPr>
        <p:spPr>
          <a:xfrm flipH="1" rot="-3288501">
            <a:off x="4620587" y="2926413"/>
            <a:ext cx="8389300" cy="4857975"/>
          </a:xfrm>
          <a:prstGeom prst="flowChartPunchedTape">
            <a:avLst/>
          </a:prstGeom>
          <a:solidFill>
            <a:srgbClr val="CFE2F3"/>
          </a:solidFill>
          <a:ln cap="flat" cmpd="sng" w="9525">
            <a:solidFill>
              <a:srgbClr val="CFE2F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0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" name="Google Shape;61;p14"/>
          <p:cNvPicPr preferRelativeResize="0"/>
          <p:nvPr/>
        </p:nvPicPr>
        <p:blipFill>
          <a:blip r:embed="rId3">
            <a:alphaModFix amt="30000"/>
          </a:blip>
          <a:stretch>
            <a:fillRect/>
          </a:stretch>
        </p:blipFill>
        <p:spPr>
          <a:xfrm>
            <a:off x="-1" y="-951000"/>
            <a:ext cx="9144003" cy="6094500"/>
          </a:xfrm>
          <a:prstGeom prst="rect">
            <a:avLst/>
          </a:prstGeom>
          <a:noFill/>
          <a:ln>
            <a:noFill/>
          </a:ln>
        </p:spPr>
      </p:pic>
      <p:sp>
        <p:nvSpPr>
          <p:cNvPr id="62" name="Google Shape;62;p1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Team</a:t>
            </a:r>
            <a:endParaRPr/>
          </a:p>
        </p:txBody>
      </p:sp>
      <p:sp>
        <p:nvSpPr>
          <p:cNvPr id="63" name="Google Shape;63;p1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James Frew 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Luke Morgan 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Rhys Hughes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Sophie Kwint-Williams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Steffan Wilkins</a:t>
            </a:r>
            <a:endParaRPr/>
          </a:p>
        </p:txBody>
      </p:sp>
      <p:sp>
        <p:nvSpPr>
          <p:cNvPr id="64" name="Google Shape;64;p14"/>
          <p:cNvSpPr/>
          <p:nvPr/>
        </p:nvSpPr>
        <p:spPr>
          <a:xfrm flipH="1">
            <a:off x="-1221375" y="4290800"/>
            <a:ext cx="11586750" cy="3058325"/>
          </a:xfrm>
          <a:prstGeom prst="flowChartPunchedTape">
            <a:avLst/>
          </a:prstGeom>
          <a:solidFill>
            <a:srgbClr val="CFE2F3"/>
          </a:solidFill>
          <a:ln cap="flat" cmpd="sng" w="9525">
            <a:solidFill>
              <a:srgbClr val="CFE2F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" name="Google Shape;69;p15"/>
          <p:cNvPicPr preferRelativeResize="0"/>
          <p:nvPr/>
        </p:nvPicPr>
        <p:blipFill>
          <a:blip r:embed="rId3">
            <a:alphaModFix amt="30000"/>
          </a:blip>
          <a:stretch>
            <a:fillRect/>
          </a:stretch>
        </p:blipFill>
        <p:spPr>
          <a:xfrm>
            <a:off x="0" y="0"/>
            <a:ext cx="8832299" cy="6624233"/>
          </a:xfrm>
          <a:prstGeom prst="rect">
            <a:avLst/>
          </a:prstGeom>
          <a:noFill/>
          <a:ln>
            <a:noFill/>
          </a:ln>
        </p:spPr>
      </p:pic>
      <p:sp>
        <p:nvSpPr>
          <p:cNvPr id="70" name="Google Shape;70;p15"/>
          <p:cNvSpPr txBox="1"/>
          <p:nvPr>
            <p:ph type="title"/>
          </p:nvPr>
        </p:nvSpPr>
        <p:spPr>
          <a:xfrm>
            <a:off x="311700" y="57975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Project Overview</a:t>
            </a:r>
            <a:endParaRPr/>
          </a:p>
        </p:txBody>
      </p:sp>
      <p:sp>
        <p:nvSpPr>
          <p:cNvPr id="71" name="Google Shape;71;p15"/>
          <p:cNvSpPr/>
          <p:nvPr/>
        </p:nvSpPr>
        <p:spPr>
          <a:xfrm flipH="1" rot="-5231219">
            <a:off x="6489350" y="984525"/>
            <a:ext cx="8389300" cy="6538950"/>
          </a:xfrm>
          <a:prstGeom prst="flowChartPunchedTape">
            <a:avLst/>
          </a:prstGeom>
          <a:solidFill>
            <a:srgbClr val="CFE2F3"/>
          </a:solidFill>
          <a:ln cap="flat" cmpd="sng" w="9525">
            <a:solidFill>
              <a:srgbClr val="CFE2F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2" name="Google Shape;72;p15"/>
          <p:cNvSpPr txBox="1"/>
          <p:nvPr>
            <p:ph idx="1" type="body"/>
          </p:nvPr>
        </p:nvSpPr>
        <p:spPr>
          <a:xfrm>
            <a:off x="311700" y="1152450"/>
            <a:ext cx="8520600" cy="399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25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Our project is based around enhancing </a:t>
            </a:r>
            <a:r>
              <a:rPr lang="en-GB"/>
              <a:t>safety</a:t>
            </a:r>
            <a:r>
              <a:rPr lang="en-GB"/>
              <a:t> standards in vulnerable areas such as Worms Head, where the risk of rising tides isolating regions and people is common. 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This project revolves around creating a </a:t>
            </a:r>
            <a:r>
              <a:rPr lang="en-GB"/>
              <a:t>durable</a:t>
            </a:r>
            <a:r>
              <a:rPr lang="en-GB"/>
              <a:t> and user-friendly device with a screen </a:t>
            </a:r>
            <a:r>
              <a:rPr lang="en-GB"/>
              <a:t>displaying</a:t>
            </a:r>
            <a:r>
              <a:rPr lang="en-GB"/>
              <a:t> real-time tide information. It will be positioned at high-risk locations and </a:t>
            </a:r>
            <a:r>
              <a:rPr lang="en-GB"/>
              <a:t>clearly</a:t>
            </a:r>
            <a:r>
              <a:rPr lang="en-GB"/>
              <a:t> indicate the timing of high tides as well as show the cutoff lines to help awareness. 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Possible setbacks:</a:t>
            </a:r>
            <a:endParaRPr/>
          </a:p>
          <a:p>
            <a:pPr indent="-334327" lvl="0" marL="457200" rtl="0" algn="l">
              <a:spcBef>
                <a:spcPts val="1200"/>
              </a:spcBef>
              <a:spcAft>
                <a:spcPts val="0"/>
              </a:spcAft>
              <a:buSzPct val="100000"/>
              <a:buChar char="●"/>
            </a:pPr>
            <a:r>
              <a:rPr lang="en-GB"/>
              <a:t>Financial </a:t>
            </a:r>
            <a:r>
              <a:rPr lang="en-GB"/>
              <a:t>constraints</a:t>
            </a:r>
            <a:r>
              <a:rPr lang="en-GB"/>
              <a:t> </a:t>
            </a:r>
            <a:endParaRPr/>
          </a:p>
          <a:p>
            <a:pPr indent="-334327" lvl="0" marL="457200" rtl="0" algn="l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/>
              <a:t>Maintenance challenges </a:t>
            </a:r>
            <a:endParaRPr/>
          </a:p>
          <a:p>
            <a:pPr indent="-334327" lvl="0" marL="457200" rtl="0" algn="l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/>
              <a:t>User adaptation</a:t>
            </a:r>
            <a:endParaRPr/>
          </a:p>
          <a:p>
            <a:pPr indent="-334327" lvl="0" marL="457200" rtl="0" algn="l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/>
              <a:t>Permission from National trust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6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7" name="Google Shape;77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1474952" y="-241525"/>
            <a:ext cx="10618950" cy="7955859"/>
          </a:xfrm>
          <a:prstGeom prst="rect">
            <a:avLst/>
          </a:prstGeom>
          <a:noFill/>
          <a:ln>
            <a:noFill/>
          </a:ln>
        </p:spPr>
      </p:pic>
      <p:sp>
        <p:nvSpPr>
          <p:cNvPr id="78" name="Google Shape;78;p16"/>
          <p:cNvSpPr/>
          <p:nvPr/>
        </p:nvSpPr>
        <p:spPr>
          <a:xfrm rot="5400000">
            <a:off x="-2826388" y="1044241"/>
            <a:ext cx="8389300" cy="5686425"/>
          </a:xfrm>
          <a:prstGeom prst="flowChartPunchedTape">
            <a:avLst/>
          </a:prstGeom>
          <a:solidFill>
            <a:srgbClr val="CFE2F3"/>
          </a:solidFill>
          <a:ln cap="flat" cmpd="sng" w="9525">
            <a:solidFill>
              <a:srgbClr val="CFE2F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9" name="Google Shape;79;p16"/>
          <p:cNvSpPr txBox="1"/>
          <p:nvPr>
            <p:ph type="title"/>
          </p:nvPr>
        </p:nvSpPr>
        <p:spPr>
          <a:xfrm>
            <a:off x="3771300" y="3116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Evidence of this happening</a:t>
            </a:r>
            <a:endParaRPr/>
          </a:p>
        </p:txBody>
      </p:sp>
      <p:sp>
        <p:nvSpPr>
          <p:cNvPr id="80" name="Google Shape;80;p16"/>
          <p:cNvSpPr txBox="1"/>
          <p:nvPr>
            <p:ph idx="1" type="body"/>
          </p:nvPr>
        </p:nvSpPr>
        <p:spPr>
          <a:xfrm>
            <a:off x="1093825" y="1704550"/>
            <a:ext cx="1729800" cy="170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rPr lang="en-GB"/>
              <a:t>46% of callouts to burry port </a:t>
            </a:r>
            <a:r>
              <a:rPr lang="en-GB"/>
              <a:t>Lifeboat</a:t>
            </a:r>
            <a:r>
              <a:rPr lang="en-GB"/>
              <a:t> are to cut offs.</a:t>
            </a:r>
            <a:endParaRPr/>
          </a:p>
        </p:txBody>
      </p:sp>
      <p:pic>
        <p:nvPicPr>
          <p:cNvPr id="81" name="Google Shape;81;p1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771288" y="1325886"/>
            <a:ext cx="5061024" cy="2491725"/>
          </a:xfrm>
          <a:prstGeom prst="rect">
            <a:avLst/>
          </a:prstGeom>
          <a:noFill/>
          <a:ln cap="flat" cmpd="sng" w="9525">
            <a:solidFill>
              <a:srgbClr val="C9DAF8"/>
            </a:solidFill>
            <a:prstDash val="solid"/>
            <a:round/>
            <a:headEnd len="sm" w="sm" type="none"/>
            <a:tailEnd len="sm" w="sm" type="none"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6" name="Google Shape;86;p17"/>
          <p:cNvPicPr preferRelativeResize="0"/>
          <p:nvPr/>
        </p:nvPicPr>
        <p:blipFill>
          <a:blip r:embed="rId3">
            <a:alphaModFix amt="30000"/>
          </a:blip>
          <a:stretch>
            <a:fillRect/>
          </a:stretch>
        </p:blipFill>
        <p:spPr>
          <a:xfrm>
            <a:off x="0" y="0"/>
            <a:ext cx="9144001" cy="5354330"/>
          </a:xfrm>
          <a:prstGeom prst="rect">
            <a:avLst/>
          </a:prstGeom>
          <a:noFill/>
          <a:ln>
            <a:noFill/>
          </a:ln>
        </p:spPr>
      </p:pic>
      <p:sp>
        <p:nvSpPr>
          <p:cNvPr id="87" name="Google Shape;87;p17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39285"/>
              <a:buFont typeface="Arial"/>
              <a:buNone/>
            </a:pPr>
            <a:r>
              <a:rPr lang="en-GB"/>
              <a:t>Rescue Assets Needed For A Single Call</a:t>
            </a:r>
            <a:endParaRPr/>
          </a:p>
        </p:txBody>
      </p:sp>
      <p:sp>
        <p:nvSpPr>
          <p:cNvPr id="88" name="Google Shape;88;p17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Minimum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Either an Atlantic 85 or D-class ILB Lifeboat and a Coast </a:t>
            </a:r>
            <a:r>
              <a:rPr lang="en-GB"/>
              <a:t>Guard</a:t>
            </a:r>
            <a:r>
              <a:rPr lang="en-GB"/>
              <a:t> r</a:t>
            </a:r>
            <a:r>
              <a:rPr lang="en-GB"/>
              <a:t>esponse</a:t>
            </a:r>
            <a:r>
              <a:rPr lang="en-GB"/>
              <a:t> team.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sp>
        <p:nvSpPr>
          <p:cNvPr id="89" name="Google Shape;89;p17"/>
          <p:cNvSpPr/>
          <p:nvPr/>
        </p:nvSpPr>
        <p:spPr>
          <a:xfrm>
            <a:off x="-1561575" y="4369300"/>
            <a:ext cx="12484850" cy="2211025"/>
          </a:xfrm>
          <a:prstGeom prst="flowChartPunchedTape">
            <a:avLst/>
          </a:prstGeom>
          <a:solidFill>
            <a:srgbClr val="CFE2F3"/>
          </a:solidFill>
          <a:ln cap="flat" cmpd="sng" w="9525">
            <a:solidFill>
              <a:srgbClr val="CFE2F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0" name="Google Shape;90;p17"/>
          <p:cNvSpPr txBox="1"/>
          <p:nvPr>
            <p:ph idx="1" type="body"/>
          </p:nvPr>
        </p:nvSpPr>
        <p:spPr>
          <a:xfrm>
            <a:off x="311700" y="2322050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Severe</a:t>
            </a:r>
            <a:r>
              <a:rPr lang="en-GB"/>
              <a:t> case 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Coast Guard Helicopter, Tamar Lifeboat and an ambulance.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18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6" name="Google Shape;96;p18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97" name="Google Shape;97;p18"/>
          <p:cNvPicPr preferRelativeResize="0"/>
          <p:nvPr/>
        </p:nvPicPr>
        <p:blipFill rotWithShape="1">
          <a:blip r:embed="rId3">
            <a:alphaModFix/>
          </a:blip>
          <a:srcRect b="6574" l="0" r="0" t="6574"/>
          <a:stretch/>
        </p:blipFill>
        <p:spPr>
          <a:xfrm>
            <a:off x="0" y="0"/>
            <a:ext cx="9144001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98" name="Google Shape;98;p18"/>
          <p:cNvSpPr/>
          <p:nvPr/>
        </p:nvSpPr>
        <p:spPr>
          <a:xfrm rot="7819287">
            <a:off x="-3885263" y="-1621559"/>
            <a:ext cx="8389300" cy="5686425"/>
          </a:xfrm>
          <a:prstGeom prst="flowChartPunchedTape">
            <a:avLst/>
          </a:prstGeom>
          <a:solidFill>
            <a:srgbClr val="CFE2F3"/>
          </a:solidFill>
          <a:ln cap="flat" cmpd="sng" w="9525">
            <a:solidFill>
              <a:srgbClr val="CFE2F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9" name="Google Shape;99;p18"/>
          <p:cNvSpPr txBox="1"/>
          <p:nvPr>
            <p:ph type="title"/>
          </p:nvPr>
        </p:nvSpPr>
        <p:spPr>
          <a:xfrm>
            <a:off x="224375" y="445025"/>
            <a:ext cx="1952700" cy="2126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Cutoff Rescue on Worms Head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" name="Google Shape;104;p19"/>
          <p:cNvPicPr preferRelativeResize="0"/>
          <p:nvPr/>
        </p:nvPicPr>
        <p:blipFill>
          <a:blip r:embed="rId3">
            <a:alphaModFix amt="30000"/>
          </a:blip>
          <a:stretch>
            <a:fillRect/>
          </a:stretch>
        </p:blipFill>
        <p:spPr>
          <a:xfrm>
            <a:off x="0" y="-184200"/>
            <a:ext cx="9143999" cy="5511895"/>
          </a:xfrm>
          <a:prstGeom prst="rect">
            <a:avLst/>
          </a:prstGeom>
          <a:noFill/>
          <a:ln>
            <a:noFill/>
          </a:ln>
        </p:spPr>
      </p:pic>
      <p:sp>
        <p:nvSpPr>
          <p:cNvPr id="105" name="Google Shape;105;p19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Preliminary Research</a:t>
            </a:r>
            <a:endParaRPr/>
          </a:p>
        </p:txBody>
      </p:sp>
      <p:sp>
        <p:nvSpPr>
          <p:cNvPr id="106" name="Google Shape;106;p19"/>
          <p:cNvSpPr txBox="1"/>
          <p:nvPr>
            <p:ph idx="1" type="body"/>
          </p:nvPr>
        </p:nvSpPr>
        <p:spPr>
          <a:xfrm>
            <a:off x="311700" y="1978250"/>
            <a:ext cx="8520600" cy="1278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Evidence of incidents from the </a:t>
            </a:r>
            <a:r>
              <a:rPr lang="en-GB"/>
              <a:t>Royal National Lifeboat Institution </a:t>
            </a:r>
            <a:r>
              <a:rPr lang="en-GB"/>
              <a:t>at Burry Port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Conversations </a:t>
            </a:r>
            <a:r>
              <a:rPr lang="en-GB"/>
              <a:t>with the National Coastwatch Institution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Seamless M4T</a:t>
            </a:r>
            <a:endParaRPr/>
          </a:p>
        </p:txBody>
      </p:sp>
      <p:sp>
        <p:nvSpPr>
          <p:cNvPr id="107" name="Google Shape;107;p19"/>
          <p:cNvSpPr/>
          <p:nvPr/>
        </p:nvSpPr>
        <p:spPr>
          <a:xfrm flipH="1">
            <a:off x="-781275" y="4218200"/>
            <a:ext cx="10706550" cy="1870725"/>
          </a:xfrm>
          <a:prstGeom prst="flowChartPunchedTape">
            <a:avLst/>
          </a:prstGeom>
          <a:solidFill>
            <a:srgbClr val="CFE2F3"/>
          </a:solidFill>
          <a:ln cap="flat" cmpd="sng" w="9525">
            <a:solidFill>
              <a:srgbClr val="CFE2F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" name="Google Shape;112;p20"/>
          <p:cNvPicPr preferRelativeResize="0"/>
          <p:nvPr/>
        </p:nvPicPr>
        <p:blipFill>
          <a:blip r:embed="rId3">
            <a:alphaModFix amt="30000"/>
          </a:blip>
          <a:stretch>
            <a:fillRect/>
          </a:stretch>
        </p:blipFill>
        <p:spPr>
          <a:xfrm>
            <a:off x="0" y="-5"/>
            <a:ext cx="9144000" cy="4594860"/>
          </a:xfrm>
          <a:prstGeom prst="rect">
            <a:avLst/>
          </a:prstGeom>
          <a:noFill/>
          <a:ln>
            <a:noFill/>
          </a:ln>
        </p:spPr>
      </p:pic>
      <p:sp>
        <p:nvSpPr>
          <p:cNvPr id="113" name="Google Shape;113;p20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Why This Happens</a:t>
            </a:r>
            <a:endParaRPr/>
          </a:p>
        </p:txBody>
      </p:sp>
      <p:sp>
        <p:nvSpPr>
          <p:cNvPr id="114" name="Google Shape;114;p20"/>
          <p:cNvSpPr txBox="1"/>
          <p:nvPr>
            <p:ph idx="1" type="body"/>
          </p:nvPr>
        </p:nvSpPr>
        <p:spPr>
          <a:xfrm>
            <a:off x="311700" y="1152475"/>
            <a:ext cx="8520600" cy="3442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/>
              <a:t>To know why people are getting cut off its best to know who are the people getting stranded:</a:t>
            </a:r>
            <a:endParaRPr sz="1600"/>
          </a:p>
          <a:p>
            <a:pPr indent="-330200" lvl="0" marL="457200" rtl="0" algn="l">
              <a:spcBef>
                <a:spcPts val="1200"/>
              </a:spcBef>
              <a:spcAft>
                <a:spcPts val="0"/>
              </a:spcAft>
              <a:buSzPts val="1600"/>
              <a:buChar char="●"/>
            </a:pPr>
            <a:r>
              <a:rPr lang="en-GB" sz="1600"/>
              <a:t>57% of the </a:t>
            </a:r>
            <a:r>
              <a:rPr lang="en-GB" sz="1600"/>
              <a:t>people</a:t>
            </a:r>
            <a:r>
              <a:rPr lang="en-GB" sz="1600"/>
              <a:t> that get cut off live inland. [2]</a:t>
            </a:r>
            <a:endParaRPr sz="1600"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 sz="1600"/>
              <a:t>Most of the </a:t>
            </a:r>
            <a:r>
              <a:rPr lang="en-GB" sz="1600"/>
              <a:t>people</a:t>
            </a:r>
            <a:r>
              <a:rPr lang="en-GB" sz="1600"/>
              <a:t> cut off are non local tourists.</a:t>
            </a:r>
            <a:endParaRPr sz="16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600"/>
              <a:t>Notably</a:t>
            </a:r>
            <a:r>
              <a:rPr lang="en-GB" sz="1600"/>
              <a:t> when discussing with the Coast Guards they mentioned </a:t>
            </a:r>
            <a:r>
              <a:rPr lang="en-GB" sz="1600"/>
              <a:t>chinese</a:t>
            </a:r>
            <a:r>
              <a:rPr lang="en-GB" sz="1600"/>
              <a:t> </a:t>
            </a:r>
            <a:r>
              <a:rPr lang="en-GB" sz="1600"/>
              <a:t>university</a:t>
            </a:r>
            <a:r>
              <a:rPr lang="en-GB" sz="1600"/>
              <a:t> </a:t>
            </a:r>
            <a:r>
              <a:rPr lang="en-GB" sz="1600"/>
              <a:t>students</a:t>
            </a:r>
            <a:r>
              <a:rPr lang="en-GB" sz="1600"/>
              <a:t> as they are usually very unfamiliar with the concepts of the raising and lowering sea level.</a:t>
            </a:r>
            <a:endParaRPr sz="16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600"/>
              <a:t>Based on the people who are getting </a:t>
            </a:r>
            <a:r>
              <a:rPr lang="en-GB" sz="1600"/>
              <a:t>stuck</a:t>
            </a:r>
            <a:r>
              <a:rPr lang="en-GB" sz="1600"/>
              <a:t> the main </a:t>
            </a:r>
            <a:r>
              <a:rPr lang="en-GB" sz="1600"/>
              <a:t>cause seems to be information therefore people need to be informed whilst also trying to pass the language barrier for the large number of foreign tourists that are being affected.</a:t>
            </a:r>
            <a:endParaRPr sz="1600"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sz="1600"/>
          </a:p>
        </p:txBody>
      </p:sp>
      <p:sp>
        <p:nvSpPr>
          <p:cNvPr id="115" name="Google Shape;115;p20"/>
          <p:cNvSpPr/>
          <p:nvPr/>
        </p:nvSpPr>
        <p:spPr>
          <a:xfrm>
            <a:off x="-805178" y="3715300"/>
            <a:ext cx="12911450" cy="3322775"/>
          </a:xfrm>
          <a:prstGeom prst="flowChartPunchedTape">
            <a:avLst/>
          </a:prstGeom>
          <a:solidFill>
            <a:srgbClr val="CFE2F3"/>
          </a:solidFill>
          <a:ln cap="flat" cmpd="sng" w="9525">
            <a:solidFill>
              <a:srgbClr val="CFE2F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9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0" name="Google Shape;120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1977575" y="0"/>
            <a:ext cx="9080499" cy="6443626"/>
          </a:xfrm>
          <a:prstGeom prst="rect">
            <a:avLst/>
          </a:prstGeom>
          <a:noFill/>
          <a:ln>
            <a:noFill/>
          </a:ln>
        </p:spPr>
      </p:pic>
      <p:sp>
        <p:nvSpPr>
          <p:cNvPr id="121" name="Google Shape;121;p21"/>
          <p:cNvSpPr/>
          <p:nvPr/>
        </p:nvSpPr>
        <p:spPr>
          <a:xfrm flipH="1" rot="-5400000">
            <a:off x="3867163" y="-2811338"/>
            <a:ext cx="8389300" cy="8144575"/>
          </a:xfrm>
          <a:prstGeom prst="flowChartPunchedTape">
            <a:avLst/>
          </a:prstGeom>
          <a:solidFill>
            <a:srgbClr val="CFE2F3"/>
          </a:solidFill>
          <a:ln cap="flat" cmpd="sng" w="9525">
            <a:solidFill>
              <a:srgbClr val="CFE2F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2" name="Google Shape;122;p21"/>
          <p:cNvSpPr txBox="1"/>
          <p:nvPr>
            <p:ph idx="1" type="body"/>
          </p:nvPr>
        </p:nvSpPr>
        <p:spPr>
          <a:xfrm>
            <a:off x="4522900" y="1563299"/>
            <a:ext cx="4157700" cy="358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lnSpc>
                <a:spcPct val="2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The internet - </a:t>
            </a:r>
            <a:r>
              <a:rPr lang="en-GB"/>
              <a:t>Carelessness</a:t>
            </a:r>
            <a:endParaRPr/>
          </a:p>
          <a:p>
            <a:pPr indent="-342900" lvl="0" marL="457200" rtl="0" algn="l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Local signs - Language / Missed</a:t>
            </a:r>
            <a:endParaRPr/>
          </a:p>
          <a:p>
            <a:pPr indent="-342900" lvl="0" marL="457200" rtl="0" algn="l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Word of mouth e.g. Coast Guard - Shyness, Language </a:t>
            </a:r>
            <a:r>
              <a:rPr lang="en-GB"/>
              <a:t>Barrier</a:t>
            </a:r>
            <a:r>
              <a:rPr lang="en-GB"/>
              <a:t>,</a:t>
            </a:r>
            <a:endParaRPr/>
          </a:p>
          <a:p>
            <a:pPr indent="-342900" lvl="0" marL="457200" rtl="0" algn="l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LED flag - Depends on </a:t>
            </a:r>
            <a:r>
              <a:rPr lang="en-GB"/>
              <a:t>person's</a:t>
            </a:r>
            <a:r>
              <a:rPr lang="en-GB"/>
              <a:t> speed, Missed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sp>
        <p:nvSpPr>
          <p:cNvPr id="123" name="Google Shape;123;p21"/>
          <p:cNvSpPr txBox="1"/>
          <p:nvPr>
            <p:ph type="title"/>
          </p:nvPr>
        </p:nvSpPr>
        <p:spPr>
          <a:xfrm>
            <a:off x="311700" y="459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Existing Systems And Problems</a:t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7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8" name="Google Shape;128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-2007814"/>
            <a:ext cx="9144000" cy="6863939"/>
          </a:xfrm>
          <a:prstGeom prst="rect">
            <a:avLst/>
          </a:prstGeom>
          <a:noFill/>
          <a:ln>
            <a:noFill/>
          </a:ln>
        </p:spPr>
      </p:pic>
      <p:sp>
        <p:nvSpPr>
          <p:cNvPr id="129" name="Google Shape;129;p22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Our Solution</a:t>
            </a:r>
            <a:endParaRPr/>
          </a:p>
        </p:txBody>
      </p:sp>
      <p:sp>
        <p:nvSpPr>
          <p:cNvPr id="130" name="Google Shape;130;p22"/>
          <p:cNvSpPr/>
          <p:nvPr/>
        </p:nvSpPr>
        <p:spPr>
          <a:xfrm>
            <a:off x="-1405375" y="1492800"/>
            <a:ext cx="12484850" cy="4677375"/>
          </a:xfrm>
          <a:prstGeom prst="flowChartPunchedTape">
            <a:avLst/>
          </a:prstGeom>
          <a:solidFill>
            <a:srgbClr val="CFE2F3"/>
          </a:solidFill>
          <a:ln cap="flat" cmpd="sng" w="9525">
            <a:solidFill>
              <a:srgbClr val="CFE2F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1" name="Google Shape;131;p22"/>
          <p:cNvSpPr txBox="1"/>
          <p:nvPr>
            <p:ph idx="1" type="body"/>
          </p:nvPr>
        </p:nvSpPr>
        <p:spPr>
          <a:xfrm>
            <a:off x="390300" y="2571750"/>
            <a:ext cx="83634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Multi-language stand that displays times digitally</a:t>
            </a:r>
            <a:endParaRPr/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</a:pPr>
            <a:r>
              <a:rPr lang="en-GB"/>
              <a:t>A multi-language stand containing the area’s tide times which can be remotely and automatically updated</a:t>
            </a:r>
            <a:endParaRPr/>
          </a:p>
          <a:p>
            <a:pPr indent="-317500" lvl="2" marL="137160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</a:pPr>
            <a:r>
              <a:rPr lang="en-GB"/>
              <a:t>Shows other critical information such as weather warnings from Met Office</a:t>
            </a:r>
            <a:endParaRPr/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</a:pPr>
            <a:r>
              <a:rPr lang="en-GB"/>
              <a:t>Robust</a:t>
            </a:r>
            <a:endParaRPr/>
          </a:p>
          <a:p>
            <a:pPr indent="-317500" lvl="2" marL="137160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</a:pPr>
            <a:r>
              <a:rPr lang="en-GB"/>
              <a:t>Able to handle being out in the elements near salt water</a:t>
            </a:r>
            <a:endParaRPr/>
          </a:p>
          <a:p>
            <a:pPr indent="-317500" lvl="2" marL="1371600" rtl="0" algn="l">
              <a:spcBef>
                <a:spcPts val="0"/>
              </a:spcBef>
              <a:spcAft>
                <a:spcPts val="0"/>
              </a:spcAft>
              <a:buSzPts val="1400"/>
              <a:buChar char="■"/>
            </a:pPr>
            <a:r>
              <a:rPr lang="en-GB"/>
              <a:t>Resistant to damage by animals - horses</a:t>
            </a:r>
            <a:endParaRPr/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</a:pPr>
            <a:r>
              <a:rPr lang="en-GB"/>
              <a:t>Machine learning to change </a:t>
            </a:r>
            <a:r>
              <a:rPr lang="en-GB"/>
              <a:t>language</a:t>
            </a:r>
            <a:r>
              <a:rPr lang="en-GB"/>
              <a:t> based on language spoken in </a:t>
            </a:r>
            <a:r>
              <a:rPr lang="en-GB"/>
              <a:t>vicinity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5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6" name="Google Shape;136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244125" y="-10399"/>
            <a:ext cx="9144000" cy="5153898"/>
          </a:xfrm>
          <a:prstGeom prst="rect">
            <a:avLst/>
          </a:prstGeom>
          <a:noFill/>
          <a:ln>
            <a:noFill/>
          </a:ln>
        </p:spPr>
      </p:pic>
      <p:sp>
        <p:nvSpPr>
          <p:cNvPr id="137" name="Google Shape;137;p23"/>
          <p:cNvSpPr/>
          <p:nvPr/>
        </p:nvSpPr>
        <p:spPr>
          <a:xfrm rot="5400000">
            <a:off x="-1994900" y="-2304825"/>
            <a:ext cx="8389300" cy="10331000"/>
          </a:xfrm>
          <a:prstGeom prst="flowChartPunchedTape">
            <a:avLst/>
          </a:prstGeom>
          <a:solidFill>
            <a:srgbClr val="CFE2F3"/>
          </a:solidFill>
          <a:ln cap="flat" cmpd="sng" w="9525">
            <a:solidFill>
              <a:srgbClr val="CFE2F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8" name="Google Shape;138;p23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Future Research</a:t>
            </a:r>
            <a:endParaRPr/>
          </a:p>
        </p:txBody>
      </p:sp>
      <p:sp>
        <p:nvSpPr>
          <p:cNvPr id="139" name="Google Shape;139;p23"/>
          <p:cNvSpPr txBox="1"/>
          <p:nvPr>
            <p:ph idx="1" type="body"/>
          </p:nvPr>
        </p:nvSpPr>
        <p:spPr>
          <a:xfrm>
            <a:off x="311700" y="1278475"/>
            <a:ext cx="6525300" cy="4160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Types of battery/solar required</a:t>
            </a:r>
            <a:endParaRPr/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</a:pPr>
            <a:r>
              <a:rPr lang="en-GB"/>
              <a:t>How much power the device uses</a:t>
            </a:r>
            <a:endParaRPr/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</a:pPr>
            <a:r>
              <a:rPr lang="en-GB"/>
              <a:t>Efficiency of solar power in the area</a:t>
            </a:r>
            <a:endParaRPr/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</a:pPr>
            <a:r>
              <a:rPr lang="en-GB"/>
              <a:t>Size of solar panel required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Method of loading the data onto the sign</a:t>
            </a:r>
            <a:endParaRPr/>
          </a:p>
          <a:p>
            <a:pPr indent="-323850" lvl="1" marL="914400" rtl="0" algn="l">
              <a:spcBef>
                <a:spcPts val="0"/>
              </a:spcBef>
              <a:spcAft>
                <a:spcPts val="0"/>
              </a:spcAft>
              <a:buSzPts val="1500"/>
              <a:buChar char="○"/>
            </a:pPr>
            <a:r>
              <a:rPr lang="en-GB" sz="1500"/>
              <a:t>Changed on site (updated yearly)</a:t>
            </a:r>
            <a:endParaRPr sz="1500"/>
          </a:p>
          <a:p>
            <a:pPr indent="-323850" lvl="1" marL="914400" rtl="0" algn="l">
              <a:spcBef>
                <a:spcPts val="0"/>
              </a:spcBef>
              <a:spcAft>
                <a:spcPts val="0"/>
              </a:spcAft>
              <a:buSzPts val="1500"/>
              <a:buChar char="○"/>
            </a:pPr>
            <a:r>
              <a:rPr lang="en-GB" sz="1500"/>
              <a:t>Digital download of information on semi-regular basis</a:t>
            </a:r>
            <a:endParaRPr sz="1500"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Displaying the information</a:t>
            </a:r>
            <a:endParaRPr/>
          </a:p>
          <a:p>
            <a:pPr indent="-330200" lvl="1" marL="914400" rtl="0" algn="l">
              <a:spcBef>
                <a:spcPts val="0"/>
              </a:spcBef>
              <a:spcAft>
                <a:spcPts val="0"/>
              </a:spcAft>
              <a:buSzPts val="1600"/>
              <a:buChar char="○"/>
            </a:pPr>
            <a:r>
              <a:rPr lang="en-GB" sz="1600"/>
              <a:t>Needs to be efficient</a:t>
            </a:r>
            <a:endParaRPr sz="1600"/>
          </a:p>
          <a:p>
            <a:pPr indent="-330200" lvl="1" marL="914400" rtl="0" algn="l">
              <a:spcBef>
                <a:spcPts val="0"/>
              </a:spcBef>
              <a:spcAft>
                <a:spcPts val="0"/>
              </a:spcAft>
              <a:buSzPts val="1600"/>
              <a:buChar char="○"/>
            </a:pPr>
            <a:r>
              <a:rPr lang="en-GB" sz="1600"/>
              <a:t>Adheres to guidelines and laws (HSE)</a:t>
            </a:r>
            <a:endParaRPr sz="1600"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Research into AI machine translation systems</a:t>
            </a:r>
            <a:endParaRPr/>
          </a:p>
          <a:p>
            <a:pPr indent="-330200" lvl="1" marL="914400" rtl="0" algn="l">
              <a:spcBef>
                <a:spcPts val="0"/>
              </a:spcBef>
              <a:spcAft>
                <a:spcPts val="0"/>
              </a:spcAft>
              <a:buSzPts val="1600"/>
              <a:buChar char="○"/>
            </a:pPr>
            <a:r>
              <a:rPr lang="en-GB" sz="1600"/>
              <a:t>Detection and translation</a:t>
            </a:r>
            <a:endParaRPr sz="1600"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2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References</a:t>
            </a:r>
            <a:endParaRPr/>
          </a:p>
        </p:txBody>
      </p:sp>
      <p:sp>
        <p:nvSpPr>
          <p:cNvPr id="145" name="Google Shape;145;p2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[1] Meta AI, “SeamlessM4T—Massively Multilingual &amp; Multimodal Machine,” [Online]. Available: https://ai.meta.com/research/publications/seamlessm4t-massively-multilingual-multimodal-machine-translation/. [Accessed 14 February 2024].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[2] P. </a:t>
            </a:r>
            <a:r>
              <a:rPr lang="en-GB"/>
              <a:t>Johnson</a:t>
            </a:r>
            <a:r>
              <a:rPr lang="en-GB"/>
              <a:t>, “Spring tide safety warning following study”, </a:t>
            </a:r>
            <a:r>
              <a:rPr i="1" lang="en-GB"/>
              <a:t>West Kirby</a:t>
            </a:r>
            <a:r>
              <a:rPr lang="en-GB"/>
              <a:t>, [Online] </a:t>
            </a:r>
            <a:r>
              <a:rPr lang="en-GB"/>
              <a:t>Available: </a:t>
            </a:r>
            <a:r>
              <a:rPr lang="en-GB" u="sng">
                <a:solidFill>
                  <a:schemeClr val="hlink"/>
                </a:solidFill>
                <a:hlinkClick r:id="rId3"/>
              </a:rPr>
              <a:t>https://westkirby.todaynews.co.uk/2023/04/05/news/spring-tide-safety-warning-following-study/#:~:text=RNLI%20statistics%20for%20the%20Wales,than%20double%20the%20UK%20average</a:t>
            </a:r>
            <a:r>
              <a:rPr lang="en-GB"/>
              <a:t> [AccessedFeb. 17, 2024.]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