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1" r:id="rId2"/>
    <p:sldId id="256" r:id="rId3"/>
    <p:sldId id="257" r:id="rId4"/>
    <p:sldId id="266" r:id="rId5"/>
    <p:sldId id="265" r:id="rId6"/>
    <p:sldId id="264" r:id="rId7"/>
    <p:sldId id="263" r:id="rId8"/>
    <p:sldId id="262" r:id="rId9"/>
    <p:sldId id="261" r:id="rId10"/>
    <p:sldId id="260" r:id="rId11"/>
    <p:sldId id="268" r:id="rId12"/>
    <p:sldId id="269" r:id="rId13"/>
    <p:sldId id="259" r:id="rId14"/>
    <p:sldId id="270" r:id="rId15"/>
    <p:sldId id="25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4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5F06A2-0AD0-405A-8E83-D06A47F9EFB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C68615A-DF67-4252-828E-E6C0BA38BC6F}">
      <dgm:prSet/>
      <dgm:spPr/>
      <dgm:t>
        <a:bodyPr/>
        <a:lstStyle/>
        <a:p>
          <a:r>
            <a:rPr lang="en-US" dirty="0"/>
            <a:t>●	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Iraqi government has understood that foreign investors will bring all important inputs such as capital, skills, and technology.</a:t>
          </a:r>
        </a:p>
      </dgm:t>
    </dgm:pt>
    <dgm:pt modelId="{19AF0643-9C8A-405B-BAA7-DEBFD6EDC439}" type="parTrans" cxnId="{E02874BA-6A22-43A1-BF9C-26FE93A274A5}">
      <dgm:prSet/>
      <dgm:spPr/>
      <dgm:t>
        <a:bodyPr/>
        <a:lstStyle/>
        <a:p>
          <a:endParaRPr lang="en-US"/>
        </a:p>
      </dgm:t>
    </dgm:pt>
    <dgm:pt modelId="{553874B3-BDE8-45BD-9B0D-B437F584133F}" type="sibTrans" cxnId="{E02874BA-6A22-43A1-BF9C-26FE93A274A5}">
      <dgm:prSet/>
      <dgm:spPr/>
      <dgm:t>
        <a:bodyPr/>
        <a:lstStyle/>
        <a:p>
          <a:endParaRPr lang="en-US"/>
        </a:p>
      </dgm:t>
    </dgm:pt>
    <dgm:pt modelId="{3B6CA3BC-F02A-4D8A-8911-19912FA5537B}">
      <dgm:prSet/>
      <dgm:spPr/>
      <dgm:t>
        <a:bodyPr/>
        <a:lstStyle/>
        <a:p>
          <a:r>
            <a:rPr lang="en-US" dirty="0"/>
            <a:t>●	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Iraqi government has focused on economic diversification that is different from oil</a:t>
          </a:r>
          <a:r>
            <a:rPr lang="en-US" dirty="0"/>
            <a:t>.</a:t>
          </a:r>
        </a:p>
      </dgm:t>
    </dgm:pt>
    <dgm:pt modelId="{4070745F-3A06-46EF-93A1-A1B256511CD7}" type="parTrans" cxnId="{98733D02-EE27-4EA2-BF34-3260BD91DD53}">
      <dgm:prSet/>
      <dgm:spPr/>
      <dgm:t>
        <a:bodyPr/>
        <a:lstStyle/>
        <a:p>
          <a:endParaRPr lang="en-US"/>
        </a:p>
      </dgm:t>
    </dgm:pt>
    <dgm:pt modelId="{9A51B889-6647-41BA-935E-87AECADE981E}" type="sibTrans" cxnId="{98733D02-EE27-4EA2-BF34-3260BD91DD53}">
      <dgm:prSet/>
      <dgm:spPr/>
      <dgm:t>
        <a:bodyPr/>
        <a:lstStyle/>
        <a:p>
          <a:endParaRPr lang="en-US"/>
        </a:p>
      </dgm:t>
    </dgm:pt>
    <dgm:pt modelId="{35612CB9-0FC4-408B-93AC-54BED4F4987A}">
      <dgm:prSet/>
      <dgm:spPr/>
      <dgm:t>
        <a:bodyPr/>
        <a:lstStyle/>
        <a:p>
          <a:r>
            <a:rPr lang="en-US" dirty="0"/>
            <a:t>●	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Iraqi government has allowed foreigners to become landowners for housing projects by placing National Investment Law.</a:t>
          </a:r>
        </a:p>
      </dgm:t>
    </dgm:pt>
    <dgm:pt modelId="{CCACD845-1264-4C56-97EB-B6415A31FFA7}" type="parTrans" cxnId="{204006A5-3D33-4910-B884-724BC06F23B2}">
      <dgm:prSet/>
      <dgm:spPr/>
      <dgm:t>
        <a:bodyPr/>
        <a:lstStyle/>
        <a:p>
          <a:endParaRPr lang="en-US"/>
        </a:p>
      </dgm:t>
    </dgm:pt>
    <dgm:pt modelId="{587C3265-147A-4E89-9914-5BBFC47FD2E7}" type="sibTrans" cxnId="{204006A5-3D33-4910-B884-724BC06F23B2}">
      <dgm:prSet/>
      <dgm:spPr/>
      <dgm:t>
        <a:bodyPr/>
        <a:lstStyle/>
        <a:p>
          <a:endParaRPr lang="en-US"/>
        </a:p>
      </dgm:t>
    </dgm:pt>
    <dgm:pt modelId="{765B5A46-E7D6-499D-B3D8-8A8A90BD867F}">
      <dgm:prSet/>
      <dgm:spPr/>
      <dgm:t>
        <a:bodyPr/>
        <a:lstStyle/>
        <a:p>
          <a:r>
            <a:rPr lang="en-US" dirty="0"/>
            <a:t>●	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above law spared foreign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from tax and import fees </a:t>
          </a:r>
          <a:r>
            <a:rPr lang="en-IN" dirty="0"/>
            <a:t>(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Abdullah, 2021</a:t>
          </a:r>
          <a:r>
            <a:rPr lang="en-IN" dirty="0"/>
            <a:t>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4EDBE240-E1AB-4F50-A5C2-4C1053C5C91D}" type="parTrans" cxnId="{7BB2F16D-9179-4A3B-B599-E075457E628D}">
      <dgm:prSet/>
      <dgm:spPr/>
      <dgm:t>
        <a:bodyPr/>
        <a:lstStyle/>
        <a:p>
          <a:endParaRPr lang="en-US"/>
        </a:p>
      </dgm:t>
    </dgm:pt>
    <dgm:pt modelId="{2E741CFF-E4B4-41C9-9130-8E9AA31B25AE}" type="sibTrans" cxnId="{7BB2F16D-9179-4A3B-B599-E075457E628D}">
      <dgm:prSet/>
      <dgm:spPr/>
      <dgm:t>
        <a:bodyPr/>
        <a:lstStyle/>
        <a:p>
          <a:endParaRPr lang="en-US"/>
        </a:p>
      </dgm:t>
    </dgm:pt>
    <dgm:pt modelId="{0009FB23-EA04-4277-A7A2-FD2942951ECF}" type="pres">
      <dgm:prSet presAssocID="{AB5F06A2-0AD0-405A-8E83-D06A47F9EFBB}" presName="linear" presStyleCnt="0">
        <dgm:presLayoutVars>
          <dgm:animLvl val="lvl"/>
          <dgm:resizeHandles val="exact"/>
        </dgm:presLayoutVars>
      </dgm:prSet>
      <dgm:spPr/>
    </dgm:pt>
    <dgm:pt modelId="{830C0E93-4672-46EB-825B-BB0F207FC96F}" type="pres">
      <dgm:prSet presAssocID="{AC68615A-DF67-4252-828E-E6C0BA38BC6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C5A4868-DB61-42C1-ABCB-67238EE2CEB0}" type="pres">
      <dgm:prSet presAssocID="{553874B3-BDE8-45BD-9B0D-B437F584133F}" presName="spacer" presStyleCnt="0"/>
      <dgm:spPr/>
    </dgm:pt>
    <dgm:pt modelId="{A44AF298-0012-4150-AAB6-AFC2A92D77B5}" type="pres">
      <dgm:prSet presAssocID="{3B6CA3BC-F02A-4D8A-8911-19912FA5537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B5B5E46-6A53-468B-85CC-2D795D996F87}" type="pres">
      <dgm:prSet presAssocID="{9A51B889-6647-41BA-935E-87AECADE981E}" presName="spacer" presStyleCnt="0"/>
      <dgm:spPr/>
    </dgm:pt>
    <dgm:pt modelId="{E2258F27-DEA6-438F-B05F-A543261CDC1B}" type="pres">
      <dgm:prSet presAssocID="{35612CB9-0FC4-408B-93AC-54BED4F4987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26B2FC6-D231-4BDB-9D46-9F9373E54992}" type="pres">
      <dgm:prSet presAssocID="{587C3265-147A-4E89-9914-5BBFC47FD2E7}" presName="spacer" presStyleCnt="0"/>
      <dgm:spPr/>
    </dgm:pt>
    <dgm:pt modelId="{C14D568C-1C7D-41F7-9B82-3832F3C4F26B}" type="pres">
      <dgm:prSet presAssocID="{765B5A46-E7D6-499D-B3D8-8A8A90BD867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8733D02-EE27-4EA2-BF34-3260BD91DD53}" srcId="{AB5F06A2-0AD0-405A-8E83-D06A47F9EFBB}" destId="{3B6CA3BC-F02A-4D8A-8911-19912FA5537B}" srcOrd="1" destOrd="0" parTransId="{4070745F-3A06-46EF-93A1-A1B256511CD7}" sibTransId="{9A51B889-6647-41BA-935E-87AECADE981E}"/>
    <dgm:cxn modelId="{25840D06-CC86-488C-A838-D6469362E619}" type="presOf" srcId="{AB5F06A2-0AD0-405A-8E83-D06A47F9EFBB}" destId="{0009FB23-EA04-4277-A7A2-FD2942951ECF}" srcOrd="0" destOrd="0" presId="urn:microsoft.com/office/officeart/2005/8/layout/vList2"/>
    <dgm:cxn modelId="{7563211D-A522-4628-9488-128A155D2F97}" type="presOf" srcId="{765B5A46-E7D6-499D-B3D8-8A8A90BD867F}" destId="{C14D568C-1C7D-41F7-9B82-3832F3C4F26B}" srcOrd="0" destOrd="0" presId="urn:microsoft.com/office/officeart/2005/8/layout/vList2"/>
    <dgm:cxn modelId="{7BB2F16D-9179-4A3B-B599-E075457E628D}" srcId="{AB5F06A2-0AD0-405A-8E83-D06A47F9EFBB}" destId="{765B5A46-E7D6-499D-B3D8-8A8A90BD867F}" srcOrd="3" destOrd="0" parTransId="{4EDBE240-E1AB-4F50-A5C2-4C1053C5C91D}" sibTransId="{2E741CFF-E4B4-41C9-9130-8E9AA31B25AE}"/>
    <dgm:cxn modelId="{058CD255-1F35-4F7A-9FDB-105364D61070}" type="presOf" srcId="{AC68615A-DF67-4252-828E-E6C0BA38BC6F}" destId="{830C0E93-4672-46EB-825B-BB0F207FC96F}" srcOrd="0" destOrd="0" presId="urn:microsoft.com/office/officeart/2005/8/layout/vList2"/>
    <dgm:cxn modelId="{204006A5-3D33-4910-B884-724BC06F23B2}" srcId="{AB5F06A2-0AD0-405A-8E83-D06A47F9EFBB}" destId="{35612CB9-0FC4-408B-93AC-54BED4F4987A}" srcOrd="2" destOrd="0" parTransId="{CCACD845-1264-4C56-97EB-B6415A31FFA7}" sibTransId="{587C3265-147A-4E89-9914-5BBFC47FD2E7}"/>
    <dgm:cxn modelId="{A73B07AB-D501-47D7-8698-DD4B2282E4E1}" type="presOf" srcId="{3B6CA3BC-F02A-4D8A-8911-19912FA5537B}" destId="{A44AF298-0012-4150-AAB6-AFC2A92D77B5}" srcOrd="0" destOrd="0" presId="urn:microsoft.com/office/officeart/2005/8/layout/vList2"/>
    <dgm:cxn modelId="{018E86B1-49AA-4647-BDB8-7E5BB16F01F0}" type="presOf" srcId="{35612CB9-0FC4-408B-93AC-54BED4F4987A}" destId="{E2258F27-DEA6-438F-B05F-A543261CDC1B}" srcOrd="0" destOrd="0" presId="urn:microsoft.com/office/officeart/2005/8/layout/vList2"/>
    <dgm:cxn modelId="{E02874BA-6A22-43A1-BF9C-26FE93A274A5}" srcId="{AB5F06A2-0AD0-405A-8E83-D06A47F9EFBB}" destId="{AC68615A-DF67-4252-828E-E6C0BA38BC6F}" srcOrd="0" destOrd="0" parTransId="{19AF0643-9C8A-405B-BAA7-DEBFD6EDC439}" sibTransId="{553874B3-BDE8-45BD-9B0D-B437F584133F}"/>
    <dgm:cxn modelId="{A689B598-C223-4981-AB85-93D6EB225350}" type="presParOf" srcId="{0009FB23-EA04-4277-A7A2-FD2942951ECF}" destId="{830C0E93-4672-46EB-825B-BB0F207FC96F}" srcOrd="0" destOrd="0" presId="urn:microsoft.com/office/officeart/2005/8/layout/vList2"/>
    <dgm:cxn modelId="{A6E43B7A-5BF1-46C9-B6C0-FDE94AE815B7}" type="presParOf" srcId="{0009FB23-EA04-4277-A7A2-FD2942951ECF}" destId="{8C5A4868-DB61-42C1-ABCB-67238EE2CEB0}" srcOrd="1" destOrd="0" presId="urn:microsoft.com/office/officeart/2005/8/layout/vList2"/>
    <dgm:cxn modelId="{69F1B9BC-22EC-4191-AB64-B87770A3AFA1}" type="presParOf" srcId="{0009FB23-EA04-4277-A7A2-FD2942951ECF}" destId="{A44AF298-0012-4150-AAB6-AFC2A92D77B5}" srcOrd="2" destOrd="0" presId="urn:microsoft.com/office/officeart/2005/8/layout/vList2"/>
    <dgm:cxn modelId="{20CF06A3-5EA5-4704-BADD-786EB29EEC79}" type="presParOf" srcId="{0009FB23-EA04-4277-A7A2-FD2942951ECF}" destId="{BB5B5E46-6A53-468B-85CC-2D795D996F87}" srcOrd="3" destOrd="0" presId="urn:microsoft.com/office/officeart/2005/8/layout/vList2"/>
    <dgm:cxn modelId="{EBCDE6BA-061F-4860-907A-2FAC6AAF53F3}" type="presParOf" srcId="{0009FB23-EA04-4277-A7A2-FD2942951ECF}" destId="{E2258F27-DEA6-438F-B05F-A543261CDC1B}" srcOrd="4" destOrd="0" presId="urn:microsoft.com/office/officeart/2005/8/layout/vList2"/>
    <dgm:cxn modelId="{3A53C2AB-3469-499A-9A46-DE13B89D152B}" type="presParOf" srcId="{0009FB23-EA04-4277-A7A2-FD2942951ECF}" destId="{726B2FC6-D231-4BDB-9D46-9F9373E54992}" srcOrd="5" destOrd="0" presId="urn:microsoft.com/office/officeart/2005/8/layout/vList2"/>
    <dgm:cxn modelId="{CA798A3D-8347-43F3-97F1-468033708CCE}" type="presParOf" srcId="{0009FB23-EA04-4277-A7A2-FD2942951ECF}" destId="{C14D568C-1C7D-41F7-9B82-3832F3C4F2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651C75-DA36-4109-A8E9-89D747CBC1B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4D6C0F7-70DB-4B32-B29A-4C65E192B0A5}">
      <dgm:prSet/>
      <dgm:spPr/>
      <dgm:t>
        <a:bodyPr/>
        <a:lstStyle/>
        <a:p>
          <a:r>
            <a:rPr lang="en-US" dirty="0"/>
            <a:t>●	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Legal advice must be taken to avoid this corruption problem in Iraq.</a:t>
          </a:r>
        </a:p>
      </dgm:t>
    </dgm:pt>
    <dgm:pt modelId="{84C8EDC6-C360-4CA4-B901-9437B9C9A8EC}" type="parTrans" cxnId="{5A6CF964-DE18-49AC-B1EE-BD22CF7DA99C}">
      <dgm:prSet/>
      <dgm:spPr/>
      <dgm:t>
        <a:bodyPr/>
        <a:lstStyle/>
        <a:p>
          <a:endParaRPr lang="en-US"/>
        </a:p>
      </dgm:t>
    </dgm:pt>
    <dgm:pt modelId="{F00D9587-28FF-45C0-99C3-42F6441DBFA5}" type="sibTrans" cxnId="{5A6CF964-DE18-49AC-B1EE-BD22CF7DA99C}">
      <dgm:prSet/>
      <dgm:spPr/>
      <dgm:t>
        <a:bodyPr/>
        <a:lstStyle/>
        <a:p>
          <a:endParaRPr lang="en-US"/>
        </a:p>
      </dgm:t>
    </dgm:pt>
    <dgm:pt modelId="{C3E85621-BFB9-415B-87B6-71E5B72936E6}">
      <dgm:prSet/>
      <dgm:spPr/>
      <dgm:t>
        <a:bodyPr/>
        <a:lstStyle/>
        <a:p>
          <a:r>
            <a:rPr lang="en-US" dirty="0"/>
            <a:t>●	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New companies must try to develop their business slowly and have to avoid the emergence of being famous in a short time.</a:t>
          </a:r>
        </a:p>
      </dgm:t>
    </dgm:pt>
    <dgm:pt modelId="{3EEB5DAC-FC08-40A7-92D4-A02CC82852EC}" type="parTrans" cxnId="{154D5C98-F344-44EC-B8F3-ABD26FAC33AC}">
      <dgm:prSet/>
      <dgm:spPr/>
      <dgm:t>
        <a:bodyPr/>
        <a:lstStyle/>
        <a:p>
          <a:endParaRPr lang="en-US"/>
        </a:p>
      </dgm:t>
    </dgm:pt>
    <dgm:pt modelId="{B1760316-2A49-4EA4-AD81-9D5BDD23B959}" type="sibTrans" cxnId="{154D5C98-F344-44EC-B8F3-ABD26FAC33AC}">
      <dgm:prSet/>
      <dgm:spPr/>
      <dgm:t>
        <a:bodyPr/>
        <a:lstStyle/>
        <a:p>
          <a:endParaRPr lang="en-US"/>
        </a:p>
      </dgm:t>
    </dgm:pt>
    <dgm:pt modelId="{C3E5C441-2B64-45B9-9AAD-CD399A317039}">
      <dgm:prSet/>
      <dgm:spPr/>
      <dgm:t>
        <a:bodyPr/>
        <a:lstStyle/>
        <a:p>
          <a:r>
            <a:rPr lang="en-US" dirty="0"/>
            <a:t>●	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Must try to manage and spread the business without bribing any party.</a:t>
          </a:r>
        </a:p>
      </dgm:t>
    </dgm:pt>
    <dgm:pt modelId="{D9905343-032F-427C-8A44-347FFEE2250E}" type="parTrans" cxnId="{617C075A-CC0B-4ED1-A781-1EE5C429E625}">
      <dgm:prSet/>
      <dgm:spPr/>
      <dgm:t>
        <a:bodyPr/>
        <a:lstStyle/>
        <a:p>
          <a:endParaRPr lang="en-US"/>
        </a:p>
      </dgm:t>
    </dgm:pt>
    <dgm:pt modelId="{4541CBC6-50AD-452B-B6DF-84408AFAEF08}" type="sibTrans" cxnId="{617C075A-CC0B-4ED1-A781-1EE5C429E625}">
      <dgm:prSet/>
      <dgm:spPr/>
      <dgm:t>
        <a:bodyPr/>
        <a:lstStyle/>
        <a:p>
          <a:endParaRPr lang="en-US"/>
        </a:p>
      </dgm:t>
    </dgm:pt>
    <dgm:pt modelId="{3204268C-D2C4-424A-8CB9-E67F5882DD13}">
      <dgm:prSet/>
      <dgm:spPr/>
      <dgm:t>
        <a:bodyPr/>
        <a:lstStyle/>
        <a:p>
          <a:r>
            <a:rPr lang="en-US" dirty="0"/>
            <a:t>●	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Iraqi government is trying to come out of the bribing system so new companies must follow the rules of the Iraqi government.</a:t>
          </a:r>
        </a:p>
      </dgm:t>
    </dgm:pt>
    <dgm:pt modelId="{E98861B2-E285-412E-8FDF-F30886D2BFE8}" type="parTrans" cxnId="{95008501-FA7B-4417-B111-4C9C1FB26E21}">
      <dgm:prSet/>
      <dgm:spPr/>
      <dgm:t>
        <a:bodyPr/>
        <a:lstStyle/>
        <a:p>
          <a:endParaRPr lang="en-US"/>
        </a:p>
      </dgm:t>
    </dgm:pt>
    <dgm:pt modelId="{A49A5507-0062-47A9-AE1D-6828DF1BAED7}" type="sibTrans" cxnId="{95008501-FA7B-4417-B111-4C9C1FB26E21}">
      <dgm:prSet/>
      <dgm:spPr/>
      <dgm:t>
        <a:bodyPr/>
        <a:lstStyle/>
        <a:p>
          <a:endParaRPr lang="en-US"/>
        </a:p>
      </dgm:t>
    </dgm:pt>
    <dgm:pt modelId="{E20644A6-7069-447B-A4C3-E9501C3DA395}" type="pres">
      <dgm:prSet presAssocID="{6E651C75-DA36-4109-A8E9-89D747CBC1B8}" presName="linear" presStyleCnt="0">
        <dgm:presLayoutVars>
          <dgm:animLvl val="lvl"/>
          <dgm:resizeHandles val="exact"/>
        </dgm:presLayoutVars>
      </dgm:prSet>
      <dgm:spPr/>
    </dgm:pt>
    <dgm:pt modelId="{CE3C624E-E82B-4BB0-BEE5-08DFED6B4502}" type="pres">
      <dgm:prSet presAssocID="{A4D6C0F7-70DB-4B32-B29A-4C65E192B0A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850E842-E90A-4261-9156-4FF8B14C7406}" type="pres">
      <dgm:prSet presAssocID="{F00D9587-28FF-45C0-99C3-42F6441DBFA5}" presName="spacer" presStyleCnt="0"/>
      <dgm:spPr/>
    </dgm:pt>
    <dgm:pt modelId="{8C7DDA38-49EC-4E57-8336-07CECDBA5B55}" type="pres">
      <dgm:prSet presAssocID="{C3E85621-BFB9-415B-87B6-71E5B72936E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C27D363-4322-4A4E-A8A3-7A1DBD2AA0B1}" type="pres">
      <dgm:prSet presAssocID="{B1760316-2A49-4EA4-AD81-9D5BDD23B959}" presName="spacer" presStyleCnt="0"/>
      <dgm:spPr/>
    </dgm:pt>
    <dgm:pt modelId="{6DCFBA6C-F0A3-4FE7-8391-13FB556DF88C}" type="pres">
      <dgm:prSet presAssocID="{C3E5C441-2B64-45B9-9AAD-CD399A31703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3FC1D6E-AE2D-4218-AB53-575B447D4B6F}" type="pres">
      <dgm:prSet presAssocID="{4541CBC6-50AD-452B-B6DF-84408AFAEF08}" presName="spacer" presStyleCnt="0"/>
      <dgm:spPr/>
    </dgm:pt>
    <dgm:pt modelId="{B0C79F82-DC3E-4DC1-9CE9-DBE8CB5BDA6C}" type="pres">
      <dgm:prSet presAssocID="{3204268C-D2C4-424A-8CB9-E67F5882DD1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5008501-FA7B-4417-B111-4C9C1FB26E21}" srcId="{6E651C75-DA36-4109-A8E9-89D747CBC1B8}" destId="{3204268C-D2C4-424A-8CB9-E67F5882DD13}" srcOrd="3" destOrd="0" parTransId="{E98861B2-E285-412E-8FDF-F30886D2BFE8}" sibTransId="{A49A5507-0062-47A9-AE1D-6828DF1BAED7}"/>
    <dgm:cxn modelId="{7AED4D0C-CF14-43D9-A060-5B34223CCEFF}" type="presOf" srcId="{A4D6C0F7-70DB-4B32-B29A-4C65E192B0A5}" destId="{CE3C624E-E82B-4BB0-BEE5-08DFED6B4502}" srcOrd="0" destOrd="0" presId="urn:microsoft.com/office/officeart/2005/8/layout/vList2"/>
    <dgm:cxn modelId="{F2FA5E1D-C63C-4B00-9997-3D7D55CB7E1F}" type="presOf" srcId="{C3E5C441-2B64-45B9-9AAD-CD399A317039}" destId="{6DCFBA6C-F0A3-4FE7-8391-13FB556DF88C}" srcOrd="0" destOrd="0" presId="urn:microsoft.com/office/officeart/2005/8/layout/vList2"/>
    <dgm:cxn modelId="{B68E9232-9006-4AC9-B107-64F58D7C6072}" type="presOf" srcId="{3204268C-D2C4-424A-8CB9-E67F5882DD13}" destId="{B0C79F82-DC3E-4DC1-9CE9-DBE8CB5BDA6C}" srcOrd="0" destOrd="0" presId="urn:microsoft.com/office/officeart/2005/8/layout/vList2"/>
    <dgm:cxn modelId="{9CDA6E33-9269-443B-A99E-16DF9535DB4E}" type="presOf" srcId="{C3E85621-BFB9-415B-87B6-71E5B72936E6}" destId="{8C7DDA38-49EC-4E57-8336-07CECDBA5B55}" srcOrd="0" destOrd="0" presId="urn:microsoft.com/office/officeart/2005/8/layout/vList2"/>
    <dgm:cxn modelId="{5A6CF964-DE18-49AC-B1EE-BD22CF7DA99C}" srcId="{6E651C75-DA36-4109-A8E9-89D747CBC1B8}" destId="{A4D6C0F7-70DB-4B32-B29A-4C65E192B0A5}" srcOrd="0" destOrd="0" parTransId="{84C8EDC6-C360-4CA4-B901-9437B9C9A8EC}" sibTransId="{F00D9587-28FF-45C0-99C3-42F6441DBFA5}"/>
    <dgm:cxn modelId="{617C075A-CC0B-4ED1-A781-1EE5C429E625}" srcId="{6E651C75-DA36-4109-A8E9-89D747CBC1B8}" destId="{C3E5C441-2B64-45B9-9AAD-CD399A317039}" srcOrd="2" destOrd="0" parTransId="{D9905343-032F-427C-8A44-347FFEE2250E}" sibTransId="{4541CBC6-50AD-452B-B6DF-84408AFAEF08}"/>
    <dgm:cxn modelId="{154D5C98-F344-44EC-B8F3-ABD26FAC33AC}" srcId="{6E651C75-DA36-4109-A8E9-89D747CBC1B8}" destId="{C3E85621-BFB9-415B-87B6-71E5B72936E6}" srcOrd="1" destOrd="0" parTransId="{3EEB5DAC-FC08-40A7-92D4-A02CC82852EC}" sibTransId="{B1760316-2A49-4EA4-AD81-9D5BDD23B959}"/>
    <dgm:cxn modelId="{B6ABF8C1-426F-4220-BE13-31160CC3BD6C}" type="presOf" srcId="{6E651C75-DA36-4109-A8E9-89D747CBC1B8}" destId="{E20644A6-7069-447B-A4C3-E9501C3DA395}" srcOrd="0" destOrd="0" presId="urn:microsoft.com/office/officeart/2005/8/layout/vList2"/>
    <dgm:cxn modelId="{EC16F609-236C-4B25-8D26-69A88D5957B9}" type="presParOf" srcId="{E20644A6-7069-447B-A4C3-E9501C3DA395}" destId="{CE3C624E-E82B-4BB0-BEE5-08DFED6B4502}" srcOrd="0" destOrd="0" presId="urn:microsoft.com/office/officeart/2005/8/layout/vList2"/>
    <dgm:cxn modelId="{CE851E26-320D-4FDB-B6EC-E04C86AB3E67}" type="presParOf" srcId="{E20644A6-7069-447B-A4C3-E9501C3DA395}" destId="{E850E842-E90A-4261-9156-4FF8B14C7406}" srcOrd="1" destOrd="0" presId="urn:microsoft.com/office/officeart/2005/8/layout/vList2"/>
    <dgm:cxn modelId="{D1089B24-B13D-4B96-8AC6-F1BCCB8B4144}" type="presParOf" srcId="{E20644A6-7069-447B-A4C3-E9501C3DA395}" destId="{8C7DDA38-49EC-4E57-8336-07CECDBA5B55}" srcOrd="2" destOrd="0" presId="urn:microsoft.com/office/officeart/2005/8/layout/vList2"/>
    <dgm:cxn modelId="{70226128-B691-4320-BDEB-21642D7680ED}" type="presParOf" srcId="{E20644A6-7069-447B-A4C3-E9501C3DA395}" destId="{FC27D363-4322-4A4E-A8A3-7A1DBD2AA0B1}" srcOrd="3" destOrd="0" presId="urn:microsoft.com/office/officeart/2005/8/layout/vList2"/>
    <dgm:cxn modelId="{C8F57FFF-DC15-4EC0-B3C6-C1A2BD3F1EA6}" type="presParOf" srcId="{E20644A6-7069-447B-A4C3-E9501C3DA395}" destId="{6DCFBA6C-F0A3-4FE7-8391-13FB556DF88C}" srcOrd="4" destOrd="0" presId="urn:microsoft.com/office/officeart/2005/8/layout/vList2"/>
    <dgm:cxn modelId="{CB963684-EC88-4D80-B401-1A85E63E74C4}" type="presParOf" srcId="{E20644A6-7069-447B-A4C3-E9501C3DA395}" destId="{F3FC1D6E-AE2D-4218-AB53-575B447D4B6F}" srcOrd="5" destOrd="0" presId="urn:microsoft.com/office/officeart/2005/8/layout/vList2"/>
    <dgm:cxn modelId="{386030BE-BD79-4570-AB22-13CE0BBB8459}" type="presParOf" srcId="{E20644A6-7069-447B-A4C3-E9501C3DA395}" destId="{B0C79F82-DC3E-4DC1-9CE9-DBE8CB5BDA6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0C0E93-4672-46EB-825B-BB0F207FC96F}">
      <dsp:nvSpPr>
        <dsp:cNvPr id="0" name=""/>
        <dsp:cNvSpPr/>
      </dsp:nvSpPr>
      <dsp:spPr>
        <a:xfrm>
          <a:off x="0" y="28907"/>
          <a:ext cx="7559504" cy="14985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●	</a:t>
          </a: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The Iraqi government has understood that foreign investors will bring all important inputs such as capital, skills, and technology.</a:t>
          </a:r>
        </a:p>
      </dsp:txBody>
      <dsp:txXfrm>
        <a:off x="73153" y="102060"/>
        <a:ext cx="7413198" cy="1352244"/>
      </dsp:txXfrm>
    </dsp:sp>
    <dsp:sp modelId="{A44AF298-0012-4150-AAB6-AFC2A92D77B5}">
      <dsp:nvSpPr>
        <dsp:cNvPr id="0" name=""/>
        <dsp:cNvSpPr/>
      </dsp:nvSpPr>
      <dsp:spPr>
        <a:xfrm>
          <a:off x="0" y="1605217"/>
          <a:ext cx="7559504" cy="149855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●	</a:t>
          </a: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The Iraqi government has focused on economic diversification that is different from oil</a:t>
          </a:r>
          <a:r>
            <a:rPr lang="en-US" sz="2700" kern="1200" dirty="0"/>
            <a:t>.</a:t>
          </a:r>
        </a:p>
      </dsp:txBody>
      <dsp:txXfrm>
        <a:off x="73153" y="1678370"/>
        <a:ext cx="7413198" cy="1352244"/>
      </dsp:txXfrm>
    </dsp:sp>
    <dsp:sp modelId="{E2258F27-DEA6-438F-B05F-A543261CDC1B}">
      <dsp:nvSpPr>
        <dsp:cNvPr id="0" name=""/>
        <dsp:cNvSpPr/>
      </dsp:nvSpPr>
      <dsp:spPr>
        <a:xfrm>
          <a:off x="0" y="3181528"/>
          <a:ext cx="7559504" cy="149855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●	</a:t>
          </a: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The Iraqi government has allowed foreigners to become landowners for housing projects by placing National Investment Law.</a:t>
          </a:r>
        </a:p>
      </dsp:txBody>
      <dsp:txXfrm>
        <a:off x="73153" y="3254681"/>
        <a:ext cx="7413198" cy="1352244"/>
      </dsp:txXfrm>
    </dsp:sp>
    <dsp:sp modelId="{C14D568C-1C7D-41F7-9B82-3832F3C4F26B}">
      <dsp:nvSpPr>
        <dsp:cNvPr id="0" name=""/>
        <dsp:cNvSpPr/>
      </dsp:nvSpPr>
      <dsp:spPr>
        <a:xfrm>
          <a:off x="0" y="4757839"/>
          <a:ext cx="7559504" cy="149855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●	</a:t>
          </a: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The above law spared foreign </a:t>
          </a:r>
          <a:r>
            <a:rPr lang="en-US" sz="2700" kern="1200" dirty="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 from tax and import fees </a:t>
          </a:r>
          <a:r>
            <a:rPr lang="en-IN" sz="2700" kern="1200" dirty="0"/>
            <a:t>(</a:t>
          </a:r>
          <a:r>
            <a:rPr lang="en-IN" sz="2700" kern="1200" dirty="0">
              <a:latin typeface="Arial" panose="020B0604020202020204" pitchFamily="34" charset="0"/>
              <a:cs typeface="Arial" panose="020B0604020202020204" pitchFamily="34" charset="0"/>
            </a:rPr>
            <a:t>Abdullah, 2021</a:t>
          </a:r>
          <a:r>
            <a:rPr lang="en-IN" sz="2700" kern="1200" dirty="0"/>
            <a:t>)</a:t>
          </a: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73153" y="4830992"/>
        <a:ext cx="7413198" cy="13522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3C624E-E82B-4BB0-BEE5-08DFED6B4502}">
      <dsp:nvSpPr>
        <dsp:cNvPr id="0" name=""/>
        <dsp:cNvSpPr/>
      </dsp:nvSpPr>
      <dsp:spPr>
        <a:xfrm>
          <a:off x="0" y="75020"/>
          <a:ext cx="6666833" cy="127413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●	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Legal advice must be taken to avoid this corruption problem in Iraq.</a:t>
          </a:r>
        </a:p>
      </dsp:txBody>
      <dsp:txXfrm>
        <a:off x="62198" y="137218"/>
        <a:ext cx="6542437" cy="1149734"/>
      </dsp:txXfrm>
    </dsp:sp>
    <dsp:sp modelId="{8C7DDA38-49EC-4E57-8336-07CECDBA5B55}">
      <dsp:nvSpPr>
        <dsp:cNvPr id="0" name=""/>
        <dsp:cNvSpPr/>
      </dsp:nvSpPr>
      <dsp:spPr>
        <a:xfrm>
          <a:off x="0" y="1418270"/>
          <a:ext cx="6666833" cy="1274130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●	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New companies must try to develop their business slowly and have to avoid the emergence of being famous in a short time.</a:t>
          </a:r>
        </a:p>
      </dsp:txBody>
      <dsp:txXfrm>
        <a:off x="62198" y="1480468"/>
        <a:ext cx="6542437" cy="1149734"/>
      </dsp:txXfrm>
    </dsp:sp>
    <dsp:sp modelId="{6DCFBA6C-F0A3-4FE7-8391-13FB556DF88C}">
      <dsp:nvSpPr>
        <dsp:cNvPr id="0" name=""/>
        <dsp:cNvSpPr/>
      </dsp:nvSpPr>
      <dsp:spPr>
        <a:xfrm>
          <a:off x="0" y="2761520"/>
          <a:ext cx="6666833" cy="1274130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●	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Must try to manage and spread the business without bribing any party.</a:t>
          </a:r>
        </a:p>
      </dsp:txBody>
      <dsp:txXfrm>
        <a:off x="62198" y="2823718"/>
        <a:ext cx="6542437" cy="1149734"/>
      </dsp:txXfrm>
    </dsp:sp>
    <dsp:sp modelId="{B0C79F82-DC3E-4DC1-9CE9-DBE8CB5BDA6C}">
      <dsp:nvSpPr>
        <dsp:cNvPr id="0" name=""/>
        <dsp:cNvSpPr/>
      </dsp:nvSpPr>
      <dsp:spPr>
        <a:xfrm>
          <a:off x="0" y="4104770"/>
          <a:ext cx="6666833" cy="127413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●	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The Iraqi government is trying to come out of the bribing system so new companies must follow the rules of the Iraqi government.</a:t>
          </a:r>
        </a:p>
      </dsp:txBody>
      <dsp:txXfrm>
        <a:off x="62198" y="4166968"/>
        <a:ext cx="6542437" cy="1149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33155E-8DFA-4ADA-958F-64BA7DD44309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7236BE-AC8C-4799-9C6B-F2769C7A9F9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37841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636406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77942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22210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513792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125452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923624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181657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70198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57649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917056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675269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75083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61706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7236BE-AC8C-4799-9C6B-F2769C7A9F93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2941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65758-41EB-54D9-BE70-8DC2A66752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BF2722-3417-4B58-8549-C403B475E8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60116-BCF2-236F-6CB9-9340D0DE8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C12BC3-8C75-AF7C-1EAD-C48FD3EFB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88AEC-5546-11E9-16D1-F31EEF82B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93225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73C24-4F60-B6BD-4360-481E40829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84805-FF03-B3FE-5AA8-6A0070F71A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A98EE-AF69-45D6-07D3-94DF5362F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10EE4-6866-8C17-EBBC-D3D201580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F5A2B-C89C-5C78-5474-27950AABB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94061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50A80-33D7-7B72-0954-8C49B66F4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72B7B-C14F-9E60-22CA-8BB63AE2D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7C7AD3-5E6B-EBFF-FD53-6433260A0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92DD8-4A9F-31A6-5BB5-93E0285A7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117F3-E031-878A-4F94-42C3981BE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4354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2F105-C4E5-5489-BF03-5AE319977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5B5F-4863-D4B8-0CBE-E9BA9901BE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86A9A5-F00E-BBFA-D8EC-47190FDF52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CBE0EE-6289-573B-A7F3-18E49A6E9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7AE64-43FF-80F2-2504-232C86C67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D148AB-7F3F-5405-ED79-0247DAAD8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6651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64578-BF77-5A4B-CF3D-E0930C4C6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7A9328-D469-C914-B7CB-A4BD09AB44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9F28B-801C-F768-9283-19C044CD05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F63514-EDF5-61AC-51E8-4383F070AC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C82A5D-00C6-BB9E-B70D-26ECE3DBFE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C89E17-7010-30D6-1F29-CF002DEEF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4BCE1B-7D37-33DD-1FF7-AA50F66ED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364006-C1A2-2171-E61C-2F41AA884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55469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E18FD-E038-28B1-839A-0621FCE67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7B6241-2636-5899-D814-BF2009105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B6DD76-BB01-2D59-2127-35D8E6F68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4A4605-3B2E-B098-3B75-8957BD9C2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08954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6494EF-3A75-06F6-426C-078406CE4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63BD41-651B-BBCB-A673-0EE6B8D53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12770D-FCD5-1988-CE07-CEDD63228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3529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9507E-3986-630D-DCC0-6EC943319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AA739-62FD-5A2C-908C-A90F89B6A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099B6E-D130-39D6-27BB-3763FA34C3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25A538-310F-FD1E-0BA3-2FB9EFBD2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47FEEE-A62B-7C8F-9C95-F93C61348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8B08A1-CFA2-A21B-3444-E4CA1A808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04560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3CCC9-880E-7694-1E51-5D2E8821E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197691-FCAE-71DB-6FA3-ADBEFE8D9D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9824C8-5159-7330-758E-26077627AA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F2258-C99D-1C69-719D-42C3562BD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7B28E7-5FFE-75AF-370A-1BD863FCC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EBB486-17E2-8EE2-FF10-7E71EC7F5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1385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02A0F-0825-C8C4-B08E-C66AFB2D8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D25277-D76F-DCC4-33D4-08A9D29DB4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2AB29-081F-41B5-C7C0-F1E120403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FE5829-2535-A854-AE6E-6D902466E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A62B0-EF88-DD2E-A5FC-B0BE6D309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57531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022AE9-D10C-22B5-AC02-F989814A2E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D3C605-2480-A2E6-BDF8-D9747695E9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6B095-B8F8-FD26-BD2E-1D2A45F0E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97D7A8-D835-F27D-24F3-DE532C9FB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27AF42-27C1-82D7-FF6E-B15339D7A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19683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FB2EAA-F801-0973-C0BD-E4157636F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E60174-C7F0-7EF7-D5B5-40A646A520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95C9E-6E4A-6016-855E-D3B29C2BDE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C42A3-F7C8-4D1E-B521-9E90679A7643}" type="datetimeFigureOut">
              <a:rPr lang="en-IN" smtClean="0"/>
              <a:t>20-04-2023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1EE99-55E5-649E-04E2-91C937EDBF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F8F54-BFA3-40E8-799B-233F4D218D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15538-3A88-4B22-9D1B-4263B30BC4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5858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4" descr="Thermal power station">
            <a:extLst>
              <a:ext uri="{FF2B5EF4-FFF2-40B4-BE49-F238E27FC236}">
                <a16:creationId xmlns:a16="http://schemas.microsoft.com/office/drawing/2014/main" id="{DD636C8B-E27F-915B-4BD5-B1C6E30765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36"/>
          <a:stretch/>
        </p:blipFill>
        <p:spPr>
          <a:xfrm>
            <a:off x="0" y="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812E8-03DD-7176-4917-5DCE63602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Evaluation of Business Environment.</a:t>
            </a:r>
          </a:p>
        </p:txBody>
      </p:sp>
    </p:spTree>
    <p:extLst>
      <p:ext uri="{BB962C8B-B14F-4D97-AF65-F5344CB8AC3E}">
        <p14:creationId xmlns:p14="http://schemas.microsoft.com/office/powerpoint/2010/main" val="23080573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227F9-2D96-1354-7C97-0676359EF0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20775"/>
          </a:xfrm>
        </p:spPr>
        <p:txBody>
          <a:bodyPr>
            <a:normAutofit/>
          </a:bodyPr>
          <a:lstStyle/>
          <a:p>
            <a:r>
              <a:rPr lang="en-IN" sz="5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773DA3-0D97-CF48-163E-8A970F4691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8181" y="3514853"/>
            <a:ext cx="9795637" cy="2057043"/>
          </a:xfrm>
        </p:spPr>
        <p:txBody>
          <a:bodyPr>
            <a:normAutofit/>
          </a:bodyPr>
          <a:lstStyle/>
          <a:p>
            <a:pPr algn="just"/>
            <a:r>
              <a:rPr lang="en-US" dirty="0">
                <a:solidFill>
                  <a:srgbClr val="FFFFFF"/>
                </a:solidFill>
              </a:rPr>
              <a:t>●	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opportunities in the business environment in Iraq.</a:t>
            </a:r>
          </a:p>
          <a:p>
            <a:pPr algn="just"/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●	Critical evaluation of challenges in the business environment in Iraq.</a:t>
            </a:r>
          </a:p>
          <a:p>
            <a:pPr algn="just"/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●	Recommendation for overcoming all challenges.</a:t>
            </a:r>
          </a:p>
          <a:p>
            <a:endParaRPr lang="en-IN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7415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il refinery against blue sky">
            <a:extLst>
              <a:ext uri="{FF2B5EF4-FFF2-40B4-BE49-F238E27FC236}">
                <a16:creationId xmlns:a16="http://schemas.microsoft.com/office/drawing/2014/main" id="{B74485A7-826C-4884-DFEE-0C1DE721A9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483" r="620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5F2EBF-51E2-0D55-4E78-AD4F70D01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7798C-5061-E610-4AFE-235F9F6B7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●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growth rate of Iraq's GDP is high because of the steady production of oil.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●Iraq gets high revenue from the oil business.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●World's fourth-largest oil reservoir is situated in Iraq.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●By 2020 Iraq will become the second-largest exporter of oil in the world </a:t>
            </a:r>
            <a:r>
              <a:rPr lang="en-IN" sz="18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(</a:t>
            </a:r>
            <a:r>
              <a:rPr lang="en-IN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Abdullah, 2021</a:t>
            </a:r>
            <a:r>
              <a:rPr lang="en-IN" sz="18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)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269454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5895A-AAB4-2E8B-8422-DC090A6B7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03493"/>
            <a:ext cx="3807187" cy="2228074"/>
          </a:xfrm>
        </p:spPr>
        <p:txBody>
          <a:bodyPr>
            <a:normAutofit/>
          </a:bodyPr>
          <a:lstStyle/>
          <a:p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C35F6-D8CE-C510-F924-0AEDBE031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962279"/>
            <a:ext cx="3799425" cy="31432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/>
              <a:t>●	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Iraq's government spending on foreign investment has increased.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●	The revenue the Iraq government is getting is helping in providing sponsorship in business.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●	The Iraqi government is spending more money on developing the business infrastructure and other economic segments of Iraq.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●	The Iraqi government is spending more money on attracting foreign investors to make more job opportunities in Iraq </a:t>
            </a:r>
            <a:r>
              <a:rPr lang="en-IN" sz="18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(</a:t>
            </a:r>
            <a:r>
              <a:rPr lang="en-IN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Abdullah, 2021</a:t>
            </a:r>
            <a:r>
              <a:rPr lang="en-IN" sz="18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IN" sz="1400" dirty="0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819B0881-E5B4-5199-F2ED-9B02FEFBBD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93" r="23406" b="-1"/>
          <a:stretch/>
        </p:blipFill>
        <p:spPr>
          <a:xfrm>
            <a:off x="5010386" y="10"/>
            <a:ext cx="7181613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086081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9125A3-EFFE-DDC3-A690-022FC4399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8464"/>
            <a:ext cx="10341430" cy="1432736"/>
          </a:xfrm>
        </p:spPr>
        <p:txBody>
          <a:bodyPr>
            <a:normAutofit/>
          </a:bodyPr>
          <a:lstStyle/>
          <a:p>
            <a:pPr algn="ctr"/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BA38C-808D-3877-D281-F0A37FD50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962280"/>
            <a:ext cx="11027228" cy="21975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/>
              <a:t>●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Iraqi government has introduced some laws for investments from foreign companies.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●Now foreign companies in Iraq have the permission of 100% foreign ownership.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●The new law is trying to keep equality between Iraqi companies and foreign companies in the terms of commercial interaction.</a:t>
            </a:r>
          </a:p>
          <a:p>
            <a:pPr marL="0" indent="0" algn="just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●In Iraq, investments from foreign companies have increased and that means the business environment is getting easier in Iraq </a:t>
            </a:r>
            <a:r>
              <a:rPr lang="en-IN" sz="18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(</a:t>
            </a:r>
            <a:r>
              <a:rPr lang="en-IN" sz="1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Abdullah, 2021</a:t>
            </a:r>
            <a:r>
              <a:rPr lang="en-IN" sz="14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IN" sz="1400" dirty="0"/>
          </a:p>
        </p:txBody>
      </p:sp>
    </p:spTree>
    <p:extLst>
      <p:ext uri="{BB962C8B-B14F-4D97-AF65-F5344CB8AC3E}">
        <p14:creationId xmlns:p14="http://schemas.microsoft.com/office/powerpoint/2010/main" val="3862920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D8B6F05-92AE-76DB-D38E-34DD26C0C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IN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5783E6-355C-7E8D-8FB2-6799258C91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0645679"/>
              </p:ext>
            </p:extLst>
          </p:nvPr>
        </p:nvGraphicFramePr>
        <p:xfrm>
          <a:off x="3794296" y="288758"/>
          <a:ext cx="7559504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0732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eckmate in a chess game">
            <a:extLst>
              <a:ext uri="{FF2B5EF4-FFF2-40B4-BE49-F238E27FC236}">
                <a16:creationId xmlns:a16="http://schemas.microsoft.com/office/drawing/2014/main" id="{987B1039-341C-E4DB-99A0-DB001D7B113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372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85F21F-376C-AB2B-B380-85080A878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8A91F-FD57-E776-9B92-FCC15BED8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●One of the most essential issues in Iraq is security.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●Terrorist groups like al Qaeda's Iraq Wing and associated Sunni insurgent groups keep attacking Baghdad.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●The security system of Iraq is very weak and their service is not up to the mark sometimes they permit terrorist groups to spread violence in Baghdad.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●The country is still considered a high-risk palace for financial investment as violence can be renewed there anytime </a:t>
            </a:r>
            <a:r>
              <a:rPr lang="en-IN" sz="18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(</a:t>
            </a:r>
            <a:r>
              <a:rPr lang="en-IN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Abdullah, 2021</a:t>
            </a:r>
            <a:r>
              <a:rPr lang="en-IN" sz="18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)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IN" sz="1700" dirty="0"/>
          </a:p>
        </p:txBody>
      </p:sp>
    </p:spTree>
    <p:extLst>
      <p:ext uri="{BB962C8B-B14F-4D97-AF65-F5344CB8AC3E}">
        <p14:creationId xmlns:p14="http://schemas.microsoft.com/office/powerpoint/2010/main" val="3207530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4CCA2-7087-A579-BDC0-31E3A4F37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258" y="163286"/>
            <a:ext cx="10330542" cy="2101751"/>
          </a:xfrm>
        </p:spPr>
        <p:txBody>
          <a:bodyPr>
            <a:normAutofit/>
          </a:bodyPr>
          <a:lstStyle/>
          <a:p>
            <a:pPr algn="ctr"/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83232-357A-5DB5-AD51-7802D08CE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8286"/>
            <a:ext cx="10515599" cy="410867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700" dirty="0"/>
              <a:t>●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New business entities in Iraq must be prepared all time for any kind of violence.</a:t>
            </a:r>
          </a:p>
          <a:p>
            <a:pPr marL="0" indent="0" algn="just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●Proper security arrangements must be done always with proper equipment to fight violence.</a:t>
            </a:r>
          </a:p>
          <a:p>
            <a:pPr marL="0" indent="0" algn="just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●Must consult with the local police to arrange security by spending money. </a:t>
            </a:r>
          </a:p>
          <a:p>
            <a:pPr marL="0" indent="0" algn="just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●Security services may be ready to handle any kind of situation and have to train all the employees to be more effective in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self-defence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IN" sz="1700" dirty="0"/>
          </a:p>
        </p:txBody>
      </p:sp>
    </p:spTree>
    <p:extLst>
      <p:ext uri="{BB962C8B-B14F-4D97-AF65-F5344CB8AC3E}">
        <p14:creationId xmlns:p14="http://schemas.microsoft.com/office/powerpoint/2010/main" val="1003293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8CE197-AB24-2944-EC1D-036C21BB2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3657"/>
            <a:ext cx="10080171" cy="1851380"/>
          </a:xfrm>
        </p:spPr>
        <p:txBody>
          <a:bodyPr>
            <a:normAutofit/>
          </a:bodyPr>
          <a:lstStyle/>
          <a:p>
            <a:pPr algn="ctr"/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38599-9A61-4C78-3C6B-A3DAAC1E3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94857"/>
            <a:ext cx="10199914" cy="378210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700" dirty="0"/>
              <a:t>●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Although the economy of Iraq is developing, the rate of corruption is still high in Iraq.</a:t>
            </a:r>
          </a:p>
          <a:p>
            <a:pPr marL="0" indent="0" algn="just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●The rank of Iraq is seventh in the world among the most corrupt countries.</a:t>
            </a:r>
          </a:p>
          <a:p>
            <a:pPr marL="0" indent="0" algn="just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●The Iraqi government is also involved in bribery and tenders are distributed in preference.</a:t>
            </a:r>
          </a:p>
          <a:p>
            <a:pPr marL="0" indent="0" algn="just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●Corruption is the topmost problem that hinders the development of the business sector of Iraq </a:t>
            </a:r>
            <a:r>
              <a:rPr lang="en-IN" sz="18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(</a:t>
            </a:r>
            <a:r>
              <a:rPr lang="en-IN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Abdullah, 2021</a:t>
            </a:r>
            <a:r>
              <a:rPr lang="en-IN" sz="18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)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IN" sz="1700" dirty="0"/>
          </a:p>
        </p:txBody>
      </p:sp>
    </p:spTree>
    <p:extLst>
      <p:ext uri="{BB962C8B-B14F-4D97-AF65-F5344CB8AC3E}">
        <p14:creationId xmlns:p14="http://schemas.microsoft.com/office/powerpoint/2010/main" val="1360404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331452-3802-0888-4710-01947BA48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IN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3733DEB-696D-D6AE-3E44-6C872FDA06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370508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7420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78E47-F1FC-3016-13B0-C82D3E602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772" y="681037"/>
            <a:ext cx="9808028" cy="1584000"/>
          </a:xfrm>
        </p:spPr>
        <p:txBody>
          <a:bodyPr>
            <a:normAutofit/>
          </a:bodyPr>
          <a:lstStyle/>
          <a:p>
            <a:pPr algn="ctr"/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01A09-2D5D-0757-3223-558EDB587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2710543"/>
            <a:ext cx="10134599" cy="34664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700" dirty="0"/>
              <a:t>●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Lack of transparency is still there in the procedure of contracting within the government.</a:t>
            </a:r>
          </a:p>
          <a:p>
            <a:pPr marL="0" indent="0" algn="just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●Illegal activities are at a high level that businesses perceive within government contracts. </a:t>
            </a:r>
          </a:p>
          <a:p>
            <a:pPr marL="0" indent="0" algn="just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●The capacity of the Iraqi government is weak when it comes to tender projects.</a:t>
            </a:r>
          </a:p>
          <a:p>
            <a:pPr marL="0" indent="0" algn="just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●There are conventional ability problems regarding conscientiousness, project rewards, approvals, execution, funding, and payment </a:t>
            </a:r>
            <a:r>
              <a:rPr lang="en-IN" sz="18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(</a:t>
            </a:r>
            <a:r>
              <a:rPr lang="en-IN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Abdullah, 2021</a:t>
            </a:r>
            <a:r>
              <a:rPr lang="en-IN" sz="1800" dirty="0">
                <a:effectLst/>
                <a:latin typeface="Arial" panose="020B0604020202020204" pitchFamily="34" charset="0"/>
                <a:ea typeface="Times" panose="02020603050405020304" pitchFamily="18" charset="0"/>
              </a:rPr>
              <a:t>)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IN" sz="1700" dirty="0"/>
          </a:p>
        </p:txBody>
      </p:sp>
    </p:spTree>
    <p:extLst>
      <p:ext uri="{BB962C8B-B14F-4D97-AF65-F5344CB8AC3E}">
        <p14:creationId xmlns:p14="http://schemas.microsoft.com/office/powerpoint/2010/main" val="17875089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0D6772-5550-42D5-B8BC-CDE28365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DB0DD1-0F30-4B7E-A6DC-3DDA7D5B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9D7489-165C-BEBE-DA61-535AAC878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0714" y="740229"/>
            <a:ext cx="9263743" cy="1480455"/>
          </a:xfrm>
        </p:spPr>
        <p:txBody>
          <a:bodyPr anchor="t">
            <a:normAutofit/>
          </a:bodyPr>
          <a:lstStyle/>
          <a:p>
            <a:pPr algn="ctr"/>
            <a:r>
              <a:rPr lang="en-IN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AE2FA-7D01-0E7E-4F41-E20DBBF28E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857" y="2220685"/>
            <a:ext cx="10863942" cy="35229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●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companies must try to get more transparent ideas from the government before establishing any company.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●Must try to avoid illegal contracts from the government and work with legal contracts.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●The requirement of legal advisers is necessary here to avoid any kind of legal haphazard.</a:t>
            </a:r>
          </a:p>
          <a:p>
            <a:endParaRPr lang="en-IN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629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7EB660-7C77-C1A3-7DFF-14517C0A4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6234" y="734207"/>
            <a:ext cx="6798541" cy="1675623"/>
          </a:xfrm>
        </p:spPr>
        <p:txBody>
          <a:bodyPr anchor="b">
            <a:normAutofit/>
          </a:bodyPr>
          <a:lstStyle/>
          <a:p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14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F28908E0-5469-0B3A-4615-BE4DDD5289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313" r="9055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1E8D7-A64E-7518-7785-24D19601D0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●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Business opportunities in Iraq to start up a new company.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●Business challenges faced in Iraq to start a new business.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●Recommendations are given to overcome these challenges.</a:t>
            </a:r>
          </a:p>
          <a:p>
            <a:pPr marL="0" indent="0">
              <a:buNone/>
            </a:pPr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13814839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C6BF36-CED3-9333-8922-4BA0A6D95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2381" y="92983"/>
            <a:ext cx="4921648" cy="1888217"/>
          </a:xfrm>
        </p:spPr>
        <p:txBody>
          <a:bodyPr>
            <a:normAutofit/>
          </a:bodyPr>
          <a:lstStyle/>
          <a:p>
            <a:pPr algn="ctr"/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FBD36-4B72-9688-459B-360255052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372" y="2438399"/>
            <a:ext cx="10722428" cy="3738563"/>
          </a:xfrm>
        </p:spPr>
        <p:txBody>
          <a:bodyPr>
            <a:normAutofit/>
          </a:bodyPr>
          <a:lstStyle/>
          <a:p>
            <a:r>
              <a:rPr lang="en-IN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Abdullah, Y.A. (2021) </a:t>
            </a:r>
            <a:r>
              <a:rPr lang="en-IN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Prospects and challenges for Iraqi </a:t>
            </a:r>
            <a:r>
              <a:rPr lang="en-IN" sz="20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smes</a:t>
            </a:r>
            <a:r>
              <a:rPr lang="en-IN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Sector Post-Isis</a:t>
            </a:r>
            <a:r>
              <a:rPr lang="en-IN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IN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Academy of Strategic Management Journal</a:t>
            </a:r>
            <a:r>
              <a:rPr lang="en-IN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Allied Business Academies. Available at: https://www.abacademies.org/articles/prospects-and-challenges-for-iraqi-smes-sector-postisis-12551.html (Accessed: April 19, 2023).</a:t>
            </a:r>
          </a:p>
          <a:p>
            <a:pPr marL="0" indent="0">
              <a:buNone/>
            </a:pP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8888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Aerial view of a highway near the ocean">
            <a:extLst>
              <a:ext uri="{FF2B5EF4-FFF2-40B4-BE49-F238E27FC236}">
                <a16:creationId xmlns:a16="http://schemas.microsoft.com/office/drawing/2014/main" id="{5BBEFA95-4E22-BCC8-D4EC-89805E78C3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833" b="13167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4" name="Freeform: Shape 8">
            <a:extLst>
              <a:ext uri="{FF2B5EF4-FFF2-40B4-BE49-F238E27FC236}">
                <a16:creationId xmlns:a16="http://schemas.microsoft.com/office/drawing/2014/main" id="{1BF4DD63-CE83-4A2A-994E-8598C22E6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9" y="1498601"/>
            <a:ext cx="5260975" cy="4707593"/>
          </a:xfrm>
          <a:custGeom>
            <a:avLst/>
            <a:gdLst>
              <a:gd name="connsiteX0" fmla="*/ 0 w 5260975"/>
              <a:gd name="connsiteY0" fmla="*/ 0 h 4707593"/>
              <a:gd name="connsiteX1" fmla="*/ 5260975 w 5260975"/>
              <a:gd name="connsiteY1" fmla="*/ 0 h 4707593"/>
              <a:gd name="connsiteX2" fmla="*/ 5260975 w 5260975"/>
              <a:gd name="connsiteY2" fmla="*/ 3296937 h 4707593"/>
              <a:gd name="connsiteX3" fmla="*/ 5260975 w 5260975"/>
              <a:gd name="connsiteY3" fmla="*/ 3518571 h 4707593"/>
              <a:gd name="connsiteX4" fmla="*/ 5226504 w 5260975"/>
              <a:gd name="connsiteY4" fmla="*/ 3534000 h 4707593"/>
              <a:gd name="connsiteX5" fmla="*/ 5206341 w 5260975"/>
              <a:gd name="connsiteY5" fmla="*/ 3542065 h 4707593"/>
              <a:gd name="connsiteX6" fmla="*/ 5123287 w 5260975"/>
              <a:gd name="connsiteY6" fmla="*/ 3594010 h 4707593"/>
              <a:gd name="connsiteX7" fmla="*/ 5048107 w 5260975"/>
              <a:gd name="connsiteY7" fmla="*/ 3658244 h 4707593"/>
              <a:gd name="connsiteX8" fmla="*/ 4992899 w 5260975"/>
              <a:gd name="connsiteY8" fmla="*/ 3734479 h 4707593"/>
              <a:gd name="connsiteX9" fmla="*/ 4977440 w 5260975"/>
              <a:gd name="connsiteY9" fmla="*/ 3752627 h 4707593"/>
              <a:gd name="connsiteX10" fmla="*/ 4935194 w 5260975"/>
              <a:gd name="connsiteY10" fmla="*/ 3775382 h 4707593"/>
              <a:gd name="connsiteX11" fmla="*/ 4897844 w 5260975"/>
              <a:gd name="connsiteY11" fmla="*/ 3792472 h 4707593"/>
              <a:gd name="connsiteX12" fmla="*/ 4870767 w 5260975"/>
              <a:gd name="connsiteY12" fmla="*/ 3811388 h 4707593"/>
              <a:gd name="connsiteX13" fmla="*/ 4847917 w 5260975"/>
              <a:gd name="connsiteY13" fmla="*/ 3828767 h 4707593"/>
              <a:gd name="connsiteX14" fmla="*/ 4796163 w 5260975"/>
              <a:gd name="connsiteY14" fmla="*/ 3873702 h 4707593"/>
              <a:gd name="connsiteX15" fmla="*/ 4738843 w 5260975"/>
              <a:gd name="connsiteY15" fmla="*/ 3911628 h 4707593"/>
              <a:gd name="connsiteX16" fmla="*/ 4692755 w 5260975"/>
              <a:gd name="connsiteY16" fmla="*/ 3958099 h 4707593"/>
              <a:gd name="connsiteX17" fmla="*/ 4673744 w 5260975"/>
              <a:gd name="connsiteY17" fmla="*/ 3983255 h 4707593"/>
              <a:gd name="connsiteX18" fmla="*/ 4633801 w 5260975"/>
              <a:gd name="connsiteY18" fmla="*/ 4000442 h 4707593"/>
              <a:gd name="connsiteX19" fmla="*/ 4590499 w 5260975"/>
              <a:gd name="connsiteY19" fmla="*/ 4027326 h 4707593"/>
              <a:gd name="connsiteX20" fmla="*/ 4559773 w 5260975"/>
              <a:gd name="connsiteY20" fmla="*/ 4054018 h 4707593"/>
              <a:gd name="connsiteX21" fmla="*/ 4536059 w 5260975"/>
              <a:gd name="connsiteY21" fmla="*/ 4071877 h 4707593"/>
              <a:gd name="connsiteX22" fmla="*/ 4502550 w 5260975"/>
              <a:gd name="connsiteY22" fmla="*/ 4089832 h 4707593"/>
              <a:gd name="connsiteX23" fmla="*/ 4468944 w 5260975"/>
              <a:gd name="connsiteY23" fmla="*/ 4113356 h 4707593"/>
              <a:gd name="connsiteX24" fmla="*/ 4452623 w 5260975"/>
              <a:gd name="connsiteY24" fmla="*/ 4127854 h 4707593"/>
              <a:gd name="connsiteX25" fmla="*/ 4421032 w 5260975"/>
              <a:gd name="connsiteY25" fmla="*/ 4151953 h 4707593"/>
              <a:gd name="connsiteX26" fmla="*/ 4388483 w 5260975"/>
              <a:gd name="connsiteY26" fmla="*/ 4174421 h 4707593"/>
              <a:gd name="connsiteX27" fmla="*/ 4327321 w 5260975"/>
              <a:gd name="connsiteY27" fmla="*/ 4200153 h 4707593"/>
              <a:gd name="connsiteX28" fmla="*/ 4271633 w 5260975"/>
              <a:gd name="connsiteY28" fmla="*/ 4237983 h 4707593"/>
              <a:gd name="connsiteX29" fmla="*/ 4227465 w 5260975"/>
              <a:gd name="connsiteY29" fmla="*/ 4265635 h 4707593"/>
              <a:gd name="connsiteX30" fmla="*/ 4201733 w 5260975"/>
              <a:gd name="connsiteY30" fmla="*/ 4283783 h 4707593"/>
              <a:gd name="connsiteX31" fmla="*/ 4154494 w 5260975"/>
              <a:gd name="connsiteY31" fmla="*/ 4324301 h 4707593"/>
              <a:gd name="connsiteX32" fmla="*/ 4081234 w 5260975"/>
              <a:gd name="connsiteY32" fmla="*/ 4366931 h 4707593"/>
              <a:gd name="connsiteX33" fmla="*/ 4036971 w 5260975"/>
              <a:gd name="connsiteY33" fmla="*/ 4389975 h 4707593"/>
              <a:gd name="connsiteX34" fmla="*/ 3941725 w 5260975"/>
              <a:gd name="connsiteY34" fmla="*/ 4424733 h 4707593"/>
              <a:gd name="connsiteX35" fmla="*/ 3910999 w 5260975"/>
              <a:gd name="connsiteY35" fmla="*/ 4437119 h 4707593"/>
              <a:gd name="connsiteX36" fmla="*/ 3875859 w 5260975"/>
              <a:gd name="connsiteY36" fmla="*/ 4445280 h 4707593"/>
              <a:gd name="connsiteX37" fmla="*/ 3819401 w 5260975"/>
              <a:gd name="connsiteY37" fmla="*/ 4464579 h 4707593"/>
              <a:gd name="connsiteX38" fmla="*/ 3709176 w 5260975"/>
              <a:gd name="connsiteY38" fmla="*/ 4497800 h 4707593"/>
              <a:gd name="connsiteX39" fmla="*/ 3684981 w 5260975"/>
              <a:gd name="connsiteY39" fmla="*/ 4502889 h 4707593"/>
              <a:gd name="connsiteX40" fmla="*/ 3623338 w 5260975"/>
              <a:gd name="connsiteY40" fmla="*/ 4524300 h 4707593"/>
              <a:gd name="connsiteX41" fmla="*/ 3586373 w 5260975"/>
              <a:gd name="connsiteY41" fmla="*/ 4538702 h 4707593"/>
              <a:gd name="connsiteX42" fmla="*/ 3555743 w 5260975"/>
              <a:gd name="connsiteY42" fmla="*/ 4546960 h 4707593"/>
              <a:gd name="connsiteX43" fmla="*/ 3528667 w 5260975"/>
              <a:gd name="connsiteY43" fmla="*/ 4550801 h 4707593"/>
              <a:gd name="connsiteX44" fmla="*/ 3457424 w 5260975"/>
              <a:gd name="connsiteY44" fmla="*/ 4569811 h 4707593"/>
              <a:gd name="connsiteX45" fmla="*/ 3429003 w 5260975"/>
              <a:gd name="connsiteY45" fmla="*/ 4577301 h 4707593"/>
              <a:gd name="connsiteX46" fmla="*/ 3355264 w 5260975"/>
              <a:gd name="connsiteY46" fmla="*/ 4603033 h 4707593"/>
              <a:gd name="connsiteX47" fmla="*/ 3292757 w 5260975"/>
              <a:gd name="connsiteY47" fmla="*/ 4620027 h 4707593"/>
              <a:gd name="connsiteX48" fmla="*/ 3266643 w 5260975"/>
              <a:gd name="connsiteY48" fmla="*/ 4628188 h 4707593"/>
              <a:gd name="connsiteX49" fmla="*/ 3206921 w 5260975"/>
              <a:gd name="connsiteY49" fmla="*/ 4641823 h 4707593"/>
              <a:gd name="connsiteX50" fmla="*/ 3173123 w 5260975"/>
              <a:gd name="connsiteY50" fmla="*/ 4651425 h 4707593"/>
              <a:gd name="connsiteX51" fmla="*/ 3090646 w 5260975"/>
              <a:gd name="connsiteY51" fmla="*/ 4662274 h 4707593"/>
              <a:gd name="connsiteX52" fmla="*/ 3005480 w 5260975"/>
              <a:gd name="connsiteY52" fmla="*/ 4672739 h 4707593"/>
              <a:gd name="connsiteX53" fmla="*/ 2958721 w 5260975"/>
              <a:gd name="connsiteY53" fmla="*/ 4676196 h 4707593"/>
              <a:gd name="connsiteX54" fmla="*/ 2917915 w 5260975"/>
              <a:gd name="connsiteY54" fmla="*/ 4681670 h 4707593"/>
              <a:gd name="connsiteX55" fmla="*/ 2882389 w 5260975"/>
              <a:gd name="connsiteY55" fmla="*/ 4685126 h 4707593"/>
              <a:gd name="connsiteX56" fmla="*/ 2825837 w 5260975"/>
              <a:gd name="connsiteY56" fmla="*/ 4692135 h 4707593"/>
              <a:gd name="connsiteX57" fmla="*/ 2802313 w 5260975"/>
              <a:gd name="connsiteY57" fmla="*/ 4693960 h 4707593"/>
              <a:gd name="connsiteX58" fmla="*/ 2746816 w 5260975"/>
              <a:gd name="connsiteY58" fmla="*/ 4693863 h 4707593"/>
              <a:gd name="connsiteX59" fmla="*/ 2727517 w 5260975"/>
              <a:gd name="connsiteY59" fmla="*/ 4692903 h 4707593"/>
              <a:gd name="connsiteX60" fmla="*/ 2690359 w 5260975"/>
              <a:gd name="connsiteY60" fmla="*/ 4680997 h 4707593"/>
              <a:gd name="connsiteX61" fmla="*/ 2685943 w 5260975"/>
              <a:gd name="connsiteY61" fmla="*/ 4680133 h 4707593"/>
              <a:gd name="connsiteX62" fmla="*/ 2661554 w 5260975"/>
              <a:gd name="connsiteY62" fmla="*/ 4675428 h 4707593"/>
              <a:gd name="connsiteX63" fmla="*/ 2648208 w 5260975"/>
              <a:gd name="connsiteY63" fmla="*/ 4673892 h 4707593"/>
              <a:gd name="connsiteX64" fmla="*/ 2597512 w 5260975"/>
              <a:gd name="connsiteY64" fmla="*/ 4664099 h 4707593"/>
              <a:gd name="connsiteX65" fmla="*/ 2568324 w 5260975"/>
              <a:gd name="connsiteY65" fmla="*/ 4659490 h 4707593"/>
              <a:gd name="connsiteX66" fmla="*/ 2544704 w 5260975"/>
              <a:gd name="connsiteY66" fmla="*/ 4660162 h 4707593"/>
              <a:gd name="connsiteX67" fmla="*/ 2503225 w 5260975"/>
              <a:gd name="connsiteY67" fmla="*/ 4661026 h 4707593"/>
              <a:gd name="connsiteX68" fmla="*/ 2489975 w 5260975"/>
              <a:gd name="connsiteY68" fmla="*/ 4663235 h 4707593"/>
              <a:gd name="connsiteX69" fmla="*/ 2430061 w 5260975"/>
              <a:gd name="connsiteY69" fmla="*/ 4656897 h 4707593"/>
              <a:gd name="connsiteX70" fmla="*/ 2395880 w 5260975"/>
              <a:gd name="connsiteY70" fmla="*/ 4656417 h 4707593"/>
              <a:gd name="connsiteX71" fmla="*/ 2357378 w 5260975"/>
              <a:gd name="connsiteY71" fmla="*/ 4648544 h 4707593"/>
              <a:gd name="connsiteX72" fmla="*/ 2346145 w 5260975"/>
              <a:gd name="connsiteY72" fmla="*/ 4648928 h 4707593"/>
              <a:gd name="connsiteX73" fmla="*/ 2333567 w 5260975"/>
              <a:gd name="connsiteY73" fmla="*/ 4649600 h 4707593"/>
              <a:gd name="connsiteX74" fmla="*/ 2294968 w 5260975"/>
              <a:gd name="connsiteY74" fmla="*/ 4650177 h 4707593"/>
              <a:gd name="connsiteX75" fmla="*/ 2271540 w 5260975"/>
              <a:gd name="connsiteY75" fmla="*/ 4653057 h 4707593"/>
              <a:gd name="connsiteX76" fmla="*/ 2226895 w 5260975"/>
              <a:gd name="connsiteY76" fmla="*/ 4651329 h 4707593"/>
              <a:gd name="connsiteX77" fmla="*/ 2210379 w 5260975"/>
              <a:gd name="connsiteY77" fmla="*/ 4653825 h 4707593"/>
              <a:gd name="connsiteX78" fmla="*/ 2168613 w 5260975"/>
              <a:gd name="connsiteY78" fmla="*/ 4654113 h 4707593"/>
              <a:gd name="connsiteX79" fmla="*/ 2131167 w 5260975"/>
              <a:gd name="connsiteY79" fmla="*/ 4652673 h 4707593"/>
              <a:gd name="connsiteX80" fmla="*/ 2095065 w 5260975"/>
              <a:gd name="connsiteY80" fmla="*/ 4653441 h 4707593"/>
              <a:gd name="connsiteX81" fmla="*/ 2069237 w 5260975"/>
              <a:gd name="connsiteY81" fmla="*/ 4656609 h 4707593"/>
              <a:gd name="connsiteX82" fmla="*/ 2041201 w 5260975"/>
              <a:gd name="connsiteY82" fmla="*/ 4658529 h 4707593"/>
              <a:gd name="connsiteX83" fmla="*/ 1963909 w 5260975"/>
              <a:gd name="connsiteY83" fmla="*/ 4669955 h 4707593"/>
              <a:gd name="connsiteX84" fmla="*/ 1949603 w 5260975"/>
              <a:gd name="connsiteY84" fmla="*/ 4667171 h 4707593"/>
              <a:gd name="connsiteX85" fmla="*/ 1868373 w 5260975"/>
              <a:gd name="connsiteY85" fmla="*/ 4664578 h 4707593"/>
              <a:gd name="connsiteX86" fmla="*/ 1850707 w 5260975"/>
              <a:gd name="connsiteY86" fmla="*/ 4664771 h 4707593"/>
              <a:gd name="connsiteX87" fmla="*/ 1803275 w 5260975"/>
              <a:gd name="connsiteY87" fmla="*/ 4653441 h 4707593"/>
              <a:gd name="connsiteX88" fmla="*/ 1730112 w 5260975"/>
              <a:gd name="connsiteY88" fmla="*/ 4671396 h 4707593"/>
              <a:gd name="connsiteX89" fmla="*/ 1661652 w 5260975"/>
              <a:gd name="connsiteY89" fmla="*/ 4693863 h 4707593"/>
              <a:gd name="connsiteX90" fmla="*/ 1653011 w 5260975"/>
              <a:gd name="connsiteY90" fmla="*/ 4696744 h 4707593"/>
              <a:gd name="connsiteX91" fmla="*/ 1628431 w 5260975"/>
              <a:gd name="connsiteY91" fmla="*/ 4701641 h 4707593"/>
              <a:gd name="connsiteX92" fmla="*/ 1597995 w 5260975"/>
              <a:gd name="connsiteY92" fmla="*/ 4703369 h 4707593"/>
              <a:gd name="connsiteX93" fmla="*/ 1559396 w 5260975"/>
              <a:gd name="connsiteY93" fmla="*/ 4707593 h 4707593"/>
              <a:gd name="connsiteX94" fmla="*/ 1528480 w 5260975"/>
              <a:gd name="connsiteY94" fmla="*/ 4702312 h 4707593"/>
              <a:gd name="connsiteX95" fmla="*/ 1485272 w 5260975"/>
              <a:gd name="connsiteY95" fmla="*/ 4694439 h 4707593"/>
              <a:gd name="connsiteX96" fmla="*/ 1444562 w 5260975"/>
              <a:gd name="connsiteY96" fmla="*/ 4686950 h 4707593"/>
              <a:gd name="connsiteX97" fmla="*/ 1431696 w 5260975"/>
              <a:gd name="connsiteY97" fmla="*/ 4695783 h 4707593"/>
              <a:gd name="connsiteX98" fmla="*/ 1411821 w 5260975"/>
              <a:gd name="connsiteY98" fmla="*/ 4703464 h 4707593"/>
              <a:gd name="connsiteX99" fmla="*/ 1389738 w 5260975"/>
              <a:gd name="connsiteY99" fmla="*/ 4694247 h 4707593"/>
              <a:gd name="connsiteX100" fmla="*/ 1338081 w 5260975"/>
              <a:gd name="connsiteY100" fmla="*/ 4675141 h 4707593"/>
              <a:gd name="connsiteX101" fmla="*/ 1305436 w 5260975"/>
              <a:gd name="connsiteY101" fmla="*/ 4674276 h 4707593"/>
              <a:gd name="connsiteX102" fmla="*/ 1234481 w 5260975"/>
              <a:gd name="connsiteY102" fmla="*/ 4666115 h 4707593"/>
              <a:gd name="connsiteX103" fmla="*/ 1188106 w 5260975"/>
              <a:gd name="connsiteY103" fmla="*/ 4654497 h 4707593"/>
              <a:gd name="connsiteX104" fmla="*/ 1154790 w 5260975"/>
              <a:gd name="connsiteY104" fmla="*/ 4641343 h 4707593"/>
              <a:gd name="connsiteX105" fmla="*/ 1107069 w 5260975"/>
              <a:gd name="connsiteY105" fmla="*/ 4624156 h 4707593"/>
              <a:gd name="connsiteX106" fmla="*/ 1059158 w 5260975"/>
              <a:gd name="connsiteY106" fmla="*/ 4615227 h 4707593"/>
              <a:gd name="connsiteX107" fmla="*/ 1024496 w 5260975"/>
              <a:gd name="connsiteY107" fmla="*/ 4603993 h 4707593"/>
              <a:gd name="connsiteX108" fmla="*/ 982153 w 5260975"/>
              <a:gd name="connsiteY108" fmla="*/ 4596311 h 4707593"/>
              <a:gd name="connsiteX109" fmla="*/ 946628 w 5260975"/>
              <a:gd name="connsiteY109" fmla="*/ 4596024 h 4707593"/>
              <a:gd name="connsiteX110" fmla="*/ 890939 w 5260975"/>
              <a:gd name="connsiteY110" fmla="*/ 4597368 h 4707593"/>
              <a:gd name="connsiteX111" fmla="*/ 822769 w 5260975"/>
              <a:gd name="connsiteY111" fmla="*/ 4574133 h 4707593"/>
              <a:gd name="connsiteX112" fmla="*/ 795212 w 5260975"/>
              <a:gd name="connsiteY112" fmla="*/ 4568947 h 4707593"/>
              <a:gd name="connsiteX113" fmla="*/ 769288 w 5260975"/>
              <a:gd name="connsiteY113" fmla="*/ 4566547 h 4707593"/>
              <a:gd name="connsiteX114" fmla="*/ 714271 w 5260975"/>
              <a:gd name="connsiteY114" fmla="*/ 4551089 h 4707593"/>
              <a:gd name="connsiteX115" fmla="*/ 691900 w 5260975"/>
              <a:gd name="connsiteY115" fmla="*/ 4545999 h 4707593"/>
              <a:gd name="connsiteX116" fmla="*/ 660598 w 5260975"/>
              <a:gd name="connsiteY116" fmla="*/ 4546096 h 4707593"/>
              <a:gd name="connsiteX117" fmla="*/ 603662 w 5260975"/>
              <a:gd name="connsiteY117" fmla="*/ 4538991 h 4707593"/>
              <a:gd name="connsiteX118" fmla="*/ 546821 w 5260975"/>
              <a:gd name="connsiteY118" fmla="*/ 4518251 h 4707593"/>
              <a:gd name="connsiteX119" fmla="*/ 522721 w 5260975"/>
              <a:gd name="connsiteY119" fmla="*/ 4520267 h 4707593"/>
              <a:gd name="connsiteX120" fmla="*/ 514080 w 5260975"/>
              <a:gd name="connsiteY120" fmla="*/ 4519788 h 4707593"/>
              <a:gd name="connsiteX121" fmla="*/ 436404 w 5260975"/>
              <a:gd name="connsiteY121" fmla="*/ 4508361 h 4707593"/>
              <a:gd name="connsiteX122" fmla="*/ 428626 w 5260975"/>
              <a:gd name="connsiteY122" fmla="*/ 4507114 h 4707593"/>
              <a:gd name="connsiteX123" fmla="*/ 392141 w 5260975"/>
              <a:gd name="connsiteY123" fmla="*/ 4496936 h 4707593"/>
              <a:gd name="connsiteX124" fmla="*/ 300157 w 5260975"/>
              <a:gd name="connsiteY124" fmla="*/ 4490599 h 4707593"/>
              <a:gd name="connsiteX125" fmla="*/ 294493 w 5260975"/>
              <a:gd name="connsiteY125" fmla="*/ 4489831 h 4707593"/>
              <a:gd name="connsiteX126" fmla="*/ 263671 w 5260975"/>
              <a:gd name="connsiteY126" fmla="*/ 4494919 h 4707593"/>
              <a:gd name="connsiteX127" fmla="*/ 248406 w 5260975"/>
              <a:gd name="connsiteY127" fmla="*/ 4502121 h 4707593"/>
              <a:gd name="connsiteX128" fmla="*/ 224594 w 5260975"/>
              <a:gd name="connsiteY128" fmla="*/ 4509610 h 4707593"/>
              <a:gd name="connsiteX129" fmla="*/ 200398 w 5260975"/>
              <a:gd name="connsiteY129" fmla="*/ 4512395 h 4707593"/>
              <a:gd name="connsiteX130" fmla="*/ 159783 w 5260975"/>
              <a:gd name="connsiteY130" fmla="*/ 4501064 h 4707593"/>
              <a:gd name="connsiteX131" fmla="*/ 144997 w 5260975"/>
              <a:gd name="connsiteY131" fmla="*/ 4499912 h 4707593"/>
              <a:gd name="connsiteX132" fmla="*/ 112064 w 5260975"/>
              <a:gd name="connsiteY132" fmla="*/ 4494440 h 4707593"/>
              <a:gd name="connsiteX133" fmla="*/ 83259 w 5260975"/>
              <a:gd name="connsiteY133" fmla="*/ 4494824 h 4707593"/>
              <a:gd name="connsiteX134" fmla="*/ 60120 w 5260975"/>
              <a:gd name="connsiteY134" fmla="*/ 4503561 h 4707593"/>
              <a:gd name="connsiteX135" fmla="*/ 26514 w 5260975"/>
              <a:gd name="connsiteY135" fmla="*/ 4505289 h 4707593"/>
              <a:gd name="connsiteX136" fmla="*/ 4814 w 5260975"/>
              <a:gd name="connsiteY136" fmla="*/ 4498952 h 4707593"/>
              <a:gd name="connsiteX137" fmla="*/ 398 w 5260975"/>
              <a:gd name="connsiteY137" fmla="*/ 4498089 h 4707593"/>
              <a:gd name="connsiteX138" fmla="*/ 0 w 5260975"/>
              <a:gd name="connsiteY138" fmla="*/ 4498087 h 4707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4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4" y="3748498"/>
                  <a:pt x="4977440" y="3752627"/>
                </a:cubicBezTo>
                <a:cubicBezTo>
                  <a:pt x="4964094" y="3761268"/>
                  <a:pt x="4949500" y="3768277"/>
                  <a:pt x="4935194" y="3775382"/>
                </a:cubicBezTo>
                <a:cubicBezTo>
                  <a:pt x="4922903" y="3781431"/>
                  <a:pt x="4909846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7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2" y="4077254"/>
                  <a:pt x="4512727" y="4081479"/>
                  <a:pt x="4502550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3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D41AC-0245-D33E-8D8B-C0D9C44FC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463" y="2926800"/>
            <a:ext cx="4391024" cy="22910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0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27393A7-D6DA-410B-8699-AA56B57B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795537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C44C88-69E3-42EE-86E8-9B45F712B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795537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4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9071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876</Words>
  <Application>Microsoft Office PowerPoint</Application>
  <PresentationFormat>Widescreen</PresentationFormat>
  <Paragraphs>75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Introduction</vt:lpstr>
      <vt:lpstr>Opportunities</vt:lpstr>
      <vt:lpstr>Opportunities</vt:lpstr>
      <vt:lpstr>Opportunities</vt:lpstr>
      <vt:lpstr>Opportunities</vt:lpstr>
      <vt:lpstr>Challenges</vt:lpstr>
      <vt:lpstr>Recommendation</vt:lpstr>
      <vt:lpstr>Challenges</vt:lpstr>
      <vt:lpstr>Recommendation</vt:lpstr>
      <vt:lpstr>Challenges</vt:lpstr>
      <vt:lpstr>Recommendation</vt:lpstr>
      <vt:lpstr>Conclusion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offce365_008</dc:creator>
  <cp:lastModifiedBy>offce365_008</cp:lastModifiedBy>
  <cp:revision>4</cp:revision>
  <dcterms:created xsi:type="dcterms:W3CDTF">2023-04-19T09:53:24Z</dcterms:created>
  <dcterms:modified xsi:type="dcterms:W3CDTF">2023-04-20T10:02:51Z</dcterms:modified>
</cp:coreProperties>
</file>