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945688"/>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19" d="100"/>
          <a:sy n="19" d="100"/>
        </p:scale>
        <p:origin x="2861" y="115"/>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5/15/2022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8.png"/><Relationship Id="rId5" Type="http://schemas.openxmlformats.org/officeDocument/2006/relationships/image" Target="../media/image4.jpeg"/><Relationship Id="rId10" Type="http://schemas.microsoft.com/office/2007/relationships/hdphoto" Target="../media/hdphoto2.wdp"/><Relationship Id="rId4" Type="http://schemas.openxmlformats.org/officeDocument/2006/relationships/image" Target="../media/image3.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657600" y="2240377"/>
            <a:ext cx="17461696" cy="3285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What can be done to a rectification column system to increase the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required time between maintenance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Matthew Ford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Peter Charlton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751732"/>
            <a:ext cx="6415087" cy="8002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Silicon manufacturers and many other chemical manufacturers have issues with the reliability of glass lined columns. In order to optimise the chemical reactions within a column there must be various internal components. These items, along with the glass lining itself require regular maintenance and inspection to ensure process containment is maintained at all times whilst still performing within their required envelopes..</a:t>
            </a:r>
          </a:p>
          <a:p>
            <a:pPr>
              <a:spcBef>
                <a:spcPct val="50000"/>
              </a:spcBef>
            </a:pP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3763961"/>
            <a:ext cx="6415087" cy="689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Aft>
                <a:spcPts val="800"/>
              </a:spcAft>
            </a:pP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marL="457200" indent="-457200">
              <a:spcAft>
                <a:spcPts val="800"/>
              </a:spcAft>
              <a:buFont typeface="Wingdings" panose="05000000000000000000" pitchFamily="2" charset="2"/>
              <a:buChar char="Ø"/>
            </a:pPr>
            <a:r>
              <a:rPr lang="en-GB" sz="2800" kern="100" dirty="0">
                <a:effectLst/>
                <a:latin typeface="Arial" panose="020B0604020202020204" pitchFamily="34" charset="0"/>
                <a:ea typeface="Calibri" panose="020F0502020204030204" pitchFamily="34" charset="0"/>
                <a:cs typeface="Arial" panose="020B0604020202020204" pitchFamily="34" charset="0"/>
              </a:rPr>
              <a:t>Determine the various life limiting components of the vessel</a:t>
            </a:r>
          </a:p>
          <a:p>
            <a:pPr marL="457200" indent="-457200">
              <a:spcAft>
                <a:spcPts val="800"/>
              </a:spcAft>
              <a:buFont typeface="Wingdings" panose="05000000000000000000" pitchFamily="2" charset="2"/>
              <a:buChar char="Ø"/>
            </a:pPr>
            <a:r>
              <a:rPr lang="en-GB" sz="2800" kern="100" dirty="0">
                <a:effectLst/>
                <a:latin typeface="Arial" panose="020B0604020202020204" pitchFamily="34" charset="0"/>
                <a:ea typeface="Calibri" panose="020F0502020204030204" pitchFamily="34" charset="0"/>
                <a:cs typeface="Arial" panose="020B0604020202020204" pitchFamily="34" charset="0"/>
              </a:rPr>
              <a:t>Identify which component has the minimum life</a:t>
            </a:r>
          </a:p>
          <a:p>
            <a:pPr marL="457200" indent="-457200">
              <a:lnSpc>
                <a:spcPct val="107000"/>
              </a:lnSpc>
              <a:spcAft>
                <a:spcPts val="800"/>
              </a:spcAft>
              <a:buFont typeface="Wingdings" panose="05000000000000000000" pitchFamily="2" charset="2"/>
              <a:buChar char="Ø"/>
            </a:pPr>
            <a:r>
              <a:rPr lang="en-GB" sz="2800" kern="100" dirty="0">
                <a:effectLst/>
                <a:latin typeface="Arial" panose="020B0604020202020204" pitchFamily="34" charset="0"/>
                <a:ea typeface="Calibri" panose="020F0502020204030204" pitchFamily="34" charset="0"/>
                <a:cs typeface="Arial" panose="020B0604020202020204" pitchFamily="34" charset="0"/>
              </a:rPr>
              <a:t>Identify the mechanism as to why this component is life limiting</a:t>
            </a:r>
          </a:p>
          <a:p>
            <a:pPr marL="457200" indent="-457200">
              <a:lnSpc>
                <a:spcPct val="107000"/>
              </a:lnSpc>
              <a:spcAft>
                <a:spcPts val="800"/>
              </a:spcAft>
              <a:buFont typeface="Wingdings" panose="05000000000000000000" pitchFamily="2" charset="2"/>
              <a:buChar char="Ø"/>
            </a:pPr>
            <a:r>
              <a:rPr lang="en-GB" sz="2800" kern="100" dirty="0">
                <a:effectLst/>
                <a:latin typeface="Arial" panose="020B0604020202020204" pitchFamily="34" charset="0"/>
                <a:ea typeface="Calibri" panose="020F0502020204030204" pitchFamily="34" charset="0"/>
                <a:cs typeface="Arial" panose="020B0604020202020204" pitchFamily="34" charset="0"/>
              </a:rPr>
              <a:t>Engineer the component in such a way that it is no longer the life limiting component</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343440" y="19429400"/>
            <a:ext cx="6415087"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Using historical engineering reports and industry known standards, three components were found to be life limiting.</a:t>
            </a:r>
          </a:p>
          <a:p>
            <a:pPr>
              <a:spcBef>
                <a:spcPct val="50000"/>
              </a:spcBef>
            </a:pPr>
            <a:endParaRPr lang="en-AU" altLang="en-US" sz="28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375201" y="14362595"/>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kern="100" dirty="0">
                <a:effectLst/>
                <a:latin typeface="Arial" panose="020B0604020202020204" pitchFamily="34" charset="0"/>
                <a:ea typeface="Calibri" panose="020F0502020204030204" pitchFamily="34" charset="0"/>
                <a:cs typeface="Arial" panose="020B0604020202020204" pitchFamily="34" charset="0"/>
              </a:rPr>
              <a:t>Although impossible to prove as the design changes have not yet been implemented, a fair assumption can be made that the project has made valid improvements to the column time between maintenance. It can also be noted that the change of material investigated in the project can also be used elsewhere in the column to further stretch the duration between maintenance.</a:t>
            </a:r>
          </a:p>
          <a:p>
            <a:pPr>
              <a:spcBef>
                <a:spcPct val="50000"/>
              </a:spcBef>
            </a:pPr>
            <a:endParaRPr lang="en-GB" altLang="en-US" sz="2800" dirty="0"/>
          </a:p>
          <a:p>
            <a:pPr>
              <a:spcBef>
                <a:spcPct val="50000"/>
              </a:spcBef>
            </a:pPr>
            <a:endParaRPr lang="en-US" altLang="en-US" sz="2800" dirty="0"/>
          </a:p>
        </p:txBody>
      </p:sp>
      <p:sp>
        <p:nvSpPr>
          <p:cNvPr id="60" name="Text Box 25"/>
          <p:cNvSpPr txBox="1">
            <a:spLocks noChangeArrowheads="1"/>
          </p:cNvSpPr>
          <p:nvPr/>
        </p:nvSpPr>
        <p:spPr bwMode="auto">
          <a:xfrm>
            <a:off x="7679479" y="1857598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depicting typical Creep propagation (1)</a:t>
            </a:r>
          </a:p>
        </p:txBody>
      </p:sp>
      <p:pic>
        <p:nvPicPr>
          <p:cNvPr id="2050" name="Picture 2" descr="Image preview">
            <a:extLst>
              <a:ext uri="{FF2B5EF4-FFF2-40B4-BE49-F238E27FC236}">
                <a16:creationId xmlns:a16="http://schemas.microsoft.com/office/drawing/2014/main" id="{E72F7044-E8BD-325C-B313-CCD71B257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92" y="2104380"/>
            <a:ext cx="2913024" cy="3884032"/>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Random column packing - Wikiwand">
            <a:extLst>
              <a:ext uri="{FF2B5EF4-FFF2-40B4-BE49-F238E27FC236}">
                <a16:creationId xmlns:a16="http://schemas.microsoft.com/office/drawing/2014/main" id="{C7C226C5-AB1E-E8B7-071D-D69E945C4F8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61391" y="22943059"/>
            <a:ext cx="4973197" cy="3724949"/>
          </a:xfrm>
          <a:prstGeom prst="rect">
            <a:avLst/>
          </a:prstGeom>
          <a:noFill/>
          <a:ln>
            <a:noFill/>
          </a:ln>
        </p:spPr>
      </p:pic>
      <p:pic>
        <p:nvPicPr>
          <p:cNvPr id="57" name="Picture 56" descr="PTFE Envelope with insert | Khong Lieng">
            <a:extLst>
              <a:ext uri="{FF2B5EF4-FFF2-40B4-BE49-F238E27FC236}">
                <a16:creationId xmlns:a16="http://schemas.microsoft.com/office/drawing/2014/main" id="{B87F50D6-65B7-E10D-36FD-A3B0220DC031}"/>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829377" y="7321050"/>
            <a:ext cx="4994771" cy="3184985"/>
          </a:xfrm>
          <a:prstGeom prst="rect">
            <a:avLst/>
          </a:prstGeom>
          <a:noFill/>
          <a:ln>
            <a:noFill/>
          </a:ln>
        </p:spPr>
      </p:pic>
      <p:pic>
        <p:nvPicPr>
          <p:cNvPr id="62" name="Picture 61" descr="Diagram, engineering drawing&#10;&#10;Description automatically generated">
            <a:extLst>
              <a:ext uri="{FF2B5EF4-FFF2-40B4-BE49-F238E27FC236}">
                <a16:creationId xmlns:a16="http://schemas.microsoft.com/office/drawing/2014/main" id="{20358A8A-6CF2-E964-07A7-33301DE5190C}"/>
              </a:ext>
            </a:extLst>
          </p:cNvPr>
          <p:cNvPicPr>
            <a:picLocks noChangeAspect="1"/>
          </p:cNvPicPr>
          <p:nvPr/>
        </p:nvPicPr>
        <p:blipFill>
          <a:blip r:embed="rId7">
            <a:extLst>
              <a:ext uri="{BEBA8EAE-BF5A-486C-A8C5-ECC9F3942E4B}">
                <a14:imgProps xmlns:a14="http://schemas.microsoft.com/office/drawing/2010/main">
                  <a14:imgLayer r:embed="rId8">
                    <a14:imgEffect>
                      <a14:colorTemperature colorTemp="53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7473903" y="12289969"/>
            <a:ext cx="5350247" cy="3206033"/>
          </a:xfrm>
          <a:prstGeom prst="rect">
            <a:avLst/>
          </a:prstGeom>
          <a:noFill/>
          <a:ln>
            <a:noFill/>
          </a:ln>
        </p:spPr>
      </p:pic>
      <p:sp>
        <p:nvSpPr>
          <p:cNvPr id="20" name="TextBox 19">
            <a:extLst>
              <a:ext uri="{FF2B5EF4-FFF2-40B4-BE49-F238E27FC236}">
                <a16:creationId xmlns:a16="http://schemas.microsoft.com/office/drawing/2014/main" id="{0B60CB99-87F7-FD83-D8E2-09403366F0D9}"/>
              </a:ext>
            </a:extLst>
          </p:cNvPr>
          <p:cNvSpPr txBox="1"/>
          <p:nvPr/>
        </p:nvSpPr>
        <p:spPr>
          <a:xfrm>
            <a:off x="7829378" y="10633046"/>
            <a:ext cx="344562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Main body gaskets</a:t>
            </a:r>
          </a:p>
        </p:txBody>
      </p:sp>
      <p:sp>
        <p:nvSpPr>
          <p:cNvPr id="21" name="TextBox 20">
            <a:extLst>
              <a:ext uri="{FF2B5EF4-FFF2-40B4-BE49-F238E27FC236}">
                <a16:creationId xmlns:a16="http://schemas.microsoft.com/office/drawing/2014/main" id="{29A326CD-94A1-0992-84C4-128AF58343A9}"/>
              </a:ext>
            </a:extLst>
          </p:cNvPr>
          <p:cNvSpPr txBox="1"/>
          <p:nvPr/>
        </p:nvSpPr>
        <p:spPr>
          <a:xfrm>
            <a:off x="7829378" y="15813992"/>
            <a:ext cx="5350247" cy="523220"/>
          </a:xfrm>
          <a:prstGeom prst="rect">
            <a:avLst/>
          </a:prstGeom>
          <a:noFill/>
        </p:spPr>
        <p:txBody>
          <a:bodyPr wrap="none" rtlCol="0">
            <a:spAutoFit/>
          </a:bodyPr>
          <a:lstStyle/>
          <a:p>
            <a:pPr marL="685800" indent="-685800">
              <a:buFont typeface="Arial" panose="020B0604020202020204" pitchFamily="34" charset="0"/>
              <a:buChar char="•"/>
            </a:pPr>
            <a:r>
              <a:rPr lang="en-GB" sz="2800" dirty="0"/>
              <a:t>Bearing blocks for tray support</a:t>
            </a:r>
          </a:p>
        </p:txBody>
      </p:sp>
      <p:sp>
        <p:nvSpPr>
          <p:cNvPr id="22" name="TextBox 21">
            <a:extLst>
              <a:ext uri="{FF2B5EF4-FFF2-40B4-BE49-F238E27FC236}">
                <a16:creationId xmlns:a16="http://schemas.microsoft.com/office/drawing/2014/main" id="{E2F124B9-D7E5-7BAA-8349-373DE498DF05}"/>
              </a:ext>
            </a:extLst>
          </p:cNvPr>
          <p:cNvSpPr txBox="1"/>
          <p:nvPr/>
        </p:nvSpPr>
        <p:spPr>
          <a:xfrm>
            <a:off x="7679479" y="16973191"/>
            <a:ext cx="6128734" cy="1454950"/>
          </a:xfrm>
          <a:prstGeom prst="rect">
            <a:avLst/>
          </a:prstGeom>
          <a:noFill/>
        </p:spPr>
        <p:txBody>
          <a:bodyPr wrap="square" rtlCol="0">
            <a:spAutoFit/>
          </a:bodyPr>
          <a:lstStyle/>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The bearing blocks were identified as the biggest issue due to the creep stresses distorting them over time</a:t>
            </a:r>
          </a:p>
        </p:txBody>
      </p:sp>
      <p:pic>
        <p:nvPicPr>
          <p:cNvPr id="63" name="Picture 62" descr="Diagram&#10;&#10;Description automatically generated">
            <a:extLst>
              <a:ext uri="{FF2B5EF4-FFF2-40B4-BE49-F238E27FC236}">
                <a16:creationId xmlns:a16="http://schemas.microsoft.com/office/drawing/2014/main" id="{052913F3-7FCF-3969-3416-77D1B6DF916B}"/>
              </a:ext>
            </a:extLst>
          </p:cNvPr>
          <p:cNvPicPr>
            <a:picLocks noChangeAspect="1"/>
          </p:cNvPicPr>
          <p:nvPr/>
        </p:nvPicPr>
        <p:blipFill>
          <a:blip r:embed="rId9" cstate="print">
            <a:extLst>
              <a:ext uri="{BEBA8EAE-BF5A-486C-A8C5-ECC9F3942E4B}">
                <a14:imgProps xmlns:a14="http://schemas.microsoft.com/office/drawing/2010/main">
                  <a14:imgLayer r:embed="rId10">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7473904" y="19786496"/>
            <a:ext cx="5761638" cy="5616859"/>
          </a:xfrm>
          <a:prstGeom prst="rect">
            <a:avLst/>
          </a:prstGeom>
          <a:noFill/>
          <a:ln>
            <a:noFill/>
          </a:ln>
        </p:spPr>
      </p:pic>
      <p:sp>
        <p:nvSpPr>
          <p:cNvPr id="24" name="TextBox 23">
            <a:extLst>
              <a:ext uri="{FF2B5EF4-FFF2-40B4-BE49-F238E27FC236}">
                <a16:creationId xmlns:a16="http://schemas.microsoft.com/office/drawing/2014/main" id="{7E90E001-0B39-495B-0BDB-173C62077F9C}"/>
              </a:ext>
            </a:extLst>
          </p:cNvPr>
          <p:cNvSpPr txBox="1"/>
          <p:nvPr/>
        </p:nvSpPr>
        <p:spPr>
          <a:xfrm>
            <a:off x="14625098" y="9344426"/>
            <a:ext cx="5892197" cy="5006050"/>
          </a:xfrm>
          <a:prstGeom prst="rect">
            <a:avLst/>
          </a:prstGeom>
          <a:noFill/>
        </p:spPr>
        <p:txBody>
          <a:bodyPr wrap="square" rtlCol="0">
            <a:spAutoFit/>
          </a:bodyPr>
          <a:lstStyle/>
          <a:p>
            <a:pPr>
              <a:lnSpc>
                <a:spcPct val="107000"/>
              </a:lnSpc>
              <a:spcAft>
                <a:spcPts val="800"/>
              </a:spcAft>
            </a:pPr>
            <a:r>
              <a:rPr lang="en-GB" sz="3600" b="1" kern="100" dirty="0">
                <a:effectLst/>
                <a:latin typeface="Arial" panose="020B0604020202020204" pitchFamily="34" charset="0"/>
                <a:ea typeface="Calibri" panose="020F0502020204030204" pitchFamily="34" charset="0"/>
                <a:cs typeface="Arial" panose="020B0604020202020204" pitchFamily="34" charset="0"/>
              </a:rPr>
              <a:t>Results</a:t>
            </a:r>
          </a:p>
          <a:p>
            <a:pPr>
              <a:lnSpc>
                <a:spcPct val="107000"/>
              </a:lnSpc>
              <a:spcAft>
                <a:spcPts val="800"/>
              </a:spcAft>
            </a:pP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As a direct result of implementing the design changes researched in the project, the life expectancy of the column has risen from 6 years between rebuilds, up to 8 years.  This equates to a 33% increase in the time required between column rebuilds.</a:t>
            </a:r>
          </a:p>
        </p:txBody>
      </p:sp>
      <p:pic>
        <p:nvPicPr>
          <p:cNvPr id="2068" name="Picture 20" descr="Dow | The Materials Science Company | Explore Products">
            <a:extLst>
              <a:ext uri="{FF2B5EF4-FFF2-40B4-BE49-F238E27FC236}">
                <a16:creationId xmlns:a16="http://schemas.microsoft.com/office/drawing/2014/main" id="{7EE2DC4B-C414-44F0-1F22-B714930F1AE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47553" y="28944278"/>
            <a:ext cx="2216040" cy="1330935"/>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EFEF1B26-8213-81F5-5EAE-B6A5FD0732A9}"/>
              </a:ext>
            </a:extLst>
          </p:cNvPr>
          <p:cNvSpPr txBox="1"/>
          <p:nvPr/>
        </p:nvSpPr>
        <p:spPr>
          <a:xfrm>
            <a:off x="14738236" y="25648775"/>
            <a:ext cx="4818486" cy="357867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References</a:t>
            </a:r>
          </a:p>
          <a:p>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US" sz="1800" dirty="0">
                <a:effectLst/>
                <a:latin typeface="Arial" panose="020B0604020202020204" pitchFamily="34" charset="0"/>
                <a:ea typeface="Calibri" panose="020F0502020204030204" pitchFamily="34" charset="0"/>
                <a:cs typeface="Arial" panose="020B0604020202020204" pitchFamily="34" charset="0"/>
              </a:rPr>
              <a:t>(1)Material Properties Org. (2022, March 10). </a:t>
            </a:r>
            <a:r>
              <a:rPr lang="en-US" sz="1800" i="1" dirty="0">
                <a:effectLst/>
                <a:latin typeface="Arial" panose="020B0604020202020204" pitchFamily="34" charset="0"/>
                <a:ea typeface="Calibri" panose="020F0502020204030204" pitchFamily="34" charset="0"/>
                <a:cs typeface="Arial" panose="020B0604020202020204" pitchFamily="34" charset="0"/>
              </a:rPr>
              <a:t>What is Creep-Material Creep-Definition</a:t>
            </a:r>
            <a:r>
              <a:rPr lang="en-US" sz="1800" dirty="0">
                <a:effectLst/>
                <a:latin typeface="Arial" panose="020B0604020202020204" pitchFamily="34" charset="0"/>
                <a:ea typeface="Calibri" panose="020F0502020204030204" pitchFamily="34" charset="0"/>
                <a:cs typeface="Arial" panose="020B0604020202020204" pitchFamily="34" charset="0"/>
              </a:rPr>
              <a:t>. Retrieved from material-properties.org: https://material-properties.org/what-is-creep-material-creep-definition/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2800" dirty="0"/>
          </a:p>
          <a:p>
            <a:endParaRPr lang="en-GB" dirty="0"/>
          </a:p>
        </p:txBody>
      </p:sp>
      <p:sp>
        <p:nvSpPr>
          <p:cNvPr id="26" name="TextBox 25">
            <a:extLst>
              <a:ext uri="{FF2B5EF4-FFF2-40B4-BE49-F238E27FC236}">
                <a16:creationId xmlns:a16="http://schemas.microsoft.com/office/drawing/2014/main" id="{3794ABA5-B73F-F41D-FEED-695D5D8FCBE1}"/>
              </a:ext>
            </a:extLst>
          </p:cNvPr>
          <p:cNvSpPr txBox="1"/>
          <p:nvPr/>
        </p:nvSpPr>
        <p:spPr>
          <a:xfrm>
            <a:off x="14625098" y="20849895"/>
            <a:ext cx="6097136" cy="4442435"/>
          </a:xfrm>
          <a:prstGeom prst="rect">
            <a:avLst/>
          </a:prstGeom>
          <a:noFill/>
        </p:spPr>
        <p:txBody>
          <a:bodyPr wrap="square" rtlCol="0">
            <a:spAutoFit/>
          </a:bodyPr>
          <a:lstStyle/>
          <a:p>
            <a:pPr>
              <a:lnSpc>
                <a:spcPct val="107000"/>
              </a:lnSpc>
              <a:spcAft>
                <a:spcPts val="800"/>
              </a:spcAft>
            </a:pPr>
            <a:r>
              <a:rPr lang="en-GB" sz="3600" b="1" kern="100" dirty="0">
                <a:effectLst/>
                <a:latin typeface="Arial" panose="020B0604020202020204" pitchFamily="34" charset="0"/>
                <a:ea typeface="Calibri" panose="020F0502020204030204" pitchFamily="34" charset="0"/>
                <a:cs typeface="Arial" panose="020B0604020202020204" pitchFamily="34" charset="0"/>
              </a:rPr>
              <a:t>Acknowledgements</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I would like to thank all my colleagues in work for there continued support throughout this project, specifically James Ridgeway, Bryony Davidson and Dave Davey . I would also like to thank my wife for all her help and support during my return to academic studies.</a:t>
            </a:r>
          </a:p>
        </p:txBody>
      </p:sp>
      <p:sp>
        <p:nvSpPr>
          <p:cNvPr id="3" name="TextBox 2">
            <a:extLst>
              <a:ext uri="{FF2B5EF4-FFF2-40B4-BE49-F238E27FC236}">
                <a16:creationId xmlns:a16="http://schemas.microsoft.com/office/drawing/2014/main" id="{A8CE3A9E-93F0-D2AE-4E52-1D580C4E32D1}"/>
              </a:ext>
            </a:extLst>
          </p:cNvPr>
          <p:cNvSpPr txBox="1"/>
          <p:nvPr/>
        </p:nvSpPr>
        <p:spPr>
          <a:xfrm>
            <a:off x="7679479" y="25725708"/>
            <a:ext cx="5932485"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equation that follows was used to calculate the load on said bearing blocks</a:t>
            </a:r>
          </a:p>
        </p:txBody>
      </p:sp>
      <mc:AlternateContent xmlns:mc="http://schemas.openxmlformats.org/markup-compatibility/2006">
        <mc:Choice xmlns:a14="http://schemas.microsoft.com/office/drawing/2010/main" Requires="a14">
          <p:sp>
            <p:nvSpPr>
              <p:cNvPr id="33" name="TextBox 32">
                <a:extLst>
                  <a:ext uri="{FF2B5EF4-FFF2-40B4-BE49-F238E27FC236}">
                    <a16:creationId xmlns:a16="http://schemas.microsoft.com/office/drawing/2014/main" id="{9F6C899E-C563-AB63-C16F-8BE60ED261CB}"/>
                  </a:ext>
                </a:extLst>
              </p:cNvPr>
              <p:cNvSpPr txBox="1"/>
              <p:nvPr/>
            </p:nvSpPr>
            <p:spPr>
              <a:xfrm>
                <a:off x="14764387" y="7553465"/>
                <a:ext cx="5505021" cy="1495281"/>
              </a:xfrm>
              <a:prstGeom prst="rect">
                <a:avLst/>
              </a:prstGeom>
              <a:solidFill>
                <a:schemeClr val="accent1">
                  <a:lumMod val="60000"/>
                  <a:lumOff val="40000"/>
                </a:schemeClr>
              </a:solidFill>
            </p:spPr>
            <p:txBody>
              <a:bodyPr wrap="square">
                <a:spAutoFit/>
              </a:bodyPr>
              <a:lstStyle/>
              <a:p>
                <a:pPr algn="ctr">
                  <a:lnSpc>
                    <a:spcPct val="107000"/>
                  </a:lnSpc>
                  <a:spcAft>
                    <a:spcPts val="800"/>
                  </a:spcAft>
                  <a:tabLst>
                    <a:tab pos="736600" algn="l"/>
                  </a:tabLst>
                </a:pPr>
                <a14:m>
                  <m:oMath xmlns:m="http://schemas.openxmlformats.org/officeDocument/2006/math">
                    <m:sSub>
                      <m:sSubPr>
                        <m:ctrlPr>
                          <a:rPr lang="en-GB" sz="6000" i="1" smtClean="0">
                            <a:effectLst/>
                            <a:latin typeface="Cambria Math" panose="02040503050406030204" pitchFamily="18" charset="0"/>
                            <a:ea typeface="Calibri" panose="020F0502020204030204" pitchFamily="34" charset="0"/>
                            <a:cs typeface="Arial" panose="020B0604020202020204" pitchFamily="34" charset="0"/>
                          </a:rPr>
                        </m:ctrlPr>
                      </m:sSubPr>
                      <m:e>
                        <m:r>
                          <a:rPr lang="en-GB" sz="6000" i="1">
                            <a:effectLst/>
                            <a:latin typeface="Cambria Math" panose="02040503050406030204" pitchFamily="18" charset="0"/>
                            <a:ea typeface="Calibri" panose="020F0502020204030204" pitchFamily="34" charset="0"/>
                            <a:cs typeface="Arial" panose="020B0604020202020204" pitchFamily="34" charset="0"/>
                          </a:rPr>
                          <m:t>𝑃</m:t>
                        </m:r>
                      </m:e>
                      <m:sub>
                        <m:r>
                          <a:rPr lang="en-GB" sz="6000" i="1">
                            <a:effectLst/>
                            <a:latin typeface="Cambria Math" panose="02040503050406030204" pitchFamily="18" charset="0"/>
                            <a:ea typeface="Calibri" panose="020F0502020204030204" pitchFamily="34" charset="0"/>
                            <a:cs typeface="Arial" panose="020B0604020202020204" pitchFamily="34" charset="0"/>
                          </a:rPr>
                          <m:t>𝑚𝑎𝑥</m:t>
                        </m:r>
                      </m:sub>
                    </m:sSub>
                    <m:r>
                      <a:rPr lang="en-GB" sz="6000" i="1">
                        <a:effectLst/>
                        <a:latin typeface="Cambria Math" panose="02040503050406030204" pitchFamily="18" charset="0"/>
                        <a:ea typeface="Calibri" panose="020F0502020204030204" pitchFamily="34" charset="0"/>
                        <a:cs typeface="Arial" panose="020B0604020202020204" pitchFamily="34" charset="0"/>
                      </a:rPr>
                      <m:t>=</m:t>
                    </m:r>
                    <m:f>
                      <m:fPr>
                        <m:ctrlPr>
                          <a:rPr lang="en-GB" sz="6000" i="1">
                            <a:effectLst/>
                            <a:latin typeface="Cambria Math" panose="02040503050406030204" pitchFamily="18" charset="0"/>
                            <a:ea typeface="Calibri" panose="020F0502020204030204" pitchFamily="34" charset="0"/>
                            <a:cs typeface="Arial" panose="020B0604020202020204" pitchFamily="34" charset="0"/>
                          </a:rPr>
                        </m:ctrlPr>
                      </m:fPr>
                      <m:num>
                        <m:r>
                          <a:rPr lang="en-GB" sz="6000" i="1">
                            <a:effectLst/>
                            <a:latin typeface="Cambria Math" panose="02040503050406030204" pitchFamily="18" charset="0"/>
                            <a:ea typeface="Calibri" panose="020F0502020204030204" pitchFamily="34" charset="0"/>
                            <a:cs typeface="Arial" panose="020B0604020202020204" pitchFamily="34" charset="0"/>
                          </a:rPr>
                          <m:t>4</m:t>
                        </m:r>
                      </m:num>
                      <m:den>
                        <m:r>
                          <a:rPr lang="en-GB" sz="6000" i="1">
                            <a:effectLst/>
                            <a:latin typeface="Cambria Math" panose="02040503050406030204" pitchFamily="18" charset="0"/>
                            <a:ea typeface="Calibri" panose="020F0502020204030204" pitchFamily="34" charset="0"/>
                            <a:cs typeface="Arial" panose="020B0604020202020204" pitchFamily="34" charset="0"/>
                          </a:rPr>
                          <m:t>𝜋</m:t>
                        </m:r>
                      </m:den>
                    </m:f>
                    <m:r>
                      <a:rPr lang="en-GB" sz="6000" i="1">
                        <a:effectLst/>
                        <a:latin typeface="Cambria Math" panose="02040503050406030204" pitchFamily="18" charset="0"/>
                        <a:ea typeface="Calibri" panose="020F0502020204030204" pitchFamily="34" charset="0"/>
                        <a:cs typeface="Arial" panose="020B0604020202020204" pitchFamily="34" charset="0"/>
                      </a:rPr>
                      <m:t>×</m:t>
                    </m:r>
                    <m:f>
                      <m:fPr>
                        <m:ctrlPr>
                          <a:rPr lang="en-GB" sz="6000" i="1">
                            <a:effectLst/>
                            <a:latin typeface="Cambria Math" panose="02040503050406030204" pitchFamily="18" charset="0"/>
                            <a:ea typeface="Calibri" panose="020F0502020204030204" pitchFamily="34" charset="0"/>
                            <a:cs typeface="Arial" panose="020B0604020202020204" pitchFamily="34" charset="0"/>
                          </a:rPr>
                        </m:ctrlPr>
                      </m:fPr>
                      <m:num>
                        <m:r>
                          <a:rPr lang="en-GB" sz="6000" i="1">
                            <a:effectLst/>
                            <a:latin typeface="Cambria Math" panose="02040503050406030204" pitchFamily="18" charset="0"/>
                            <a:ea typeface="Calibri" panose="020F0502020204030204" pitchFamily="34" charset="0"/>
                            <a:cs typeface="Arial" panose="020B0604020202020204" pitchFamily="34" charset="0"/>
                          </a:rPr>
                          <m:t>𝐹</m:t>
                        </m:r>
                      </m:num>
                      <m:den>
                        <m:r>
                          <a:rPr lang="en-GB" sz="6000" i="1">
                            <a:effectLst/>
                            <a:latin typeface="Cambria Math" panose="02040503050406030204" pitchFamily="18" charset="0"/>
                            <a:ea typeface="Calibri" panose="020F0502020204030204" pitchFamily="34" charset="0"/>
                            <a:cs typeface="Arial" panose="020B0604020202020204" pitchFamily="34" charset="0"/>
                          </a:rPr>
                          <m:t>𝐿𝐷</m:t>
                        </m:r>
                      </m:den>
                    </m:f>
                  </m:oMath>
                </a14:m>
                <a:r>
                  <a:rPr lang="en-GB" sz="6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33" name="TextBox 32">
                <a:extLst>
                  <a:ext uri="{FF2B5EF4-FFF2-40B4-BE49-F238E27FC236}">
                    <a16:creationId xmlns:a16="http://schemas.microsoft.com/office/drawing/2014/main" id="{9F6C899E-C563-AB63-C16F-8BE60ED261CB}"/>
                  </a:ext>
                </a:extLst>
              </p:cNvPr>
              <p:cNvSpPr txBox="1">
                <a:spLocks noRot="1" noChangeAspect="1" noMove="1" noResize="1" noEditPoints="1" noAdjustHandles="1" noChangeArrowheads="1" noChangeShapeType="1" noTextEdit="1"/>
              </p:cNvSpPr>
              <p:nvPr/>
            </p:nvSpPr>
            <p:spPr>
              <a:xfrm>
                <a:off x="14764387" y="7553465"/>
                <a:ext cx="5505021" cy="1495281"/>
              </a:xfrm>
              <a:prstGeom prst="rect">
                <a:avLst/>
              </a:prstGeom>
              <a:blipFill>
                <a:blip r:embed="rId12"/>
                <a:stretch>
                  <a:fillRect/>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43C10797-3BA1-52DB-8F63-15C300621ACC}"/>
              </a:ext>
            </a:extLst>
          </p:cNvPr>
          <p:cNvSpPr txBox="1"/>
          <p:nvPr/>
        </p:nvSpPr>
        <p:spPr>
          <a:xfrm>
            <a:off x="599461" y="27255099"/>
            <a:ext cx="6415087" cy="523220"/>
          </a:xfrm>
          <a:prstGeom prst="rect">
            <a:avLst/>
          </a:prstGeom>
          <a:noFill/>
        </p:spPr>
        <p:txBody>
          <a:bodyPr wrap="square" rtlCol="0">
            <a:spAutoFit/>
          </a:bodyPr>
          <a:lstStyle/>
          <a:p>
            <a:pPr marL="457200" indent="-457200">
              <a:spcBef>
                <a:spcPct val="50000"/>
              </a:spcBef>
              <a:buFont typeface="Arial" panose="020B0604020202020204" pitchFamily="34" charset="0"/>
              <a:buChar char="•"/>
            </a:pPr>
            <a:r>
              <a:rPr lang="en-GB" sz="2800" kern="100" dirty="0">
                <a:latin typeface="Arial" panose="020B0604020202020204" pitchFamily="34" charset="0"/>
                <a:ea typeface="Calibri" panose="020F0502020204030204" pitchFamily="34" charset="0"/>
                <a:cs typeface="Arial" panose="020B0604020202020204" pitchFamily="34" charset="0"/>
              </a:rPr>
              <a:t>Packing material</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A4CE908B-1C60-04DB-CA50-DE0BEB40127B}"/>
              </a:ext>
            </a:extLst>
          </p:cNvPr>
          <p:cNvCxnSpPr/>
          <p:nvPr/>
        </p:nvCxnSpPr>
        <p:spPr>
          <a:xfrm>
            <a:off x="6868156" y="6317673"/>
            <a:ext cx="0" cy="22139531"/>
          </a:xfrm>
          <a:prstGeom prst="line">
            <a:avLst/>
          </a:prstGeom>
          <a:ln>
            <a:headEnd type="none" w="med" len="med"/>
            <a:tailEnd type="none" w="med" len="med"/>
          </a:ln>
        </p:spPr>
        <p:style>
          <a:lnRef idx="3">
            <a:schemeClr val="accent5"/>
          </a:lnRef>
          <a:fillRef idx="0">
            <a:schemeClr val="accent5"/>
          </a:fillRef>
          <a:effectRef idx="2">
            <a:schemeClr val="accent5"/>
          </a:effectRef>
          <a:fontRef idx="minor">
            <a:schemeClr val="tx1"/>
          </a:fontRef>
        </p:style>
      </p:cxnSp>
      <p:cxnSp>
        <p:nvCxnSpPr>
          <p:cNvPr id="16" name="Straight Connector 15">
            <a:extLst>
              <a:ext uri="{FF2B5EF4-FFF2-40B4-BE49-F238E27FC236}">
                <a16:creationId xmlns:a16="http://schemas.microsoft.com/office/drawing/2014/main" id="{F5DD3122-F105-E080-ACD0-1C082A1F0AE8}"/>
              </a:ext>
            </a:extLst>
          </p:cNvPr>
          <p:cNvCxnSpPr/>
          <p:nvPr/>
        </p:nvCxnSpPr>
        <p:spPr>
          <a:xfrm>
            <a:off x="14140846" y="6317673"/>
            <a:ext cx="0" cy="22139531"/>
          </a:xfrm>
          <a:prstGeom prst="line">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780</TotalTime>
  <Words>416</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Cambria Math</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Matthew Ford (1903400)</cp:lastModifiedBy>
  <cp:revision>25</cp:revision>
  <cp:lastPrinted>2022-05-15T15:02:24Z</cp:lastPrinted>
  <dcterms:created xsi:type="dcterms:W3CDTF">2016-02-25T08:27:32Z</dcterms:created>
  <dcterms:modified xsi:type="dcterms:W3CDTF">2022-05-15T15:04:54Z</dcterms:modified>
</cp:coreProperties>
</file>