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0" d="100"/>
          <a:sy n="70" d="100"/>
        </p:scale>
        <p:origin x="442" y="32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936310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2024423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663420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2692937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895504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299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2560292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2379863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412863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17193177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51427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35440158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55734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4057263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5884012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D43D1-07C7-40B2-BA2E-10265D06BC3E}" type="datetimeFigureOut">
              <a:rPr lang="en-IN" smtClean="0"/>
              <a:pPr/>
              <a:t>11-08-2023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31C83A3F-E8F4-4F42-918E-840847DA9478}" type="slidenum">
              <a:rPr lang="en-IN" smtClean="0"/>
              <a:pPr/>
              <a:t>‹#›</a:t>
            </a:fld>
            <a:endParaRPr lang="en-IN"/>
          </a:p>
        </p:txBody>
      </p:sp>
    </p:spTree>
    <p:extLst>
      <p:ext uri="{BB962C8B-B14F-4D97-AF65-F5344CB8AC3E}">
        <p14:creationId xmlns:p14="http://schemas.microsoft.com/office/powerpoint/2010/main" val="605609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AD43D1-07C7-40B2-BA2E-10265D06BC3E}" type="datetimeFigureOut">
              <a:rPr lang="en-IN" smtClean="0"/>
              <a:pPr/>
              <a:t>11-08-2023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31C83A3F-E8F4-4F42-918E-840847DA9478}" type="slidenum">
              <a:rPr lang="en-IN" smtClean="0"/>
              <a:pPr/>
              <a:t>‹#›</a:t>
            </a:fld>
            <a:endParaRPr lang="en-IN"/>
          </a:p>
        </p:txBody>
      </p:sp>
    </p:spTree>
    <p:extLst>
      <p:ext uri="{BB962C8B-B14F-4D97-AF65-F5344CB8AC3E}">
        <p14:creationId xmlns:p14="http://schemas.microsoft.com/office/powerpoint/2010/main" val="3387172866"/>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7" r:id="rId13"/>
    <p:sldLayoutId id="2147483878" r:id="rId14"/>
    <p:sldLayoutId id="2147483879" r:id="rId15"/>
    <p:sldLayoutId id="2147483880"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782652C6-10BB-5656-DA6F-6EC51A5F90BD}"/>
              </a:ext>
            </a:extLst>
          </p:cNvPr>
          <p:cNvSpPr txBox="1"/>
          <p:nvPr/>
        </p:nvSpPr>
        <p:spPr>
          <a:xfrm>
            <a:off x="20265" y="732106"/>
            <a:ext cx="3375952" cy="46166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0" marR="0" algn="just">
              <a:spcBef>
                <a:spcPts val="0"/>
              </a:spcBef>
              <a:spcAft>
                <a:spcPts val="0"/>
              </a:spcAft>
            </a:pPr>
            <a:r>
              <a:rPr lang="en-US" sz="600" b="1">
                <a:solidFill>
                  <a:srgbClr val="0E101A"/>
                </a:solidFill>
                <a:effectLst/>
                <a:latin typeface="Times New Roman" panose="02020603050405020304" pitchFamily="18" charset="0"/>
                <a:ea typeface="Times New Roman" panose="02020603050405020304" pitchFamily="18" charset="0"/>
              </a:rPr>
              <a:t>Introduction </a:t>
            </a:r>
            <a:endParaRPr lang="en-US" sz="6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600">
                <a:solidFill>
                  <a:srgbClr val="0E101A"/>
                </a:solidFill>
                <a:effectLst/>
                <a:latin typeface="Times New Roman" panose="02020603050405020304" pitchFamily="18" charset="0"/>
                <a:ea typeface="Times New Roman" panose="02020603050405020304" pitchFamily="18" charset="0"/>
              </a:rPr>
              <a:t>There is a focus on the development of the knowledge management areas for Amazon. Considering this area there is a focus on the development of the KM tools that can make the performance development. There is a focus on analyzing the KM process in Amazon which is helpful for reducing human errors.  </a:t>
            </a:r>
            <a:endParaRPr lang="en-US" sz="600" dirty="0">
              <a:effectLst/>
              <a:latin typeface="Times New Roman" panose="02020603050405020304" pitchFamily="18" charset="0"/>
              <a:ea typeface="Times New Roman" panose="02020603050405020304" pitchFamily="18" charset="0"/>
            </a:endParaRPr>
          </a:p>
        </p:txBody>
      </p:sp>
      <p:sp>
        <p:nvSpPr>
          <p:cNvPr id="16" name="TextBox 15">
            <a:extLst>
              <a:ext uri="{FF2B5EF4-FFF2-40B4-BE49-F238E27FC236}">
                <a16:creationId xmlns:a16="http://schemas.microsoft.com/office/drawing/2014/main" id="{0D28D549-AA5C-8E61-4EE1-6ABD0CAB62CC}"/>
              </a:ext>
            </a:extLst>
          </p:cNvPr>
          <p:cNvSpPr txBox="1"/>
          <p:nvPr/>
        </p:nvSpPr>
        <p:spPr>
          <a:xfrm>
            <a:off x="20265" y="1241252"/>
            <a:ext cx="3375951" cy="92333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just">
              <a:spcBef>
                <a:spcPts val="0"/>
              </a:spcBef>
              <a:spcAft>
                <a:spcPts val="0"/>
              </a:spcAft>
            </a:pPr>
            <a:r>
              <a:rPr lang="en-US" sz="600" b="1">
                <a:solidFill>
                  <a:srgbClr val="0E101A"/>
                </a:solidFill>
                <a:effectLst/>
                <a:latin typeface="Times New Roman" panose="02020603050405020304" pitchFamily="18" charset="0"/>
                <a:ea typeface="Times New Roman" panose="02020603050405020304" pitchFamily="18" charset="0"/>
              </a:rPr>
              <a:t>Identification of the possible KM tools for the description of the purposes</a:t>
            </a:r>
            <a:endParaRPr lang="en-US" sz="6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600">
                <a:solidFill>
                  <a:srgbClr val="0E101A"/>
                </a:solidFill>
                <a:effectLst/>
                <a:latin typeface="Times New Roman" panose="02020603050405020304" pitchFamily="18" charset="0"/>
                <a:ea typeface="Times New Roman" panose="02020603050405020304" pitchFamily="18" charset="0"/>
              </a:rPr>
              <a:t> Enterprise-wide knowledge management systems offer a variety of technologies, including "Tettra," "Document 360," "Confluence," and "Zoho Desk," among others. The "Tetra" knowledge management tool at Marks &amp; Spencer is used to store crucial information pertaining to a certain knowledge base. It helps the company to keep the material current (De Bem Machado and others, 2022). Similarly to this, "Document 360" assists the company in effectively educating new hires so they may master the art of giving helpful assistance. Within the organisation, collaborative project activities are carried out using the "Confluence" platform. The main goal of using "Zoho Desk" is to automate operational tasks so they may be completed more quickly and efficiently.</a:t>
            </a:r>
            <a:endParaRPr lang="en-US" sz="600" dirty="0">
              <a:effectLst/>
              <a:latin typeface="Times New Roman" panose="02020603050405020304" pitchFamily="18" charset="0"/>
              <a:ea typeface="Times New Roman" panose="02020603050405020304" pitchFamily="18" charset="0"/>
            </a:endParaRPr>
          </a:p>
        </p:txBody>
      </p:sp>
      <p:sp>
        <p:nvSpPr>
          <p:cNvPr id="18" name="TextBox 17">
            <a:extLst>
              <a:ext uri="{FF2B5EF4-FFF2-40B4-BE49-F238E27FC236}">
                <a16:creationId xmlns:a16="http://schemas.microsoft.com/office/drawing/2014/main" id="{5210583C-755D-7893-3203-BAF63FA4C14A}"/>
              </a:ext>
            </a:extLst>
          </p:cNvPr>
          <p:cNvSpPr txBox="1"/>
          <p:nvPr/>
        </p:nvSpPr>
        <p:spPr>
          <a:xfrm>
            <a:off x="3432453" y="773306"/>
            <a:ext cx="2964256" cy="170816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0" marR="0" algn="just">
              <a:spcBef>
                <a:spcPts val="0"/>
              </a:spcBef>
              <a:spcAft>
                <a:spcPts val="0"/>
              </a:spcAft>
            </a:pPr>
            <a:r>
              <a:rPr lang="en-US" sz="700" b="1">
                <a:solidFill>
                  <a:srgbClr val="0E101A"/>
                </a:solidFill>
                <a:effectLst/>
                <a:latin typeface="Times New Roman" panose="02020603050405020304" pitchFamily="18" charset="0"/>
                <a:ea typeface="Times New Roman" panose="02020603050405020304" pitchFamily="18" charset="0"/>
              </a:rPr>
              <a:t>Description of the ways in which the accumulation of knowledge can be commercialized</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The following steps would need to be carried out by the members in order to commercialise the information contained inside the Km system:</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Enabling effective communication is a crucial component, the proper execution of which would enable Amazon members to commercialise the information associated with the Km system. It would also help with making sensible business decisions (Ismagilova et al., 2019).</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Utilising cutting-edge technology - Since the Intelligent Technique makes use of AI, members would need to apply "Machine Learning" and "Blockchain" technologies to make it very effective. It would result in more commercialization.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In order to commercialize the usage of the KM system on a worldwide scale, Amazon's staff will always benefit from having current market information. It would contribute to continuous profitability. </a:t>
            </a:r>
            <a:endParaRPr lang="en-US" sz="700" dirty="0">
              <a:effectLst/>
              <a:latin typeface="Times New Roman" panose="02020603050405020304" pitchFamily="18" charset="0"/>
              <a:ea typeface="Times New Roman" panose="02020603050405020304" pitchFamily="18" charset="0"/>
            </a:endParaRPr>
          </a:p>
        </p:txBody>
      </p:sp>
      <p:sp>
        <p:nvSpPr>
          <p:cNvPr id="21" name="TextBox 20">
            <a:extLst>
              <a:ext uri="{FF2B5EF4-FFF2-40B4-BE49-F238E27FC236}">
                <a16:creationId xmlns:a16="http://schemas.microsoft.com/office/drawing/2014/main" id="{E9238E55-1020-61A2-939C-351E2DCC57BE}"/>
              </a:ext>
            </a:extLst>
          </p:cNvPr>
          <p:cNvSpPr txBox="1"/>
          <p:nvPr/>
        </p:nvSpPr>
        <p:spPr>
          <a:xfrm>
            <a:off x="8479766" y="749987"/>
            <a:ext cx="3699861" cy="1277273"/>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0" marR="0" algn="just">
              <a:spcBef>
                <a:spcPts val="0"/>
              </a:spcBef>
              <a:spcAft>
                <a:spcPts val="0"/>
              </a:spcAft>
            </a:pPr>
            <a:r>
              <a:rPr lang="en-US" sz="700" b="1">
                <a:solidFill>
                  <a:srgbClr val="0E101A"/>
                </a:solidFill>
                <a:effectLst/>
                <a:latin typeface="Times New Roman" panose="02020603050405020304" pitchFamily="18" charset="0"/>
                <a:ea typeface="Times New Roman" panose="02020603050405020304" pitchFamily="18" charset="0"/>
              </a:rPr>
              <a:t>Strategies to implement the KM systems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To implement the system, Amazon would need to undertake the procedures listed below.</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Setting goals for knowledge Management Members of the organisation must identify the goal for implementing the KM system in the first phase (Gaviria-Marin et al., 2019).</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Getting ready for change - The senior management of the company would have to convince all members that change is necessary and get them to get ready for it.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Prioritising technological requirements - The organisation would have to decide which technologies were necessary to hinder the KM system in the third stage.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Implementation - The KM system would be deployed throughout the company at this phase through good communication and unplanned collaboration (Kremer et al. 2019).</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Measurement - A successful implementation of the KM system needs to be strategic. </a:t>
            </a:r>
            <a:endParaRPr lang="en-US" sz="700" dirty="0">
              <a:effectLst/>
              <a:latin typeface="Times New Roman" panose="02020603050405020304" pitchFamily="18" charset="0"/>
              <a:ea typeface="Times New Roman" panose="02020603050405020304" pitchFamily="18" charset="0"/>
            </a:endParaRPr>
          </a:p>
        </p:txBody>
      </p:sp>
      <p:sp>
        <p:nvSpPr>
          <p:cNvPr id="23" name="TextBox 22">
            <a:extLst>
              <a:ext uri="{FF2B5EF4-FFF2-40B4-BE49-F238E27FC236}">
                <a16:creationId xmlns:a16="http://schemas.microsoft.com/office/drawing/2014/main" id="{E443328C-A0EC-2DE2-0441-9622AB349FC5}"/>
              </a:ext>
            </a:extLst>
          </p:cNvPr>
          <p:cNvSpPr txBox="1"/>
          <p:nvPr/>
        </p:nvSpPr>
        <p:spPr>
          <a:xfrm>
            <a:off x="8467393" y="3801002"/>
            <a:ext cx="3647212" cy="523220"/>
          </a:xfrm>
          <a:prstGeom prst="rect">
            <a:avLst/>
          </a:prstGeom>
        </p:spPr>
        <p:style>
          <a:lnRef idx="1">
            <a:schemeClr val="accent2"/>
          </a:lnRef>
          <a:fillRef idx="2">
            <a:schemeClr val="accent2"/>
          </a:fillRef>
          <a:effectRef idx="1">
            <a:schemeClr val="accent2"/>
          </a:effectRef>
          <a:fontRef idx="minor">
            <a:schemeClr val="dk1"/>
          </a:fontRef>
        </p:style>
        <p:txBody>
          <a:bodyPr wrap="square">
            <a:spAutoFit/>
          </a:bodyPr>
          <a:lstStyle/>
          <a:p>
            <a:pPr marL="0" marR="0" algn="just">
              <a:spcBef>
                <a:spcPts val="0"/>
              </a:spcBef>
              <a:spcAft>
                <a:spcPts val="0"/>
              </a:spcAft>
            </a:pPr>
            <a:r>
              <a:rPr lang="en-US" sz="700" b="1">
                <a:solidFill>
                  <a:srgbClr val="0E101A"/>
                </a:solidFill>
                <a:effectLst/>
                <a:latin typeface="Times New Roman" panose="02020603050405020304" pitchFamily="18" charset="0"/>
                <a:ea typeface="Times New Roman" panose="02020603050405020304" pitchFamily="18" charset="0"/>
              </a:rPr>
              <a:t>Conclusion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KM technique is one of the major areas to organize different areas of knowledge in the organization. This is helpful for managing the proper organizational culture. This refers to the system that is helpful for the company’s growth.   </a:t>
            </a:r>
            <a:r>
              <a:rPr lang="en-US" sz="700">
                <a:effectLst/>
                <a:latin typeface="Times New Roman" panose="02020603050405020304" pitchFamily="18" charset="0"/>
                <a:ea typeface="Times New Roman" panose="02020603050405020304" pitchFamily="18" charset="0"/>
              </a:rPr>
              <a:t>  </a:t>
            </a:r>
            <a:endParaRPr lang="en-US" sz="700" dirty="0">
              <a:effectLst/>
              <a:latin typeface="Times New Roman" panose="02020603050405020304" pitchFamily="18" charset="0"/>
              <a:ea typeface="Times New Roman" panose="02020603050405020304" pitchFamily="18" charset="0"/>
            </a:endParaRPr>
          </a:p>
        </p:txBody>
      </p:sp>
      <p:sp>
        <p:nvSpPr>
          <p:cNvPr id="3" name="AutoShape 4" descr="Stratford Travel UK | Lond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sz="700"/>
          </a:p>
        </p:txBody>
      </p:sp>
      <p:sp>
        <p:nvSpPr>
          <p:cNvPr id="19" name="TextBox 18">
            <a:extLst>
              <a:ext uri="{FF2B5EF4-FFF2-40B4-BE49-F238E27FC236}">
                <a16:creationId xmlns:a16="http://schemas.microsoft.com/office/drawing/2014/main" id="{0D28D549-AA5C-8E61-4EE1-6ABD0CAB62CC}"/>
              </a:ext>
            </a:extLst>
          </p:cNvPr>
          <p:cNvSpPr txBox="1"/>
          <p:nvPr/>
        </p:nvSpPr>
        <p:spPr>
          <a:xfrm>
            <a:off x="11741" y="5742067"/>
            <a:ext cx="3399571" cy="1107996"/>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0" marR="0" algn="just">
              <a:spcBef>
                <a:spcPts val="0"/>
              </a:spcBef>
              <a:spcAft>
                <a:spcPts val="0"/>
              </a:spcAft>
            </a:pPr>
            <a:r>
              <a:rPr lang="en-US" sz="600" b="1">
                <a:solidFill>
                  <a:srgbClr val="0E101A"/>
                </a:solidFill>
                <a:effectLst/>
                <a:latin typeface="Times New Roman" panose="02020603050405020304" pitchFamily="18" charset="0"/>
                <a:ea typeface="Times New Roman" panose="02020603050405020304" pitchFamily="18" charset="0"/>
              </a:rPr>
              <a:t>Demonstration on how the knowledge management tools could be accessed </a:t>
            </a:r>
            <a:endParaRPr lang="en-US" sz="6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600">
                <a:solidFill>
                  <a:srgbClr val="0E101A"/>
                </a:solidFill>
                <a:effectLst/>
                <a:latin typeface="Times New Roman" panose="02020603050405020304" pitchFamily="18" charset="0"/>
                <a:ea typeface="Times New Roman" panose="02020603050405020304" pitchFamily="18" charset="0"/>
              </a:rPr>
              <a:t>The organisation adheres to the methodical technique listed below while using knowledge management tools:</a:t>
            </a:r>
            <a:endParaRPr lang="en-US" sz="6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600">
                <a:solidFill>
                  <a:srgbClr val="0E101A"/>
                </a:solidFill>
                <a:effectLst/>
                <a:latin typeface="Times New Roman" panose="02020603050405020304" pitchFamily="18" charset="0"/>
                <a:ea typeface="Times New Roman" panose="02020603050405020304" pitchFamily="18" charset="0"/>
              </a:rPr>
              <a:t>Screen layout in this regard, the organization's members decide on the vision for knowledge management and the strategy using a strong thesis statement. For instance, integrating Slack and MS Teams into screen design would allow users to swiftly capture industry knowledge (Quarchioni et al., 2022).</a:t>
            </a:r>
            <a:endParaRPr lang="en-US" sz="6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600">
                <a:solidFill>
                  <a:srgbClr val="0E101A"/>
                </a:solidFill>
                <a:effectLst/>
                <a:latin typeface="Times New Roman" panose="02020603050405020304" pitchFamily="18" charset="0"/>
                <a:ea typeface="Times New Roman" panose="02020603050405020304" pitchFamily="18" charset="0"/>
              </a:rPr>
              <a:t>Vantage points It is a particular networking tool that creates equilibrium for attaching wireless devices to a wired network. The existence of these elements enables the organization's members to make well-informed choices on the proliferation of knowledge management technologies.</a:t>
            </a:r>
            <a:endParaRPr lang="en-US" sz="6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600">
                <a:solidFill>
                  <a:srgbClr val="0E101A"/>
                </a:solidFill>
                <a:effectLst/>
                <a:latin typeface="Times New Roman" panose="02020603050405020304" pitchFamily="18" charset="0"/>
                <a:ea typeface="Times New Roman" panose="02020603050405020304" pitchFamily="18" charset="0"/>
              </a:rPr>
              <a:t>Security restrictions are one of the major aspects of knowledge management that can safeguard security. The members need to make sure that no information is shared with a third party. </a:t>
            </a:r>
            <a:endParaRPr lang="en-US" sz="600" dirty="0">
              <a:effectLst/>
              <a:latin typeface="Times New Roman" panose="02020603050405020304" pitchFamily="18" charset="0"/>
              <a:ea typeface="Times New Roman" panose="02020603050405020304" pitchFamily="18" charset="0"/>
            </a:endParaRPr>
          </a:p>
        </p:txBody>
      </p:sp>
      <p:sp>
        <p:nvSpPr>
          <p:cNvPr id="24" name="TextBox 23">
            <a:extLst>
              <a:ext uri="{FF2B5EF4-FFF2-40B4-BE49-F238E27FC236}">
                <a16:creationId xmlns:a16="http://schemas.microsoft.com/office/drawing/2014/main" id="{E9238E55-1020-61A2-939C-351E2DCC57BE}"/>
              </a:ext>
            </a:extLst>
          </p:cNvPr>
          <p:cNvSpPr txBox="1"/>
          <p:nvPr/>
        </p:nvSpPr>
        <p:spPr>
          <a:xfrm>
            <a:off x="3432453" y="5104294"/>
            <a:ext cx="3082798" cy="170816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0" marR="0" algn="just">
              <a:spcBef>
                <a:spcPts val="0"/>
              </a:spcBef>
              <a:spcAft>
                <a:spcPts val="0"/>
              </a:spcAft>
            </a:pPr>
            <a:r>
              <a:rPr lang="en-US" sz="700" b="1">
                <a:solidFill>
                  <a:srgbClr val="0E101A"/>
                </a:solidFill>
                <a:effectLst/>
                <a:latin typeface="Times New Roman" panose="02020603050405020304" pitchFamily="18" charset="0"/>
                <a:ea typeface="Times New Roman" panose="02020603050405020304" pitchFamily="18" charset="0"/>
              </a:rPr>
              <a:t>Description of the ways in which the accumulation of knowledge can be commercialized</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The following steps would need to be carried out by the members in order to commercialise the information contained inside the Km system:</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Enabling effective communication is a crucial component, the proper execution of which would enable Amazon members to commercialise the information associated with the Km system. It would also help with making sensible business decisions (Ismagilova et al., 2019).</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Utilising cutting-edge technology - Since the Intelligent Technique makes use of AI, members would need to apply "Machine Learning" and "Blockchain" technologies to make it very effective. It would result in more commercialization.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In order to commercialize the usage of the KM system on a worldwide scale, Amazon's staff will always benefit from having current market information. It would contribute to continuous profitability. </a:t>
            </a:r>
            <a:endParaRPr lang="en-US" sz="700" dirty="0">
              <a:effectLst/>
              <a:latin typeface="Times New Roman" panose="02020603050405020304" pitchFamily="18" charset="0"/>
              <a:ea typeface="Times New Roman" panose="02020603050405020304" pitchFamily="18" charset="0"/>
            </a:endParaRPr>
          </a:p>
        </p:txBody>
      </p:sp>
      <p:sp>
        <p:nvSpPr>
          <p:cNvPr id="25" name="TextBox 24">
            <a:extLst>
              <a:ext uri="{FF2B5EF4-FFF2-40B4-BE49-F238E27FC236}">
                <a16:creationId xmlns:a16="http://schemas.microsoft.com/office/drawing/2014/main" id="{E443328C-A0EC-2DE2-0441-9622AB349FC5}"/>
              </a:ext>
            </a:extLst>
          </p:cNvPr>
          <p:cNvSpPr txBox="1"/>
          <p:nvPr/>
        </p:nvSpPr>
        <p:spPr>
          <a:xfrm>
            <a:off x="8467392" y="4343838"/>
            <a:ext cx="3647212" cy="2446824"/>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8100000" scaled="1"/>
            <a:tileRect/>
          </a:gradFill>
        </p:spPr>
        <p:style>
          <a:lnRef idx="1">
            <a:schemeClr val="accent5"/>
          </a:lnRef>
          <a:fillRef idx="2">
            <a:schemeClr val="accent5"/>
          </a:fillRef>
          <a:effectRef idx="1">
            <a:schemeClr val="accent5"/>
          </a:effectRef>
          <a:fontRef idx="minor">
            <a:schemeClr val="dk1"/>
          </a:fontRef>
        </p:style>
        <p:txBody>
          <a:bodyPr wrap="square">
            <a:spAutoFit/>
          </a:bodyPr>
          <a:lstStyle/>
          <a:p>
            <a:pPr algn="ctr"/>
            <a:r>
              <a:rPr lang="en-IN" sz="700" b="1">
                <a:latin typeface="Times New Roman" pitchFamily="18" charset="0"/>
                <a:cs typeface="Times New Roman" pitchFamily="18" charset="0"/>
              </a:rPr>
              <a:t>Reference list</a:t>
            </a:r>
            <a:endParaRPr lang="en-IN" sz="700">
              <a:latin typeface="Times New Roman" pitchFamily="18" charset="0"/>
              <a:cs typeface="Times New Roman" pitchFamily="18" charset="0"/>
            </a:endParaRPr>
          </a:p>
          <a:p>
            <a:pPr marL="0" marR="0" algn="just">
              <a:spcBef>
                <a:spcPts val="1200"/>
              </a:spcBef>
              <a:spcAft>
                <a:spcPts val="1200"/>
              </a:spcAft>
            </a:pPr>
            <a:r>
              <a:rPr lang="en-US" sz="700">
                <a:solidFill>
                  <a:srgbClr val="222222"/>
                </a:solidFill>
                <a:effectLst/>
                <a:latin typeface="Times New Roman" panose="02020603050405020304" pitchFamily="18" charset="0"/>
                <a:ea typeface="Times New Roman" panose="02020603050405020304" pitchFamily="18" charset="0"/>
              </a:rPr>
              <a:t>Aboutamazon (2019). </a:t>
            </a:r>
            <a:r>
              <a:rPr lang="en-US" sz="700" i="1">
                <a:solidFill>
                  <a:srgbClr val="222222"/>
                </a:solidFill>
                <a:effectLst/>
                <a:latin typeface="Times New Roman" panose="02020603050405020304" pitchFamily="18" charset="0"/>
                <a:ea typeface="Times New Roman" panose="02020603050405020304" pitchFamily="18" charset="0"/>
              </a:rPr>
              <a:t>6 things that make Amazon a ‘best workplace for innovators’</a:t>
            </a:r>
            <a:r>
              <a:rPr lang="en-US" sz="700">
                <a:solidFill>
                  <a:srgbClr val="222222"/>
                </a:solidFill>
                <a:effectLst/>
                <a:latin typeface="Times New Roman" panose="02020603050405020304" pitchFamily="18" charset="0"/>
                <a:ea typeface="Times New Roman" panose="02020603050405020304" pitchFamily="18" charset="0"/>
              </a:rPr>
              <a:t> </a:t>
            </a:r>
            <a:r>
              <a:rPr lang="en-US" sz="700" i="1">
                <a:solidFill>
                  <a:srgbClr val="222222"/>
                </a:solidFill>
                <a:effectLst/>
                <a:latin typeface="Times New Roman" panose="02020603050405020304" pitchFamily="18" charset="0"/>
                <a:ea typeface="Times New Roman" panose="02020603050405020304" pitchFamily="18" charset="0"/>
              </a:rPr>
              <a:t>US About Amazon</a:t>
            </a:r>
            <a:r>
              <a:rPr lang="en-US" sz="700">
                <a:solidFill>
                  <a:srgbClr val="222222"/>
                </a:solidFill>
                <a:effectLst/>
                <a:latin typeface="Times New Roman" panose="02020603050405020304" pitchFamily="18" charset="0"/>
                <a:ea typeface="Times New Roman" panose="02020603050405020304" pitchFamily="18" charset="0"/>
              </a:rPr>
              <a:t>. Available at: https://www.aboutamazon.com/news/workplace/6-things-that-make-amazon-a-best-workplace-for-innovators (Accessed: 11 August 2023).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222222"/>
                </a:solidFill>
                <a:effectLst/>
                <a:latin typeface="Times New Roman" panose="02020603050405020304" pitchFamily="18" charset="0"/>
                <a:ea typeface="Times New Roman" panose="02020603050405020304" pitchFamily="18" charset="0"/>
              </a:rPr>
              <a:t>De Bem Machado, A., Secinaro, S., Calandra, D., and Lanzalonga, F. (2022). Knowledge management and digital transformation for Industry 4.0: a structured literature review. </a:t>
            </a:r>
            <a:r>
              <a:rPr lang="en-US" sz="700" i="1">
                <a:solidFill>
                  <a:srgbClr val="222222"/>
                </a:solidFill>
                <a:effectLst/>
                <a:latin typeface="Times New Roman" panose="02020603050405020304" pitchFamily="18" charset="0"/>
                <a:ea typeface="Times New Roman" panose="02020603050405020304" pitchFamily="18" charset="0"/>
              </a:rPr>
              <a:t>Knowledge Management Research and Practice</a:t>
            </a:r>
            <a:r>
              <a:rPr lang="en-US" sz="700">
                <a:solidFill>
                  <a:srgbClr val="222222"/>
                </a:solidFill>
                <a:effectLst/>
                <a:latin typeface="Times New Roman" panose="02020603050405020304" pitchFamily="18" charset="0"/>
                <a:ea typeface="Times New Roman" panose="02020603050405020304" pitchFamily="18" charset="0"/>
              </a:rPr>
              <a:t>, </a:t>
            </a:r>
            <a:r>
              <a:rPr lang="en-US" sz="700" i="1">
                <a:solidFill>
                  <a:srgbClr val="222222"/>
                </a:solidFill>
                <a:effectLst/>
                <a:latin typeface="Times New Roman" panose="02020603050405020304" pitchFamily="18" charset="0"/>
                <a:ea typeface="Times New Roman" panose="02020603050405020304" pitchFamily="18" charset="0"/>
              </a:rPr>
              <a:t>20</a:t>
            </a:r>
            <a:r>
              <a:rPr lang="en-US" sz="700">
                <a:solidFill>
                  <a:srgbClr val="222222"/>
                </a:solidFill>
                <a:effectLst/>
                <a:latin typeface="Times New Roman" panose="02020603050405020304" pitchFamily="18" charset="0"/>
                <a:ea typeface="Times New Roman" panose="02020603050405020304" pitchFamily="18" charset="0"/>
              </a:rPr>
              <a:t>(2), 320-338</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effectLst/>
                <a:latin typeface="Times New Roman" panose="02020603050405020304" pitchFamily="18" charset="0"/>
                <a:ea typeface="Times New Roman" panose="02020603050405020304" pitchFamily="18" charset="0"/>
              </a:rPr>
              <a:t>Gaviria-Marin, M., Merigó, J. M., and Baier-Fuentes, H. (2019). Knowledge management: A global examination based on bibliometric analysis. </a:t>
            </a:r>
            <a:r>
              <a:rPr lang="en-US" sz="700" i="1">
                <a:effectLst/>
                <a:latin typeface="Times New Roman" panose="02020603050405020304" pitchFamily="18" charset="0"/>
                <a:ea typeface="Times New Roman" panose="02020603050405020304" pitchFamily="18" charset="0"/>
              </a:rPr>
              <a:t>Technological Forecasting and Social Change</a:t>
            </a:r>
            <a:r>
              <a:rPr lang="en-US" sz="700">
                <a:effectLst/>
                <a:latin typeface="Times New Roman" panose="02020603050405020304" pitchFamily="18" charset="0"/>
                <a:ea typeface="Times New Roman" panose="02020603050405020304" pitchFamily="18" charset="0"/>
              </a:rPr>
              <a:t>, </a:t>
            </a:r>
            <a:r>
              <a:rPr lang="en-US" sz="700" i="1">
                <a:effectLst/>
                <a:latin typeface="Times New Roman" panose="02020603050405020304" pitchFamily="18" charset="0"/>
                <a:ea typeface="Times New Roman" panose="02020603050405020304" pitchFamily="18" charset="0"/>
              </a:rPr>
              <a:t>140</a:t>
            </a:r>
            <a:r>
              <a:rPr lang="en-US" sz="700">
                <a:effectLst/>
                <a:latin typeface="Times New Roman" panose="02020603050405020304" pitchFamily="18" charset="0"/>
                <a:ea typeface="Times New Roman" panose="02020603050405020304" pitchFamily="18" charset="0"/>
              </a:rPr>
              <a:t>, 194-220.</a:t>
            </a:r>
          </a:p>
          <a:p>
            <a:pPr marL="0" marR="0" algn="just">
              <a:spcBef>
                <a:spcPts val="0"/>
              </a:spcBef>
              <a:spcAft>
                <a:spcPts val="0"/>
              </a:spcAft>
            </a:pPr>
            <a:r>
              <a:rPr lang="en-US" sz="700">
                <a:solidFill>
                  <a:srgbClr val="222222"/>
                </a:solidFill>
                <a:effectLst/>
                <a:latin typeface="Times New Roman" panose="02020603050405020304" pitchFamily="18" charset="0"/>
                <a:ea typeface="Times New Roman" panose="02020603050405020304" pitchFamily="18" charset="0"/>
              </a:rPr>
              <a:t>Ismagilova, E., Hughes, L., Dwivedi, Y.K. and Raman, K.R., (2019). Smart cities: Advances in research—An information systems perspective. </a:t>
            </a:r>
            <a:r>
              <a:rPr lang="en-US" sz="700" i="1">
                <a:solidFill>
                  <a:srgbClr val="222222"/>
                </a:solidFill>
                <a:effectLst/>
                <a:latin typeface="Times New Roman" panose="02020603050405020304" pitchFamily="18" charset="0"/>
                <a:ea typeface="Times New Roman" panose="02020603050405020304" pitchFamily="18" charset="0"/>
              </a:rPr>
              <a:t>International journal of information management</a:t>
            </a:r>
            <a:r>
              <a:rPr lang="en-US" sz="700">
                <a:solidFill>
                  <a:srgbClr val="222222"/>
                </a:solidFill>
                <a:effectLst/>
                <a:latin typeface="Times New Roman" panose="02020603050405020304" pitchFamily="18" charset="0"/>
                <a:ea typeface="Times New Roman" panose="02020603050405020304" pitchFamily="18" charset="0"/>
              </a:rPr>
              <a:t>, </a:t>
            </a:r>
            <a:r>
              <a:rPr lang="en-US" sz="700" i="1">
                <a:solidFill>
                  <a:srgbClr val="222222"/>
                </a:solidFill>
                <a:effectLst/>
                <a:latin typeface="Times New Roman" panose="02020603050405020304" pitchFamily="18" charset="0"/>
                <a:ea typeface="Times New Roman" panose="02020603050405020304" pitchFamily="18" charset="0"/>
              </a:rPr>
              <a:t>47</a:t>
            </a:r>
            <a:r>
              <a:rPr lang="en-US" sz="700">
                <a:solidFill>
                  <a:srgbClr val="222222"/>
                </a:solidFill>
                <a:effectLst/>
                <a:latin typeface="Times New Roman" panose="02020603050405020304" pitchFamily="18" charset="0"/>
                <a:ea typeface="Times New Roman" panose="02020603050405020304" pitchFamily="18" charset="0"/>
              </a:rPr>
              <a:t>, pp.88-100.</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effectLst/>
                <a:latin typeface="Times New Roman" panose="02020603050405020304" pitchFamily="18" charset="0"/>
                <a:ea typeface="Times New Roman" panose="02020603050405020304" pitchFamily="18" charset="0"/>
              </a:rPr>
              <a:t>Kremer, H., Villamor, I., and Aguinis, H. (2019). Innovation leadership: Best-practice recommendations for promoting employee creativity, voice, and knowledge sharing. </a:t>
            </a:r>
            <a:r>
              <a:rPr lang="en-US" sz="700" i="1">
                <a:effectLst/>
                <a:latin typeface="Times New Roman" panose="02020603050405020304" pitchFamily="18" charset="0"/>
                <a:ea typeface="Times New Roman" panose="02020603050405020304" pitchFamily="18" charset="0"/>
              </a:rPr>
              <a:t>Business Horizons</a:t>
            </a:r>
            <a:r>
              <a:rPr lang="en-US" sz="700">
                <a:effectLst/>
                <a:latin typeface="Times New Roman" panose="02020603050405020304" pitchFamily="18" charset="0"/>
                <a:ea typeface="Times New Roman" panose="02020603050405020304" pitchFamily="18" charset="0"/>
              </a:rPr>
              <a:t>, </a:t>
            </a:r>
            <a:r>
              <a:rPr lang="en-US" sz="700" i="1">
                <a:effectLst/>
                <a:latin typeface="Times New Roman" panose="02020603050405020304" pitchFamily="18" charset="0"/>
                <a:ea typeface="Times New Roman" panose="02020603050405020304" pitchFamily="18" charset="0"/>
              </a:rPr>
              <a:t>62</a:t>
            </a:r>
            <a:r>
              <a:rPr lang="en-US" sz="700">
                <a:effectLst/>
                <a:latin typeface="Times New Roman" panose="02020603050405020304" pitchFamily="18" charset="0"/>
                <a:ea typeface="Times New Roman" panose="02020603050405020304" pitchFamily="18" charset="0"/>
              </a:rPr>
              <a:t>(1), 65-74.</a:t>
            </a:r>
          </a:p>
          <a:p>
            <a:pPr marL="0" marR="0" algn="just">
              <a:spcBef>
                <a:spcPts val="0"/>
              </a:spcBef>
              <a:spcAft>
                <a:spcPts val="0"/>
              </a:spcAft>
            </a:pPr>
            <a:r>
              <a:rPr lang="en-US" sz="700">
                <a:solidFill>
                  <a:srgbClr val="222222"/>
                </a:solidFill>
                <a:effectLst/>
                <a:latin typeface="Times New Roman" panose="02020603050405020304" pitchFamily="18" charset="0"/>
                <a:ea typeface="Times New Roman" panose="02020603050405020304" pitchFamily="18" charset="0"/>
              </a:rPr>
              <a:t>Quarchioni, S., Paternostro, S. and Trovarelli, F., (2022). Knowledge management in higher education: a literature review and further research avenues. </a:t>
            </a:r>
            <a:r>
              <a:rPr lang="en-US" sz="700" i="1">
                <a:solidFill>
                  <a:srgbClr val="222222"/>
                </a:solidFill>
                <a:effectLst/>
                <a:latin typeface="Times New Roman" panose="02020603050405020304" pitchFamily="18" charset="0"/>
                <a:ea typeface="Times New Roman" panose="02020603050405020304" pitchFamily="18" charset="0"/>
              </a:rPr>
              <a:t>Knowledge Management Research &amp; Practice</a:t>
            </a:r>
            <a:r>
              <a:rPr lang="en-US" sz="700">
                <a:solidFill>
                  <a:srgbClr val="222222"/>
                </a:solidFill>
                <a:effectLst/>
                <a:latin typeface="Times New Roman" panose="02020603050405020304" pitchFamily="18" charset="0"/>
                <a:ea typeface="Times New Roman" panose="02020603050405020304" pitchFamily="18" charset="0"/>
              </a:rPr>
              <a:t>, </a:t>
            </a:r>
            <a:r>
              <a:rPr lang="en-US" sz="700" i="1">
                <a:solidFill>
                  <a:srgbClr val="222222"/>
                </a:solidFill>
                <a:effectLst/>
                <a:latin typeface="Times New Roman" panose="02020603050405020304" pitchFamily="18" charset="0"/>
                <a:ea typeface="Times New Roman" panose="02020603050405020304" pitchFamily="18" charset="0"/>
              </a:rPr>
              <a:t>20</a:t>
            </a:r>
            <a:r>
              <a:rPr lang="en-US" sz="700">
                <a:solidFill>
                  <a:srgbClr val="222222"/>
                </a:solidFill>
                <a:effectLst/>
                <a:latin typeface="Times New Roman" panose="02020603050405020304" pitchFamily="18" charset="0"/>
                <a:ea typeface="Times New Roman" panose="02020603050405020304" pitchFamily="18" charset="0"/>
              </a:rPr>
              <a:t>(2), pp.304-319.</a:t>
            </a:r>
            <a:endParaRPr lang="en-US" sz="700" dirty="0">
              <a:effectLst/>
              <a:latin typeface="Times New Roman" panose="02020603050405020304" pitchFamily="18" charset="0"/>
              <a:ea typeface="Times New Roman" panose="02020603050405020304" pitchFamily="18" charset="0"/>
            </a:endParaRPr>
          </a:p>
        </p:txBody>
      </p:sp>
      <p:sp>
        <p:nvSpPr>
          <p:cNvPr id="7" name="Rectangle 6"/>
          <p:cNvSpPr/>
          <p:nvPr/>
        </p:nvSpPr>
        <p:spPr>
          <a:xfrm>
            <a:off x="2544793" y="0"/>
            <a:ext cx="6731288" cy="737128"/>
          </a:xfrm>
          <a:prstGeom prst="rect">
            <a:avLst/>
          </a:prstGeom>
          <a:ln/>
        </p:spPr>
        <p:style>
          <a:lnRef idx="1">
            <a:schemeClr val="accent6"/>
          </a:lnRef>
          <a:fillRef idx="2">
            <a:schemeClr val="accent6"/>
          </a:fillRef>
          <a:effectRef idx="1">
            <a:schemeClr val="accent6"/>
          </a:effectRef>
          <a:fontRef idx="minor">
            <a:schemeClr val="dk1"/>
          </a:fontRef>
        </p:style>
        <p:txBody>
          <a:bodyPr rtlCol="0" anchor="ctr"/>
          <a:lstStyle/>
          <a:p>
            <a:pPr algn="ctr">
              <a:lnSpc>
                <a:spcPct val="150000"/>
              </a:lnSpc>
            </a:pPr>
            <a:r>
              <a:rPr lang="en-IN" b="1">
                <a:solidFill>
                  <a:schemeClr val="tx1"/>
                </a:solidFill>
                <a:latin typeface="Times New Roman" pitchFamily="18" charset="0"/>
                <a:cs typeface="Times New Roman" pitchFamily="18" charset="0"/>
              </a:rPr>
              <a:t>Knowledge Management (KM) System In Practice At Amazon</a:t>
            </a:r>
            <a:endParaRPr lang="en-IN" dirty="0">
              <a:solidFill>
                <a:schemeClr val="tx1"/>
              </a:solidFill>
              <a:latin typeface="Times New Roman" pitchFamily="18" charset="0"/>
              <a:cs typeface="Times New Roman" pitchFamily="18" charset="0"/>
            </a:endParaRPr>
          </a:p>
        </p:txBody>
      </p:sp>
      <p:pic>
        <p:nvPicPr>
          <p:cNvPr id="2" name="Picture 2" descr="Integrate Knowledge Management With Your Business Processe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46704" y="773306"/>
            <a:ext cx="1920689" cy="1744338"/>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What is the use of knowledge management? | by Stan Garfield | Medium"/>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sz="700"/>
          </a:p>
        </p:txBody>
      </p:sp>
      <p:pic>
        <p:nvPicPr>
          <p:cNvPr id="5" name="Picture 7" descr="11 Ideas to Improve Knowledge Management in the Contact Cent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67" y="4702421"/>
            <a:ext cx="3359538" cy="100905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3840" y="13060"/>
            <a:ext cx="2317112" cy="6946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a:extLst>
              <a:ext uri="{FF2B5EF4-FFF2-40B4-BE49-F238E27FC236}">
                <a16:creationId xmlns:a16="http://schemas.microsoft.com/office/drawing/2014/main" id="{9817D227-4977-BFCB-32B7-A97B767ED417}"/>
              </a:ext>
            </a:extLst>
          </p:cNvPr>
          <p:cNvSpPr/>
          <p:nvPr/>
        </p:nvSpPr>
        <p:spPr>
          <a:xfrm>
            <a:off x="20266" y="2208231"/>
            <a:ext cx="3387761" cy="2401244"/>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algn="just">
              <a:spcBef>
                <a:spcPts val="0"/>
              </a:spcBef>
              <a:spcAft>
                <a:spcPts val="0"/>
              </a:spcAft>
            </a:pPr>
            <a:r>
              <a:rPr lang="en-US" sz="700" b="1">
                <a:solidFill>
                  <a:srgbClr val="0E101A"/>
                </a:solidFill>
                <a:effectLst/>
                <a:latin typeface="Times New Roman" panose="02020603050405020304" pitchFamily="18" charset="0"/>
                <a:ea typeface="Times New Roman" panose="02020603050405020304" pitchFamily="18" charset="0"/>
              </a:rPr>
              <a:t>Connecting the people for creating, share and exploiting the knowledge effectively</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Amazon is committed to respecting human rights, which leads to the development of the organization's value chain. The focus is on the development of personnel, which contributes to the development of organizational knowledge. In the organization, people cooperate, which is useful for the development of behavioural changes in the organization. In this sense, the development of information sharing creates a culture of collaboration in the organization.</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b="1">
                <a:solidFill>
                  <a:srgbClr val="0E101A"/>
                </a:solidFill>
                <a:effectLst/>
                <a:latin typeface="Times New Roman" panose="02020603050405020304" pitchFamily="18" charset="0"/>
                <a:ea typeface="Times New Roman" panose="02020603050405020304" pitchFamily="18" charset="0"/>
              </a:rPr>
              <a:t>Connecting the people towards the information that is needed for developing and applying the knowledge in new ways.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An important area in the exhibition processing of the association is the promotion of materials in the working environment of the association. In this sense, the legal link with individuals leads to the development of the skills of the staff of the association.</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b="1">
                <a:solidFill>
                  <a:srgbClr val="0E101A"/>
                </a:solidFill>
                <a:effectLst/>
                <a:latin typeface="Times New Roman" panose="02020603050405020304" pitchFamily="18" charset="0"/>
                <a:ea typeface="Times New Roman" panose="02020603050405020304" pitchFamily="18" charset="0"/>
              </a:rPr>
              <a:t>Connecting the people towards the tools that are needed for processing the knowledge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The value of KM tools in the development of organizational premises cannot be overestimated. It is important to create experiences by managing a tool that allows many people to have experiences on Amazon.</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b="1">
                <a:solidFill>
                  <a:srgbClr val="0E101A"/>
                </a:solidFill>
                <a:effectLst/>
                <a:latin typeface="Times New Roman" panose="02020603050405020304" pitchFamily="18" charset="0"/>
                <a:ea typeface="Times New Roman" panose="02020603050405020304" pitchFamily="18" charset="0"/>
              </a:rPr>
              <a:t>Promoting the culture of knowledge sharing among the employees. </a:t>
            </a:r>
            <a:endParaRPr lang="en-US" sz="70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700">
                <a:solidFill>
                  <a:srgbClr val="0E101A"/>
                </a:solidFill>
                <a:effectLst/>
                <a:latin typeface="Times New Roman" panose="02020603050405020304" pitchFamily="18" charset="0"/>
                <a:ea typeface="Times New Roman" panose="02020603050405020304" pitchFamily="18" charset="0"/>
              </a:rPr>
              <a:t>Amazon is focused on the development of the work culture where the business capacity is considered. Operational excellence is considered as the major area for the long-term development of Amazon. Through the development of innovative culture, there is the consideration of the global employees within the organization (Aboutamazon, 2019). </a:t>
            </a:r>
            <a:endParaRPr lang="en-US" sz="700" dirty="0">
              <a:effectLst/>
              <a:latin typeface="Times New Roman" panose="02020603050405020304" pitchFamily="18" charset="0"/>
              <a:ea typeface="Times New Roman" panose="02020603050405020304" pitchFamily="18" charset="0"/>
            </a:endParaRPr>
          </a:p>
        </p:txBody>
      </p:sp>
      <p:pic>
        <p:nvPicPr>
          <p:cNvPr id="1026" name="Picture 2" descr="The ultimate knowledge acquisition on Amazon - DEPT®">
            <a:extLst>
              <a:ext uri="{FF2B5EF4-FFF2-40B4-BE49-F238E27FC236}">
                <a16:creationId xmlns:a16="http://schemas.microsoft.com/office/drawing/2014/main" id="{C32B4009-3B36-2710-E828-41F1AFEE200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8424" y="2051003"/>
            <a:ext cx="3647211" cy="17303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is a knowledge management system? | monday.com Blog">
            <a:extLst>
              <a:ext uri="{FF2B5EF4-FFF2-40B4-BE49-F238E27FC236}">
                <a16:creationId xmlns:a16="http://schemas.microsoft.com/office/drawing/2014/main" id="{151A0BD0-DCE6-8A5D-C092-111DE881CC0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493895" y="2763814"/>
            <a:ext cx="3082798" cy="221868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32" name="Picture 8" descr="What Are The Two Major Types Of Knowledge Management Systems? | Founder's  Guide">
            <a:extLst>
              <a:ext uri="{FF2B5EF4-FFF2-40B4-BE49-F238E27FC236}">
                <a16:creationId xmlns:a16="http://schemas.microsoft.com/office/drawing/2014/main" id="{E3F52705-79ED-E944-E33D-562189C2628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67899" y="5082503"/>
            <a:ext cx="1866947" cy="170815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Knowledge Management Systems: The Ultimate Guide for 2023">
            <a:extLst>
              <a:ext uri="{FF2B5EF4-FFF2-40B4-BE49-F238E27FC236}">
                <a16:creationId xmlns:a16="http://schemas.microsoft.com/office/drawing/2014/main" id="{DA931815-7F0E-D94A-FA06-C52E016F8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40573" y="2712521"/>
            <a:ext cx="2419853" cy="220823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BA06DE5E-F4D5-C651-57C6-134E93896F9B}"/>
              </a:ext>
            </a:extLst>
          </p:cNvPr>
          <p:cNvPicPr>
            <a:picLocks noChangeAspect="1"/>
          </p:cNvPicPr>
          <p:nvPr/>
        </p:nvPicPr>
        <p:blipFill>
          <a:blip r:embed="rId9"/>
          <a:stretch>
            <a:fillRect/>
          </a:stretch>
        </p:blipFill>
        <p:spPr>
          <a:xfrm>
            <a:off x="9647207" y="7937"/>
            <a:ext cx="2389218" cy="705968"/>
          </a:xfrm>
          <a:prstGeom prst="rect">
            <a:avLst/>
          </a:prstGeom>
        </p:spPr>
      </p:pic>
    </p:spTree>
    <p:extLst>
      <p:ext uri="{BB962C8B-B14F-4D97-AF65-F5344CB8AC3E}">
        <p14:creationId xmlns:p14="http://schemas.microsoft.com/office/powerpoint/2010/main" val="34875944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emplate>Facet</Template>
  <TotalTime>219</TotalTime>
  <Words>1383</Words>
  <Application>Microsoft Office PowerPoint</Application>
  <PresentationFormat>Widescreen</PresentationFormat>
  <Paragraphs>44</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Times New Roman</vt:lpstr>
      <vt:lpstr>Trebuchet MS</vt:lpstr>
      <vt:lpstr>Wingdings 3</vt:lpstr>
      <vt:lpstr>Facet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11367</cp:lastModifiedBy>
  <cp:revision>8</cp:revision>
  <dcterms:created xsi:type="dcterms:W3CDTF">2023-06-28T11:24:12Z</dcterms:created>
  <dcterms:modified xsi:type="dcterms:W3CDTF">2023-08-11T11:59:47Z</dcterms:modified>
</cp:coreProperties>
</file>