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66" r:id="rId4"/>
    <p:sldId id="267" r:id="rId5"/>
    <p:sldId id="268" r:id="rId6"/>
    <p:sldId id="269" r:id="rId7"/>
    <p:sldId id="271" r:id="rId8"/>
    <p:sldId id="270" r:id="rId9"/>
    <p:sldId id="272" r:id="rId10"/>
    <p:sldId id="273" r:id="rId11"/>
    <p:sldId id="274" r:id="rId12"/>
    <p:sldId id="288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64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90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29047E-7FFA-4DB7-A21B-9AB4BD3F1EE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3FAB1-65BF-482A-8D77-440A76CE5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728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CE82EA0-1D1B-40AD-AA9C-0F4D2FC1145B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daily.com/" TargetMode="External"/><Relationship Id="rId7" Type="http://schemas.openxmlformats.org/officeDocument/2006/relationships/hyperlink" Target="http://www.naturalresources.wales/" TargetMode="External"/><Relationship Id="rId2" Type="http://schemas.openxmlformats.org/officeDocument/2006/relationships/hyperlink" Target="http://www.bbc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v.uk/" TargetMode="External"/><Relationship Id="rId5" Type="http://schemas.openxmlformats.org/officeDocument/2006/relationships/hyperlink" Target="http://www.nytimes.com/" TargetMode="External"/><Relationship Id="rId4" Type="http://schemas.openxmlformats.org/officeDocument/2006/relationships/hyperlink" Target="http://www.freshkillspark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Waste law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Lara Hopkinson</a:t>
            </a:r>
          </a:p>
        </p:txBody>
      </p:sp>
    </p:spTree>
    <p:extLst>
      <p:ext uri="{BB962C8B-B14F-4D97-AF65-F5344CB8AC3E}">
        <p14:creationId xmlns:p14="http://schemas.microsoft.com/office/powerpoint/2010/main" val="1225450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84987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challenges</a:t>
            </a:r>
          </a:p>
          <a:p>
            <a:r>
              <a:rPr lang="en-GB" dirty="0"/>
              <a:t>Case studies</a:t>
            </a:r>
          </a:p>
          <a:p>
            <a:r>
              <a:rPr lang="en-GB" dirty="0"/>
              <a:t>Policy / legislative developments</a:t>
            </a:r>
          </a:p>
          <a:p>
            <a:pPr lvl="1"/>
            <a:r>
              <a:rPr lang="en-GB" dirty="0"/>
              <a:t>European</a:t>
            </a:r>
          </a:p>
          <a:p>
            <a:pPr lvl="1"/>
            <a:r>
              <a:rPr lang="en-GB" dirty="0"/>
              <a:t>Domestic</a:t>
            </a:r>
          </a:p>
          <a:p>
            <a:r>
              <a:rPr lang="en-GB" dirty="0"/>
              <a:t>Duty of Care</a:t>
            </a:r>
          </a:p>
          <a:p>
            <a:r>
              <a:rPr lang="en-GB" dirty="0"/>
              <a:t>Carriage of waste</a:t>
            </a:r>
          </a:p>
          <a:p>
            <a:r>
              <a:rPr lang="en-GB" dirty="0"/>
              <a:t>Economic instruments</a:t>
            </a:r>
          </a:p>
          <a:p>
            <a:r>
              <a:rPr lang="en-GB" dirty="0"/>
              <a:t>Producer Responsibility</a:t>
            </a:r>
          </a:p>
          <a:p>
            <a:pPr lvl="1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3680785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Practical:</a:t>
            </a:r>
          </a:p>
          <a:p>
            <a:pPr lvl="1"/>
            <a:r>
              <a:rPr lang="en-GB" dirty="0"/>
              <a:t>Amounts / volumes created</a:t>
            </a:r>
          </a:p>
          <a:p>
            <a:pPr lvl="1"/>
            <a:r>
              <a:rPr lang="en-GB" dirty="0"/>
              <a:t>Differing sources / types</a:t>
            </a:r>
          </a:p>
          <a:p>
            <a:pPr lvl="2"/>
            <a:r>
              <a:rPr lang="en-GB" dirty="0"/>
              <a:t>E.g. MSW, C&amp;D, C&amp;I, clinical….</a:t>
            </a:r>
          </a:p>
          <a:p>
            <a:pPr lvl="1"/>
            <a:r>
              <a:rPr lang="en-GB" dirty="0"/>
              <a:t>Disposal method – reliance on landfill</a:t>
            </a:r>
          </a:p>
          <a:p>
            <a:pPr lvl="2"/>
            <a:r>
              <a:rPr lang="en-GB" dirty="0"/>
              <a:t>Cheap, easy….</a:t>
            </a:r>
          </a:p>
          <a:p>
            <a:pPr lvl="1"/>
            <a:r>
              <a:rPr lang="en-GB" dirty="0"/>
              <a:t>Significant changes due to EU law &amp; policy</a:t>
            </a:r>
          </a:p>
          <a:p>
            <a:pPr lvl="2"/>
            <a:r>
              <a:rPr lang="en-GB" dirty="0" err="1"/>
              <a:t>Brexit</a:t>
            </a:r>
            <a:r>
              <a:rPr lang="en-GB" dirty="0"/>
              <a:t>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challenges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469" t="16482" r="34859" b="41138"/>
          <a:stretch/>
        </p:blipFill>
        <p:spPr>
          <a:xfrm>
            <a:off x="5508104" y="1591056"/>
            <a:ext cx="3456384" cy="259228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48642"/>
            <a:ext cx="32356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Source: UK Statistics on Waste, Feb 2019</a:t>
            </a:r>
          </a:p>
        </p:txBody>
      </p:sp>
    </p:spTree>
    <p:extLst>
      <p:ext uri="{BB962C8B-B14F-4D97-AF65-F5344CB8AC3E}">
        <p14:creationId xmlns:p14="http://schemas.microsoft.com/office/powerpoint/2010/main" val="234635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7"/>
            <a:ext cx="7588365" cy="3450696"/>
          </a:xfrm>
        </p:spPr>
        <p:txBody>
          <a:bodyPr/>
          <a:lstStyle/>
          <a:p>
            <a:r>
              <a:rPr lang="en-GB" dirty="0"/>
              <a:t>Definition of waste</a:t>
            </a:r>
          </a:p>
          <a:p>
            <a:pPr lvl="1"/>
            <a:r>
              <a:rPr lang="en-GB" dirty="0"/>
              <a:t>Grey areas e.g. if can be reused but discarded, is it waste?</a:t>
            </a:r>
          </a:p>
          <a:p>
            <a:r>
              <a:rPr lang="en-GB" dirty="0"/>
              <a:t>Wastes are not necessarily ‘harmful’</a:t>
            </a:r>
          </a:p>
          <a:p>
            <a:pPr lvl="1"/>
            <a:r>
              <a:rPr lang="en-GB" dirty="0"/>
              <a:t>Generally arises if waste is mishandled or abandoned</a:t>
            </a:r>
          </a:p>
          <a:p>
            <a:r>
              <a:rPr lang="en-GB" dirty="0"/>
              <a:t>Impacts not clearly understood</a:t>
            </a:r>
          </a:p>
          <a:p>
            <a:pPr lvl="1"/>
            <a:r>
              <a:rPr lang="en-GB" dirty="0"/>
              <a:t>Case studies should help highlight this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Regulatory challenges</a:t>
            </a:r>
          </a:p>
        </p:txBody>
      </p:sp>
    </p:spTree>
    <p:extLst>
      <p:ext uri="{BB962C8B-B14F-4D97-AF65-F5344CB8AC3E}">
        <p14:creationId xmlns:p14="http://schemas.microsoft.com/office/powerpoint/2010/main" val="550455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Case study – </a:t>
            </a:r>
            <a:r>
              <a:rPr lang="en-GB" dirty="0" err="1"/>
              <a:t>Nantygwyddon</a:t>
            </a:r>
            <a:r>
              <a:rPr lang="en-GB" dirty="0"/>
              <a:t> landfill</a:t>
            </a:r>
          </a:p>
        </p:txBody>
      </p:sp>
      <p:pic>
        <p:nvPicPr>
          <p:cNvPr id="1026" name="Picture 2" descr="Fig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888"/>
            <a:ext cx="4191000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3867" y="6488668"/>
            <a:ext cx="4552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Sources: BMJ / BBC / Ian Homer Photography</a:t>
            </a:r>
          </a:p>
        </p:txBody>
      </p:sp>
      <p:pic>
        <p:nvPicPr>
          <p:cNvPr id="1028" name="Picture 4" descr="Image result for nantygwyddon landf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575" y="1916832"/>
            <a:ext cx="3577580" cy="214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nantygwyddon landfi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780" y="4190910"/>
            <a:ext cx="3763169" cy="246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39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 – Fresh Kills landfill</a:t>
            </a:r>
          </a:p>
        </p:txBody>
      </p:sp>
      <p:pic>
        <p:nvPicPr>
          <p:cNvPr id="2050" name="Picture 2" descr="Image result for fresh kills landfill from sp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40" y="2564905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867" y="6488668"/>
            <a:ext cx="6069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Sources: Open Buildings /  Fresh Kills Park / Staten Island Live</a:t>
            </a:r>
          </a:p>
        </p:txBody>
      </p:sp>
      <p:pic>
        <p:nvPicPr>
          <p:cNvPr id="2052" name="Picture 4" descr="Image result for fresh kills landfi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17761"/>
            <a:ext cx="3093368" cy="207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fresh kills landfi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821" y="4509120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98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UWTSD\env law &amp; economics\image_from_d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541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UWTSD\env law &amp; economics\fiveparks_confluence_lg.jpg_nycg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90394"/>
            <a:ext cx="2255605" cy="238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UWTSD\env law &amp; economics\fresh kill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001" y="4154764"/>
            <a:ext cx="3631997" cy="242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-3867" y="6516378"/>
            <a:ext cx="17491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Arch Daily</a:t>
            </a:r>
          </a:p>
        </p:txBody>
      </p:sp>
    </p:spTree>
    <p:extLst>
      <p:ext uri="{BB962C8B-B14F-4D97-AF65-F5344CB8AC3E}">
        <p14:creationId xmlns:p14="http://schemas.microsoft.com/office/powerpoint/2010/main" val="3709824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 – Love Canal, USA</a:t>
            </a:r>
          </a:p>
        </p:txBody>
      </p:sp>
      <p:pic>
        <p:nvPicPr>
          <p:cNvPr id="4098" name="Picture 2" descr="photograph of love ca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457925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867" y="6516378"/>
            <a:ext cx="4640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Sources: US EPA / Time / </a:t>
            </a:r>
            <a:r>
              <a:rPr lang="en-GB" sz="1600" dirty="0" err="1"/>
              <a:t>Pinterest</a:t>
            </a:r>
            <a:r>
              <a:rPr lang="en-GB" sz="1600" dirty="0"/>
              <a:t> / Believe it or Not</a:t>
            </a:r>
          </a:p>
        </p:txBody>
      </p:sp>
      <p:pic>
        <p:nvPicPr>
          <p:cNvPr id="4100" name="Picture 4" descr="d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791" y="4858599"/>
            <a:ext cx="2335116" cy="152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love canal was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137" y="4719123"/>
            <a:ext cx="257171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412776"/>
            <a:ext cx="5059931" cy="284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29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EU – Environment Action Programmes </a:t>
            </a:r>
          </a:p>
          <a:p>
            <a:pPr lvl="1"/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– 1973; 7</a:t>
            </a:r>
            <a:r>
              <a:rPr lang="en-GB" baseline="30000" dirty="0"/>
              <a:t>th</a:t>
            </a:r>
            <a:r>
              <a:rPr lang="en-GB" dirty="0"/>
              <a:t> – 2013 </a:t>
            </a:r>
          </a:p>
          <a:p>
            <a:r>
              <a:rPr lang="en-GB" dirty="0"/>
              <a:t>EPA90 – “Secretary of State will outline a strategy”</a:t>
            </a:r>
          </a:p>
          <a:p>
            <a:r>
              <a:rPr lang="en-GB" dirty="0"/>
              <a:t>England &amp; Wales – Making Waste Work (1995)</a:t>
            </a:r>
          </a:p>
          <a:p>
            <a:r>
              <a:rPr lang="en-GB" dirty="0"/>
              <a:t>England &amp; Wales – Waste Strategy (2000)</a:t>
            </a:r>
          </a:p>
          <a:p>
            <a:r>
              <a:rPr lang="en-GB" dirty="0"/>
              <a:t>Wales – Wise about waste (2002)</a:t>
            </a:r>
          </a:p>
          <a:p>
            <a:r>
              <a:rPr lang="en-GB" dirty="0"/>
              <a:t>England – Waste strategy (2007, updated 2018)</a:t>
            </a:r>
          </a:p>
          <a:p>
            <a:r>
              <a:rPr lang="en-GB" dirty="0"/>
              <a:t>Wales – Towards Zero Waste (2010)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Policy developments</a:t>
            </a:r>
          </a:p>
        </p:txBody>
      </p:sp>
    </p:spTree>
    <p:extLst>
      <p:ext uri="{BB962C8B-B14F-4D97-AF65-F5344CB8AC3E}">
        <p14:creationId xmlns:p14="http://schemas.microsoft.com/office/powerpoint/2010/main" val="26955316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849877"/>
          </a:xfrm>
        </p:spPr>
        <p:txBody>
          <a:bodyPr>
            <a:normAutofit lnSpcReduction="10000"/>
          </a:bodyPr>
          <a:lstStyle/>
          <a:p>
            <a:r>
              <a:rPr lang="en-GB" dirty="0"/>
              <a:t>1975 – original WFD</a:t>
            </a:r>
          </a:p>
          <a:p>
            <a:pPr lvl="1"/>
            <a:r>
              <a:rPr lang="en-GB" dirty="0"/>
              <a:t>“</a:t>
            </a:r>
            <a:r>
              <a:rPr lang="en-GB" i="1" dirty="0"/>
              <a:t>the environment and human health by preventing or reducing the adverse impacts of the generation &amp; management of waste</a:t>
            </a:r>
            <a:r>
              <a:rPr lang="en-GB" dirty="0"/>
              <a:t>”</a:t>
            </a:r>
          </a:p>
          <a:p>
            <a:r>
              <a:rPr lang="en-GB" dirty="0"/>
              <a:t>1991 – amended, obligation on network of disposal installations</a:t>
            </a:r>
          </a:p>
          <a:p>
            <a:r>
              <a:rPr lang="en-GB" dirty="0"/>
              <a:t>2006 – re-codified, definition highlighted</a:t>
            </a:r>
          </a:p>
          <a:p>
            <a:r>
              <a:rPr lang="en-GB" dirty="0"/>
              <a:t>2008 – waste hierarchy within EU law</a:t>
            </a:r>
          </a:p>
          <a:p>
            <a:r>
              <a:rPr lang="en-GB" dirty="0"/>
              <a:t>2018 – further updated with greater waste / by-product focus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Waste Framework Directive</a:t>
            </a:r>
          </a:p>
        </p:txBody>
      </p:sp>
    </p:spTree>
    <p:extLst>
      <p:ext uri="{BB962C8B-B14F-4D97-AF65-F5344CB8AC3E}">
        <p14:creationId xmlns:p14="http://schemas.microsoft.com/office/powerpoint/2010/main" val="4186711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Sets out collection &amp; transport framework</a:t>
            </a:r>
          </a:p>
          <a:p>
            <a:r>
              <a:rPr lang="en-GB" dirty="0"/>
              <a:t>Boost waste prevention &amp; recycling</a:t>
            </a:r>
          </a:p>
          <a:p>
            <a:r>
              <a:rPr lang="en-GB" dirty="0"/>
              <a:t>Definition of waste, recover &amp; disposal</a:t>
            </a:r>
          </a:p>
          <a:p>
            <a:r>
              <a:rPr lang="en-GB" dirty="0"/>
              <a:t>Procedures applicable to by-products / wastes ceasing to be waste</a:t>
            </a:r>
          </a:p>
          <a:p>
            <a:r>
              <a:rPr lang="en-GB" dirty="0"/>
              <a:t>Duty for separate collection of certain materials</a:t>
            </a:r>
          </a:p>
          <a:p>
            <a:pPr lvl="1"/>
            <a:r>
              <a:rPr lang="en-GB" dirty="0"/>
              <a:t>Paper, metal, plastic, glass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provisions (2008)</a:t>
            </a:r>
          </a:p>
        </p:txBody>
      </p:sp>
    </p:spTree>
    <p:extLst>
      <p:ext uri="{BB962C8B-B14F-4D97-AF65-F5344CB8AC3E}">
        <p14:creationId xmlns:p14="http://schemas.microsoft.com/office/powerpoint/2010/main" val="1032647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Waste definition remains the same</a:t>
            </a:r>
          </a:p>
          <a:p>
            <a:pPr>
              <a:lnSpc>
                <a:spcPct val="150000"/>
              </a:lnSpc>
            </a:pPr>
            <a:r>
              <a:rPr lang="en-GB" dirty="0"/>
              <a:t>Update to by-product status</a:t>
            </a:r>
          </a:p>
          <a:p>
            <a:pPr>
              <a:lnSpc>
                <a:spcPct val="150000"/>
              </a:lnSpc>
            </a:pPr>
            <a:r>
              <a:rPr lang="en-GB" dirty="0"/>
              <a:t>Key changes on end of waste status</a:t>
            </a:r>
          </a:p>
          <a:p>
            <a:pPr>
              <a:lnSpc>
                <a:spcPct val="150000"/>
              </a:lnSpc>
            </a:pPr>
            <a:r>
              <a:rPr lang="en-GB" dirty="0"/>
              <a:t>Provision for newer quality protocols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2018 amendment</a:t>
            </a:r>
          </a:p>
        </p:txBody>
      </p:sp>
    </p:spTree>
    <p:extLst>
      <p:ext uri="{BB962C8B-B14F-4D97-AF65-F5344CB8AC3E}">
        <p14:creationId xmlns:p14="http://schemas.microsoft.com/office/powerpoint/2010/main" val="16956789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Article 7 WFD – requires drawing up list of waste</a:t>
            </a:r>
          </a:p>
          <a:p>
            <a:r>
              <a:rPr lang="en-GB" dirty="0"/>
              <a:t>European Waste Catalogue (EWC) (1994)</a:t>
            </a:r>
          </a:p>
          <a:p>
            <a:pPr lvl="1"/>
            <a:r>
              <a:rPr lang="en-GB" dirty="0"/>
              <a:t>20 main chapters</a:t>
            </a:r>
          </a:p>
          <a:p>
            <a:pPr lvl="1"/>
            <a:r>
              <a:rPr lang="en-GB" dirty="0"/>
              <a:t>Individual wastes assigned a 6-digit code</a:t>
            </a:r>
          </a:p>
          <a:p>
            <a:r>
              <a:rPr lang="en-GB" dirty="0"/>
              <a:t>European List of Wastes (</a:t>
            </a:r>
            <a:r>
              <a:rPr lang="en-GB" dirty="0" err="1"/>
              <a:t>LoW</a:t>
            </a:r>
            <a:r>
              <a:rPr lang="en-GB" dirty="0"/>
              <a:t>) (2000), amended 2014</a:t>
            </a:r>
          </a:p>
          <a:p>
            <a:r>
              <a:rPr lang="en-GB" dirty="0"/>
              <a:t>Required as part of Duty of Care Regulations</a:t>
            </a:r>
          </a:p>
          <a:p>
            <a:r>
              <a:rPr lang="en-GB" dirty="0"/>
              <a:t>Standardise waste description across Europe</a:t>
            </a:r>
          </a:p>
          <a:p>
            <a:r>
              <a:rPr lang="en-GB" dirty="0"/>
              <a:t>Enable monitoring, recording &amp; control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European List of Wastes</a:t>
            </a:r>
          </a:p>
        </p:txBody>
      </p:sp>
    </p:spTree>
    <p:extLst>
      <p:ext uri="{BB962C8B-B14F-4D97-AF65-F5344CB8AC3E}">
        <p14:creationId xmlns:p14="http://schemas.microsoft.com/office/powerpoint/2010/main" val="358207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492896"/>
            <a:ext cx="7408333" cy="396044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Landfill Directive (1999/31/EC)</a:t>
            </a:r>
          </a:p>
          <a:p>
            <a:pPr lvl="1"/>
            <a:r>
              <a:rPr lang="en-GB" dirty="0"/>
              <a:t>Prevent or reduce negative environmental effects</a:t>
            </a:r>
          </a:p>
          <a:p>
            <a:pPr lvl="1"/>
            <a:r>
              <a:rPr lang="en-GB" dirty="0"/>
              <a:t>Landfill classification</a:t>
            </a:r>
          </a:p>
          <a:p>
            <a:pPr lvl="1"/>
            <a:r>
              <a:rPr lang="en-GB" dirty="0"/>
              <a:t>Restricting certain wastes going to landfill</a:t>
            </a:r>
          </a:p>
          <a:p>
            <a:pPr lvl="1"/>
            <a:r>
              <a:rPr lang="en-GB" dirty="0"/>
              <a:t>Waste acceptance criteria (WAC)</a:t>
            </a:r>
          </a:p>
          <a:p>
            <a:r>
              <a:rPr lang="en-GB" dirty="0"/>
              <a:t>Waste Incineration Directive (2000/76/EU)</a:t>
            </a:r>
          </a:p>
          <a:p>
            <a:pPr lvl="1"/>
            <a:r>
              <a:rPr lang="en-GB" dirty="0"/>
              <a:t>Prevent or limit negative environmental effects</a:t>
            </a:r>
          </a:p>
          <a:p>
            <a:pPr lvl="1"/>
            <a:r>
              <a:rPr lang="en-GB" dirty="0"/>
              <a:t>Maximum emission levels</a:t>
            </a:r>
          </a:p>
          <a:p>
            <a:pPr lvl="1"/>
            <a:r>
              <a:rPr lang="en-GB" dirty="0"/>
              <a:t>Environmental permits</a:t>
            </a:r>
          </a:p>
          <a:p>
            <a:pPr lvl="1"/>
            <a:r>
              <a:rPr lang="en-GB" dirty="0"/>
              <a:t>Recast into Industrial Emissions Directive 2010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Waste Treatment Directives</a:t>
            </a:r>
          </a:p>
        </p:txBody>
      </p:sp>
    </p:spTree>
    <p:extLst>
      <p:ext uri="{BB962C8B-B14F-4D97-AF65-F5344CB8AC3E}">
        <p14:creationId xmlns:p14="http://schemas.microsoft.com/office/powerpoint/2010/main" val="409060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Duty to transpose Directives into domestic law</a:t>
            </a:r>
          </a:p>
          <a:p>
            <a:pPr lvl="1"/>
            <a:r>
              <a:rPr lang="en-GB" dirty="0"/>
              <a:t>Environmental Permitting (England &amp; Wales) Regulations 2010, as amended</a:t>
            </a:r>
          </a:p>
          <a:p>
            <a:pPr lvl="1"/>
            <a:r>
              <a:rPr lang="en-GB" dirty="0"/>
              <a:t>Waste (England &amp; Wales) Regulations 2011 (as amended)</a:t>
            </a:r>
          </a:p>
          <a:p>
            <a:r>
              <a:rPr lang="en-GB" dirty="0"/>
              <a:t>Statutory objectives:</a:t>
            </a:r>
          </a:p>
          <a:p>
            <a:pPr lvl="1"/>
            <a:r>
              <a:rPr lang="en-GB" dirty="0"/>
              <a:t>Article 13 – Protection of human health &amp; environment</a:t>
            </a:r>
          </a:p>
          <a:p>
            <a:pPr lvl="1"/>
            <a:r>
              <a:rPr lang="en-GB" dirty="0"/>
              <a:t>Article 16 – Principles of self-sufficiency &amp; proximity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Domestic waste policy</a:t>
            </a:r>
          </a:p>
        </p:txBody>
      </p:sp>
    </p:spTree>
    <p:extLst>
      <p:ext uri="{BB962C8B-B14F-4D97-AF65-F5344CB8AC3E}">
        <p14:creationId xmlns:p14="http://schemas.microsoft.com/office/powerpoint/2010/main" val="2009242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Definition – “</a:t>
            </a:r>
            <a:r>
              <a:rPr lang="en-GB" i="1" dirty="0"/>
              <a:t>any substance or object which the holder discards, intends to discard or is required to discard</a:t>
            </a:r>
            <a:r>
              <a:rPr lang="en-GB" dirty="0"/>
              <a:t>”</a:t>
            </a:r>
          </a:p>
          <a:p>
            <a:r>
              <a:rPr lang="en-GB" dirty="0"/>
              <a:t>By-products are not deemed waste (Article 5)</a:t>
            </a:r>
          </a:p>
          <a:p>
            <a:r>
              <a:rPr lang="en-GB" dirty="0"/>
              <a:t>Waste ceases to be waste in certain conditions (Article 6)</a:t>
            </a:r>
          </a:p>
          <a:p>
            <a:r>
              <a:rPr lang="en-GB" dirty="0"/>
              <a:t>Has the substance been consigned to recovery / disposal operation?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‘waste’?</a:t>
            </a:r>
          </a:p>
        </p:txBody>
      </p:sp>
    </p:spTree>
    <p:extLst>
      <p:ext uri="{BB962C8B-B14F-4D97-AF65-F5344CB8AC3E}">
        <p14:creationId xmlns:p14="http://schemas.microsoft.com/office/powerpoint/2010/main" val="2494073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C-304/94 Euro </a:t>
            </a:r>
            <a:r>
              <a:rPr lang="en-GB" dirty="0" err="1"/>
              <a:t>Tombesi</a:t>
            </a:r>
            <a:r>
              <a:rPr lang="en-GB" dirty="0"/>
              <a:t> and </a:t>
            </a:r>
            <a:r>
              <a:rPr lang="en-GB" dirty="0" err="1"/>
              <a:t>Adino</a:t>
            </a:r>
            <a:r>
              <a:rPr lang="en-GB" dirty="0"/>
              <a:t> </a:t>
            </a:r>
            <a:r>
              <a:rPr lang="en-GB" dirty="0" err="1"/>
              <a:t>Tombesi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GB" dirty="0"/>
              <a:t>C-206/88 &amp; C-207/88 (</a:t>
            </a:r>
            <a:r>
              <a:rPr lang="en-GB" dirty="0" err="1"/>
              <a:t>Vessoso</a:t>
            </a:r>
            <a:r>
              <a:rPr lang="en-GB" dirty="0"/>
              <a:t> and Zanetti [1990])</a:t>
            </a:r>
          </a:p>
          <a:p>
            <a:pPr>
              <a:lnSpc>
                <a:spcPct val="150000"/>
              </a:lnSpc>
            </a:pPr>
            <a:r>
              <a:rPr lang="en-GB" dirty="0"/>
              <a:t>C-129/96 (Inter-</a:t>
            </a:r>
            <a:r>
              <a:rPr lang="en-GB" dirty="0" err="1"/>
              <a:t>Environnement</a:t>
            </a:r>
            <a:r>
              <a:rPr lang="en-GB" dirty="0"/>
              <a:t> </a:t>
            </a:r>
            <a:r>
              <a:rPr lang="en-GB" dirty="0" err="1"/>
              <a:t>Wallonie</a:t>
            </a:r>
            <a:r>
              <a:rPr lang="en-GB" dirty="0"/>
              <a:t> v </a:t>
            </a:r>
            <a:r>
              <a:rPr lang="en-GB" dirty="0" err="1"/>
              <a:t>Région</a:t>
            </a:r>
            <a:r>
              <a:rPr lang="en-GB" dirty="0"/>
              <a:t> </a:t>
            </a:r>
            <a:r>
              <a:rPr lang="en-GB" dirty="0" err="1"/>
              <a:t>Wallone</a:t>
            </a:r>
            <a:r>
              <a:rPr lang="en-GB" dirty="0"/>
              <a:t>)</a:t>
            </a:r>
          </a:p>
          <a:p>
            <a:pPr>
              <a:lnSpc>
                <a:spcPct val="150000"/>
              </a:lnSpc>
            </a:pPr>
            <a:r>
              <a:rPr lang="en-GB" dirty="0"/>
              <a:t>C-9/00 (Palin Granit Oy &amp; </a:t>
            </a:r>
            <a:r>
              <a:rPr lang="en-GB" dirty="0" err="1"/>
              <a:t>Vehmassalon</a:t>
            </a:r>
            <a:r>
              <a:rPr lang="en-GB" dirty="0"/>
              <a:t>) [2002]</a:t>
            </a:r>
          </a:p>
          <a:p>
            <a:pPr>
              <a:lnSpc>
                <a:spcPct val="150000"/>
              </a:lnSpc>
            </a:pPr>
            <a:r>
              <a:rPr lang="en-GB" dirty="0"/>
              <a:t>OSS Group v Environment Agency [2008]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law</a:t>
            </a:r>
          </a:p>
        </p:txBody>
      </p:sp>
    </p:spTree>
    <p:extLst>
      <p:ext uri="{BB962C8B-B14F-4D97-AF65-F5344CB8AC3E}">
        <p14:creationId xmlns:p14="http://schemas.microsoft.com/office/powerpoint/2010/main" val="10612233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Defined in WFD:</a:t>
            </a:r>
          </a:p>
          <a:p>
            <a:pPr lvl="1"/>
            <a:r>
              <a:rPr lang="en-GB" dirty="0"/>
              <a:t>Controlled</a:t>
            </a:r>
          </a:p>
          <a:p>
            <a:pPr lvl="1"/>
            <a:r>
              <a:rPr lang="en-GB" dirty="0"/>
              <a:t>Hazardous</a:t>
            </a:r>
          </a:p>
          <a:p>
            <a:pPr lvl="1"/>
            <a:r>
              <a:rPr lang="en-GB" dirty="0"/>
              <a:t>Inert</a:t>
            </a:r>
          </a:p>
          <a:p>
            <a:r>
              <a:rPr lang="en-GB" dirty="0"/>
              <a:t>Relates to types of landfill, WAC, etc.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waste</a:t>
            </a:r>
          </a:p>
        </p:txBody>
      </p:sp>
    </p:spTree>
    <p:extLst>
      <p:ext uri="{BB962C8B-B14F-4D97-AF65-F5344CB8AC3E}">
        <p14:creationId xmlns:p14="http://schemas.microsoft.com/office/powerpoint/2010/main" val="2662259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7" y="0"/>
            <a:ext cx="9244553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3867" y="6524796"/>
            <a:ext cx="34951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Wales Waste Information 2013</a:t>
            </a:r>
          </a:p>
        </p:txBody>
      </p:sp>
    </p:spTree>
    <p:extLst>
      <p:ext uri="{BB962C8B-B14F-4D97-AF65-F5344CB8AC3E}">
        <p14:creationId xmlns:p14="http://schemas.microsoft.com/office/powerpoint/2010/main" val="3043629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Environmental Protection (Duty of Care) Regulations 1991 (as amended)</a:t>
            </a:r>
          </a:p>
          <a:p>
            <a:r>
              <a:rPr lang="en-GB" dirty="0"/>
              <a:t>Waste Duty of Care Code of Practice 2016</a:t>
            </a:r>
          </a:p>
          <a:p>
            <a:pPr lvl="1"/>
            <a:r>
              <a:rPr lang="en-GB" dirty="0"/>
              <a:t>“</a:t>
            </a:r>
            <a:r>
              <a:rPr lang="en-GB" i="1" dirty="0"/>
              <a:t>import, produce, carry, keep, treat, dispose of or, as a dealer or broker have control of, certain waste</a:t>
            </a:r>
            <a:r>
              <a:rPr lang="en-GB" dirty="0"/>
              <a:t>”</a:t>
            </a:r>
          </a:p>
          <a:p>
            <a:pPr lvl="1"/>
            <a:r>
              <a:rPr lang="en-GB" dirty="0"/>
              <a:t>Applies to controlled wastes (with exceptions)</a:t>
            </a:r>
          </a:p>
          <a:p>
            <a:pPr lvl="1"/>
            <a:r>
              <a:rPr lang="en-GB" dirty="0"/>
              <a:t>Applies until waste has reached its final destination</a:t>
            </a:r>
          </a:p>
          <a:p>
            <a:pPr lvl="2"/>
            <a:r>
              <a:rPr lang="en-GB" dirty="0"/>
              <a:t>Each holder will share obligations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Duty of Care</a:t>
            </a:r>
          </a:p>
        </p:txBody>
      </p:sp>
    </p:spTree>
    <p:extLst>
      <p:ext uri="{BB962C8B-B14F-4D97-AF65-F5344CB8AC3E}">
        <p14:creationId xmlns:p14="http://schemas.microsoft.com/office/powerpoint/2010/main" val="7329308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814733" cy="3705861"/>
          </a:xfrm>
        </p:spPr>
        <p:txBody>
          <a:bodyPr>
            <a:normAutofit/>
          </a:bodyPr>
          <a:lstStyle/>
          <a:p>
            <a:r>
              <a:rPr lang="en-GB" dirty="0"/>
              <a:t>Take ALL reasonable steps to: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/>
              <a:t>Prevent unauthorised or harmful deposit, treatment or disposal of waste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/>
              <a:t>Prevent a breach by any other person to meet the requirement to have a permit or breach permit condition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/>
              <a:t>Prevent escape of waste under your control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/>
              <a:t>Ensure person to whom waste is transferred is authorised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/>
              <a:t>Provide accurate description of waste on transfer, &amp; retain documents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Duty of Care requirements</a:t>
            </a:r>
          </a:p>
        </p:txBody>
      </p:sp>
    </p:spTree>
    <p:extLst>
      <p:ext uri="{BB962C8B-B14F-4D97-AF65-F5344CB8AC3E}">
        <p14:creationId xmlns:p14="http://schemas.microsoft.com/office/powerpoint/2010/main" val="18969276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Registration required for carriers, brokers &amp; dealers</a:t>
            </a:r>
          </a:p>
          <a:p>
            <a:pPr lvl="1"/>
            <a:r>
              <a:rPr lang="en-GB" dirty="0"/>
              <a:t>Carrier – person or business transporting waste</a:t>
            </a:r>
          </a:p>
          <a:p>
            <a:pPr lvl="1"/>
            <a:r>
              <a:rPr lang="en-GB" dirty="0"/>
              <a:t>Broker – middle man, arranging for others wastes to be moved by other companies</a:t>
            </a:r>
          </a:p>
          <a:p>
            <a:pPr lvl="1"/>
            <a:r>
              <a:rPr lang="en-GB" dirty="0"/>
              <a:t>Dealer – use an agent to buy waste from others to sell on</a:t>
            </a:r>
          </a:p>
          <a:p>
            <a:r>
              <a:rPr lang="en-GB" dirty="0"/>
              <a:t>Once registered, appear on public register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Waste carriage</a:t>
            </a:r>
          </a:p>
        </p:txBody>
      </p:sp>
    </p:spTree>
    <p:extLst>
      <p:ext uri="{BB962C8B-B14F-4D97-AF65-F5344CB8AC3E}">
        <p14:creationId xmlns:p14="http://schemas.microsoft.com/office/powerpoint/2010/main" val="4485466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7833" y="2570592"/>
            <a:ext cx="7408333" cy="3450696"/>
          </a:xfrm>
        </p:spPr>
        <p:txBody>
          <a:bodyPr/>
          <a:lstStyle/>
          <a:p>
            <a:r>
              <a:rPr lang="en-GB" dirty="0"/>
              <a:t>More common in relation to waste management</a:t>
            </a:r>
          </a:p>
          <a:p>
            <a:r>
              <a:rPr lang="en-GB" dirty="0"/>
              <a:t>Landfill Tax</a:t>
            </a:r>
          </a:p>
          <a:p>
            <a:pPr lvl="1"/>
            <a:r>
              <a:rPr lang="en-GB" dirty="0"/>
              <a:t>Introduced under the Finance Act 1996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Standard (£96.70)</a:t>
            </a:r>
          </a:p>
          <a:p>
            <a:pPr lvl="1"/>
            <a:r>
              <a:rPr lang="en-GB" dirty="0"/>
              <a:t>Inert (£3.10)</a:t>
            </a:r>
          </a:p>
          <a:p>
            <a:pPr lvl="1"/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Economic instruments</a:t>
            </a:r>
          </a:p>
        </p:txBody>
      </p:sp>
      <p:pic>
        <p:nvPicPr>
          <p:cNvPr id="1026" name="Picture 2" descr="Image result for landfill ta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33056"/>
            <a:ext cx="4581525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867" y="6524796"/>
            <a:ext cx="2518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Source: 360 Environmental</a:t>
            </a:r>
          </a:p>
        </p:txBody>
      </p:sp>
    </p:spTree>
    <p:extLst>
      <p:ext uri="{BB962C8B-B14F-4D97-AF65-F5344CB8AC3E}">
        <p14:creationId xmlns:p14="http://schemas.microsoft.com/office/powerpoint/2010/main" val="33138303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777869"/>
          </a:xfrm>
        </p:spPr>
        <p:txBody>
          <a:bodyPr/>
          <a:lstStyle/>
          <a:p>
            <a:r>
              <a:rPr lang="en-GB" dirty="0"/>
              <a:t>Obligations on businesses that manufacture, import &amp; sell products</a:t>
            </a:r>
          </a:p>
          <a:p>
            <a:r>
              <a:rPr lang="en-GB" dirty="0"/>
              <a:t>Responsibility for end of life environmental impact</a:t>
            </a:r>
          </a:p>
          <a:p>
            <a:r>
              <a:rPr lang="en-GB" dirty="0"/>
              <a:t>Requirements:</a:t>
            </a:r>
          </a:p>
          <a:p>
            <a:pPr lvl="1"/>
            <a:r>
              <a:rPr lang="en-GB" dirty="0"/>
              <a:t>Minimise waste &amp; promote reuse</a:t>
            </a:r>
          </a:p>
          <a:p>
            <a:pPr lvl="1"/>
            <a:r>
              <a:rPr lang="en-GB" dirty="0"/>
              <a:t>Ensure waste products are treated, meeting recovery targets set</a:t>
            </a:r>
          </a:p>
          <a:p>
            <a:pPr lvl="1"/>
            <a:r>
              <a:rPr lang="en-GB" dirty="0"/>
              <a:t>Design products with reduced materials, enhanced reusability &amp; recyclability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Producer Responsibility</a:t>
            </a:r>
          </a:p>
        </p:txBody>
      </p:sp>
    </p:spTree>
    <p:extLst>
      <p:ext uri="{BB962C8B-B14F-4D97-AF65-F5344CB8AC3E}">
        <p14:creationId xmlns:p14="http://schemas.microsoft.com/office/powerpoint/2010/main" val="367539906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Packaging waste</a:t>
            </a:r>
          </a:p>
          <a:p>
            <a:r>
              <a:rPr lang="en-GB" dirty="0"/>
              <a:t>Waste Electrical and Electronic Equipment (WEEE)</a:t>
            </a:r>
          </a:p>
          <a:p>
            <a:r>
              <a:rPr lang="en-GB" dirty="0"/>
              <a:t>End of Life Vehicles (ELVs)</a:t>
            </a:r>
          </a:p>
          <a:p>
            <a:r>
              <a:rPr lang="en-GB" dirty="0"/>
              <a:t>Batteries</a:t>
            </a:r>
          </a:p>
          <a:p>
            <a:r>
              <a:rPr lang="en-GB" dirty="0"/>
              <a:t>Restriction of Hazardous Substances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Applications </a:t>
            </a:r>
          </a:p>
        </p:txBody>
      </p:sp>
    </p:spTree>
    <p:extLst>
      <p:ext uri="{BB962C8B-B14F-4D97-AF65-F5344CB8AC3E}">
        <p14:creationId xmlns:p14="http://schemas.microsoft.com/office/powerpoint/2010/main" val="28915730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7"/>
            <a:ext cx="7814733" cy="3450696"/>
          </a:xfrm>
        </p:spPr>
        <p:txBody>
          <a:bodyPr>
            <a:normAutofit/>
          </a:bodyPr>
          <a:lstStyle/>
          <a:p>
            <a:r>
              <a:rPr lang="en-GB" dirty="0"/>
              <a:t>Environmental law, ch18 (Waste Management)</a:t>
            </a:r>
          </a:p>
          <a:p>
            <a:r>
              <a:rPr lang="en-GB" dirty="0"/>
              <a:t>BBC (</a:t>
            </a:r>
            <a:r>
              <a:rPr lang="en-GB" dirty="0">
                <a:hlinkClick r:id="rId2"/>
              </a:rPr>
              <a:t>www.bbc.co.uk</a:t>
            </a:r>
            <a:r>
              <a:rPr lang="en-GB" dirty="0"/>
              <a:t>) </a:t>
            </a:r>
          </a:p>
          <a:p>
            <a:r>
              <a:rPr lang="en-GB" dirty="0"/>
              <a:t>Arch Daily (</a:t>
            </a:r>
            <a:r>
              <a:rPr lang="en-GB" dirty="0">
                <a:hlinkClick r:id="rId3"/>
              </a:rPr>
              <a:t>www.archdaily.com</a:t>
            </a:r>
            <a:r>
              <a:rPr lang="en-GB" dirty="0"/>
              <a:t>) </a:t>
            </a:r>
          </a:p>
          <a:p>
            <a:r>
              <a:rPr lang="en-GB" dirty="0"/>
              <a:t>Fresh Kills Park Alliance (</a:t>
            </a:r>
            <a:r>
              <a:rPr lang="en-GB" dirty="0">
                <a:hlinkClick r:id="rId4"/>
              </a:rPr>
              <a:t>www.freshkillspark.org</a:t>
            </a:r>
            <a:r>
              <a:rPr lang="en-GB" dirty="0"/>
              <a:t>) </a:t>
            </a:r>
          </a:p>
          <a:p>
            <a:r>
              <a:rPr lang="en-GB" dirty="0"/>
              <a:t>New York Times (</a:t>
            </a:r>
            <a:r>
              <a:rPr lang="en-GB" dirty="0">
                <a:hlinkClick r:id="rId5"/>
              </a:rPr>
              <a:t>www.nytimes.com</a:t>
            </a:r>
            <a:r>
              <a:rPr lang="en-GB" dirty="0"/>
              <a:t>) </a:t>
            </a:r>
          </a:p>
          <a:p>
            <a:r>
              <a:rPr lang="en-GB" dirty="0"/>
              <a:t>UK Government (</a:t>
            </a:r>
            <a:r>
              <a:rPr lang="en-GB" dirty="0">
                <a:hlinkClick r:id="rId6"/>
              </a:rPr>
              <a:t>www.gov.uk</a:t>
            </a:r>
            <a:r>
              <a:rPr lang="en-GB" dirty="0"/>
              <a:t>) </a:t>
            </a:r>
          </a:p>
          <a:p>
            <a:r>
              <a:rPr lang="en-GB" dirty="0"/>
              <a:t>Natural Resources Wales (</a:t>
            </a:r>
            <a:r>
              <a:rPr lang="en-GB" dirty="0">
                <a:hlinkClick r:id="rId7"/>
              </a:rPr>
              <a:t>www.naturalresources.wales</a:t>
            </a:r>
            <a:r>
              <a:rPr lang="en-GB" dirty="0"/>
              <a:t>) </a:t>
            </a:r>
          </a:p>
          <a:p>
            <a:pPr lvl="1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information</a:t>
            </a:r>
          </a:p>
        </p:txBody>
      </p:sp>
    </p:spTree>
    <p:extLst>
      <p:ext uri="{BB962C8B-B14F-4D97-AF65-F5344CB8AC3E}">
        <p14:creationId xmlns:p14="http://schemas.microsoft.com/office/powerpoint/2010/main" val="6799538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2417</TotalTime>
  <Words>1045</Words>
  <Application>Microsoft Office PowerPoint</Application>
  <PresentationFormat>On-screen Show (4:3)</PresentationFormat>
  <Paragraphs>160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Calibri</vt:lpstr>
      <vt:lpstr>Candara</vt:lpstr>
      <vt:lpstr>Symbol</vt:lpstr>
      <vt:lpstr>Waveform</vt:lpstr>
      <vt:lpstr>Waste law</vt:lpstr>
      <vt:lpstr>Overview</vt:lpstr>
      <vt:lpstr>Key challenges</vt:lpstr>
      <vt:lpstr>Regulatory challenges</vt:lpstr>
      <vt:lpstr>Case study – Nantygwyddon landfill</vt:lpstr>
      <vt:lpstr>Case study – Fresh Kills landfill</vt:lpstr>
      <vt:lpstr>PowerPoint Presentation</vt:lpstr>
      <vt:lpstr>Case study – Love Canal, USA</vt:lpstr>
      <vt:lpstr>Policy developments</vt:lpstr>
      <vt:lpstr>Waste Framework Directive</vt:lpstr>
      <vt:lpstr>Key provisions (2008)</vt:lpstr>
      <vt:lpstr>2018 amendment</vt:lpstr>
      <vt:lpstr>European List of Wastes</vt:lpstr>
      <vt:lpstr>Waste Treatment Directives</vt:lpstr>
      <vt:lpstr>Domestic waste policy</vt:lpstr>
      <vt:lpstr>What is ‘waste’?</vt:lpstr>
      <vt:lpstr>Case law</vt:lpstr>
      <vt:lpstr>Types of waste</vt:lpstr>
      <vt:lpstr>PowerPoint Presentation</vt:lpstr>
      <vt:lpstr>Duty of Care</vt:lpstr>
      <vt:lpstr>Duty of Care requirements</vt:lpstr>
      <vt:lpstr>Waste carriage</vt:lpstr>
      <vt:lpstr>Economic instruments</vt:lpstr>
      <vt:lpstr>Producer Responsibility</vt:lpstr>
      <vt:lpstr>Applications </vt:lpstr>
      <vt:lpstr>Useful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Environmental law &amp; Economics</dc:title>
  <dc:creator>Lara Hopkinson</dc:creator>
  <cp:lastModifiedBy>Lara Hopkinson</cp:lastModifiedBy>
  <cp:revision>60</cp:revision>
  <dcterms:created xsi:type="dcterms:W3CDTF">2016-08-23T07:49:55Z</dcterms:created>
  <dcterms:modified xsi:type="dcterms:W3CDTF">2022-11-28T17:30:26Z</dcterms:modified>
</cp:coreProperties>
</file>