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806975-0C4F-1DC2-1E25-FE0E0609EC7A}" v="552" dt="2026-01-08T14:10:28.2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49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769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02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655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125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870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462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87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880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256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73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1/8/2026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512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88" r:id="rId6"/>
    <p:sldLayoutId id="2147483684" r:id="rId7"/>
    <p:sldLayoutId id="2147483685" r:id="rId8"/>
    <p:sldLayoutId id="2147483686" r:id="rId9"/>
    <p:sldLayoutId id="2147483687" r:id="rId10"/>
    <p:sldLayoutId id="214748368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entalhealth.org.uk/explore-mental-health/statistics/domestic-violence" TargetMode="External"/><Relationship Id="rId13" Type="http://schemas.openxmlformats.org/officeDocument/2006/relationships/hyperlink" Target="https://www.victimsupport.org.uk/crime-info/types-crime/domestic-abuse/" TargetMode="External"/><Relationship Id="rId3" Type="http://schemas.openxmlformats.org/officeDocument/2006/relationships/hyperlink" Target="https://domesticabusecommissioner.uk/wp-content/uploads/2025/01/dac_cjs-report_main_FINAL-DIGITAL.pdf" TargetMode="External"/><Relationship Id="rId7" Type="http://schemas.openxmlformats.org/officeDocument/2006/relationships/hyperlink" Target="http://www.mentalhealth.org.uk" TargetMode="External"/><Relationship Id="rId12" Type="http://schemas.openxmlformats.org/officeDocument/2006/relationships/hyperlink" Target="https://safelives.org.uk/about-domestic-abuse/what-is-domestic-abuse/facts-and-figures/" TargetMode="External"/><Relationship Id="rId2" Type="http://schemas.openxmlformats.org/officeDocument/2006/relationships/hyperlink" Target="https://www.college.police.uk/guidance/vulnerability-related-risks/introduction-vulnerability-related-ris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ssets.publishing.service.gov.uk/media/6849a7b67cba25f610c7db3f/Working_together_to_safeguard_children_2023_-_statutory_guidance.pdf" TargetMode="External"/><Relationship Id="rId11" Type="http://schemas.openxmlformats.org/officeDocument/2006/relationships/hyperlink" Target="https://www.ons.gov.uk/peoplepopulationandcommunity/crimeandjustice/articles/thelastingimpactofviolenceagainstwomenandgirls/2021-11-24" TargetMode="External"/><Relationship Id="rId5" Type="http://schemas.openxmlformats.org/officeDocument/2006/relationships/hyperlink" Target="https://www.legislation.gov.uk/ukpga/2021/17/contents" TargetMode="External"/><Relationship Id="rId10" Type="http://schemas.openxmlformats.org/officeDocument/2006/relationships/hyperlink" Target="http://www.ons.gov.uk" TargetMode="External"/><Relationship Id="rId4" Type="http://schemas.openxmlformats.org/officeDocument/2006/relationships/hyperlink" Target="https://www.ons.gov.uk/peoplepopulationandcommunity/crimeandjustice/bulletins/domesticabuseinenglandandwalesoverview/november2025" TargetMode="External"/><Relationship Id="rId9" Type="http://schemas.openxmlformats.org/officeDocument/2006/relationships/hyperlink" Target="https://www.nspcc.org.uk/keeping-children-safe/types-of-abuse/emotional-abuse/" TargetMode="External"/><Relationship Id="rId14" Type="http://schemas.openxmlformats.org/officeDocument/2006/relationships/hyperlink" Target="https://womensaid.org.uk/information-support/what-is-domestic-abuse/the-impact-of-domestic-abus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0B98925-0550-1AFB-C1DC-02792400FB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812DF1-8C1F-AFC6-1D0F-85B8EE7ECFC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23" r="6250" b="14773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DBFCB27-760B-5FF3-72F5-581461CE16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999" cy="1280160"/>
          </a:xfrm>
          <a:prstGeom prst="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39" y="175146"/>
            <a:ext cx="8196432" cy="96012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800">
                <a:ea typeface="+mj-lt"/>
                <a:cs typeface="+mj-lt"/>
              </a:rPr>
              <a:t>Examine the short-term and long-term psychological, emotional, and social impacts of abuse on victims. How should police working with support services respond to ensure effective safeguarding? </a:t>
            </a:r>
            <a:endParaRPr lang="en-US" sz="1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97152" y="175146"/>
            <a:ext cx="3402123" cy="9601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100000"/>
              </a:lnSpc>
            </a:pPr>
            <a:r>
              <a:rPr lang="en-GB" sz="1300"/>
              <a:t>Name: Olivia John</a:t>
            </a:r>
            <a:endParaRPr lang="en-US" sz="1300"/>
          </a:p>
          <a:p>
            <a:pPr algn="r">
              <a:lnSpc>
                <a:spcPct val="100000"/>
              </a:lnSpc>
            </a:pPr>
            <a:r>
              <a:rPr lang="en-GB" sz="1300"/>
              <a:t>Lecturer: Jane Davies</a:t>
            </a:r>
          </a:p>
          <a:p>
            <a:pPr algn="r">
              <a:lnSpc>
                <a:spcPct val="100000"/>
              </a:lnSpc>
            </a:pPr>
            <a:r>
              <a:rPr lang="en-GB" sz="1300"/>
              <a:t>Module Code: BMPL5015</a:t>
            </a:r>
          </a:p>
          <a:p>
            <a:pPr algn="r">
              <a:lnSpc>
                <a:spcPct val="100000"/>
              </a:lnSpc>
            </a:pPr>
            <a:endParaRPr lang="en-GB" sz="1300" b="1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247DA-9F63-829F-EAE0-520DE83E8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</a:rPr>
              <a:t>What is abuse?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EEDF6-934E-B31F-B1CD-3C94E9B9C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2225217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Abuse on a physical, emotional, or psychic level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Controlling and coercive actions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Physical abuse is not the only kind of abuse.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The concept of a victim in UK law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3CFAC3-3467-1368-A13B-62C383217D38}"/>
              </a:ext>
            </a:extLst>
          </p:cNvPr>
          <p:cNvSpPr txBox="1"/>
          <p:nvPr/>
        </p:nvSpPr>
        <p:spPr>
          <a:xfrm>
            <a:off x="10247490" y="5873280"/>
            <a:ext cx="1949389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(College of Policing, 2021)</a:t>
            </a:r>
            <a:endParaRPr lang="en-US" sz="1200"/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(Domestic Abuse Commissioner, 2025)</a:t>
            </a:r>
            <a:endParaRPr lang="en-GB" sz="1200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2946786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FE676-C475-5820-6F50-282537DB1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SHORT-TERM PSYCHOLOGICAL IMPACTS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FB127-5095-B185-00BE-73FCD2B415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351" y="1719846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Anxiety and fear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Acute stress and shock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</a:rPr>
              <a:t>Panic attacks </a:t>
            </a: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Issues with focus and sleep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E50151-CE1F-257E-22AB-06D413EC0264}"/>
              </a:ext>
            </a:extLst>
          </p:cNvPr>
          <p:cNvSpPr txBox="1"/>
          <p:nvPr/>
        </p:nvSpPr>
        <p:spPr>
          <a:xfrm>
            <a:off x="9239428" y="6205322"/>
            <a:ext cx="2946751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</a:t>
            </a:r>
            <a:r>
              <a:rPr lang="en-GB" sz="1400" b="1" dirty="0">
                <a:latin typeface="Aptos Display"/>
                <a:cs typeface="Times New Roman"/>
              </a:rPr>
              <a:t>Mental Health Foundation, 2023)</a:t>
            </a:r>
          </a:p>
          <a:p>
            <a:pPr marL="171450" indent="-171450">
              <a:buFont typeface="Arial"/>
              <a:buChar char="•"/>
            </a:pPr>
            <a:r>
              <a:rPr lang="en-GB" sz="1400" b="1" dirty="0">
                <a:latin typeface="Aptos Display"/>
                <a:cs typeface="Times New Roman"/>
              </a:rPr>
              <a:t>(Gov.uk, 2021)</a:t>
            </a:r>
            <a:endParaRPr lang="en-GB" sz="1400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107656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649EC-47C2-2AF5-E545-528B53E0E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LONG-TERM PSYCHOLOGICAL IMPACTS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3D5FA-C4A1-2FCF-D615-6B391BD74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816608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Complex trauma and PTSD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Long-term anxiety and depression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Problems with trust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effects on the brain and the control of emotions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9EDD75-4F04-C91C-971D-7046A34FC97A}"/>
              </a:ext>
            </a:extLst>
          </p:cNvPr>
          <p:cNvSpPr txBox="1"/>
          <p:nvPr/>
        </p:nvSpPr>
        <p:spPr>
          <a:xfrm>
            <a:off x="9484168" y="6208459"/>
            <a:ext cx="270816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(Mental Health Foundation, 2023)</a:t>
            </a:r>
            <a:endParaRPr lang="en-US"/>
          </a:p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(Office for National Statistics, 2021)</a:t>
            </a:r>
            <a:endParaRPr lang="en-GB" b="1">
              <a:latin typeface="Aptos Display"/>
            </a:endParaRPr>
          </a:p>
          <a:p>
            <a:endParaRPr lang="en-GB" sz="1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06292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C6B79-6F62-135A-0ECC-B547BC7D9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EMOTIONAL &amp; SOCIAL IMPACTS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892C2-BEF2-4029-52DB-D36FC85F6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19846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Low self-worth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Self-blame and shame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Social exclusion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Relationship challenges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776603-5FC4-2E4C-21C1-6F42855BC72C}"/>
              </a:ext>
            </a:extLst>
          </p:cNvPr>
          <p:cNvSpPr txBox="1"/>
          <p:nvPr/>
        </p:nvSpPr>
        <p:spPr>
          <a:xfrm>
            <a:off x="10303659" y="6229754"/>
            <a:ext cx="252362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(Victim Support, 2024)</a:t>
            </a:r>
            <a:endParaRPr lang="en-US" b="1"/>
          </a:p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</a:t>
            </a:r>
            <a:r>
              <a:rPr lang="en-GB" sz="1200" b="1" err="1">
                <a:latin typeface="Aptos Display"/>
                <a:cs typeface="Times New Roman"/>
              </a:rPr>
              <a:t>SafeLives</a:t>
            </a:r>
            <a:r>
              <a:rPr lang="en-GB" sz="1200" b="1" dirty="0">
                <a:latin typeface="Aptos Display"/>
                <a:cs typeface="Times New Roman"/>
              </a:rPr>
              <a:t>, 2023)</a:t>
            </a:r>
            <a:endParaRPr lang="en-GB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1043779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33B23-8FCD-390B-969B-517639AC4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IMPACT ON CHILDREN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CAEC5-A3A4-2002-9789-FBF0E0AAE4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256" y="1719846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Behavioural and emotional issues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Impact on education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Long-term hazards to mental health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Children are acknowledged as victims.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33C3F4-5A83-EE55-F63F-64308723BCAC}"/>
              </a:ext>
            </a:extLst>
          </p:cNvPr>
          <p:cNvSpPr txBox="1"/>
          <p:nvPr/>
        </p:nvSpPr>
        <p:spPr>
          <a:xfrm>
            <a:off x="10693902" y="6238623"/>
            <a:ext cx="299208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(NSPCC, 2025)</a:t>
            </a:r>
            <a:endParaRPr lang="en-US"/>
          </a:p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(Gov.uk, 2021)</a:t>
            </a:r>
            <a:endParaRPr lang="en-GB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782097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AE9D5F-A92D-76E2-5EBE-C996AF8BB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SCALE OF ABUSE IN THE UK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FBE4A-0525-8575-19AF-A0E0AE3868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07751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Abuse is widespread in the United Kingdom.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Emotional abuse is frequently concealed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Underreporting occurs frequently.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Possibility of recurrent victimisation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0AA02E-3134-4BD8-52EA-BBA1C70B98A3}"/>
              </a:ext>
            </a:extLst>
          </p:cNvPr>
          <p:cNvSpPr txBox="1"/>
          <p:nvPr/>
        </p:nvSpPr>
        <p:spPr>
          <a:xfrm>
            <a:off x="10799204" y="6214252"/>
            <a:ext cx="175293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dirty="0">
                <a:latin typeface="Times New Roman"/>
                <a:cs typeface="Times New Roman"/>
              </a:rPr>
              <a:t>(</a:t>
            </a:r>
            <a:r>
              <a:rPr lang="en-GB" sz="1200" b="1" dirty="0">
                <a:latin typeface="Aptos Display"/>
                <a:cs typeface="Times New Roman"/>
              </a:rPr>
              <a:t>for, 2025)</a:t>
            </a:r>
            <a:endParaRPr lang="en-US" b="1">
              <a:latin typeface="Aptos Display"/>
            </a:endParaRPr>
          </a:p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(NSPCC, 2025)</a:t>
            </a:r>
            <a:endParaRPr lang="en-GB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931473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D539E-F91D-0813-EEB9-C5BE62B9C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LEGISLATION &amp; POLICY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FEC31-9CB5-5DE6-2595-82B8C0A437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19846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The 2021 Domestic Abuse Act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Code of Practice for Victims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Safeguarding responsibilities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Multi-agency accountability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BCC45F-9940-942D-6296-5CCDF0118662}"/>
              </a:ext>
            </a:extLst>
          </p:cNvPr>
          <p:cNvSpPr txBox="1"/>
          <p:nvPr/>
        </p:nvSpPr>
        <p:spPr>
          <a:xfrm>
            <a:off x="10291593" y="6444361"/>
            <a:ext cx="2553851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(HM Government, 2023)</a:t>
            </a:r>
            <a:endParaRPr lang="en-US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1758656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A0649-614B-EB57-4DD3-9E99CA06B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ROLE OF THE POLICE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5C209A-C3D1-4124-0969-DC7959E1E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351" y="1719846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Initial point of interaction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Assess potential vulnerability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Risk evaluation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Making a support service referral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A350AF-19B0-8C46-41CE-9B9FE0B2D47A}"/>
              </a:ext>
            </a:extLst>
          </p:cNvPr>
          <p:cNvSpPr txBox="1"/>
          <p:nvPr/>
        </p:nvSpPr>
        <p:spPr>
          <a:xfrm>
            <a:off x="10167445" y="6332338"/>
            <a:ext cx="202527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400" b="1" dirty="0">
                <a:latin typeface="Aptos Display"/>
                <a:cs typeface="Times New Roman"/>
              </a:rPr>
              <a:t>(College of Policing, 2021)</a:t>
            </a:r>
            <a:endParaRPr lang="en-US" sz="1400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227398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FD950-DE89-C603-C5B5-33288672E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MULTI-AGENCY WORKING</a:t>
            </a:r>
            <a:endParaRPr lang="en-US">
              <a:latin typeface="Aptos Display"/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F829CD-1010-CFF3-A672-89DD7974FD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840798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Multi-Agency Safeguarding Hubs, aka MASH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High-risk cases, aka MARAC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Information sharing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Combined protection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BDAAB9-BED8-914D-C404-AC60B807BE0A}"/>
              </a:ext>
            </a:extLst>
          </p:cNvPr>
          <p:cNvSpPr txBox="1"/>
          <p:nvPr/>
        </p:nvSpPr>
        <p:spPr>
          <a:xfrm>
            <a:off x="10424191" y="6123372"/>
            <a:ext cx="2257952" cy="7386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400" b="1" dirty="0">
                <a:latin typeface="Aptos Display"/>
                <a:cs typeface="Times New Roman"/>
              </a:rPr>
              <a:t>(HM Government, 2023)</a:t>
            </a:r>
            <a:endParaRPr lang="en-US"/>
          </a:p>
          <a:p>
            <a:pPr marL="285750" indent="-285750">
              <a:buFont typeface="Arial"/>
              <a:buChar char="•"/>
            </a:pPr>
            <a:r>
              <a:rPr lang="en-GB" sz="1400" b="1" dirty="0">
                <a:latin typeface="Aptos Display"/>
                <a:cs typeface="Times New Roman"/>
              </a:rPr>
              <a:t>(</a:t>
            </a:r>
            <a:r>
              <a:rPr lang="en-GB" sz="1400" b="1" err="1">
                <a:latin typeface="Aptos Display"/>
                <a:cs typeface="Times New Roman"/>
              </a:rPr>
              <a:t>SafeLives</a:t>
            </a:r>
            <a:r>
              <a:rPr lang="en-GB" sz="1400" b="1" dirty="0">
                <a:latin typeface="Aptos Display"/>
                <a:cs typeface="Times New Roman"/>
              </a:rPr>
              <a:t>, 2023)</a:t>
            </a:r>
            <a:endParaRPr lang="en-GB" sz="1400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2456321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2F7A8-5186-6CE8-9D3B-5416C66C8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SUPPORT SERVICES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9C7D51-4773-8BAF-99EC-580A0EA573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19846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Support for Victims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Advisors for Independent Domestic Violence (IDVAs)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Trauma-informed care in the NHS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Long-term assistance with recovery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59CB78-3EEE-8564-9073-5CE946573967}"/>
              </a:ext>
            </a:extLst>
          </p:cNvPr>
          <p:cNvSpPr txBox="1"/>
          <p:nvPr/>
        </p:nvSpPr>
        <p:spPr>
          <a:xfrm>
            <a:off x="9429605" y="5636606"/>
            <a:ext cx="2553851" cy="61957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5BCC37-B350-A895-ACF4-841F87ABDC2B}"/>
              </a:ext>
            </a:extLst>
          </p:cNvPr>
          <p:cNvSpPr txBox="1"/>
          <p:nvPr/>
        </p:nvSpPr>
        <p:spPr>
          <a:xfrm>
            <a:off x="10061844" y="6335415"/>
            <a:ext cx="2493405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Aptos Display"/>
                <a:cs typeface="Times New Roman"/>
              </a:rPr>
              <a:t>(Victim Support, 2024)</a:t>
            </a:r>
            <a:endParaRPr lang="en-US" b="1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latin typeface="Aptos Display"/>
                <a:cs typeface="Times New Roman"/>
              </a:rPr>
              <a:t>(</a:t>
            </a:r>
            <a:r>
              <a:rPr lang="en-GB" sz="1400" b="1" dirty="0" err="1">
                <a:latin typeface="Aptos Display"/>
                <a:cs typeface="Times New Roman"/>
              </a:rPr>
              <a:t>SafeLives</a:t>
            </a:r>
            <a:r>
              <a:rPr lang="en-GB" sz="1400" b="1" dirty="0">
                <a:latin typeface="Aptos Display"/>
                <a:cs typeface="Times New Roman"/>
              </a:rPr>
              <a:t>, 2023)</a:t>
            </a:r>
            <a:endParaRPr lang="en-GB" sz="1400" b="1" dirty="0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1943639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4EC146-5B7B-C3A2-93C5-3CC8C9E65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BARRIERS TO SUPPORT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CFD85E-4D9B-34E2-3FAE-E8C950AA4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19846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Shame and fear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Reactions to trauma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mistrust of professionals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Realistic obstacles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02DB48-67B8-43F0-6670-BBA4376F7D96}"/>
              </a:ext>
            </a:extLst>
          </p:cNvPr>
          <p:cNvSpPr txBox="1"/>
          <p:nvPr/>
        </p:nvSpPr>
        <p:spPr>
          <a:xfrm>
            <a:off x="9983630" y="6338581"/>
            <a:ext cx="2568963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400" b="1" dirty="0">
                <a:latin typeface="Aptos Display"/>
                <a:cs typeface="Times New Roman"/>
              </a:rPr>
              <a:t>(Gov.uk, 2021)</a:t>
            </a:r>
            <a:endParaRPr lang="en-US" sz="1400" b="1">
              <a:latin typeface="Aptos Display"/>
            </a:endParaRPr>
          </a:p>
          <a:p>
            <a:pPr marL="285750" indent="-285750">
              <a:buFont typeface="Arial"/>
              <a:buChar char="•"/>
            </a:pPr>
            <a:r>
              <a:rPr lang="en-GB" sz="1400" b="1" dirty="0">
                <a:latin typeface="Aptos Display"/>
                <a:cs typeface="Times New Roman"/>
              </a:rPr>
              <a:t>(Victim Support, 2024)</a:t>
            </a:r>
            <a:endParaRPr lang="en-GB" sz="1400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8691436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238F9-9C1B-8807-1D5E-6249AE71B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WHAT WORKS IN PRACTICE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39EFED-2B7D-C663-C6E0-28C6A65C8F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19846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Trauma-informed law enforcement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Early action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Regular follow-up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victim-</a:t>
            </a:r>
            <a:r>
              <a:rPr lang="en-GB" dirty="0" err="1">
                <a:latin typeface="Aptos Display"/>
                <a:ea typeface="+mn-lt"/>
                <a:cs typeface="+mn-lt"/>
              </a:rPr>
              <a:t>centered</a:t>
            </a:r>
            <a:r>
              <a:rPr lang="en-GB" dirty="0">
                <a:latin typeface="Aptos Display"/>
                <a:ea typeface="+mn-lt"/>
                <a:cs typeface="+mn-lt"/>
              </a:rPr>
              <a:t> approach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D5D280-6B33-D299-863E-BBA5EAC3E882}"/>
              </a:ext>
            </a:extLst>
          </p:cNvPr>
          <p:cNvSpPr txBox="1"/>
          <p:nvPr/>
        </p:nvSpPr>
        <p:spPr>
          <a:xfrm>
            <a:off x="9771619" y="6211385"/>
            <a:ext cx="261429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(College of Policing, 2021)</a:t>
            </a:r>
            <a:endParaRPr lang="en-US"/>
          </a:p>
          <a:p>
            <a:pPr marL="171450" indent="-1714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(Domestic Abuse Commissioner, 2025)</a:t>
            </a:r>
            <a:endParaRPr lang="en-GB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8117153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7FC5A-1574-15C1-57AD-DF448E687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  <a:ea typeface="+mj-lt"/>
                <a:cs typeface="+mj-lt"/>
              </a:rPr>
              <a:t>TACKLING REPEAT VICTIMISATION</a:t>
            </a:r>
            <a:endParaRPr lang="en-US">
              <a:latin typeface="Aptos Display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46783-1740-01B0-F8B2-A2A77BB80B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07751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High likelihood of persistent harm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The significance of early protection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Prevention across several agencies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Evidence-based methods</a:t>
            </a:r>
            <a:endParaRPr lang="en-GB">
              <a:latin typeface="Aptos Display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F0D212-04C6-8EFD-5639-2F9C9562A1D0}"/>
              </a:ext>
            </a:extLst>
          </p:cNvPr>
          <p:cNvSpPr txBox="1"/>
          <p:nvPr/>
        </p:nvSpPr>
        <p:spPr>
          <a:xfrm>
            <a:off x="9838096" y="6175069"/>
            <a:ext cx="2704967" cy="67710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(Office for National Statistics, 2021)</a:t>
            </a:r>
            <a:endParaRPr lang="en-US" sz="1200" b="1">
              <a:latin typeface="Aptos Display"/>
            </a:endParaRPr>
          </a:p>
          <a:p>
            <a:pPr marL="285750" indent="-285750">
              <a:buFont typeface="Arial"/>
              <a:buChar char="•"/>
            </a:pPr>
            <a:r>
              <a:rPr lang="en-GB" sz="1200" b="1" dirty="0">
                <a:latin typeface="Aptos Display"/>
                <a:cs typeface="Times New Roman"/>
              </a:rPr>
              <a:t>(</a:t>
            </a:r>
            <a:r>
              <a:rPr lang="en-GB" sz="1200" b="1" dirty="0" err="1">
                <a:latin typeface="Aptos Display"/>
                <a:cs typeface="Times New Roman"/>
              </a:rPr>
              <a:t>SafeLives</a:t>
            </a:r>
            <a:r>
              <a:rPr lang="en-GB" sz="1200" b="1" dirty="0">
                <a:latin typeface="Aptos Display"/>
                <a:cs typeface="Times New Roman"/>
              </a:rPr>
              <a:t>, 2023</a:t>
            </a:r>
            <a:r>
              <a:rPr lang="en-GB" sz="1400" b="1" dirty="0">
                <a:latin typeface="Aptos Display"/>
                <a:cs typeface="Times New Roman"/>
              </a:rPr>
              <a:t>)</a:t>
            </a:r>
            <a:endParaRPr lang="en-GB" sz="1400" b="1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2579147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496DA-F080-3698-4231-619F111AA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ptos Display"/>
              </a:rPr>
              <a:t>Conclusion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30264-4DE5-1DCB-68C4-574D4B5CB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1719846"/>
            <a:ext cx="11155680" cy="37673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ptos Display"/>
                <a:ea typeface="+mn-lt"/>
                <a:cs typeface="+mn-lt"/>
              </a:rPr>
              <a:t>Abuse results in long-term damage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Police are essential in providing protection.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Support services are crucial.</a:t>
            </a:r>
            <a:endParaRPr lang="en-GB">
              <a:latin typeface="Aptos Display"/>
            </a:endParaRPr>
          </a:p>
          <a:p>
            <a:endParaRPr lang="en-GB" dirty="0">
              <a:latin typeface="Aptos Display"/>
            </a:endParaRPr>
          </a:p>
          <a:p>
            <a:r>
              <a:rPr lang="en-GB" dirty="0">
                <a:latin typeface="Aptos Display"/>
                <a:ea typeface="+mn-lt"/>
                <a:cs typeface="+mn-lt"/>
              </a:rPr>
              <a:t>Multi-agency collaboration is most successful.</a:t>
            </a:r>
            <a:endParaRPr lang="en-GB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26784656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7273B-E71E-56C2-B2F3-CBC5EE91C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08" y="752228"/>
            <a:ext cx="11155680" cy="559370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Aptos Display"/>
                <a:cs typeface="Times New Roman"/>
              </a:rPr>
              <a:t>Reference list </a:t>
            </a:r>
          </a:p>
          <a:p>
            <a:r>
              <a:rPr lang="en-GB" sz="1200" dirty="0">
                <a:latin typeface="Aptos Display"/>
                <a:cs typeface="Times New Roman"/>
              </a:rPr>
              <a:t>College of Policing (2021). </a:t>
            </a:r>
            <a:r>
              <a:rPr lang="en-GB" sz="1200" i="1" dirty="0">
                <a:latin typeface="Aptos Display"/>
                <a:cs typeface="Times New Roman"/>
              </a:rPr>
              <a:t>Introduction to Vulnerability-Related Risk</a:t>
            </a:r>
            <a:r>
              <a:rPr lang="en-GB" sz="1200" dirty="0">
                <a:latin typeface="Aptos Display"/>
                <a:cs typeface="Times New Roman"/>
              </a:rPr>
              <a:t>. [online] College of Policing. Available at: </a:t>
            </a:r>
            <a:r>
              <a:rPr lang="en-GB" sz="1200" dirty="0">
                <a:latin typeface="Aptos Display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https://www.college.police.uk/guidance/vulnerability-related-risks/introduction-vulnerability-related-risk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dirty="0">
                <a:latin typeface="Aptos Display"/>
                <a:cs typeface="Times New Roman"/>
              </a:rPr>
              <a:t>Domestic Abuse Commissioner (2025). </a:t>
            </a:r>
            <a:r>
              <a:rPr lang="en-GB" sz="1200" i="1" dirty="0">
                <a:latin typeface="Aptos Display"/>
                <a:cs typeface="Times New Roman"/>
              </a:rPr>
              <a:t>Shifting the Scales Transforming the Criminal Justice Response to Domestic Abuse</a:t>
            </a:r>
            <a:r>
              <a:rPr lang="en-GB" sz="1200" dirty="0">
                <a:latin typeface="Aptos Display"/>
                <a:cs typeface="Times New Roman"/>
              </a:rPr>
              <a:t>. [online] Available at: </a:t>
            </a:r>
            <a:r>
              <a:rPr lang="en-GB" sz="1200" dirty="0">
                <a:latin typeface="Aptos Display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https://domesticabusecommissioner.uk/wp-content/uploads/2025/01/dac_cjs-report_main_FINAL-DIGITAL.pdf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dirty="0">
                <a:latin typeface="Aptos Display"/>
                <a:cs typeface="Times New Roman"/>
              </a:rPr>
              <a:t>for, C. (2025). </a:t>
            </a:r>
            <a:r>
              <a:rPr lang="en-GB" sz="1200" i="1" dirty="0">
                <a:latin typeface="Aptos Display"/>
                <a:cs typeface="Times New Roman"/>
              </a:rPr>
              <a:t>Domestic abuse in England and Wales overview</a:t>
            </a:r>
            <a:r>
              <a:rPr lang="en-GB" sz="1200" dirty="0">
                <a:latin typeface="Aptos Display"/>
                <a:cs typeface="Times New Roman"/>
              </a:rPr>
              <a:t>. [online] Ons.gov.uk. Available at: </a:t>
            </a:r>
            <a:r>
              <a:rPr lang="en-GB" sz="1200" dirty="0">
                <a:latin typeface="Aptos Display"/>
                <a:cs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https://www.ons.gov.uk/peoplepopulationandcommunity/crimeandjustice/bulletins/domesticabuseinenglandandwalesoverview/november2025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dirty="0">
                <a:latin typeface="Aptos Display"/>
                <a:cs typeface="Times New Roman"/>
              </a:rPr>
              <a:t>Gov.uk (2021). </a:t>
            </a:r>
            <a:r>
              <a:rPr lang="en-GB" sz="1200" i="1" dirty="0">
                <a:latin typeface="Aptos Display"/>
                <a:cs typeface="Times New Roman"/>
              </a:rPr>
              <a:t>Domestic Abuse Act 2021</a:t>
            </a:r>
            <a:r>
              <a:rPr lang="en-GB" sz="1200" dirty="0">
                <a:latin typeface="Aptos Display"/>
                <a:cs typeface="Times New Roman"/>
              </a:rPr>
              <a:t>. [online] Legislation.gov.uk. Available at: </a:t>
            </a:r>
            <a:r>
              <a:rPr lang="en-GB" sz="1200" dirty="0">
                <a:latin typeface="Aptos Display"/>
                <a:cs typeface="Times New Roman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https://www.legislation.gov.uk/ukpga/2021/17/contents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dirty="0">
                <a:latin typeface="Aptos Display"/>
                <a:cs typeface="Times New Roman"/>
              </a:rPr>
              <a:t>HM Government (2023). </a:t>
            </a:r>
            <a:r>
              <a:rPr lang="en-GB" sz="1200" i="1" dirty="0">
                <a:latin typeface="Aptos Display"/>
                <a:cs typeface="Times New Roman"/>
              </a:rPr>
              <a:t>Working Together to Safeguard Children 2023</a:t>
            </a:r>
            <a:r>
              <a:rPr lang="en-GB" sz="1200" dirty="0">
                <a:latin typeface="Aptos Display"/>
                <a:cs typeface="Times New Roman"/>
              </a:rPr>
              <a:t>. [online] Available at: </a:t>
            </a:r>
            <a:r>
              <a:rPr lang="en-GB" sz="1200" dirty="0">
                <a:latin typeface="Aptos Display"/>
                <a:cs typeface="Times New Roman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https://assets.publishing.service.gov.uk/media/6849a7b67cba25f610c7db3f/Working_together_to_safeguard_children_2023_-_statutory_guidance.pdf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dirty="0">
                <a:latin typeface="Aptos Display"/>
                <a:cs typeface="Times New Roman"/>
              </a:rPr>
              <a:t>Mental Health Foundation (2023). </a:t>
            </a:r>
            <a:r>
              <a:rPr lang="en-GB" sz="1200" i="1" dirty="0">
                <a:latin typeface="Aptos Display"/>
                <a:cs typeface="Times New Roman"/>
              </a:rPr>
              <a:t>Domestic violence: statistics</a:t>
            </a:r>
            <a:r>
              <a:rPr lang="en-GB" sz="1200" dirty="0">
                <a:latin typeface="Aptos Display"/>
                <a:cs typeface="Times New Roman"/>
              </a:rPr>
              <a:t>. [online] </a:t>
            </a:r>
            <a:r>
              <a:rPr lang="en-GB" sz="1200" dirty="0">
                <a:latin typeface="Aptos Display"/>
                <a:cs typeface="Times New Roman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www.mentalhealth.org.uk</a:t>
            </a:r>
            <a:r>
              <a:rPr lang="en-GB" sz="1200" dirty="0">
                <a:latin typeface="Aptos Display"/>
                <a:cs typeface="Times New Roman"/>
              </a:rPr>
              <a:t>. Available at: </a:t>
            </a:r>
            <a:r>
              <a:rPr lang="en-GB" sz="1200" dirty="0">
                <a:latin typeface="Aptos Display"/>
                <a:cs typeface="Times New Roman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https://www.mentalhealth.org.uk/explore-mental-health/statistics/domestic-violence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dirty="0">
                <a:latin typeface="Aptos Display"/>
                <a:cs typeface="Times New Roman"/>
              </a:rPr>
              <a:t>NSPCC (2025). </a:t>
            </a:r>
            <a:r>
              <a:rPr lang="en-GB" sz="1200" i="1" dirty="0">
                <a:latin typeface="Aptos Display"/>
                <a:cs typeface="Times New Roman"/>
              </a:rPr>
              <a:t>Emotional abuse</a:t>
            </a:r>
            <a:r>
              <a:rPr lang="en-GB" sz="1200" dirty="0">
                <a:latin typeface="Aptos Display"/>
                <a:cs typeface="Times New Roman"/>
              </a:rPr>
              <a:t>. [online] NSPCC. Available at: </a:t>
            </a:r>
            <a:r>
              <a:rPr lang="en-GB" sz="1200" dirty="0">
                <a:latin typeface="Aptos Display"/>
                <a:cs typeface="Times New Roman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https://www.nspcc.org.uk/keeping-children-safe/types-of-abuse/emotional-abuse/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dirty="0">
                <a:latin typeface="Aptos Display"/>
                <a:cs typeface="Times New Roman"/>
              </a:rPr>
              <a:t>Office for National Statistics (2021). </a:t>
            </a:r>
            <a:r>
              <a:rPr lang="en-GB" sz="1200" i="1" dirty="0">
                <a:latin typeface="Aptos Display"/>
                <a:cs typeface="Times New Roman"/>
              </a:rPr>
              <a:t>The Lasting Impact of Violence against Women and Girls - Office for National Statistics</a:t>
            </a:r>
            <a:r>
              <a:rPr lang="en-GB" sz="1200" dirty="0">
                <a:latin typeface="Aptos Display"/>
                <a:cs typeface="Times New Roman"/>
              </a:rPr>
              <a:t>. [online] </a:t>
            </a:r>
            <a:r>
              <a:rPr lang="en-GB" sz="1200" dirty="0">
                <a:latin typeface="Aptos Display"/>
                <a:cs typeface="Times New Roman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www.ons.gov.uk</a:t>
            </a:r>
            <a:r>
              <a:rPr lang="en-GB" sz="1200" dirty="0">
                <a:latin typeface="Aptos Display"/>
                <a:cs typeface="Times New Roman"/>
              </a:rPr>
              <a:t>. Available at: </a:t>
            </a:r>
            <a:r>
              <a:rPr lang="en-GB" sz="1200" dirty="0">
                <a:latin typeface="Aptos Display"/>
                <a:cs typeface="Times New Roman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https://www.ons.gov.uk/peoplepopulationandcommunity/crimeandjustice/articles/thelastingimpactofviolenceagainstwomenandgirls/2021-11-24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err="1">
                <a:latin typeface="Aptos Display"/>
                <a:cs typeface="Times New Roman"/>
              </a:rPr>
              <a:t>SafeLives</a:t>
            </a:r>
            <a:r>
              <a:rPr lang="en-GB" sz="1200" dirty="0">
                <a:latin typeface="Aptos Display"/>
                <a:cs typeface="Times New Roman"/>
              </a:rPr>
              <a:t> (2023). </a:t>
            </a:r>
            <a:r>
              <a:rPr lang="en-GB" sz="1200" i="1" dirty="0">
                <a:latin typeface="Aptos Display"/>
                <a:cs typeface="Times New Roman"/>
              </a:rPr>
              <a:t>Facts and figures</a:t>
            </a:r>
            <a:r>
              <a:rPr lang="en-GB" sz="1200" dirty="0">
                <a:latin typeface="Aptos Display"/>
                <a:cs typeface="Times New Roman"/>
              </a:rPr>
              <a:t>. [online] </a:t>
            </a:r>
            <a:r>
              <a:rPr lang="en-GB" sz="1200" err="1">
                <a:latin typeface="Aptos Display"/>
                <a:cs typeface="Times New Roman"/>
              </a:rPr>
              <a:t>SafeLives</a:t>
            </a:r>
            <a:r>
              <a:rPr lang="en-GB" sz="1200" dirty="0">
                <a:latin typeface="Aptos Display"/>
                <a:cs typeface="Times New Roman"/>
              </a:rPr>
              <a:t>. Available at: </a:t>
            </a:r>
            <a:r>
              <a:rPr lang="en-GB" sz="1200" dirty="0">
                <a:latin typeface="Aptos Display"/>
                <a:cs typeface="Times New Roman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https://safelives.org.uk/about-domestic-abuse/what-is-domestic-abuse/facts-and-figures/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dirty="0">
                <a:latin typeface="Aptos Display"/>
                <a:cs typeface="Times New Roman"/>
              </a:rPr>
              <a:t>Victim Support (2024). </a:t>
            </a:r>
            <a:r>
              <a:rPr lang="en-GB" sz="1200" i="1" dirty="0">
                <a:latin typeface="Aptos Display"/>
                <a:cs typeface="Times New Roman"/>
              </a:rPr>
              <a:t>Domestic abuse</a:t>
            </a:r>
            <a:r>
              <a:rPr lang="en-GB" sz="1200" dirty="0">
                <a:latin typeface="Aptos Display"/>
                <a:cs typeface="Times New Roman"/>
              </a:rPr>
              <a:t>. [online] Victim Support. Available at: </a:t>
            </a:r>
            <a:r>
              <a:rPr lang="en-GB" sz="1200" dirty="0">
                <a:latin typeface="Aptos Display"/>
                <a:cs typeface="Times New Roman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https://www.victimsupport.org.uk/crime-info/types-crime/domestic-abuse/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r>
              <a:rPr lang="en-GB" sz="1200" dirty="0">
                <a:latin typeface="Aptos Display"/>
                <a:cs typeface="Times New Roman"/>
              </a:rPr>
              <a:t>Women’s Aid Federation of England (2024). </a:t>
            </a:r>
            <a:r>
              <a:rPr lang="en-GB" sz="1200" i="1" dirty="0">
                <a:latin typeface="Aptos Display"/>
                <a:cs typeface="Times New Roman"/>
              </a:rPr>
              <a:t>The impact of domestic abuse - Women’s Aid</a:t>
            </a:r>
            <a:r>
              <a:rPr lang="en-GB" sz="1200" dirty="0">
                <a:latin typeface="Aptos Display"/>
                <a:cs typeface="Times New Roman"/>
              </a:rPr>
              <a:t>. [online] Women’s Aid. Available at: </a:t>
            </a:r>
            <a:r>
              <a:rPr lang="en-GB" sz="1200" dirty="0">
                <a:latin typeface="Aptos Display"/>
                <a:cs typeface="Times New Roman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https://womensaid.org.uk/information-support/what-is-domestic-abuse/the-impact-of-domestic-abuse/</a:t>
            </a:r>
            <a:r>
              <a:rPr lang="en-GB" sz="1200" dirty="0">
                <a:latin typeface="Aptos Display"/>
                <a:cs typeface="Times New Roman"/>
              </a:rPr>
              <a:t>.</a:t>
            </a:r>
            <a:endParaRPr lang="en-GB">
              <a:latin typeface="Aptos Display"/>
            </a:endParaRPr>
          </a:p>
          <a:p>
            <a:endParaRPr lang="en-GB" sz="1100" dirty="0">
              <a:latin typeface="Aptos Display"/>
            </a:endParaRPr>
          </a:p>
        </p:txBody>
      </p:sp>
    </p:spTree>
    <p:extLst>
      <p:ext uri="{BB962C8B-B14F-4D97-AF65-F5344CB8AC3E}">
        <p14:creationId xmlns:p14="http://schemas.microsoft.com/office/powerpoint/2010/main" val="3336988803"/>
      </p:ext>
    </p:extLst>
  </p:cSld>
  <p:clrMapOvr>
    <a:masterClrMapping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GestaltVTI</vt:lpstr>
      <vt:lpstr>Examine the short-term and long-term psychological, emotional, and social impacts of abuse on victims. How should police working with support services respond to ensure effective safeguarding? </vt:lpstr>
      <vt:lpstr>What is abuse?</vt:lpstr>
      <vt:lpstr>SHORT-TERM PSYCHOLOGICAL IMPACTS</vt:lpstr>
      <vt:lpstr>LONG-TERM PSYCHOLOGICAL IMPACTS</vt:lpstr>
      <vt:lpstr>EMOTIONAL &amp; SOCIAL IMPACTS</vt:lpstr>
      <vt:lpstr>IMPACT ON CHILDREN</vt:lpstr>
      <vt:lpstr>SCALE OF ABUSE IN THE UK</vt:lpstr>
      <vt:lpstr>LEGISLATION &amp; POLICY</vt:lpstr>
      <vt:lpstr>ROLE OF THE POLICE</vt:lpstr>
      <vt:lpstr>MULTI-AGENCY WORKING</vt:lpstr>
      <vt:lpstr>SUPPORT SERVICES</vt:lpstr>
      <vt:lpstr>BARRIERS TO SUPPORT</vt:lpstr>
      <vt:lpstr>WHAT WORKS IN PRACTICE</vt:lpstr>
      <vt:lpstr>TACKLING REPEAT VICTIMISATION</vt:lpstr>
      <vt:lpstr>Conclusion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249</cp:revision>
  <dcterms:created xsi:type="dcterms:W3CDTF">2026-01-08T12:07:45Z</dcterms:created>
  <dcterms:modified xsi:type="dcterms:W3CDTF">2026-01-08T14:11:18Z</dcterms:modified>
</cp:coreProperties>
</file>