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metadata" ContentType="application/binary"/>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 uri="http://customooxmlschemas.google.com/">
      <go:slidesCustomData xmlns="" xmlns:mc="http://schemas.openxmlformats.org/markup-compatibility/2006" xmlns:mv="urn:schemas-microsoft-com:mac:vml"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xmlns:go="http://customooxmlschemas.google.com/" r:id="rId13" roundtripDataSignature="AMtx7mitbVJq0Yyr1A+o56YlyYOIh7rpPA=="/>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3" d="100"/>
          <a:sy n="63" d="100"/>
        </p:scale>
        <p:origin x="783"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customschemas.google.com/relationships/presentationmetadata" Target="metadata"/><Relationship Id="rId3" Type="http://schemas.openxmlformats.org/officeDocument/2006/relationships/slide" Target="slides/slide2.xml"/><Relationship Id="rId7" Type="http://schemas.openxmlformats.org/officeDocument/2006/relationships/slide" Target="slides/slide6.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Google Shape;3;n"/>
          <p:cNvSpPr txBox="1">
            <a:spLocks noGrp="1"/>
          </p:cNvSpPr>
          <p:nvPr>
            <p:ph type="hdr" idx="2"/>
          </p:nvPr>
        </p:nvSpPr>
        <p:spPr>
          <a:xfrm>
            <a:off x="0" y="0"/>
            <a:ext cx="2971800" cy="458788"/>
          </a:xfrm>
          <a:prstGeom prst="rect">
            <a:avLst/>
          </a:prstGeom>
          <a:noFill/>
          <a:ln>
            <a:noFill/>
          </a:ln>
        </p:spPr>
        <p:txBody>
          <a:bodyPr spcFirstLastPara="1" wrap="square" lIns="91425" tIns="45700" rIns="91425" bIns="45700" anchor="t"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4" name="Google Shape;4;n"/>
          <p:cNvSpPr txBox="1">
            <a:spLocks noGrp="1"/>
          </p:cNvSpPr>
          <p:nvPr>
            <p:ph type="dt" idx="10"/>
          </p:nvPr>
        </p:nvSpPr>
        <p:spPr>
          <a:xfrm>
            <a:off x="3884613" y="0"/>
            <a:ext cx="2971800" cy="458788"/>
          </a:xfrm>
          <a:prstGeom prst="rect">
            <a:avLst/>
          </a:prstGeom>
          <a:noFill/>
          <a:ln>
            <a:noFill/>
          </a:ln>
        </p:spPr>
        <p:txBody>
          <a:bodyPr spcFirstLastPara="1" wrap="square" lIns="91425" tIns="45700" rIns="91425" bIns="45700" anchor="t" anchorCtr="0">
            <a:noAutofit/>
          </a:bodyPr>
          <a:lstStyle>
            <a:lvl1pPr marR="0" lvl="0" algn="r"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5" name="Google Shape;5;n"/>
          <p:cNvSpPr>
            <a:spLocks noGrp="1" noRot="1" noChangeAspect="1"/>
          </p:cNvSpPr>
          <p:nvPr>
            <p:ph type="sldImg" idx="3"/>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 name="Google Shape;6;n"/>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lvl1pPr marL="457200" marR="0" lvl="0"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L="914400" marR="0" lvl="1"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2pPr>
            <a:lvl3pPr marL="1371600" marR="0" lvl="2"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3pPr>
            <a:lvl4pPr marL="1828800" marR="0" lvl="3"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4pPr>
            <a:lvl5pPr marL="2286000" marR="0" lvl="4"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5pPr>
            <a:lvl6pPr marL="2743200" marR="0" lvl="5"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6pPr>
            <a:lvl7pPr marL="3200400" marR="0" lvl="6"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7pPr>
            <a:lvl8pPr marL="3657600" marR="0" lvl="7"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8pPr>
            <a:lvl9pPr marL="4114800" marR="0" lvl="8" indent="-22860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9pPr>
          </a:lstStyle>
          <a:p>
            <a:endParaRPr/>
          </a:p>
        </p:txBody>
      </p:sp>
      <p:sp>
        <p:nvSpPr>
          <p:cNvPr id="7" name="Google Shape;7;n"/>
          <p:cNvSpPr txBox="1">
            <a:spLocks noGrp="1"/>
          </p:cNvSpPr>
          <p:nvPr>
            <p:ph type="ftr" idx="11"/>
          </p:nvPr>
        </p:nvSpPr>
        <p:spPr>
          <a:xfrm>
            <a:off x="0" y="8685213"/>
            <a:ext cx="2971800" cy="458787"/>
          </a:xfrm>
          <a:prstGeom prst="rect">
            <a:avLst/>
          </a:prstGeom>
          <a:noFill/>
          <a:ln>
            <a:noFill/>
          </a:ln>
        </p:spPr>
        <p:txBody>
          <a:bodyPr spcFirstLastPara="1" wrap="square" lIns="91425" tIns="45700" rIns="91425" bIns="45700" anchor="b"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dk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dk1"/>
                </a:solidFill>
                <a:latin typeface="Calibri"/>
                <a:ea typeface="Calibri"/>
                <a:cs typeface="Calibri"/>
                <a:sym typeface="Calibri"/>
              </a:defRPr>
            </a:lvl9pPr>
          </a:lstStyle>
          <a:p>
            <a:endParaRPr/>
          </a:p>
        </p:txBody>
      </p:sp>
      <p:sp>
        <p:nvSpPr>
          <p:cNvPr id="8" name="Google Shape;8;n"/>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marR="0" lvl="0" indent="0" algn="r" rtl="0">
              <a:lnSpc>
                <a:spcPct val="100000"/>
              </a:lnSpc>
              <a:spcBef>
                <a:spcPts val="0"/>
              </a:spcBef>
              <a:spcAft>
                <a:spcPts val="0"/>
              </a:spcAft>
              <a:buClr>
                <a:srgbClr val="000000"/>
              </a:buClr>
              <a:buSzPts val="1200"/>
              <a:buFont typeface="Arial"/>
              <a:buNone/>
            </a:pPr>
            <a:fld id="{00000000-1234-1234-1234-123412341234}" type="slidenum">
              <a:rPr lang="en-US" sz="1200" b="0" i="0" u="none" strike="noStrike" cap="none">
                <a:solidFill>
                  <a:schemeClr val="dk1"/>
                </a:solidFill>
                <a:latin typeface="Calibri"/>
                <a:ea typeface="Calibri"/>
                <a:cs typeface="Calibri"/>
                <a:sym typeface="Calibri"/>
              </a:rPr>
              <a:t>‹#›</a:t>
            </a:fld>
            <a:endParaRPr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
        <p:cNvGrpSpPr/>
        <p:nvPr/>
      </p:nvGrpSpPr>
      <p:grpSpPr>
        <a:xfrm>
          <a:off x="0" y="0"/>
          <a:ext cx="0" cy="0"/>
          <a:chOff x="0" y="0"/>
          <a:chExt cx="0" cy="0"/>
        </a:xfrm>
      </p:grpSpPr>
      <p:sp>
        <p:nvSpPr>
          <p:cNvPr id="33" name="Google Shape;33;p1: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34" name="Google Shape;34;p1: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0"/>
        <p:cNvGrpSpPr/>
        <p:nvPr/>
      </p:nvGrpSpPr>
      <p:grpSpPr>
        <a:xfrm>
          <a:off x="0" y="0"/>
          <a:ext cx="0" cy="0"/>
          <a:chOff x="0" y="0"/>
          <a:chExt cx="0" cy="0"/>
        </a:xfrm>
      </p:grpSpPr>
      <p:sp>
        <p:nvSpPr>
          <p:cNvPr id="41" name="Google Shape;41;p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42" name="Google Shape;42;p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a:latin typeface="Times New Roman"/>
                <a:ea typeface="Times New Roman"/>
                <a:cs typeface="Times New Roman"/>
                <a:sym typeface="Times New Roman"/>
              </a:rPr>
              <a:t>Freud considered that human conduct could be explained by a combination of formative experiences, intuitive intrapsychic processes, and interpersonal trust. As per Carlson and Buskist (2013), Ideas and impressions are the little-known quantity of mental activity that makes up consciousness.  Things that we could be cognizant of if we wished or tried are in the preconscious. The unconscious consists of things we are unaware of and unable to become aware of, such as impulses and deeply buried memories. According to the widely recognized definition of the psychodynamic approach, psychological forces influence individual choices.</a:t>
            </a:r>
            <a:endParaRPr/>
          </a:p>
        </p:txBody>
      </p:sp>
      <p:sp>
        <p:nvSpPr>
          <p:cNvPr id="43" name="Google Shape;43;p3: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fld id="{00000000-1234-1234-1234-123412341234}" type="slidenum">
              <a:rPr lang="en-US" sz="1200"/>
              <a:t>2</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4: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52" name="Google Shape;52;p4: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Fulmer (2018) claims that a modernized psychoanalytic perspective has a lot to contribute to the psychological disciplines, including applicability to clinical practice, personality theory, and cross-cultural research. Many modern therapy techniques concentrate on minimizing or getting rid of a problem's consequences. In fact, cognitive behavioral therapy helps those who struggle with anxiety alleviate their difficulties.</a:t>
            </a:r>
            <a:endParaRPr/>
          </a:p>
        </p:txBody>
      </p:sp>
      <p:sp>
        <p:nvSpPr>
          <p:cNvPr id="53" name="Google Shape;53;p4: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fld id="{00000000-1234-1234-1234-123412341234}" type="slidenum">
              <a:rPr lang="en-US" sz="1200"/>
              <a:t>3</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0"/>
        <p:cNvGrpSpPr/>
        <p:nvPr/>
      </p:nvGrpSpPr>
      <p:grpSpPr>
        <a:xfrm>
          <a:off x="0" y="0"/>
          <a:ext cx="0" cy="0"/>
          <a:chOff x="0" y="0"/>
          <a:chExt cx="0" cy="0"/>
        </a:xfrm>
      </p:grpSpPr>
      <p:sp>
        <p:nvSpPr>
          <p:cNvPr id="61" name="Google Shape;61;p5: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62" name="Google Shape;62;p5: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Clients learn more about themselves and improve their decision-making skills by discussing these feelings and behaviors with a social worker. In social work, the psychodynamic theory offers a conceptual framework for comprehending seemingly unconnected symptoms or behavioral patterns. Social workers have a method to treat all of the client's problems thanks to the conceptual framework</a:t>
            </a:r>
            <a:endParaRPr/>
          </a:p>
        </p:txBody>
      </p:sp>
      <p:sp>
        <p:nvSpPr>
          <p:cNvPr id="63" name="Google Shape;63;p5: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fld id="{00000000-1234-1234-1234-123412341234}" type="slidenum">
              <a:rPr lang="en-US" sz="1200"/>
              <a:t>4</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7: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71" name="Google Shape;71;p7: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As per Forrester </a:t>
            </a:r>
            <a:r>
              <a:rPr lang="en-US" i="1"/>
              <a:t>et al</a:t>
            </a:r>
            <a:r>
              <a:rPr lang="en-US"/>
              <a:t>. (2019), where professionals visit families more frequently, there were higher correlations between skills and results. A social worker will often assist the family in setting goals and creating a plan to address the issues once a psychologist has used psychology to identify the family's difficulties. Whether or not the family's issues are the result of the entire family or simply one individual, this frequently entails participation from the entire family.</a:t>
            </a:r>
            <a:endParaRPr/>
          </a:p>
        </p:txBody>
      </p:sp>
      <p:sp>
        <p:nvSpPr>
          <p:cNvPr id="72" name="Google Shape;72;p7: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fld id="{00000000-1234-1234-1234-123412341234}" type="slidenum">
              <a:rPr lang="en-US" sz="1200"/>
              <a:t>5</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2"/>
        <p:cNvGrpSpPr/>
        <p:nvPr/>
      </p:nvGrpSpPr>
      <p:grpSpPr>
        <a:xfrm>
          <a:off x="0" y="0"/>
          <a:ext cx="0" cy="0"/>
          <a:chOff x="0" y="0"/>
          <a:chExt cx="0" cy="0"/>
        </a:xfrm>
      </p:grpSpPr>
      <p:sp>
        <p:nvSpPr>
          <p:cNvPr id="83" name="Google Shape;83;p8: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84" name="Google Shape;84;p8: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r>
              <a:rPr lang="en-US"/>
              <a:t>A father has seen a drop in his daughter's mood and academic performance. She frequently spends many days away from home and has become sulky and disrespectful lately. A family social worker can assist the family in locating family therapy services. He uses psychology to investigate and assess human behavior in his assessment and intervention. When trying to alter someone's attitude through functional or behavior modification, a social worker needs to seek support from psychology.</a:t>
            </a:r>
            <a:endParaRPr/>
          </a:p>
        </p:txBody>
      </p:sp>
      <p:sp>
        <p:nvSpPr>
          <p:cNvPr id="85" name="Google Shape;85;p8: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fld id="{00000000-1234-1234-1234-123412341234}" type="slidenum">
              <a:rPr lang="en-US" sz="1200"/>
              <a:t>6</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Google Shape;93;p12: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
        <p:nvSpPr>
          <p:cNvPr id="94" name="Google Shape;94;p12: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95" name="Google Shape;95;p12:notes"/>
          <p:cNvSpPr txBox="1">
            <a:spLocks noGrp="1"/>
          </p:cNvSpPr>
          <p:nvPr>
            <p:ph type="sldNum" idx="12"/>
          </p:nvPr>
        </p:nvSpPr>
        <p:spPr>
          <a:xfrm>
            <a:off x="3884613" y="8685213"/>
            <a:ext cx="2971800" cy="458787"/>
          </a:xfrm>
          <a:prstGeom prst="rect">
            <a:avLst/>
          </a:prstGeom>
          <a:noFill/>
          <a:ln>
            <a:noFill/>
          </a:ln>
        </p:spPr>
        <p:txBody>
          <a:bodyPr spcFirstLastPara="1" wrap="square" lIns="91425" tIns="45700" rIns="91425" bIns="45700" anchor="b" anchorCtr="0">
            <a:noAutofit/>
          </a:bodyPr>
          <a:lstStyle/>
          <a:p>
            <a:pPr marL="0" lvl="0" indent="0" algn="r" rtl="0">
              <a:lnSpc>
                <a:spcPct val="100000"/>
              </a:lnSpc>
              <a:spcBef>
                <a:spcPts val="0"/>
              </a:spcBef>
              <a:spcAft>
                <a:spcPts val="0"/>
              </a:spcAft>
              <a:buSzPts val="1200"/>
              <a:buNone/>
            </a:pPr>
            <a:fld id="{00000000-1234-1234-1234-123412341234}" type="slidenum">
              <a:rPr lang="en-US" sz="1200"/>
              <a:t>7</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1"/>
        <p:cNvGrpSpPr/>
        <p:nvPr/>
      </p:nvGrpSpPr>
      <p:grpSpPr>
        <a:xfrm>
          <a:off x="0" y="0"/>
          <a:ext cx="0" cy="0"/>
          <a:chOff x="0" y="0"/>
          <a:chExt cx="0" cy="0"/>
        </a:xfrm>
      </p:grpSpPr>
      <p:sp>
        <p:nvSpPr>
          <p:cNvPr id="102" name="Google Shape;102;p13:notes"/>
          <p:cNvSpPr txBox="1">
            <a:spLocks noGrp="1"/>
          </p:cNvSpPr>
          <p:nvPr>
            <p:ph type="body" idx="1"/>
          </p:nvPr>
        </p:nvSpPr>
        <p:spPr>
          <a:xfrm>
            <a:off x="685800" y="4400550"/>
            <a:ext cx="5486400" cy="3600450"/>
          </a:xfrm>
          <a:prstGeom prst="rect">
            <a:avLst/>
          </a:prstGeom>
          <a:noFill/>
          <a:ln>
            <a:noFill/>
          </a:ln>
        </p:spPr>
        <p:txBody>
          <a:bodyPr spcFirstLastPara="1" wrap="square" lIns="91425" tIns="45700" rIns="91425" bIns="45700" anchor="t" anchorCtr="0">
            <a:noAutofit/>
          </a:bodyPr>
          <a:lstStyle/>
          <a:p>
            <a:pPr marL="0" lvl="0" indent="0" algn="l" rtl="0">
              <a:lnSpc>
                <a:spcPct val="100000"/>
              </a:lnSpc>
              <a:spcBef>
                <a:spcPts val="0"/>
              </a:spcBef>
              <a:spcAft>
                <a:spcPts val="0"/>
              </a:spcAft>
              <a:buSzPts val="1400"/>
              <a:buNone/>
            </a:pPr>
            <a:endParaRPr/>
          </a:p>
        </p:txBody>
      </p:sp>
      <p:sp>
        <p:nvSpPr>
          <p:cNvPr id="103" name="Google Shape;103;p13:notes"/>
          <p:cNvSpPr>
            <a:spLocks noGrp="1" noRot="1" noChangeAspect="1"/>
          </p:cNvSpPr>
          <p:nvPr>
            <p:ph type="sldImg" idx="2"/>
          </p:nvPr>
        </p:nvSpPr>
        <p:spPr>
          <a:xfrm>
            <a:off x="685800" y="1143000"/>
            <a:ext cx="5486400" cy="3086100"/>
          </a:xfrm>
          <a:custGeom>
            <a:avLst/>
            <a:gdLst/>
            <a:ahLst/>
            <a:cxnLst/>
            <a:rect l="l" t="t" r="r" b="b"/>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sm" len="sm"/>
            <a:tailEnd type="none" w="sm" len="sm"/>
          </a:ln>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15"/>
        <p:cNvGrpSpPr/>
        <p:nvPr/>
      </p:nvGrpSpPr>
      <p:grpSpPr>
        <a:xfrm>
          <a:off x="0" y="0"/>
          <a:ext cx="0" cy="0"/>
          <a:chOff x="0" y="0"/>
          <a:chExt cx="0" cy="0"/>
        </a:xfrm>
      </p:grpSpPr>
      <p:sp>
        <p:nvSpPr>
          <p:cNvPr id="16" name="Google Shape;16;p17"/>
          <p:cNvSpPr txBox="1">
            <a:spLocks noGrp="1"/>
          </p:cNvSpPr>
          <p:nvPr>
            <p:ph type="ctrTitle"/>
          </p:nvPr>
        </p:nvSpPr>
        <p:spPr>
          <a:xfrm>
            <a:off x="1524000" y="1122363"/>
            <a:ext cx="9144000" cy="2387600"/>
          </a:xfrm>
          <a:prstGeom prst="rect">
            <a:avLst/>
          </a:prstGeom>
          <a:noFill/>
          <a:ln>
            <a:noFill/>
          </a:ln>
        </p:spPr>
        <p:txBody>
          <a:bodyPr spcFirstLastPara="1" wrap="square" lIns="91425" tIns="45700" rIns="91425" bIns="45700" anchor="b" anchorCtr="0">
            <a:normAutofit/>
          </a:bodyPr>
          <a:lstStyle>
            <a:lvl1pPr lvl="0" algn="ctr">
              <a:lnSpc>
                <a:spcPct val="90000"/>
              </a:lnSpc>
              <a:spcBef>
                <a:spcPts val="0"/>
              </a:spcBef>
              <a:spcAft>
                <a:spcPts val="0"/>
              </a:spcAft>
              <a:buClr>
                <a:schemeClr val="lt1"/>
              </a:buClr>
              <a:buSzPts val="6000"/>
              <a:buFont typeface="Calibri"/>
              <a:buNone/>
              <a:defRPr sz="6000"/>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7" name="Google Shape;17;p17"/>
          <p:cNvSpPr txBox="1">
            <a:spLocks noGrp="1"/>
          </p:cNvSpPr>
          <p:nvPr>
            <p:ph type="subTitle" idx="1"/>
          </p:nvPr>
        </p:nvSpPr>
        <p:spPr>
          <a:xfrm>
            <a:off x="1524000" y="3602038"/>
            <a:ext cx="9144000" cy="1655762"/>
          </a:xfrm>
          <a:prstGeom prst="rect">
            <a:avLst/>
          </a:prstGeom>
          <a:noFill/>
          <a:ln>
            <a:noFill/>
          </a:ln>
        </p:spPr>
        <p:txBody>
          <a:bodyPr spcFirstLastPara="1" wrap="square" lIns="91425" tIns="45700" rIns="91425" bIns="45700" anchor="t" anchorCtr="0">
            <a:normAutofit/>
          </a:bodyPr>
          <a:lstStyle>
            <a:lvl1pPr lvl="0" algn="ctr">
              <a:lnSpc>
                <a:spcPct val="90000"/>
              </a:lnSpc>
              <a:spcBef>
                <a:spcPts val="1000"/>
              </a:spcBef>
              <a:spcAft>
                <a:spcPts val="0"/>
              </a:spcAft>
              <a:buClr>
                <a:schemeClr val="lt1"/>
              </a:buClr>
              <a:buSzPts val="2400"/>
              <a:buNone/>
              <a:defRPr sz="2400"/>
            </a:lvl1pPr>
            <a:lvl2pPr lvl="1" algn="ctr">
              <a:lnSpc>
                <a:spcPct val="90000"/>
              </a:lnSpc>
              <a:spcBef>
                <a:spcPts val="500"/>
              </a:spcBef>
              <a:spcAft>
                <a:spcPts val="0"/>
              </a:spcAft>
              <a:buClr>
                <a:schemeClr val="lt1"/>
              </a:buClr>
              <a:buSzPts val="2000"/>
              <a:buNone/>
              <a:defRPr sz="2000"/>
            </a:lvl2pPr>
            <a:lvl3pPr lvl="2" algn="ctr">
              <a:lnSpc>
                <a:spcPct val="90000"/>
              </a:lnSpc>
              <a:spcBef>
                <a:spcPts val="500"/>
              </a:spcBef>
              <a:spcAft>
                <a:spcPts val="0"/>
              </a:spcAft>
              <a:buClr>
                <a:schemeClr val="lt1"/>
              </a:buClr>
              <a:buSzPts val="1800"/>
              <a:buNone/>
              <a:defRPr sz="1800"/>
            </a:lvl3pPr>
            <a:lvl4pPr lvl="3" algn="ctr">
              <a:lnSpc>
                <a:spcPct val="90000"/>
              </a:lnSpc>
              <a:spcBef>
                <a:spcPts val="500"/>
              </a:spcBef>
              <a:spcAft>
                <a:spcPts val="0"/>
              </a:spcAft>
              <a:buClr>
                <a:schemeClr val="lt1"/>
              </a:buClr>
              <a:buSzPts val="1600"/>
              <a:buNone/>
              <a:defRPr sz="1600"/>
            </a:lvl4pPr>
            <a:lvl5pPr lvl="4" algn="ctr">
              <a:lnSpc>
                <a:spcPct val="90000"/>
              </a:lnSpc>
              <a:spcBef>
                <a:spcPts val="500"/>
              </a:spcBef>
              <a:spcAft>
                <a:spcPts val="0"/>
              </a:spcAft>
              <a:buClr>
                <a:schemeClr val="lt1"/>
              </a:buClr>
              <a:buSzPts val="1600"/>
              <a:buNone/>
              <a:defRPr sz="1600"/>
            </a:lvl5pPr>
            <a:lvl6pPr lvl="5" algn="ctr">
              <a:lnSpc>
                <a:spcPct val="90000"/>
              </a:lnSpc>
              <a:spcBef>
                <a:spcPts val="500"/>
              </a:spcBef>
              <a:spcAft>
                <a:spcPts val="0"/>
              </a:spcAft>
              <a:buClr>
                <a:schemeClr val="lt1"/>
              </a:buClr>
              <a:buSzPts val="1600"/>
              <a:buNone/>
              <a:defRPr sz="1600"/>
            </a:lvl6pPr>
            <a:lvl7pPr lvl="6" algn="ctr">
              <a:lnSpc>
                <a:spcPct val="90000"/>
              </a:lnSpc>
              <a:spcBef>
                <a:spcPts val="500"/>
              </a:spcBef>
              <a:spcAft>
                <a:spcPts val="0"/>
              </a:spcAft>
              <a:buClr>
                <a:schemeClr val="lt1"/>
              </a:buClr>
              <a:buSzPts val="1600"/>
              <a:buNone/>
              <a:defRPr sz="1600"/>
            </a:lvl7pPr>
            <a:lvl8pPr lvl="7" algn="ctr">
              <a:lnSpc>
                <a:spcPct val="90000"/>
              </a:lnSpc>
              <a:spcBef>
                <a:spcPts val="500"/>
              </a:spcBef>
              <a:spcAft>
                <a:spcPts val="0"/>
              </a:spcAft>
              <a:buClr>
                <a:schemeClr val="lt1"/>
              </a:buClr>
              <a:buSzPts val="1600"/>
              <a:buNone/>
              <a:defRPr sz="1600"/>
            </a:lvl8pPr>
            <a:lvl9pPr lvl="8" algn="ctr">
              <a:lnSpc>
                <a:spcPct val="90000"/>
              </a:lnSpc>
              <a:spcBef>
                <a:spcPts val="500"/>
              </a:spcBef>
              <a:spcAft>
                <a:spcPts val="0"/>
              </a:spcAft>
              <a:buClr>
                <a:schemeClr val="lt1"/>
              </a:buClr>
              <a:buSzPts val="1600"/>
              <a:buNone/>
              <a:defRPr sz="1600"/>
            </a:lvl9pPr>
          </a:lstStyle>
          <a:p>
            <a:endParaRPr/>
          </a:p>
        </p:txBody>
      </p:sp>
      <p:sp>
        <p:nvSpPr>
          <p:cNvPr id="18" name="Google Shape;18;p17"/>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19" name="Google Shape;19;p17"/>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0" name="Google Shape;20;p17"/>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21"/>
        <p:cNvGrpSpPr/>
        <p:nvPr/>
      </p:nvGrpSpPr>
      <p:grpSpPr>
        <a:xfrm>
          <a:off x="0" y="0"/>
          <a:ext cx="0" cy="0"/>
          <a:chOff x="0" y="0"/>
          <a:chExt cx="0" cy="0"/>
        </a:xfrm>
      </p:grpSpPr>
      <p:sp>
        <p:nvSpPr>
          <p:cNvPr id="22" name="Google Shape;22;p19"/>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3" name="Google Shape;23;p19"/>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lvl="0" indent="-342900" algn="l">
              <a:lnSpc>
                <a:spcPct val="90000"/>
              </a:lnSpc>
              <a:spcBef>
                <a:spcPts val="1000"/>
              </a:spcBef>
              <a:spcAft>
                <a:spcPts val="0"/>
              </a:spcAft>
              <a:buClr>
                <a:schemeClr val="lt1"/>
              </a:buClr>
              <a:buSzPts val="1800"/>
              <a:buChar char="•"/>
              <a:defRPr/>
            </a:lvl1pPr>
            <a:lvl2pPr marL="914400" lvl="1" indent="-342900" algn="l">
              <a:lnSpc>
                <a:spcPct val="90000"/>
              </a:lnSpc>
              <a:spcBef>
                <a:spcPts val="500"/>
              </a:spcBef>
              <a:spcAft>
                <a:spcPts val="0"/>
              </a:spcAft>
              <a:buClr>
                <a:schemeClr val="lt1"/>
              </a:buClr>
              <a:buSzPts val="1800"/>
              <a:buChar char="•"/>
              <a:defRPr/>
            </a:lvl2pPr>
            <a:lvl3pPr marL="1371600" lvl="2" indent="-342900" algn="l">
              <a:lnSpc>
                <a:spcPct val="90000"/>
              </a:lnSpc>
              <a:spcBef>
                <a:spcPts val="500"/>
              </a:spcBef>
              <a:spcAft>
                <a:spcPts val="0"/>
              </a:spcAft>
              <a:buClr>
                <a:schemeClr val="lt1"/>
              </a:buClr>
              <a:buSzPts val="1800"/>
              <a:buChar char="•"/>
              <a:defRPr/>
            </a:lvl3pPr>
            <a:lvl4pPr marL="1828800" lvl="3" indent="-342900" algn="l">
              <a:lnSpc>
                <a:spcPct val="90000"/>
              </a:lnSpc>
              <a:spcBef>
                <a:spcPts val="500"/>
              </a:spcBef>
              <a:spcAft>
                <a:spcPts val="0"/>
              </a:spcAft>
              <a:buClr>
                <a:schemeClr val="lt1"/>
              </a:buClr>
              <a:buSzPts val="1800"/>
              <a:buChar char="•"/>
              <a:defRPr/>
            </a:lvl4pPr>
            <a:lvl5pPr marL="2286000" lvl="4" indent="-342900" algn="l">
              <a:lnSpc>
                <a:spcPct val="90000"/>
              </a:lnSpc>
              <a:spcBef>
                <a:spcPts val="500"/>
              </a:spcBef>
              <a:spcAft>
                <a:spcPts val="0"/>
              </a:spcAft>
              <a:buClr>
                <a:schemeClr val="lt1"/>
              </a:buClr>
              <a:buSzPts val="1800"/>
              <a:buChar char="•"/>
              <a:defRPr/>
            </a:lvl5pPr>
            <a:lvl6pPr marL="2743200" lvl="5" indent="-342900" algn="l">
              <a:lnSpc>
                <a:spcPct val="90000"/>
              </a:lnSpc>
              <a:spcBef>
                <a:spcPts val="500"/>
              </a:spcBef>
              <a:spcAft>
                <a:spcPts val="0"/>
              </a:spcAft>
              <a:buClr>
                <a:schemeClr val="lt1"/>
              </a:buClr>
              <a:buSzPts val="1800"/>
              <a:buChar char="•"/>
              <a:defRPr/>
            </a:lvl6pPr>
            <a:lvl7pPr marL="3200400" lvl="6" indent="-342900" algn="l">
              <a:lnSpc>
                <a:spcPct val="90000"/>
              </a:lnSpc>
              <a:spcBef>
                <a:spcPts val="500"/>
              </a:spcBef>
              <a:spcAft>
                <a:spcPts val="0"/>
              </a:spcAft>
              <a:buClr>
                <a:schemeClr val="lt1"/>
              </a:buClr>
              <a:buSzPts val="1800"/>
              <a:buChar char="•"/>
              <a:defRPr/>
            </a:lvl7pPr>
            <a:lvl8pPr marL="3657600" lvl="7" indent="-342900" algn="l">
              <a:lnSpc>
                <a:spcPct val="90000"/>
              </a:lnSpc>
              <a:spcBef>
                <a:spcPts val="500"/>
              </a:spcBef>
              <a:spcAft>
                <a:spcPts val="0"/>
              </a:spcAft>
              <a:buClr>
                <a:schemeClr val="lt1"/>
              </a:buClr>
              <a:buSzPts val="1800"/>
              <a:buChar char="•"/>
              <a:defRPr/>
            </a:lvl8pPr>
            <a:lvl9pPr marL="4114800" lvl="8" indent="-342900" algn="l">
              <a:lnSpc>
                <a:spcPct val="90000"/>
              </a:lnSpc>
              <a:spcBef>
                <a:spcPts val="500"/>
              </a:spcBef>
              <a:spcAft>
                <a:spcPts val="0"/>
              </a:spcAft>
              <a:buClr>
                <a:schemeClr val="lt1"/>
              </a:buClr>
              <a:buSzPts val="1800"/>
              <a:buChar char="•"/>
              <a:defRPr/>
            </a:lvl9pPr>
          </a:lstStyle>
          <a:p>
            <a:endParaRPr/>
          </a:p>
        </p:txBody>
      </p:sp>
      <p:sp>
        <p:nvSpPr>
          <p:cNvPr id="24" name="Google Shape;24;p19"/>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5" name="Google Shape;25;p19"/>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6" name="Google Shape;26;p19"/>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7"/>
        <p:cNvGrpSpPr/>
        <p:nvPr/>
      </p:nvGrpSpPr>
      <p:grpSpPr>
        <a:xfrm>
          <a:off x="0" y="0"/>
          <a:ext cx="0" cy="0"/>
          <a:chOff x="0" y="0"/>
          <a:chExt cx="0" cy="0"/>
        </a:xfrm>
      </p:grpSpPr>
      <p:sp>
        <p:nvSpPr>
          <p:cNvPr id="28" name="Google Shape;28;p21"/>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lvl="0" algn="l">
              <a:lnSpc>
                <a:spcPct val="90000"/>
              </a:lnSpc>
              <a:spcBef>
                <a:spcPts val="0"/>
              </a:spcBef>
              <a:spcAft>
                <a:spcPts val="0"/>
              </a:spcAft>
              <a:buClr>
                <a:schemeClr val="lt1"/>
              </a:buClr>
              <a:buSzPts val="18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29" name="Google Shape;29;p21"/>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0" name="Google Shape;30;p21"/>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lvl="0" algn="ctr">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31" name="Google Shape;31;p21"/>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1pPr>
            <a:lvl2pPr marL="0" marR="0" lvl="1"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2pPr>
            <a:lvl3pPr marL="0" marR="0" lvl="2"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3pPr>
            <a:lvl4pPr marL="0" marR="0" lvl="3"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4pPr>
            <a:lvl5pPr marL="0" marR="0" lvl="4"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5pPr>
            <a:lvl6pPr marL="0" marR="0" lvl="5"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6pPr>
            <a:lvl7pPr marL="0" marR="0" lvl="6"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7pPr>
            <a:lvl8pPr marL="0" marR="0" lvl="7"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8pPr>
            <a:lvl9pPr marL="0" marR="0" lvl="8" indent="0" algn="r">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
        <p:cNvGrpSpPr/>
        <p:nvPr/>
      </p:nvGrpSpPr>
      <p:grpSpPr>
        <a:xfrm>
          <a:off x="0" y="0"/>
          <a:ext cx="0" cy="0"/>
          <a:chOff x="0" y="0"/>
          <a:chExt cx="0" cy="0"/>
        </a:xfrm>
      </p:grpSpPr>
      <p:sp>
        <p:nvSpPr>
          <p:cNvPr id="10" name="Google Shape;10;p1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Calibri"/>
              <a:buNone/>
              <a:defRPr sz="4400" b="0" i="0" u="none" strike="noStrike" cap="none">
                <a:solidFill>
                  <a:schemeClr val="l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rgbClr val="000000"/>
                </a:solidFill>
                <a:latin typeface="Arial"/>
                <a:ea typeface="Arial"/>
                <a:cs typeface="Arial"/>
                <a:sym typeface="Arial"/>
              </a:defRPr>
            </a:lvl9pPr>
          </a:lstStyle>
          <a:p>
            <a:endParaRPr/>
          </a:p>
        </p:txBody>
      </p:sp>
      <p:sp>
        <p:nvSpPr>
          <p:cNvPr id="11" name="Google Shape;11;p1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Calibri"/>
                <a:ea typeface="Calibri"/>
                <a:cs typeface="Calibri"/>
                <a:sym typeface="Calibri"/>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Calibri"/>
                <a:ea typeface="Calibri"/>
                <a:cs typeface="Calibri"/>
                <a:sym typeface="Calibri"/>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Calibri"/>
                <a:ea typeface="Calibri"/>
                <a:cs typeface="Calibri"/>
                <a:sym typeface="Calibri"/>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Calibri"/>
                <a:ea typeface="Calibri"/>
                <a:cs typeface="Calibri"/>
                <a:sym typeface="Calibri"/>
              </a:defRPr>
            </a:lvl9pPr>
          </a:lstStyle>
          <a:p>
            <a:endParaRPr/>
          </a:p>
        </p:txBody>
      </p:sp>
      <p:sp>
        <p:nvSpPr>
          <p:cNvPr id="12" name="Google Shape;12;p15"/>
          <p:cNvSpPr txBox="1">
            <a:spLocks noGrp="1"/>
          </p:cNvSpPr>
          <p:nvPr>
            <p:ph type="dt" idx="10"/>
          </p:nvPr>
        </p:nvSpPr>
        <p:spPr>
          <a:xfrm>
            <a:off x="838200" y="6356350"/>
            <a:ext cx="2743200" cy="365125"/>
          </a:xfrm>
          <a:prstGeom prst="rect">
            <a:avLst/>
          </a:prstGeom>
          <a:noFill/>
          <a:ln>
            <a:noFill/>
          </a:ln>
        </p:spPr>
        <p:txBody>
          <a:bodyPr spcFirstLastPara="1" wrap="square" lIns="91425" tIns="45700" rIns="91425" bIns="45700" anchor="ctr" anchorCtr="0">
            <a:noAutofit/>
          </a:bodyPr>
          <a:lstStyle>
            <a:lvl1pPr marR="0" lvl="0" algn="l" rtl="0">
              <a:lnSpc>
                <a:spcPct val="100000"/>
              </a:lnSpc>
              <a:spcBef>
                <a:spcPts val="0"/>
              </a:spcBef>
              <a:spcAft>
                <a:spcPts val="0"/>
              </a:spcAft>
              <a:buClr>
                <a:srgbClr val="000000"/>
              </a:buClr>
              <a:buSzPts val="1400"/>
              <a:buFont typeface="Arial"/>
              <a:buNone/>
              <a:defRPr sz="1200" b="0" i="0" u="none" strike="noStrike" cap="none">
                <a:solidFill>
                  <a:schemeClr val="l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9pPr>
          </a:lstStyle>
          <a:p>
            <a:endParaRPr/>
          </a:p>
        </p:txBody>
      </p:sp>
      <p:sp>
        <p:nvSpPr>
          <p:cNvPr id="13" name="Google Shape;13;p15"/>
          <p:cNvSpPr txBox="1">
            <a:spLocks noGrp="1"/>
          </p:cNvSpPr>
          <p:nvPr>
            <p:ph type="ftr" idx="11"/>
          </p:nvPr>
        </p:nvSpPr>
        <p:spPr>
          <a:xfrm>
            <a:off x="4038600" y="6356350"/>
            <a:ext cx="4114800" cy="365125"/>
          </a:xfrm>
          <a:prstGeom prst="rect">
            <a:avLst/>
          </a:prstGeom>
          <a:noFill/>
          <a:ln>
            <a:noFill/>
          </a:ln>
        </p:spPr>
        <p:txBody>
          <a:bodyPr spcFirstLastPara="1" wrap="square" lIns="91425" tIns="45700" rIns="91425" bIns="45700" anchor="ctr" anchorCtr="0">
            <a:noAutofit/>
          </a:bodyPr>
          <a:lstStyle>
            <a:lvl1pPr marR="0" lvl="0" algn="ctr" rtl="0">
              <a:lnSpc>
                <a:spcPct val="100000"/>
              </a:lnSpc>
              <a:spcBef>
                <a:spcPts val="0"/>
              </a:spcBef>
              <a:spcAft>
                <a:spcPts val="0"/>
              </a:spcAft>
              <a:buClr>
                <a:srgbClr val="000000"/>
              </a:buClr>
              <a:buSzPts val="1400"/>
              <a:buFont typeface="Arial"/>
              <a:buNone/>
              <a:defRPr sz="1200" b="0" i="0" u="none" strike="noStrike" cap="none">
                <a:solidFill>
                  <a:schemeClr val="lt1"/>
                </a:solidFill>
                <a:latin typeface="Calibri"/>
                <a:ea typeface="Calibri"/>
                <a:cs typeface="Calibri"/>
                <a:sym typeface="Calibri"/>
              </a:defRPr>
            </a:lvl1pPr>
            <a:lvl2pPr marR="0" lvl="1"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2pPr>
            <a:lvl3pPr marR="0" lvl="2"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3pPr>
            <a:lvl4pPr marR="0" lvl="3"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4pPr>
            <a:lvl5pPr marR="0" lvl="4"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5pPr>
            <a:lvl6pPr marR="0" lvl="5"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6pPr>
            <a:lvl7pPr marR="0" lvl="6"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7pPr>
            <a:lvl8pPr marR="0" lvl="7"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8pPr>
            <a:lvl9pPr marR="0" lvl="8" algn="l" rtl="0">
              <a:lnSpc>
                <a:spcPct val="100000"/>
              </a:lnSpc>
              <a:spcBef>
                <a:spcPts val="0"/>
              </a:spcBef>
              <a:spcAft>
                <a:spcPts val="0"/>
              </a:spcAft>
              <a:buClr>
                <a:srgbClr val="000000"/>
              </a:buClr>
              <a:buSzPts val="1400"/>
              <a:buFont typeface="Arial"/>
              <a:buNone/>
              <a:defRPr sz="1800" b="0" i="0" u="none" strike="noStrike" cap="none">
                <a:solidFill>
                  <a:schemeClr val="lt1"/>
                </a:solidFill>
                <a:latin typeface="Calibri"/>
                <a:ea typeface="Calibri"/>
                <a:cs typeface="Calibri"/>
                <a:sym typeface="Calibri"/>
              </a:defRPr>
            </a:lvl9pPr>
          </a:lstStyle>
          <a:p>
            <a:endParaRPr/>
          </a:p>
        </p:txBody>
      </p:sp>
      <p:sp>
        <p:nvSpPr>
          <p:cNvPr id="14" name="Google Shape;14;p15"/>
          <p:cNvSpPr txBox="1">
            <a:spLocks noGrp="1"/>
          </p:cNvSpPr>
          <p:nvPr>
            <p:ph type="sldNum" idx="12"/>
          </p:nvPr>
        </p:nvSpPr>
        <p:spPr>
          <a:xfrm>
            <a:off x="8610600" y="6356350"/>
            <a:ext cx="2743200" cy="365125"/>
          </a:xfrm>
          <a:prstGeom prst="rect">
            <a:avLst/>
          </a:prstGeom>
          <a:noFill/>
          <a:ln>
            <a:noFill/>
          </a:ln>
        </p:spPr>
        <p:txBody>
          <a:bodyPr spcFirstLastPara="1" wrap="square" lIns="91425" tIns="45700" rIns="91425" bIns="45700" anchor="ctr" anchorCtr="0">
            <a:noAutofit/>
          </a:bodyPr>
          <a:lstStyle>
            <a:lvl1pPr marL="0" marR="0" lvl="0"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1pPr>
            <a:lvl2pPr marL="0" marR="0" lvl="1"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2pPr>
            <a:lvl3pPr marL="0" marR="0" lvl="2"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3pPr>
            <a:lvl4pPr marL="0" marR="0" lvl="3"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4pPr>
            <a:lvl5pPr marL="0" marR="0" lvl="4"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5pPr>
            <a:lvl6pPr marL="0" marR="0" lvl="5"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6pPr>
            <a:lvl7pPr marL="0" marR="0" lvl="6"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7pPr>
            <a:lvl8pPr marL="0" marR="0" lvl="7"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8pPr>
            <a:lvl9pPr marL="0" marR="0" lvl="8" indent="0" algn="r" rtl="0">
              <a:lnSpc>
                <a:spcPct val="100000"/>
              </a:lnSpc>
              <a:spcBef>
                <a:spcPts val="0"/>
              </a:spcBef>
              <a:spcAft>
                <a:spcPts val="0"/>
              </a:spcAft>
              <a:buClr>
                <a:srgbClr val="000000"/>
              </a:buClr>
              <a:buSzPts val="1200"/>
              <a:buFont typeface="Arial"/>
              <a:buNone/>
              <a:defRPr sz="1200" b="0" i="0" u="none" strike="noStrike" cap="none">
                <a:solidFill>
                  <a:schemeClr val="lt1"/>
                </a:solidFill>
                <a:latin typeface="Calibri"/>
                <a:ea typeface="Calibri"/>
                <a:cs typeface="Calibri"/>
                <a:sym typeface="Calibri"/>
              </a:defRPr>
            </a:lvl9pPr>
          </a:lstStyle>
          <a:p>
            <a:pPr marL="0" lvl="0" indent="0" algn="r" rtl="0">
              <a:spcBef>
                <a:spcPts val="0"/>
              </a:spcBef>
              <a:spcAft>
                <a:spcPts val="0"/>
              </a:spcAft>
              <a:buNone/>
            </a:pPr>
            <a:fld id="{00000000-1234-1234-1234-123412341234}" type="slidenum">
              <a:rPr lang="en-US"/>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Shape 35"/>
        <p:cNvGrpSpPr/>
        <p:nvPr/>
      </p:nvGrpSpPr>
      <p:grpSpPr>
        <a:xfrm>
          <a:off x="0" y="0"/>
          <a:ext cx="0" cy="0"/>
          <a:chOff x="0" y="0"/>
          <a:chExt cx="0" cy="0"/>
        </a:xfrm>
      </p:grpSpPr>
      <p:sp>
        <p:nvSpPr>
          <p:cNvPr id="36" name="Google Shape;36;p1"/>
          <p:cNvSpPr/>
          <p:nvPr/>
        </p:nvSpPr>
        <p:spPr>
          <a:xfrm>
            <a:off x="0" y="0"/>
            <a:ext cx="12192000" cy="6857999"/>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37" name="Google Shape;37;p1" descr="Graphical user interface&#10;&#10;Description automatically generated"/>
          <p:cNvPicPr preferRelativeResize="0"/>
          <p:nvPr/>
        </p:nvPicPr>
        <p:blipFill rotWithShape="1">
          <a:blip r:embed="rId3">
            <a:alphaModFix amt="50000"/>
          </a:blip>
          <a:srcRect b="15730"/>
          <a:stretch/>
        </p:blipFill>
        <p:spPr>
          <a:xfrm>
            <a:off x="20" y="1"/>
            <a:ext cx="12191980" cy="6857999"/>
          </a:xfrm>
          <a:prstGeom prst="rect">
            <a:avLst/>
          </a:prstGeom>
          <a:noFill/>
          <a:ln>
            <a:noFill/>
          </a:ln>
        </p:spPr>
      </p:pic>
      <p:sp>
        <p:nvSpPr>
          <p:cNvPr id="38" name="Google Shape;38;p1"/>
          <p:cNvSpPr txBox="1">
            <a:spLocks noGrp="1"/>
          </p:cNvSpPr>
          <p:nvPr>
            <p:ph type="ctrTitle"/>
          </p:nvPr>
        </p:nvSpPr>
        <p:spPr>
          <a:xfrm>
            <a:off x="1524000" y="1122362"/>
            <a:ext cx="9144000" cy="2900518"/>
          </a:xfrm>
          <a:prstGeom prst="rect">
            <a:avLst/>
          </a:prstGeom>
          <a:noFill/>
          <a:ln>
            <a:noFill/>
          </a:ln>
        </p:spPr>
        <p:txBody>
          <a:bodyPr spcFirstLastPara="1" wrap="square" lIns="91425" tIns="45700" rIns="91425" bIns="45700" anchor="b" anchorCtr="0">
            <a:normAutofit/>
          </a:bodyPr>
          <a:lstStyle/>
          <a:p>
            <a:pPr marL="0" lvl="0" indent="0" algn="ctr" rtl="0">
              <a:lnSpc>
                <a:spcPct val="90000"/>
              </a:lnSpc>
              <a:spcBef>
                <a:spcPts val="0"/>
              </a:spcBef>
              <a:spcAft>
                <a:spcPts val="0"/>
              </a:spcAft>
              <a:buClr>
                <a:srgbClr val="FFFFFF"/>
              </a:buClr>
              <a:buSzPts val="6000"/>
              <a:buFont typeface="Calibri"/>
              <a:buNone/>
            </a:pPr>
            <a:r>
              <a:rPr lang="en-US" b="1" dirty="0">
                <a:solidFill>
                  <a:srgbClr val="FFFFFF"/>
                </a:solidFill>
              </a:rPr>
              <a:t>Psychology for Health and Social Care</a:t>
            </a:r>
            <a:endParaRPr b="1" dirty="0">
              <a:solidFill>
                <a:srgbClr val="FFFFFF"/>
              </a:solidFill>
            </a:endParaRPr>
          </a:p>
        </p:txBody>
      </p:sp>
      <p:sp>
        <p:nvSpPr>
          <p:cNvPr id="39" name="Google Shape;39;p1"/>
          <p:cNvSpPr txBox="1">
            <a:spLocks noGrp="1"/>
          </p:cNvSpPr>
          <p:nvPr>
            <p:ph type="subTitle" idx="1"/>
          </p:nvPr>
        </p:nvSpPr>
        <p:spPr>
          <a:xfrm>
            <a:off x="1524000" y="4381500"/>
            <a:ext cx="9144000" cy="1623060"/>
          </a:xfrm>
          <a:prstGeom prst="rect">
            <a:avLst/>
          </a:prstGeom>
          <a:noFill/>
          <a:ln>
            <a:noFill/>
          </a:ln>
        </p:spPr>
        <p:txBody>
          <a:bodyPr spcFirstLastPara="1" wrap="square" lIns="91425" tIns="45700" rIns="91425" bIns="45700" anchor="t" anchorCtr="0">
            <a:normAutofit/>
          </a:bodyPr>
          <a:lstStyle/>
          <a:p>
            <a:pPr marL="0" lvl="0" indent="0">
              <a:spcBef>
                <a:spcPts val="0"/>
              </a:spcBef>
              <a:buClr>
                <a:srgbClr val="FFFFFF"/>
              </a:buClr>
            </a:pPr>
            <a:r>
              <a:rPr lang="en-US" dirty="0">
                <a:solidFill>
                  <a:srgbClr val="FFFFFF"/>
                </a:solidFill>
                <a:latin typeface="Arial" panose="020B0604020202020204" pitchFamily="34" charset="0"/>
                <a:cs typeface="Arial" panose="020B0604020202020204" pitchFamily="34" charset="0"/>
              </a:rPr>
              <a:t>Student's Name: Carolina Griza (2115255)</a:t>
            </a:r>
          </a:p>
          <a:p>
            <a:pPr marL="0" lvl="0" indent="0" algn="l">
              <a:spcBef>
                <a:spcPts val="0"/>
              </a:spcBef>
              <a:buClr>
                <a:srgbClr val="FFFFFF"/>
              </a:buClr>
            </a:pPr>
            <a:r>
              <a:rPr lang="en-US" dirty="0">
                <a:solidFill>
                  <a:srgbClr val="FFFFFF"/>
                </a:solidFill>
                <a:latin typeface="Arial" panose="020B0604020202020204" pitchFamily="34" charset="0"/>
                <a:cs typeface="Arial" panose="020B0604020202020204" pitchFamily="34" charset="0"/>
              </a:rPr>
              <a:t>Module: Psychology for Health and Social Care</a:t>
            </a:r>
          </a:p>
          <a:p>
            <a:pPr marL="0" lvl="0" indent="0" algn="l" rtl="0">
              <a:lnSpc>
                <a:spcPct val="90000"/>
              </a:lnSpc>
              <a:spcBef>
                <a:spcPts val="0"/>
              </a:spcBef>
              <a:spcAft>
                <a:spcPts val="0"/>
              </a:spcAft>
              <a:buClr>
                <a:srgbClr val="FFFFFF"/>
              </a:buClr>
              <a:buSzPts val="2400"/>
              <a:buNone/>
            </a:pPr>
            <a:r>
              <a:rPr lang="en-US" dirty="0">
                <a:solidFill>
                  <a:srgbClr val="FFFFFF"/>
                </a:solidFill>
                <a:latin typeface="Arial" panose="020B0604020202020204" pitchFamily="34" charset="0"/>
                <a:cs typeface="Arial" panose="020B0604020202020204" pitchFamily="34" charset="0"/>
              </a:rPr>
              <a:t>                                       Module code: BMHP4003_BIRM)</a:t>
            </a:r>
          </a:p>
          <a:p>
            <a:pPr marL="0" lvl="0" indent="0" algn="just" rtl="0">
              <a:lnSpc>
                <a:spcPct val="90000"/>
              </a:lnSpc>
              <a:spcBef>
                <a:spcPts val="0"/>
              </a:spcBef>
              <a:spcAft>
                <a:spcPts val="0"/>
              </a:spcAft>
              <a:buClr>
                <a:srgbClr val="FFFFFF"/>
              </a:buClr>
              <a:buSzPts val="2400"/>
              <a:buNone/>
            </a:pPr>
            <a:r>
              <a:rPr lang="en-US" dirty="0">
                <a:latin typeface="Arial" panose="020B0604020202020204" pitchFamily="34" charset="0"/>
                <a:cs typeface="Arial" panose="020B0604020202020204" pitchFamily="34" charset="0"/>
              </a:rPr>
              <a:t>                                      </a:t>
            </a:r>
            <a:r>
              <a:rPr lang="en-US" dirty="0" err="1">
                <a:latin typeface="Arial" panose="020B0604020202020204" pitchFamily="34" charset="0"/>
                <a:cs typeface="Arial" panose="020B0604020202020204" pitchFamily="34" charset="0"/>
              </a:rPr>
              <a:t>Lecturer:Neale</a:t>
            </a:r>
            <a:r>
              <a:rPr lang="en-US" dirty="0">
                <a:latin typeface="Arial" panose="020B0604020202020204" pitchFamily="34" charset="0"/>
                <a:cs typeface="Arial" panose="020B0604020202020204" pitchFamily="34" charset="0"/>
              </a:rPr>
              <a:t> Haddon</a:t>
            </a:r>
            <a:r>
              <a:rPr lang="en-US" dirty="0">
                <a:solidFill>
                  <a:srgbClr val="FFFFFF"/>
                </a:solidFill>
                <a:latin typeface="Arial" panose="020B0604020202020204" pitchFamily="34" charset="0"/>
                <a:cs typeface="Arial" panose="020B0604020202020204" pitchFamily="34" charset="0"/>
              </a:rPr>
              <a:t> </a:t>
            </a:r>
            <a:endParaRPr dirty="0">
              <a:latin typeface="Arial" panose="020B0604020202020204" pitchFamily="34" charset="0"/>
              <a:cs typeface="Arial" panose="020B0604020202020204"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2000"/>
                                  </p:stCondLst>
                                  <p:childTnLst>
                                    <p:set>
                                      <p:cBhvr>
                                        <p:cTn id="6" dur="1" fill="hold">
                                          <p:stCondLst>
                                            <p:cond delay="0"/>
                                          </p:stCondLst>
                                        </p:cTn>
                                        <p:tgtEl>
                                          <p:spTgt spid="39">
                                            <p:txEl>
                                              <p:pRg st="0" end="0"/>
                                            </p:txEl>
                                          </p:spTgt>
                                        </p:tgtEl>
                                        <p:attrNameLst>
                                          <p:attrName>style.visibility</p:attrName>
                                        </p:attrNameLst>
                                      </p:cBhvr>
                                      <p:to>
                                        <p:strVal val="visible"/>
                                      </p:to>
                                    </p:set>
                                    <p:animEffect transition="in" filter="fade">
                                      <p:cBhvr>
                                        <p:cTn id="7" dur="400"/>
                                        <p:tgtEl>
                                          <p:spTgt spid="39">
                                            <p:txEl>
                                              <p:pRg st="0" end="0"/>
                                            </p:txEl>
                                          </p:spTgt>
                                        </p:tgtEl>
                                      </p:cBhvr>
                                    </p:animEffect>
                                  </p:childTnLst>
                                </p:cTn>
                              </p:par>
                              <p:par>
                                <p:cTn id="8" presetID="10" presetClass="entr" presetSubtype="0" fill="hold" nodeType="withEffect">
                                  <p:stCondLst>
                                    <p:cond delay="2000"/>
                                  </p:stCondLst>
                                  <p:childTnLst>
                                    <p:set>
                                      <p:cBhvr>
                                        <p:cTn id="9" dur="1" fill="hold">
                                          <p:stCondLst>
                                            <p:cond delay="0"/>
                                          </p:stCondLst>
                                        </p:cTn>
                                        <p:tgtEl>
                                          <p:spTgt spid="39">
                                            <p:txEl>
                                              <p:pRg st="1" end="1"/>
                                            </p:txEl>
                                          </p:spTgt>
                                        </p:tgtEl>
                                        <p:attrNameLst>
                                          <p:attrName>style.visibility</p:attrName>
                                        </p:attrNameLst>
                                      </p:cBhvr>
                                      <p:to>
                                        <p:strVal val="visible"/>
                                      </p:to>
                                    </p:set>
                                    <p:animEffect transition="in" filter="fade">
                                      <p:cBhvr>
                                        <p:cTn id="10" dur="400"/>
                                        <p:tgtEl>
                                          <p:spTgt spid="39">
                                            <p:txEl>
                                              <p:pRg st="1" end="1"/>
                                            </p:txEl>
                                          </p:spTgt>
                                        </p:tgtEl>
                                      </p:cBhvr>
                                    </p:animEffect>
                                  </p:childTnLst>
                                </p:cTn>
                              </p:par>
                              <p:par>
                                <p:cTn id="11" presetID="10" presetClass="entr" presetSubtype="0" fill="hold" nodeType="withEffect">
                                  <p:stCondLst>
                                    <p:cond delay="2000"/>
                                  </p:stCondLst>
                                  <p:childTnLst>
                                    <p:set>
                                      <p:cBhvr>
                                        <p:cTn id="12" dur="1" fill="hold">
                                          <p:stCondLst>
                                            <p:cond delay="0"/>
                                          </p:stCondLst>
                                        </p:cTn>
                                        <p:tgtEl>
                                          <p:spTgt spid="39">
                                            <p:txEl>
                                              <p:pRg st="2" end="2"/>
                                            </p:txEl>
                                          </p:spTgt>
                                        </p:tgtEl>
                                        <p:attrNameLst>
                                          <p:attrName>style.visibility</p:attrName>
                                        </p:attrNameLst>
                                      </p:cBhvr>
                                      <p:to>
                                        <p:strVal val="visible"/>
                                      </p:to>
                                    </p:set>
                                    <p:animEffect transition="in" filter="fade">
                                      <p:cBhvr>
                                        <p:cTn id="13" dur="400"/>
                                        <p:tgtEl>
                                          <p:spTgt spid="39">
                                            <p:txEl>
                                              <p:pRg st="2" end="2"/>
                                            </p:txEl>
                                          </p:spTgt>
                                        </p:tgtEl>
                                      </p:cBhvr>
                                    </p:animEffect>
                                  </p:childTnLst>
                                </p:cTn>
                              </p:par>
                              <p:par>
                                <p:cTn id="14" presetID="10" presetClass="entr" presetSubtype="0" fill="hold" nodeType="withEffect">
                                  <p:stCondLst>
                                    <p:cond delay="2000"/>
                                  </p:stCondLst>
                                  <p:childTnLst>
                                    <p:set>
                                      <p:cBhvr>
                                        <p:cTn id="15" dur="1" fill="hold">
                                          <p:stCondLst>
                                            <p:cond delay="0"/>
                                          </p:stCondLst>
                                        </p:cTn>
                                        <p:tgtEl>
                                          <p:spTgt spid="39">
                                            <p:txEl>
                                              <p:pRg st="3" end="3"/>
                                            </p:txEl>
                                          </p:spTgt>
                                        </p:tgtEl>
                                        <p:attrNameLst>
                                          <p:attrName>style.visibility</p:attrName>
                                        </p:attrNameLst>
                                      </p:cBhvr>
                                      <p:to>
                                        <p:strVal val="visible"/>
                                      </p:to>
                                    </p:set>
                                    <p:animEffect transition="in" filter="fade">
                                      <p:cBhvr>
                                        <p:cTn id="16" dur="400"/>
                                        <p:tgtEl>
                                          <p:spTgt spid="39">
                                            <p:txEl>
                                              <p:pRg st="3" end="3"/>
                                            </p:txEl>
                                          </p:spTgt>
                                        </p:tgtEl>
                                      </p:cBhvr>
                                    </p:animEffect>
                                  </p:childTnLst>
                                </p:cTn>
                              </p:par>
                              <p:par>
                                <p:cTn id="17" presetID="10" presetClass="entr" presetSubtype="0" fill="hold" nodeType="withEffect">
                                  <p:stCondLst>
                                    <p:cond delay="100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400"/>
                                        <p:tgtEl>
                                          <p:spTgt spid="3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44"/>
        <p:cNvGrpSpPr/>
        <p:nvPr/>
      </p:nvGrpSpPr>
      <p:grpSpPr>
        <a:xfrm>
          <a:off x="0" y="0"/>
          <a:ext cx="0" cy="0"/>
          <a:chOff x="0" y="0"/>
          <a:chExt cx="0" cy="0"/>
        </a:xfrm>
      </p:grpSpPr>
      <p:sp>
        <p:nvSpPr>
          <p:cNvPr id="45" name="Google Shape;45;p3"/>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46" name="Google Shape;46;p3" descr="A picture containing icon&#10;&#10;Description automatically generated"/>
          <p:cNvPicPr preferRelativeResize="0"/>
          <p:nvPr/>
        </p:nvPicPr>
        <p:blipFill rotWithShape="1">
          <a:blip r:embed="rId3">
            <a:alphaModFix amt="35000"/>
          </a:blip>
          <a:srcRect t="17314" b="17087"/>
          <a:stretch/>
        </p:blipFill>
        <p:spPr>
          <a:xfrm>
            <a:off x="20" y="1"/>
            <a:ext cx="12191980" cy="6857999"/>
          </a:xfrm>
          <a:prstGeom prst="rect">
            <a:avLst/>
          </a:prstGeom>
          <a:noFill/>
          <a:ln>
            <a:noFill/>
          </a:ln>
        </p:spPr>
      </p:pic>
      <p:sp>
        <p:nvSpPr>
          <p:cNvPr id="47" name="Google Shape;47;p3"/>
          <p:cNvSpPr txBox="1">
            <a:spLocks noGrp="1"/>
          </p:cNvSpPr>
          <p:nvPr>
            <p:ph type="title"/>
          </p:nvPr>
        </p:nvSpPr>
        <p:spPr>
          <a:xfrm>
            <a:off x="838201" y="1065862"/>
            <a:ext cx="3313164" cy="4726276"/>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rgbClr val="FFFFFF"/>
              </a:buClr>
              <a:buSzPts val="4000"/>
              <a:buFont typeface="Calibri"/>
              <a:buNone/>
            </a:pPr>
            <a:r>
              <a:rPr lang="en-US" sz="4000" b="1">
                <a:solidFill>
                  <a:srgbClr val="FFFFFF"/>
                </a:solidFill>
              </a:rPr>
              <a:t>What is Psychodynamic Theory?</a:t>
            </a:r>
            <a:endParaRPr sz="4000">
              <a:solidFill>
                <a:srgbClr val="FFFFFF"/>
              </a:solidFill>
            </a:endParaRPr>
          </a:p>
        </p:txBody>
      </p:sp>
      <p:cxnSp>
        <p:nvCxnSpPr>
          <p:cNvPr id="48" name="Google Shape;48;p3"/>
          <p:cNvCxnSpPr/>
          <p:nvPr/>
        </p:nvCxnSpPr>
        <p:spPr>
          <a:xfrm>
            <a:off x="4653372" y="2286000"/>
            <a:ext cx="0" cy="2286000"/>
          </a:xfrm>
          <a:prstGeom prst="straightConnector1">
            <a:avLst/>
          </a:prstGeom>
          <a:noFill/>
          <a:ln w="15875" cap="flat" cmpd="sng">
            <a:solidFill>
              <a:srgbClr val="FFFFFF"/>
            </a:solidFill>
            <a:prstDash val="solid"/>
            <a:miter lim="800000"/>
            <a:headEnd type="none" w="sm" len="sm"/>
            <a:tailEnd type="none" w="sm" len="sm"/>
          </a:ln>
        </p:spPr>
      </p:cxnSp>
      <p:sp>
        <p:nvSpPr>
          <p:cNvPr id="49" name="Google Shape;49;p3"/>
          <p:cNvSpPr txBox="1">
            <a:spLocks noGrp="1"/>
          </p:cNvSpPr>
          <p:nvPr>
            <p:ph type="body" idx="1"/>
          </p:nvPr>
        </p:nvSpPr>
        <p:spPr>
          <a:xfrm>
            <a:off x="5155379" y="1065862"/>
            <a:ext cx="5744685" cy="4726276"/>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rgbClr val="FFFFFF"/>
              </a:buClr>
              <a:buSzPts val="2000"/>
              <a:buChar char="•"/>
            </a:pPr>
            <a:r>
              <a:rPr lang="en-US" sz="2000">
                <a:solidFill>
                  <a:srgbClr val="FFFFFF"/>
                </a:solidFill>
              </a:rPr>
              <a:t>Freud first developed the psychodynamic theory as a personality theory.</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rPr>
              <a:t>According to the hypothesis, childhood experiences have a lasting impact on how people think as adults.</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rPr>
              <a:t>According to Pitman and Knauss (2020), it is predicated on the notion that factors and encounters outside of consciousness have an impact on how people behave</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rPr>
              <a:t>This theory discusses the mind's conscious, preconscious, and unconscious components.</a:t>
            </a:r>
            <a:endParaRPr sz="2000">
              <a:solidFill>
                <a:srgbClr val="FFFFFF"/>
              </a:solidFill>
            </a:endParaRPr>
          </a:p>
          <a:p>
            <a:pPr marL="228600" lvl="0" indent="-101600" algn="l" rtl="0">
              <a:lnSpc>
                <a:spcPct val="90000"/>
              </a:lnSpc>
              <a:spcBef>
                <a:spcPts val="1000"/>
              </a:spcBef>
              <a:spcAft>
                <a:spcPts val="0"/>
              </a:spcAft>
              <a:buClr>
                <a:schemeClr val="lt1"/>
              </a:buClr>
              <a:buSzPts val="2000"/>
              <a:buNone/>
            </a:pPr>
            <a:endParaRPr sz="2000">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54"/>
        <p:cNvGrpSpPr/>
        <p:nvPr/>
      </p:nvGrpSpPr>
      <p:grpSpPr>
        <a:xfrm>
          <a:off x="0" y="0"/>
          <a:ext cx="0" cy="0"/>
          <a:chOff x="0" y="0"/>
          <a:chExt cx="0" cy="0"/>
        </a:xfrm>
      </p:grpSpPr>
      <p:sp>
        <p:nvSpPr>
          <p:cNvPr id="55" name="Google Shape;55;p4"/>
          <p:cNvSpPr/>
          <p:nvPr/>
        </p:nvSpPr>
        <p:spPr>
          <a:xfrm>
            <a:off x="0" y="-1"/>
            <a:ext cx="12188952" cy="6858000"/>
          </a:xfrm>
          <a:prstGeom prst="rect">
            <a:avLst/>
          </a:prstGeom>
          <a:solidFill>
            <a:srgbClr val="41414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lt1"/>
              </a:buClr>
              <a:buSzPts val="1800"/>
              <a:buFont typeface="Calibri"/>
              <a:buNone/>
            </a:pPr>
            <a:endParaRPr sz="1800" b="0" i="0" u="none" strike="noStrike" cap="none">
              <a:solidFill>
                <a:srgbClr val="FFFFFF"/>
              </a:solidFill>
              <a:latin typeface="Twentieth Century"/>
              <a:ea typeface="Twentieth Century"/>
              <a:cs typeface="Twentieth Century"/>
              <a:sym typeface="Twentieth Century"/>
            </a:endParaRPr>
          </a:p>
        </p:txBody>
      </p:sp>
      <p:sp>
        <p:nvSpPr>
          <p:cNvPr id="56" name="Google Shape;56;p4"/>
          <p:cNvSpPr txBox="1">
            <a:spLocks noGrp="1"/>
          </p:cNvSpPr>
          <p:nvPr>
            <p:ph type="title"/>
          </p:nvPr>
        </p:nvSpPr>
        <p:spPr>
          <a:xfrm>
            <a:off x="6684264" y="932688"/>
            <a:ext cx="4892040" cy="1773936"/>
          </a:xfrm>
          <a:prstGeom prst="rect">
            <a:avLst/>
          </a:prstGeom>
          <a:noFill/>
          <a:ln>
            <a:noFill/>
          </a:ln>
        </p:spPr>
        <p:txBody>
          <a:bodyPr spcFirstLastPara="1" wrap="square" lIns="91425" tIns="45700" rIns="91425" bIns="45700" anchor="b" anchorCtr="0">
            <a:normAutofit fontScale="90000"/>
          </a:bodyPr>
          <a:lstStyle/>
          <a:p>
            <a:pPr marL="0" lvl="0" indent="0" algn="l" rtl="0">
              <a:lnSpc>
                <a:spcPct val="90000"/>
              </a:lnSpc>
              <a:spcBef>
                <a:spcPts val="0"/>
              </a:spcBef>
              <a:spcAft>
                <a:spcPts val="0"/>
              </a:spcAft>
              <a:buClr>
                <a:schemeClr val="lt1"/>
              </a:buClr>
              <a:buSzPts val="3700"/>
              <a:buFont typeface="Calibri"/>
              <a:buNone/>
            </a:pPr>
            <a:r>
              <a:rPr lang="en-US" sz="3700" b="1"/>
              <a:t>How Psychodynamic Theory Differs from Other Types of Therapy?</a:t>
            </a:r>
            <a:endParaRPr sz="3700"/>
          </a:p>
        </p:txBody>
      </p:sp>
      <p:pic>
        <p:nvPicPr>
          <p:cNvPr id="57" name="Google Shape;57;p4" descr="Diagram, venn diagram&#10;&#10;Description automatically generated"/>
          <p:cNvPicPr preferRelativeResize="0"/>
          <p:nvPr/>
        </p:nvPicPr>
        <p:blipFill rotWithShape="1">
          <a:blip r:embed="rId3">
            <a:alphaModFix/>
          </a:blip>
          <a:srcRect/>
          <a:stretch/>
        </p:blipFill>
        <p:spPr>
          <a:xfrm>
            <a:off x="470018" y="1178368"/>
            <a:ext cx="5025525" cy="4510408"/>
          </a:xfrm>
          <a:prstGeom prst="rect">
            <a:avLst/>
          </a:prstGeom>
          <a:noFill/>
          <a:ln>
            <a:noFill/>
          </a:ln>
        </p:spPr>
      </p:pic>
      <p:cxnSp>
        <p:nvCxnSpPr>
          <p:cNvPr id="58" name="Google Shape;58;p4"/>
          <p:cNvCxnSpPr/>
          <p:nvPr/>
        </p:nvCxnSpPr>
        <p:spPr>
          <a:xfrm>
            <a:off x="6096000" y="1417320"/>
            <a:ext cx="0" cy="4023360"/>
          </a:xfrm>
          <a:prstGeom prst="straightConnector1">
            <a:avLst/>
          </a:prstGeom>
          <a:noFill/>
          <a:ln w="15875" cap="flat" cmpd="sng">
            <a:solidFill>
              <a:schemeClr val="lt1"/>
            </a:solidFill>
            <a:prstDash val="solid"/>
            <a:miter lim="800000"/>
            <a:headEnd type="none" w="sm" len="sm"/>
            <a:tailEnd type="none" w="sm" len="sm"/>
          </a:ln>
        </p:spPr>
      </p:cxnSp>
      <p:sp>
        <p:nvSpPr>
          <p:cNvPr id="59" name="Google Shape;59;p4"/>
          <p:cNvSpPr txBox="1">
            <a:spLocks noGrp="1"/>
          </p:cNvSpPr>
          <p:nvPr>
            <p:ph type="body" idx="1"/>
          </p:nvPr>
        </p:nvSpPr>
        <p:spPr>
          <a:xfrm>
            <a:off x="6684264" y="2898648"/>
            <a:ext cx="4892040" cy="3209544"/>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lt1"/>
              </a:buClr>
              <a:buSzPts val="2000"/>
              <a:buChar char="•"/>
            </a:pPr>
            <a:r>
              <a:rPr lang="en-US" sz="2000"/>
              <a:t>Psychoanalysis, a form of treatment and theoretical foundation for psychodynamics, was its origin.</a:t>
            </a:r>
            <a:endParaRPr sz="2000"/>
          </a:p>
          <a:p>
            <a:pPr marL="228600" lvl="0" indent="-228600" algn="l" rtl="0">
              <a:lnSpc>
                <a:spcPct val="90000"/>
              </a:lnSpc>
              <a:spcBef>
                <a:spcPts val="1000"/>
              </a:spcBef>
              <a:spcAft>
                <a:spcPts val="0"/>
              </a:spcAft>
              <a:buClr>
                <a:schemeClr val="lt1"/>
              </a:buClr>
              <a:buSzPts val="2000"/>
              <a:buChar char="•"/>
            </a:pPr>
            <a:r>
              <a:rPr lang="en-US" sz="2000"/>
              <a:t>Many contemporary therapeutic modalities strongly emphasize reducing or eliminating a problem's symptoms.</a:t>
            </a:r>
            <a:endParaRPr sz="2000"/>
          </a:p>
          <a:p>
            <a:pPr marL="228600" lvl="0" indent="-228600" algn="l" rtl="0">
              <a:lnSpc>
                <a:spcPct val="90000"/>
              </a:lnSpc>
              <a:spcBef>
                <a:spcPts val="1000"/>
              </a:spcBef>
              <a:spcAft>
                <a:spcPts val="0"/>
              </a:spcAft>
              <a:buClr>
                <a:schemeClr val="lt1"/>
              </a:buClr>
              <a:buSzPts val="2000"/>
              <a:buChar char="•"/>
            </a:pPr>
            <a:r>
              <a:rPr lang="en-US" sz="2000"/>
              <a:t>The psychodynamic hypothesis investigates an individual's ingrained needs, motivations, and wants.</a:t>
            </a:r>
            <a:endParaRPr sz="2000"/>
          </a:p>
          <a:p>
            <a:pPr marL="228600" lvl="0" indent="-101600" algn="l" rtl="0">
              <a:lnSpc>
                <a:spcPct val="90000"/>
              </a:lnSpc>
              <a:spcBef>
                <a:spcPts val="1000"/>
              </a:spcBef>
              <a:spcAft>
                <a:spcPts val="0"/>
              </a:spcAft>
              <a:buClr>
                <a:schemeClr val="lt1"/>
              </a:buClr>
              <a:buSzPts val="2000"/>
              <a:buNone/>
            </a:pPr>
            <a:endParaRPr sz="200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64"/>
        <p:cNvGrpSpPr/>
        <p:nvPr/>
      </p:nvGrpSpPr>
      <p:grpSpPr>
        <a:xfrm>
          <a:off x="0" y="0"/>
          <a:ext cx="0" cy="0"/>
          <a:chOff x="0" y="0"/>
          <a:chExt cx="0" cy="0"/>
        </a:xfrm>
      </p:grpSpPr>
      <p:sp>
        <p:nvSpPr>
          <p:cNvPr id="65" name="Google Shape;65;p5"/>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66" name="Google Shape;66;p5" descr="Shape, arrow&#10;&#10;Description automatically generated"/>
          <p:cNvPicPr preferRelativeResize="0"/>
          <p:nvPr/>
        </p:nvPicPr>
        <p:blipFill rotWithShape="1">
          <a:blip r:embed="rId3">
            <a:alphaModFix amt="35000"/>
          </a:blip>
          <a:srcRect t="11099" b="13901"/>
          <a:stretch/>
        </p:blipFill>
        <p:spPr>
          <a:xfrm>
            <a:off x="20" y="10"/>
            <a:ext cx="12191980" cy="6857990"/>
          </a:xfrm>
          <a:prstGeom prst="rect">
            <a:avLst/>
          </a:prstGeom>
          <a:noFill/>
          <a:ln>
            <a:noFill/>
          </a:ln>
        </p:spPr>
      </p:pic>
      <p:sp>
        <p:nvSpPr>
          <p:cNvPr id="67" name="Google Shape;67;p5"/>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Calibri"/>
              <a:buNone/>
            </a:pPr>
            <a:r>
              <a:rPr lang="en-US" b="1">
                <a:solidFill>
                  <a:srgbClr val="FFFFFF"/>
                </a:solidFill>
              </a:rPr>
              <a:t>Psychodynamic Theory in Social Work</a:t>
            </a:r>
            <a:endParaRPr>
              <a:solidFill>
                <a:srgbClr val="FFFFFF"/>
              </a:solidFill>
            </a:endParaRPr>
          </a:p>
        </p:txBody>
      </p:sp>
      <p:sp>
        <p:nvSpPr>
          <p:cNvPr id="68" name="Google Shape;68;p5"/>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FFFFFF"/>
              </a:buClr>
              <a:buSzPts val="2800"/>
              <a:buChar char="•"/>
            </a:pPr>
            <a:r>
              <a:rPr lang="en-US">
                <a:solidFill>
                  <a:srgbClr val="FFFFFF"/>
                </a:solidFill>
              </a:rPr>
              <a:t>Numerous theories and practice models, notably the psychodynamic theory, are the foundations of social workers' practices.</a:t>
            </a:r>
            <a:endParaRPr>
              <a:solidFill>
                <a:srgbClr val="FFFFFF"/>
              </a:solidFill>
            </a:endParaRPr>
          </a:p>
          <a:p>
            <a:pPr marL="228600" lvl="0" indent="-228600" algn="l" rtl="0">
              <a:lnSpc>
                <a:spcPct val="90000"/>
              </a:lnSpc>
              <a:spcBef>
                <a:spcPts val="1000"/>
              </a:spcBef>
              <a:spcAft>
                <a:spcPts val="0"/>
              </a:spcAft>
              <a:buClr>
                <a:srgbClr val="FFFFFF"/>
              </a:buClr>
              <a:buSzPts val="2800"/>
              <a:buChar char="•"/>
            </a:pPr>
            <a:r>
              <a:rPr lang="en-US">
                <a:solidFill>
                  <a:srgbClr val="FFFFFF"/>
                </a:solidFill>
              </a:rPr>
              <a:t>When clients address their emotional patterns over time, it helps them make better decisions.</a:t>
            </a:r>
            <a:endParaRPr>
              <a:solidFill>
                <a:srgbClr val="FFFFFF"/>
              </a:solidFill>
            </a:endParaRPr>
          </a:p>
          <a:p>
            <a:pPr marL="228600" lvl="0" indent="-228600" algn="l" rtl="0">
              <a:lnSpc>
                <a:spcPct val="90000"/>
              </a:lnSpc>
              <a:spcBef>
                <a:spcPts val="1000"/>
              </a:spcBef>
              <a:spcAft>
                <a:spcPts val="0"/>
              </a:spcAft>
              <a:buClr>
                <a:srgbClr val="FFFFFF"/>
              </a:buClr>
              <a:buSzPts val="2800"/>
              <a:buChar char="•"/>
            </a:pPr>
            <a:r>
              <a:rPr lang="en-US">
                <a:solidFill>
                  <a:srgbClr val="FFFFFF"/>
                </a:solidFill>
              </a:rPr>
              <a:t>According to Karpetis (2019), the caliber of social work practice is significantly affected by the level of professional education.</a:t>
            </a:r>
            <a:endParaRPr>
              <a:solidFill>
                <a:srgbClr val="FFFFFF"/>
              </a:solidFill>
            </a:endParaRPr>
          </a:p>
          <a:p>
            <a:pPr marL="228600" lvl="0" indent="-50800" algn="l" rtl="0">
              <a:lnSpc>
                <a:spcPct val="90000"/>
              </a:lnSpc>
              <a:spcBef>
                <a:spcPts val="1000"/>
              </a:spcBef>
              <a:spcAft>
                <a:spcPts val="0"/>
              </a:spcAft>
              <a:buClr>
                <a:schemeClr val="lt1"/>
              </a:buClr>
              <a:buSzPts val="2800"/>
              <a:buNone/>
            </a:pPr>
            <a:endParaRPr>
              <a:solidFill>
                <a:srgbClr val="FFFFFF"/>
              </a:solidFill>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73"/>
        <p:cNvGrpSpPr/>
        <p:nvPr/>
      </p:nvGrpSpPr>
      <p:grpSpPr>
        <a:xfrm>
          <a:off x="0" y="0"/>
          <a:ext cx="0" cy="0"/>
          <a:chOff x="0" y="0"/>
          <a:chExt cx="0" cy="0"/>
        </a:xfrm>
      </p:grpSpPr>
      <p:sp>
        <p:nvSpPr>
          <p:cNvPr id="74" name="Google Shape;74;p7"/>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75" name="Google Shape;75;p7"/>
          <p:cNvPicPr preferRelativeResize="0"/>
          <p:nvPr/>
        </p:nvPicPr>
        <p:blipFill rotWithShape="1">
          <a:blip r:embed="rId3">
            <a:alphaModFix amt="40000"/>
          </a:blip>
          <a:srcRect b="16045"/>
          <a:stretch/>
        </p:blipFill>
        <p:spPr>
          <a:xfrm>
            <a:off x="3" y="10"/>
            <a:ext cx="12191997" cy="6857990"/>
          </a:xfrm>
          <a:prstGeom prst="rect">
            <a:avLst/>
          </a:prstGeom>
          <a:noFill/>
          <a:ln>
            <a:noFill/>
          </a:ln>
        </p:spPr>
      </p:pic>
      <p:sp>
        <p:nvSpPr>
          <p:cNvPr id="76" name="Google Shape;76;p7"/>
          <p:cNvSpPr txBox="1">
            <a:spLocks noGrp="1"/>
          </p:cNvSpPr>
          <p:nvPr>
            <p:ph type="title"/>
          </p:nvPr>
        </p:nvSpPr>
        <p:spPr>
          <a:xfrm>
            <a:off x="2210936" y="844486"/>
            <a:ext cx="9484225" cy="1461778"/>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000"/>
              <a:buFont typeface="Calibri"/>
              <a:buNone/>
            </a:pPr>
            <a:r>
              <a:rPr lang="en-US" sz="4000" b="1"/>
              <a:t>What does a Family Social Worker Do</a:t>
            </a:r>
            <a:endParaRPr sz="4000"/>
          </a:p>
        </p:txBody>
      </p:sp>
      <p:grpSp>
        <p:nvGrpSpPr>
          <p:cNvPr id="77" name="Google Shape;77;p7"/>
          <p:cNvGrpSpPr/>
          <p:nvPr/>
        </p:nvGrpSpPr>
        <p:grpSpPr>
          <a:xfrm rot="10800000" flipH="1">
            <a:off x="327777" y="343106"/>
            <a:ext cx="1692092" cy="1852591"/>
            <a:chOff x="790870" y="911082"/>
            <a:chExt cx="2191635" cy="2442764"/>
          </a:xfrm>
        </p:grpSpPr>
        <p:sp>
          <p:nvSpPr>
            <p:cNvPr id="78" name="Google Shape;78;p7"/>
            <p:cNvSpPr/>
            <p:nvPr/>
          </p:nvSpPr>
          <p:spPr>
            <a:xfrm>
              <a:off x="790870" y="2245586"/>
              <a:ext cx="1262906" cy="1108260"/>
            </a:xfrm>
            <a:custGeom>
              <a:avLst/>
              <a:gdLst/>
              <a:ahLst/>
              <a:cxnLst/>
              <a:rect l="l" t="t" r="r" b="b"/>
              <a:pathLst>
                <a:path w="1099" h="968" extrusionOk="0">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lt1">
                <a:alpha val="4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79" name="Google Shape;79;p7"/>
            <p:cNvSpPr/>
            <p:nvPr/>
          </p:nvSpPr>
          <p:spPr>
            <a:xfrm>
              <a:off x="933975" y="911082"/>
              <a:ext cx="2048530" cy="1797684"/>
            </a:xfrm>
            <a:custGeom>
              <a:avLst/>
              <a:gdLst/>
              <a:ahLst/>
              <a:cxnLst/>
              <a:rect l="l" t="t" r="r" b="b"/>
              <a:pathLst>
                <a:path w="1099" h="968" extrusionOk="0">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noFill/>
            <a:ln w="63500" cap="flat" cmpd="sng">
              <a:solidFill>
                <a:schemeClr val="lt1">
                  <a:alpha val="60000"/>
                </a:schemeClr>
              </a:solidFill>
              <a:prstDash val="solid"/>
              <a:miter lim="800000"/>
              <a:headEnd type="none" w="sm" len="sm"/>
              <a:tailEnd type="none" w="sm" len="sm"/>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sp>
          <p:nvSpPr>
            <p:cNvPr id="80" name="Google Shape;80;p7"/>
            <p:cNvSpPr/>
            <p:nvPr/>
          </p:nvSpPr>
          <p:spPr>
            <a:xfrm>
              <a:off x="1362936" y="1825453"/>
              <a:ext cx="799094" cy="701243"/>
            </a:xfrm>
            <a:custGeom>
              <a:avLst/>
              <a:gdLst/>
              <a:ahLst/>
              <a:cxnLst/>
              <a:rect l="l" t="t" r="r" b="b"/>
              <a:pathLst>
                <a:path w="1099" h="968" extrusionOk="0">
                  <a:moveTo>
                    <a:pt x="781" y="0"/>
                  </a:moveTo>
                  <a:cubicBezTo>
                    <a:pt x="318" y="0"/>
                    <a:pt x="318" y="0"/>
                    <a:pt x="318" y="0"/>
                  </a:cubicBezTo>
                  <a:cubicBezTo>
                    <a:pt x="288" y="0"/>
                    <a:pt x="261" y="16"/>
                    <a:pt x="246" y="42"/>
                  </a:cubicBezTo>
                  <a:cubicBezTo>
                    <a:pt x="15" y="443"/>
                    <a:pt x="15" y="443"/>
                    <a:pt x="15" y="443"/>
                  </a:cubicBezTo>
                  <a:cubicBezTo>
                    <a:pt x="0" y="468"/>
                    <a:pt x="0" y="500"/>
                    <a:pt x="15" y="525"/>
                  </a:cubicBezTo>
                  <a:cubicBezTo>
                    <a:pt x="246" y="926"/>
                    <a:pt x="246" y="926"/>
                    <a:pt x="246" y="926"/>
                  </a:cubicBezTo>
                  <a:cubicBezTo>
                    <a:pt x="261" y="952"/>
                    <a:pt x="288" y="968"/>
                    <a:pt x="318" y="968"/>
                  </a:cubicBezTo>
                  <a:cubicBezTo>
                    <a:pt x="781" y="968"/>
                    <a:pt x="781" y="968"/>
                    <a:pt x="781" y="968"/>
                  </a:cubicBezTo>
                  <a:cubicBezTo>
                    <a:pt x="810" y="968"/>
                    <a:pt x="838" y="952"/>
                    <a:pt x="852" y="926"/>
                  </a:cubicBezTo>
                  <a:cubicBezTo>
                    <a:pt x="1084" y="525"/>
                    <a:pt x="1084" y="525"/>
                    <a:pt x="1084" y="525"/>
                  </a:cubicBezTo>
                  <a:cubicBezTo>
                    <a:pt x="1099" y="500"/>
                    <a:pt x="1099" y="468"/>
                    <a:pt x="1084" y="443"/>
                  </a:cubicBezTo>
                  <a:cubicBezTo>
                    <a:pt x="852" y="42"/>
                    <a:pt x="852" y="42"/>
                    <a:pt x="852" y="42"/>
                  </a:cubicBezTo>
                  <a:cubicBezTo>
                    <a:pt x="838" y="16"/>
                    <a:pt x="810" y="0"/>
                    <a:pt x="781" y="0"/>
                  </a:cubicBezTo>
                  <a:close/>
                </a:path>
              </a:pathLst>
            </a:custGeom>
            <a:solidFill>
              <a:schemeClr val="lt1">
                <a:alpha val="60000"/>
              </a:schemeClr>
            </a:solidFill>
            <a:ln>
              <a:noFill/>
            </a:ln>
          </p:spPr>
          <p:txBody>
            <a:bodyPr spcFirstLastPara="1" wrap="square" lIns="91425" tIns="45700" rIns="91425" bIns="45700" anchor="t" anchorCtr="0">
              <a:noAutofit/>
            </a:bodyPr>
            <a:lstStyle/>
            <a:p>
              <a:pPr marL="0" marR="0" lvl="0" indent="0" algn="l"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grpSp>
      <p:sp>
        <p:nvSpPr>
          <p:cNvPr id="81" name="Google Shape;81;p7"/>
          <p:cNvSpPr txBox="1">
            <a:spLocks noGrp="1"/>
          </p:cNvSpPr>
          <p:nvPr>
            <p:ph type="body" idx="1"/>
          </p:nvPr>
        </p:nvSpPr>
        <p:spPr>
          <a:xfrm>
            <a:off x="2210936" y="2470248"/>
            <a:ext cx="9484235" cy="3052726"/>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chemeClr val="lt1"/>
              </a:buClr>
              <a:buSzPts val="2400"/>
              <a:buChar char="•"/>
            </a:pPr>
            <a:r>
              <a:rPr lang="en-US" sz="2400"/>
              <a:t>First, the service consumer is evaluated by a family social worker.</a:t>
            </a:r>
            <a:endParaRPr sz="2400"/>
          </a:p>
          <a:p>
            <a:pPr marL="228600" lvl="0" indent="-228600" algn="l" rtl="0">
              <a:lnSpc>
                <a:spcPct val="90000"/>
              </a:lnSpc>
              <a:spcBef>
                <a:spcPts val="1000"/>
              </a:spcBef>
              <a:spcAft>
                <a:spcPts val="0"/>
              </a:spcAft>
              <a:buClr>
                <a:schemeClr val="lt1"/>
              </a:buClr>
              <a:buSzPts val="2400"/>
              <a:buChar char="•"/>
            </a:pPr>
            <a:r>
              <a:rPr lang="en-US" sz="2400"/>
              <a:t>Utilizing a grasp of psychology, he or she accomplishes this.</a:t>
            </a:r>
            <a:endParaRPr sz="2400"/>
          </a:p>
          <a:p>
            <a:pPr marL="228600" lvl="0" indent="-228600" algn="l" rtl="0">
              <a:lnSpc>
                <a:spcPct val="90000"/>
              </a:lnSpc>
              <a:spcBef>
                <a:spcPts val="1000"/>
              </a:spcBef>
              <a:spcAft>
                <a:spcPts val="0"/>
              </a:spcAft>
              <a:buClr>
                <a:schemeClr val="lt1"/>
              </a:buClr>
              <a:buSzPts val="2400"/>
              <a:buChar char="•"/>
            </a:pPr>
            <a:r>
              <a:rPr lang="en-US" sz="2400"/>
              <a:t>Individually and collectively, the family members are typically observed and questioned to accomplish this.</a:t>
            </a:r>
            <a:endParaRPr sz="2400"/>
          </a:p>
          <a:p>
            <a:pPr marL="228600" lvl="0" indent="-76200" algn="l" rtl="0">
              <a:lnSpc>
                <a:spcPct val="90000"/>
              </a:lnSpc>
              <a:spcBef>
                <a:spcPts val="1000"/>
              </a:spcBef>
              <a:spcAft>
                <a:spcPts val="0"/>
              </a:spcAft>
              <a:buClr>
                <a:schemeClr val="lt1"/>
              </a:buClr>
              <a:buSzPts val="2400"/>
              <a:buNone/>
            </a:pPr>
            <a:endParaRPr sz="24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86"/>
        <p:cNvGrpSpPr/>
        <p:nvPr/>
      </p:nvGrpSpPr>
      <p:grpSpPr>
        <a:xfrm>
          <a:off x="0" y="0"/>
          <a:ext cx="0" cy="0"/>
          <a:chOff x="0" y="0"/>
          <a:chExt cx="0" cy="0"/>
        </a:xfrm>
      </p:grpSpPr>
      <p:sp>
        <p:nvSpPr>
          <p:cNvPr id="87" name="Google Shape;87;p8"/>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88" name="Google Shape;88;p8"/>
          <p:cNvPicPr preferRelativeResize="0"/>
          <p:nvPr/>
        </p:nvPicPr>
        <p:blipFill rotWithShape="1">
          <a:blip r:embed="rId3">
            <a:alphaModFix amt="35000"/>
          </a:blip>
          <a:srcRect b="10000"/>
          <a:stretch/>
        </p:blipFill>
        <p:spPr>
          <a:xfrm>
            <a:off x="20" y="1"/>
            <a:ext cx="12191980" cy="6857999"/>
          </a:xfrm>
          <a:prstGeom prst="rect">
            <a:avLst/>
          </a:prstGeom>
          <a:noFill/>
          <a:ln>
            <a:noFill/>
          </a:ln>
        </p:spPr>
      </p:pic>
      <p:sp>
        <p:nvSpPr>
          <p:cNvPr id="89" name="Google Shape;89;p8"/>
          <p:cNvSpPr txBox="1">
            <a:spLocks noGrp="1"/>
          </p:cNvSpPr>
          <p:nvPr>
            <p:ph type="title"/>
          </p:nvPr>
        </p:nvSpPr>
        <p:spPr>
          <a:xfrm>
            <a:off x="838201" y="1065862"/>
            <a:ext cx="3313164" cy="4726276"/>
          </a:xfrm>
          <a:prstGeom prst="rect">
            <a:avLst/>
          </a:prstGeom>
          <a:noFill/>
          <a:ln>
            <a:noFill/>
          </a:ln>
        </p:spPr>
        <p:txBody>
          <a:bodyPr spcFirstLastPara="1" wrap="square" lIns="91425" tIns="45700" rIns="91425" bIns="45700" anchor="ctr" anchorCtr="0">
            <a:normAutofit/>
          </a:bodyPr>
          <a:lstStyle/>
          <a:p>
            <a:pPr marL="0" lvl="0" indent="0" algn="r" rtl="0">
              <a:lnSpc>
                <a:spcPct val="90000"/>
              </a:lnSpc>
              <a:spcBef>
                <a:spcPts val="0"/>
              </a:spcBef>
              <a:spcAft>
                <a:spcPts val="0"/>
              </a:spcAft>
              <a:buClr>
                <a:srgbClr val="FFFFFF"/>
              </a:buClr>
              <a:buSzPts val="4000"/>
              <a:buFont typeface="Calibri"/>
              <a:buNone/>
            </a:pPr>
            <a:r>
              <a:rPr lang="en-US" sz="4000" b="1">
                <a:solidFill>
                  <a:srgbClr val="FFFFFF"/>
                </a:solidFill>
              </a:rPr>
              <a:t>Practical Example</a:t>
            </a:r>
            <a:endParaRPr sz="4000">
              <a:solidFill>
                <a:srgbClr val="FFFFFF"/>
              </a:solidFill>
            </a:endParaRPr>
          </a:p>
        </p:txBody>
      </p:sp>
      <p:cxnSp>
        <p:nvCxnSpPr>
          <p:cNvPr id="90" name="Google Shape;90;p8"/>
          <p:cNvCxnSpPr/>
          <p:nvPr/>
        </p:nvCxnSpPr>
        <p:spPr>
          <a:xfrm>
            <a:off x="4653372" y="2286000"/>
            <a:ext cx="0" cy="2286000"/>
          </a:xfrm>
          <a:prstGeom prst="straightConnector1">
            <a:avLst/>
          </a:prstGeom>
          <a:noFill/>
          <a:ln w="15875" cap="flat" cmpd="sng">
            <a:solidFill>
              <a:srgbClr val="FFFFFF"/>
            </a:solidFill>
            <a:prstDash val="solid"/>
            <a:miter lim="800000"/>
            <a:headEnd type="none" w="sm" len="sm"/>
            <a:tailEnd type="none" w="sm" len="sm"/>
          </a:ln>
        </p:spPr>
      </p:cxnSp>
      <p:sp>
        <p:nvSpPr>
          <p:cNvPr id="91" name="Google Shape;91;p8"/>
          <p:cNvSpPr txBox="1">
            <a:spLocks noGrp="1"/>
          </p:cNvSpPr>
          <p:nvPr>
            <p:ph type="body" idx="1"/>
          </p:nvPr>
        </p:nvSpPr>
        <p:spPr>
          <a:xfrm>
            <a:off x="5155379" y="1065862"/>
            <a:ext cx="5744685" cy="4726276"/>
          </a:xfrm>
          <a:prstGeom prst="rect">
            <a:avLst/>
          </a:prstGeom>
          <a:noFill/>
          <a:ln>
            <a:noFill/>
          </a:ln>
        </p:spPr>
        <p:txBody>
          <a:bodyPr spcFirstLastPara="1" wrap="square" lIns="91425" tIns="45700" rIns="91425" bIns="45700" anchor="ctr" anchorCtr="0">
            <a:normAutofit/>
          </a:bodyPr>
          <a:lstStyle/>
          <a:p>
            <a:pPr marL="228600" lvl="0" indent="-228600" algn="l" rtl="0">
              <a:lnSpc>
                <a:spcPct val="90000"/>
              </a:lnSpc>
              <a:spcBef>
                <a:spcPts val="0"/>
              </a:spcBef>
              <a:spcAft>
                <a:spcPts val="0"/>
              </a:spcAft>
              <a:buClr>
                <a:srgbClr val="FFFFFF"/>
              </a:buClr>
              <a:buSzPts val="2000"/>
              <a:buChar char="•"/>
            </a:pPr>
            <a:r>
              <a:rPr lang="en-US" sz="2000">
                <a:solidFill>
                  <a:srgbClr val="FFFFFF"/>
                </a:solidFill>
              </a:rPr>
              <a:t>A father observes a shift in his daughter's conduct.</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rPr>
              <a:t>He seeks advice from a family social worker.</a:t>
            </a:r>
            <a:endParaRPr sz="2000">
              <a:solidFill>
                <a:srgbClr val="FFFFFF"/>
              </a:solidFill>
            </a:endParaRPr>
          </a:p>
          <a:p>
            <a:pPr marL="228600" lvl="0" indent="-228600" algn="l" rtl="0">
              <a:lnSpc>
                <a:spcPct val="90000"/>
              </a:lnSpc>
              <a:spcBef>
                <a:spcPts val="1000"/>
              </a:spcBef>
              <a:spcAft>
                <a:spcPts val="0"/>
              </a:spcAft>
              <a:buClr>
                <a:srgbClr val="FFFFFF"/>
              </a:buClr>
              <a:buSzPts val="2000"/>
              <a:buChar char="•"/>
            </a:pPr>
            <a:r>
              <a:rPr lang="en-US" sz="2000">
                <a:solidFill>
                  <a:srgbClr val="FFFFFF"/>
                </a:solidFill>
              </a:rPr>
              <a:t>In this case, a family social worker can assist the family.</a:t>
            </a:r>
            <a:endParaRPr sz="2000">
              <a:solidFill>
                <a:srgbClr val="FFFFFF"/>
              </a:solidFill>
            </a:endParaRPr>
          </a:p>
          <a:p>
            <a:pPr marL="228600" lvl="0" indent="-101600" algn="l" rtl="0">
              <a:lnSpc>
                <a:spcPct val="90000"/>
              </a:lnSpc>
              <a:spcBef>
                <a:spcPts val="1000"/>
              </a:spcBef>
              <a:spcAft>
                <a:spcPts val="0"/>
              </a:spcAft>
              <a:buClr>
                <a:schemeClr val="lt1"/>
              </a:buClr>
              <a:buSzPts val="2000"/>
              <a:buNone/>
            </a:pPr>
            <a:endParaRPr sz="2000">
              <a:solidFill>
                <a:srgbClr val="FFFFFF"/>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96"/>
        <p:cNvGrpSpPr/>
        <p:nvPr/>
      </p:nvGrpSpPr>
      <p:grpSpPr>
        <a:xfrm>
          <a:off x="0" y="0"/>
          <a:ext cx="0" cy="0"/>
          <a:chOff x="0" y="0"/>
          <a:chExt cx="0" cy="0"/>
        </a:xfrm>
      </p:grpSpPr>
      <p:sp>
        <p:nvSpPr>
          <p:cNvPr id="97" name="Google Shape;97;p12"/>
          <p:cNvSpPr/>
          <p:nvPr/>
        </p:nvSpPr>
        <p:spPr>
          <a:xfrm>
            <a:off x="0" y="0"/>
            <a:ext cx="12192000" cy="6858000"/>
          </a:xfrm>
          <a:prstGeom prst="rect">
            <a:avLst/>
          </a:prstGeom>
          <a:solidFill>
            <a:srgbClr val="000000"/>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98" name="Google Shape;98;p12" descr="A picture containing text, vector graphics&#10;&#10;Description automatically generated"/>
          <p:cNvPicPr preferRelativeResize="0"/>
          <p:nvPr/>
        </p:nvPicPr>
        <p:blipFill rotWithShape="1">
          <a:blip r:embed="rId3">
            <a:alphaModFix amt="35000"/>
          </a:blip>
          <a:srcRect b="30982"/>
          <a:stretch/>
        </p:blipFill>
        <p:spPr>
          <a:xfrm>
            <a:off x="20" y="10"/>
            <a:ext cx="12191980" cy="6857990"/>
          </a:xfrm>
          <a:prstGeom prst="rect">
            <a:avLst/>
          </a:prstGeom>
          <a:noFill/>
          <a:ln>
            <a:noFill/>
          </a:ln>
        </p:spPr>
      </p:pic>
      <p:sp>
        <p:nvSpPr>
          <p:cNvPr id="99" name="Google Shape;99;p12"/>
          <p:cNvSpPr txBox="1">
            <a:spLocks noGrp="1"/>
          </p:cNvSpPr>
          <p:nvPr>
            <p:ph type="title"/>
          </p:nvPr>
        </p:nvSpPr>
        <p:spPr>
          <a:xfrm>
            <a:off x="838200" y="365125"/>
            <a:ext cx="10515600" cy="1325563"/>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rgbClr val="FFFFFF"/>
              </a:buClr>
              <a:buSzPts val="4400"/>
              <a:buFont typeface="Calibri"/>
              <a:buNone/>
            </a:pPr>
            <a:r>
              <a:rPr lang="en-US" b="1">
                <a:solidFill>
                  <a:srgbClr val="FFFFFF"/>
                </a:solidFill>
              </a:rPr>
              <a:t>References</a:t>
            </a:r>
            <a:endParaRPr>
              <a:solidFill>
                <a:srgbClr val="FFFFFF"/>
              </a:solidFill>
            </a:endParaRPr>
          </a:p>
          <a:p>
            <a:pPr marL="0" lvl="0" indent="0" algn="l" rtl="0">
              <a:lnSpc>
                <a:spcPct val="90000"/>
              </a:lnSpc>
              <a:spcBef>
                <a:spcPts val="0"/>
              </a:spcBef>
              <a:spcAft>
                <a:spcPts val="0"/>
              </a:spcAft>
              <a:buClr>
                <a:schemeClr val="lt1"/>
              </a:buClr>
              <a:buSzPts val="4400"/>
              <a:buFont typeface="Calibri"/>
              <a:buNone/>
            </a:pPr>
            <a:endParaRPr>
              <a:solidFill>
                <a:srgbClr val="FFFFFF"/>
              </a:solidFill>
            </a:endParaRPr>
          </a:p>
        </p:txBody>
      </p:sp>
      <p:sp>
        <p:nvSpPr>
          <p:cNvPr id="100" name="Google Shape;100;p12"/>
          <p:cNvSpPr txBox="1">
            <a:spLocks noGrp="1"/>
          </p:cNvSpPr>
          <p:nvPr>
            <p:ph type="body" idx="1"/>
          </p:nvPr>
        </p:nvSpPr>
        <p:spPr>
          <a:xfrm>
            <a:off x="838200" y="1825625"/>
            <a:ext cx="10515600" cy="4351338"/>
          </a:xfrm>
          <a:prstGeom prst="rect">
            <a:avLst/>
          </a:prstGeom>
          <a:noFill/>
          <a:ln>
            <a:noFill/>
          </a:ln>
        </p:spPr>
        <p:txBody>
          <a:bodyPr spcFirstLastPara="1" wrap="square" lIns="91425" tIns="45700" rIns="91425" bIns="45700" anchor="t" anchorCtr="0">
            <a:normAutofit/>
          </a:bodyPr>
          <a:lstStyle/>
          <a:p>
            <a:pPr marL="228600" lvl="0" indent="-228600" algn="l" rtl="0">
              <a:lnSpc>
                <a:spcPct val="90000"/>
              </a:lnSpc>
              <a:spcBef>
                <a:spcPts val="0"/>
              </a:spcBef>
              <a:spcAft>
                <a:spcPts val="0"/>
              </a:spcAft>
              <a:buClr>
                <a:srgbClr val="FFFFFF"/>
              </a:buClr>
              <a:buSzPts val="1800"/>
              <a:buChar char="•"/>
            </a:pPr>
            <a:r>
              <a:rPr lang="en-US" sz="1800">
                <a:solidFill>
                  <a:srgbClr val="FFFFFF"/>
                </a:solidFill>
              </a:rPr>
              <a:t>Ahmed, S.S., 2021. The Role of social worker in developing the Awareness of Family Communication Methods with Individual cases (Doctoral dissertation, Fayoum University).</a:t>
            </a:r>
            <a:endParaRPr sz="1800">
              <a:solidFill>
                <a:srgbClr val="FFFFFF"/>
              </a:solidFill>
            </a:endParaRPr>
          </a:p>
          <a:p>
            <a:pPr marL="228600" lvl="0" indent="-228600" algn="l" rtl="0">
              <a:lnSpc>
                <a:spcPct val="90000"/>
              </a:lnSpc>
              <a:spcBef>
                <a:spcPts val="1000"/>
              </a:spcBef>
              <a:spcAft>
                <a:spcPts val="0"/>
              </a:spcAft>
              <a:buClr>
                <a:srgbClr val="FFFFFF"/>
              </a:buClr>
              <a:buSzPts val="1800"/>
              <a:buChar char="•"/>
            </a:pPr>
            <a:r>
              <a:rPr lang="en-US" sz="1800">
                <a:solidFill>
                  <a:srgbClr val="FFFFFF"/>
                </a:solidFill>
              </a:rPr>
              <a:t>Forrester, D., Westlake, D., Killian, M., Antonopolou, V., McCann, M., Thurnham, A., Thomas, R., Waits, C., Whittaker, C. and Hutchison, D., 2019. What is the relationship between worker skills and outcomes for families in child and family social work?. The British Journal of Social Work, 49(8), pp.2148-2167.</a:t>
            </a:r>
            <a:endParaRPr sz="1800">
              <a:solidFill>
                <a:srgbClr val="FFFFFF"/>
              </a:solidFill>
            </a:endParaRPr>
          </a:p>
          <a:p>
            <a:pPr marL="228600" lvl="0" indent="-228600" algn="l" rtl="0">
              <a:lnSpc>
                <a:spcPct val="90000"/>
              </a:lnSpc>
              <a:spcBef>
                <a:spcPts val="1000"/>
              </a:spcBef>
              <a:spcAft>
                <a:spcPts val="0"/>
              </a:spcAft>
              <a:buClr>
                <a:srgbClr val="FFFFFF"/>
              </a:buClr>
              <a:buSzPts val="1800"/>
              <a:buChar char="•"/>
            </a:pPr>
            <a:r>
              <a:rPr lang="en-US" sz="1800">
                <a:solidFill>
                  <a:srgbClr val="FFFFFF"/>
                </a:solidFill>
              </a:rPr>
              <a:t>Fulmer, R., 2018. The evolution of the psychodynamic approach and system. International Journal of Psychological Studies, 10(3), p.1.</a:t>
            </a:r>
            <a:endParaRPr sz="1800">
              <a:solidFill>
                <a:srgbClr val="FFFFFF"/>
              </a:solidFill>
            </a:endParaRPr>
          </a:p>
          <a:p>
            <a:pPr marL="228600" lvl="0" indent="-228600" algn="l" rtl="0">
              <a:lnSpc>
                <a:spcPct val="90000"/>
              </a:lnSpc>
              <a:spcBef>
                <a:spcPts val="1000"/>
              </a:spcBef>
              <a:spcAft>
                <a:spcPts val="0"/>
              </a:spcAft>
              <a:buClr>
                <a:srgbClr val="FFFFFF"/>
              </a:buClr>
              <a:buSzPts val="1800"/>
              <a:buChar char="•"/>
            </a:pPr>
            <a:r>
              <a:rPr lang="en-US" sz="1800">
                <a:solidFill>
                  <a:srgbClr val="FFFFFF"/>
                </a:solidFill>
              </a:rPr>
              <a:t>Karpetis, G., 2019. Aggression in the academic workplace: A psychodynamic analysis of social work. Journal of social work practice, 33(3), pp.311-324.</a:t>
            </a:r>
            <a:endParaRPr sz="1800">
              <a:solidFill>
                <a:srgbClr val="FFFFFF"/>
              </a:solidFill>
            </a:endParaRPr>
          </a:p>
          <a:p>
            <a:pPr marL="228600" lvl="0" indent="-228600" algn="l" rtl="0">
              <a:lnSpc>
                <a:spcPct val="90000"/>
              </a:lnSpc>
              <a:spcBef>
                <a:spcPts val="1000"/>
              </a:spcBef>
              <a:spcAft>
                <a:spcPts val="0"/>
              </a:spcAft>
              <a:buClr>
                <a:srgbClr val="FFFFFF"/>
              </a:buClr>
              <a:buSzPts val="1800"/>
              <a:buChar char="•"/>
            </a:pPr>
            <a:r>
              <a:rPr lang="en-US" sz="1800">
                <a:solidFill>
                  <a:srgbClr val="FFFFFF"/>
                </a:solidFill>
              </a:rPr>
              <a:t>Pitman, S.R. and Knauss, D.P., 2020. Contemporary psychodynamic approaches to treating anxiety: theory, research, and practice. Anxiety Disorders, pp.451-464.</a:t>
            </a:r>
            <a:endParaRPr sz="1800">
              <a:solidFill>
                <a:srgbClr val="FFFFFF"/>
              </a:solidFill>
            </a:endParaRPr>
          </a:p>
          <a:p>
            <a:pPr marL="228600" lvl="0" indent="-228600" algn="l" rtl="0">
              <a:lnSpc>
                <a:spcPct val="90000"/>
              </a:lnSpc>
              <a:spcBef>
                <a:spcPts val="1000"/>
              </a:spcBef>
              <a:spcAft>
                <a:spcPts val="0"/>
              </a:spcAft>
              <a:buClr>
                <a:srgbClr val="FFFFFF"/>
              </a:buClr>
              <a:buSzPts val="1800"/>
              <a:buChar char="•"/>
            </a:pPr>
            <a:r>
              <a:rPr lang="en-US" sz="1800">
                <a:solidFill>
                  <a:srgbClr val="FFFFFF"/>
                </a:solidFill>
              </a:rPr>
              <a:t>Wilkins, D., Lynch, A. and Antonopoulou, V., 2018. A golden thread? The relationship between supervision, practice, and family engagement in child and family social work. Child &amp; Family Social Work, 23(3), pp.494-503.</a:t>
            </a:r>
            <a:endParaRPr sz="1800">
              <a:solidFill>
                <a:srgbClr val="FFFFFF"/>
              </a:solidFill>
            </a:endParaRPr>
          </a:p>
          <a:p>
            <a:pPr marL="228600" lvl="0" indent="-114300" algn="l" rtl="0">
              <a:lnSpc>
                <a:spcPct val="90000"/>
              </a:lnSpc>
              <a:spcBef>
                <a:spcPts val="1000"/>
              </a:spcBef>
              <a:spcAft>
                <a:spcPts val="0"/>
              </a:spcAft>
              <a:buClr>
                <a:schemeClr val="lt1"/>
              </a:buClr>
              <a:buSzPts val="1800"/>
              <a:buNone/>
            </a:pPr>
            <a:endParaRPr sz="1800">
              <a:solidFill>
                <a:srgbClr val="FFFFFF"/>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04"/>
        <p:cNvGrpSpPr/>
        <p:nvPr/>
      </p:nvGrpSpPr>
      <p:grpSpPr>
        <a:xfrm>
          <a:off x="0" y="0"/>
          <a:ext cx="0" cy="0"/>
          <a:chOff x="0" y="0"/>
          <a:chExt cx="0" cy="0"/>
        </a:xfrm>
      </p:grpSpPr>
      <p:sp>
        <p:nvSpPr>
          <p:cNvPr id="105" name="Google Shape;105;p13"/>
          <p:cNvSpPr/>
          <p:nvPr/>
        </p:nvSpPr>
        <p:spPr>
          <a:xfrm>
            <a:off x="0" y="0"/>
            <a:ext cx="12192000" cy="6858000"/>
          </a:xfrm>
          <a:prstGeom prst="rect">
            <a:avLst/>
          </a:prstGeom>
          <a:solidFill>
            <a:schemeClr val="dk1"/>
          </a:solidFill>
          <a:ln>
            <a:noFill/>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rgbClr val="000000"/>
              </a:buClr>
              <a:buSzPts val="1800"/>
              <a:buFont typeface="Arial"/>
              <a:buNone/>
            </a:pPr>
            <a:endParaRPr sz="1800" b="0" i="0" u="none" strike="noStrike" cap="none">
              <a:solidFill>
                <a:schemeClr val="lt1"/>
              </a:solidFill>
              <a:latin typeface="Calibri"/>
              <a:ea typeface="Calibri"/>
              <a:cs typeface="Calibri"/>
              <a:sym typeface="Calibri"/>
            </a:endParaRPr>
          </a:p>
        </p:txBody>
      </p:sp>
      <p:pic>
        <p:nvPicPr>
          <p:cNvPr id="106" name="Google Shape;106;p13" descr="A picture containing diagram&#10;&#10;Description automatically generated"/>
          <p:cNvPicPr preferRelativeResize="0"/>
          <p:nvPr/>
        </p:nvPicPr>
        <p:blipFill rotWithShape="1">
          <a:blip r:embed="rId3">
            <a:alphaModFix amt="45000"/>
          </a:blip>
          <a:srcRect t="10467" b="5260"/>
          <a:stretch/>
        </p:blipFill>
        <p:spPr>
          <a:xfrm>
            <a:off x="20" y="10"/>
            <a:ext cx="12191980" cy="6857990"/>
          </a:xfrm>
          <a:prstGeom prst="rect">
            <a:avLst/>
          </a:prstGeom>
          <a:noFill/>
          <a:ln>
            <a:noFill/>
          </a:ln>
        </p:spPr>
      </p:pic>
      <p:sp>
        <p:nvSpPr>
          <p:cNvPr id="107" name="Google Shape;107;p13"/>
          <p:cNvSpPr/>
          <p:nvPr/>
        </p:nvSpPr>
        <p:spPr>
          <a:xfrm>
            <a:off x="1307870" y="1267730"/>
            <a:ext cx="9576262" cy="4307950"/>
          </a:xfrm>
          <a:prstGeom prst="rect">
            <a:avLst/>
          </a:prstGeom>
          <a:noFill/>
          <a:ln w="9525" cap="sq" cmpd="sng">
            <a:solidFill>
              <a:srgbClr val="FEFEFE"/>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108" name="Google Shape;108;p13"/>
          <p:cNvSpPr txBox="1">
            <a:spLocks noGrp="1"/>
          </p:cNvSpPr>
          <p:nvPr>
            <p:ph type="title"/>
          </p:nvPr>
        </p:nvSpPr>
        <p:spPr>
          <a:xfrm>
            <a:off x="1769532" y="1695576"/>
            <a:ext cx="8652938" cy="2857191"/>
          </a:xfrm>
          <a:prstGeom prst="rect">
            <a:avLst/>
          </a:prstGeom>
          <a:noFill/>
          <a:ln>
            <a:noFill/>
          </a:ln>
        </p:spPr>
        <p:txBody>
          <a:bodyPr spcFirstLastPara="1" wrap="square" lIns="91425" tIns="45700" rIns="91425" bIns="45700" anchor="ctr" anchorCtr="0">
            <a:normAutofit/>
          </a:bodyPr>
          <a:lstStyle/>
          <a:p>
            <a:pPr marL="0" lvl="0" indent="0" algn="ctr" rtl="0">
              <a:lnSpc>
                <a:spcPct val="90000"/>
              </a:lnSpc>
              <a:spcBef>
                <a:spcPts val="0"/>
              </a:spcBef>
              <a:spcAft>
                <a:spcPts val="0"/>
              </a:spcAft>
              <a:buClr>
                <a:schemeClr val="lt1"/>
              </a:buClr>
              <a:buSzPts val="8000"/>
              <a:buFont typeface="Calibri"/>
              <a:buNone/>
            </a:pPr>
            <a:r>
              <a:rPr lang="en-US" sz="8000" b="1"/>
              <a:t>Thank You</a:t>
            </a:r>
            <a:endParaRPr/>
          </a:p>
        </p:txBody>
      </p:sp>
      <p:sp>
        <p:nvSpPr>
          <p:cNvPr id="109" name="Google Shape;109;p13"/>
          <p:cNvSpPr/>
          <p:nvPr/>
        </p:nvSpPr>
        <p:spPr>
          <a:xfrm>
            <a:off x="1447801" y="1411615"/>
            <a:ext cx="9296400" cy="4034770"/>
          </a:xfrm>
          <a:prstGeom prst="rect">
            <a:avLst/>
          </a:prstGeom>
          <a:noFill/>
          <a:ln w="9525" cap="sq" cmpd="sng">
            <a:solidFill>
              <a:srgbClr val="FEFEFE">
                <a:alpha val="80000"/>
              </a:srgbClr>
            </a:solidFill>
            <a:prstDash val="solid"/>
            <a:miter lim="800000"/>
            <a:headEnd type="none" w="sm" len="sm"/>
            <a:tailEnd type="none" w="sm" len="sm"/>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Tree>
  </p:cSld>
  <p:clrMapOvr>
    <a:masterClrMapping/>
  </p:clrMapOvr>
</p:sld>
</file>

<file path=ppt/theme/theme1.xml><?xml version="1.0" encoding="utf-8"?>
<a:theme xmlns:a="http://schemas.openxmlformats.org/drawingml/2006/main" name="office theme">
  <a:themeElements>
    <a:clrScheme name="Office Them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TotalTime>
  <Words>954</Words>
  <Application>Microsoft Office PowerPoint</Application>
  <PresentationFormat>Widescreen</PresentationFormat>
  <Paragraphs>45</Paragraphs>
  <Slides>8</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Times New Roman</vt:lpstr>
      <vt:lpstr>Twentieth Century</vt:lpstr>
      <vt:lpstr>office theme</vt:lpstr>
      <vt:lpstr>Psychology for Health and Social Care</vt:lpstr>
      <vt:lpstr>What is Psychodynamic Theory?</vt:lpstr>
      <vt:lpstr>How Psychodynamic Theory Differs from Other Types of Therapy?</vt:lpstr>
      <vt:lpstr>Psychodynamic Theory in Social Work</vt:lpstr>
      <vt:lpstr>What does a Family Social Worker Do</vt:lpstr>
      <vt:lpstr>Practical Example</vt:lpstr>
      <vt:lpstr>References </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Psychology for Health and Social Care</dc:title>
  <cp:lastModifiedBy>Carolina</cp:lastModifiedBy>
  <cp:revision>2</cp:revision>
  <dcterms:created xsi:type="dcterms:W3CDTF">2022-10-06T12:02:32Z</dcterms:created>
  <dcterms:modified xsi:type="dcterms:W3CDTF">2022-10-09T07:57:38Z</dcterms:modified>
</cp:coreProperties>
</file>