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70" r:id="rId3"/>
    <p:sldId id="297" r:id="rId4"/>
    <p:sldId id="296" r:id="rId5"/>
    <p:sldId id="263" r:id="rId6"/>
    <p:sldId id="298" r:id="rId7"/>
    <p:sldId id="275" r:id="rId8"/>
    <p:sldId id="300" r:id="rId9"/>
    <p:sldId id="299" r:id="rId10"/>
    <p:sldId id="294" r:id="rId11"/>
    <p:sldId id="264"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19E144-2A17-458F-886A-BF07BF245E63}" v="14" dt="2021-11-19T13:45:22.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83" d="100"/>
          <a:sy n="83" d="100"/>
        </p:scale>
        <p:origin x="1450"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ratsimir milushev" userId="e0b754b3c8c72248" providerId="LiveId" clId="{F419E144-2A17-458F-886A-BF07BF245E63}"/>
    <pc:docChg chg="custSel modSld">
      <pc:chgData name="stratsimir milushev" userId="e0b754b3c8c72248" providerId="LiveId" clId="{F419E144-2A17-458F-886A-BF07BF245E63}" dt="2021-11-19T14:06:44.620" v="424" actId="255"/>
      <pc:docMkLst>
        <pc:docMk/>
      </pc:docMkLst>
      <pc:sldChg chg="modSp mod">
        <pc:chgData name="stratsimir milushev" userId="e0b754b3c8c72248" providerId="LiveId" clId="{F419E144-2A17-458F-886A-BF07BF245E63}" dt="2021-11-18T21:01:56.658" v="304" actId="2711"/>
        <pc:sldMkLst>
          <pc:docMk/>
          <pc:sldMk cId="0" sldId="263"/>
        </pc:sldMkLst>
        <pc:spChg chg="mod">
          <ac:chgData name="stratsimir milushev" userId="e0b754b3c8c72248" providerId="LiveId" clId="{F419E144-2A17-458F-886A-BF07BF245E63}" dt="2021-11-18T21:01:56.658" v="304" actId="2711"/>
          <ac:spMkLst>
            <pc:docMk/>
            <pc:sldMk cId="0" sldId="263"/>
            <ac:spMk id="13316" creationId="{4DC84023-94FC-4B19-A81E-2C1E525C62D7}"/>
          </ac:spMkLst>
        </pc:spChg>
      </pc:sldChg>
      <pc:sldChg chg="modSp mod">
        <pc:chgData name="stratsimir milushev" userId="e0b754b3c8c72248" providerId="LiveId" clId="{F419E144-2A17-458F-886A-BF07BF245E63}" dt="2021-11-18T21:11:00.373" v="353" actId="1076"/>
        <pc:sldMkLst>
          <pc:docMk/>
          <pc:sldMk cId="0" sldId="264"/>
        </pc:sldMkLst>
        <pc:spChg chg="mod">
          <ac:chgData name="stratsimir milushev" userId="e0b754b3c8c72248" providerId="LiveId" clId="{F419E144-2A17-458F-886A-BF07BF245E63}" dt="2021-11-18T21:11:00.373" v="353" actId="1076"/>
          <ac:spMkLst>
            <pc:docMk/>
            <pc:sldMk cId="0" sldId="264"/>
            <ac:spMk id="21508" creationId="{7E1D03A8-4DD0-4E57-BE8D-394AB158399C}"/>
          </ac:spMkLst>
        </pc:spChg>
        <pc:spChg chg="mod">
          <ac:chgData name="stratsimir milushev" userId="e0b754b3c8c72248" providerId="LiveId" clId="{F419E144-2A17-458F-886A-BF07BF245E63}" dt="2021-11-18T21:09:54.683" v="352" actId="20577"/>
          <ac:spMkLst>
            <pc:docMk/>
            <pc:sldMk cId="0" sldId="264"/>
            <ac:spMk id="21509" creationId="{F27A1459-A396-4806-94BF-C57AFE2B5389}"/>
          </ac:spMkLst>
        </pc:spChg>
      </pc:sldChg>
      <pc:sldChg chg="addSp delSp modSp mod">
        <pc:chgData name="stratsimir milushev" userId="e0b754b3c8c72248" providerId="LiveId" clId="{F419E144-2A17-458F-886A-BF07BF245E63}" dt="2021-11-17T19:54:43.266" v="182" actId="255"/>
        <pc:sldMkLst>
          <pc:docMk/>
          <pc:sldMk cId="0" sldId="270"/>
        </pc:sldMkLst>
        <pc:spChg chg="add del mod">
          <ac:chgData name="stratsimir milushev" userId="e0b754b3c8c72248" providerId="LiveId" clId="{F419E144-2A17-458F-886A-BF07BF245E63}" dt="2021-11-17T19:52:40.079" v="125" actId="478"/>
          <ac:spMkLst>
            <pc:docMk/>
            <pc:sldMk cId="0" sldId="270"/>
            <ac:spMk id="2" creationId="{7680F8B1-3483-457D-BFC2-96FA1EF0461F}"/>
          </ac:spMkLst>
        </pc:spChg>
        <pc:spChg chg="add mod">
          <ac:chgData name="stratsimir milushev" userId="e0b754b3c8c72248" providerId="LiveId" clId="{F419E144-2A17-458F-886A-BF07BF245E63}" dt="2021-11-17T19:54:43.266" v="182" actId="255"/>
          <ac:spMkLst>
            <pc:docMk/>
            <pc:sldMk cId="0" sldId="270"/>
            <ac:spMk id="3" creationId="{C3C211A5-EDF8-4ED5-A15A-DB53768AA54B}"/>
          </ac:spMkLst>
        </pc:spChg>
        <pc:spChg chg="del">
          <ac:chgData name="stratsimir milushev" userId="e0b754b3c8c72248" providerId="LiveId" clId="{F419E144-2A17-458F-886A-BF07BF245E63}" dt="2021-11-17T19:52:34.045" v="124"/>
          <ac:spMkLst>
            <pc:docMk/>
            <pc:sldMk cId="0" sldId="270"/>
            <ac:spMk id="11267" creationId="{1F13D5BA-BE65-43BD-92F7-A0E576D12422}"/>
          </ac:spMkLst>
        </pc:spChg>
      </pc:sldChg>
      <pc:sldChg chg="addSp modSp mod">
        <pc:chgData name="stratsimir milushev" userId="e0b754b3c8c72248" providerId="LiveId" clId="{F419E144-2A17-458F-886A-BF07BF245E63}" dt="2021-11-19T13:45:56.904" v="415" actId="14100"/>
        <pc:sldMkLst>
          <pc:docMk/>
          <pc:sldMk cId="0" sldId="275"/>
        </pc:sldMkLst>
        <pc:spChg chg="mod">
          <ac:chgData name="stratsimir milushev" userId="e0b754b3c8c72248" providerId="LiveId" clId="{F419E144-2A17-458F-886A-BF07BF245E63}" dt="2021-11-19T13:45:13.580" v="406" actId="255"/>
          <ac:spMkLst>
            <pc:docMk/>
            <pc:sldMk cId="0" sldId="275"/>
            <ac:spMk id="17411" creationId="{9E1F64A2-8FE9-40E9-A1FF-3BF77DA7C995}"/>
          </ac:spMkLst>
        </pc:spChg>
        <pc:graphicFrameChg chg="add mod modGraphic">
          <ac:chgData name="stratsimir milushev" userId="e0b754b3c8c72248" providerId="LiveId" clId="{F419E144-2A17-458F-886A-BF07BF245E63}" dt="2021-11-19T13:45:56.904" v="415" actId="14100"/>
          <ac:graphicFrameMkLst>
            <pc:docMk/>
            <pc:sldMk cId="0" sldId="275"/>
            <ac:graphicFrameMk id="2" creationId="{6FBA318A-FB84-4A16-8532-327F7AB826EA}"/>
          </ac:graphicFrameMkLst>
        </pc:graphicFrameChg>
      </pc:sldChg>
      <pc:sldChg chg="addSp modSp mod">
        <pc:chgData name="stratsimir milushev" userId="e0b754b3c8c72248" providerId="LiveId" clId="{F419E144-2A17-458F-886A-BF07BF245E63}" dt="2021-11-18T22:37:38.549" v="359" actId="1076"/>
        <pc:sldMkLst>
          <pc:docMk/>
          <pc:sldMk cId="0" sldId="286"/>
        </pc:sldMkLst>
        <pc:spChg chg="mod">
          <ac:chgData name="stratsimir milushev" userId="e0b754b3c8c72248" providerId="LiveId" clId="{F419E144-2A17-458F-886A-BF07BF245E63}" dt="2021-11-18T20:24:05.760" v="274" actId="20577"/>
          <ac:spMkLst>
            <pc:docMk/>
            <pc:sldMk cId="0" sldId="286"/>
            <ac:spMk id="6147" creationId="{DFF9AAD1-A0E4-41E9-85C5-C54A68C04797}"/>
          </ac:spMkLst>
        </pc:spChg>
        <pc:picChg chg="add mod">
          <ac:chgData name="stratsimir milushev" userId="e0b754b3c8c72248" providerId="LiveId" clId="{F419E144-2A17-458F-886A-BF07BF245E63}" dt="2021-11-18T22:37:38.549" v="359" actId="1076"/>
          <ac:picMkLst>
            <pc:docMk/>
            <pc:sldMk cId="0" sldId="286"/>
            <ac:picMk id="2" creationId="{89D1BCCF-0347-4D99-AD9B-41DF3DF343D4}"/>
          </ac:picMkLst>
        </pc:picChg>
      </pc:sldChg>
      <pc:sldChg chg="modSp mod">
        <pc:chgData name="stratsimir milushev" userId="e0b754b3c8c72248" providerId="LiveId" clId="{F419E144-2A17-458F-886A-BF07BF245E63}" dt="2021-11-18T20:56:11.009" v="299" actId="2711"/>
        <pc:sldMkLst>
          <pc:docMk/>
          <pc:sldMk cId="0" sldId="294"/>
        </pc:sldMkLst>
        <pc:spChg chg="mod">
          <ac:chgData name="stratsimir milushev" userId="e0b754b3c8c72248" providerId="LiveId" clId="{F419E144-2A17-458F-886A-BF07BF245E63}" dt="2021-11-18T20:56:11.009" v="299" actId="2711"/>
          <ac:spMkLst>
            <pc:docMk/>
            <pc:sldMk cId="0" sldId="294"/>
            <ac:spMk id="3" creationId="{00000000-0000-0000-0000-000000000000}"/>
          </ac:spMkLst>
        </pc:spChg>
      </pc:sldChg>
      <pc:sldChg chg="addSp modSp mod">
        <pc:chgData name="stratsimir milushev" userId="e0b754b3c8c72248" providerId="LiveId" clId="{F419E144-2A17-458F-886A-BF07BF245E63}" dt="2021-11-18T22:48:09.014" v="373" actId="1076"/>
        <pc:sldMkLst>
          <pc:docMk/>
          <pc:sldMk cId="2113851851" sldId="296"/>
        </pc:sldMkLst>
        <pc:spChg chg="mod">
          <ac:chgData name="stratsimir milushev" userId="e0b754b3c8c72248" providerId="LiveId" clId="{F419E144-2A17-458F-886A-BF07BF245E63}" dt="2021-11-18T22:44:26.565" v="364" actId="255"/>
          <ac:spMkLst>
            <pc:docMk/>
            <pc:sldMk cId="2113851851" sldId="296"/>
            <ac:spMk id="11267" creationId="{1F13D5BA-BE65-43BD-92F7-A0E576D12422}"/>
          </ac:spMkLst>
        </pc:spChg>
        <pc:picChg chg="add mod">
          <ac:chgData name="stratsimir milushev" userId="e0b754b3c8c72248" providerId="LiveId" clId="{F419E144-2A17-458F-886A-BF07BF245E63}" dt="2021-11-18T22:46:43.481" v="371" actId="14100"/>
          <ac:picMkLst>
            <pc:docMk/>
            <pc:sldMk cId="2113851851" sldId="296"/>
            <ac:picMk id="2" creationId="{A81FC81F-2F2F-41CD-9D9E-64EBDC68B656}"/>
          </ac:picMkLst>
        </pc:picChg>
        <pc:picChg chg="add mod">
          <ac:chgData name="stratsimir milushev" userId="e0b754b3c8c72248" providerId="LiveId" clId="{F419E144-2A17-458F-886A-BF07BF245E63}" dt="2021-11-18T22:48:09.014" v="373" actId="1076"/>
          <ac:picMkLst>
            <pc:docMk/>
            <pc:sldMk cId="2113851851" sldId="296"/>
            <ac:picMk id="3" creationId="{EA7A0589-F8D9-4767-8DBE-88D85D32048F}"/>
          </ac:picMkLst>
        </pc:picChg>
      </pc:sldChg>
      <pc:sldChg chg="addSp modSp mod">
        <pc:chgData name="stratsimir milushev" userId="e0b754b3c8c72248" providerId="LiveId" clId="{F419E144-2A17-458F-886A-BF07BF245E63}" dt="2021-11-18T22:49:36.465" v="377" actId="14100"/>
        <pc:sldMkLst>
          <pc:docMk/>
          <pc:sldMk cId="4023064122" sldId="297"/>
        </pc:sldMkLst>
        <pc:spChg chg="mod">
          <ac:chgData name="stratsimir milushev" userId="e0b754b3c8c72248" providerId="LiveId" clId="{F419E144-2A17-458F-886A-BF07BF245E63}" dt="2021-11-18T20:55:30.986" v="296" actId="2711"/>
          <ac:spMkLst>
            <pc:docMk/>
            <pc:sldMk cId="4023064122" sldId="297"/>
            <ac:spMk id="11267" creationId="{1F13D5BA-BE65-43BD-92F7-A0E576D12422}"/>
          </ac:spMkLst>
        </pc:spChg>
        <pc:picChg chg="add mod">
          <ac:chgData name="stratsimir milushev" userId="e0b754b3c8c72248" providerId="LiveId" clId="{F419E144-2A17-458F-886A-BF07BF245E63}" dt="2021-11-18T22:49:36.465" v="377" actId="14100"/>
          <ac:picMkLst>
            <pc:docMk/>
            <pc:sldMk cId="4023064122" sldId="297"/>
            <ac:picMk id="2" creationId="{C7D2219E-15EC-4C9D-A0F6-89F4A9F3D6F0}"/>
          </ac:picMkLst>
        </pc:picChg>
      </pc:sldChg>
      <pc:sldChg chg="addSp modSp mod">
        <pc:chgData name="stratsimir milushev" userId="e0b754b3c8c72248" providerId="LiveId" clId="{F419E144-2A17-458F-886A-BF07BF245E63}" dt="2021-11-18T20:54:45.475" v="292" actId="255"/>
        <pc:sldMkLst>
          <pc:docMk/>
          <pc:sldMk cId="41405968" sldId="298"/>
        </pc:sldMkLst>
        <pc:spChg chg="add mod">
          <ac:chgData name="stratsimir milushev" userId="e0b754b3c8c72248" providerId="LiveId" clId="{F419E144-2A17-458F-886A-BF07BF245E63}" dt="2021-11-18T20:54:45.475" v="292" actId="255"/>
          <ac:spMkLst>
            <pc:docMk/>
            <pc:sldMk cId="41405968" sldId="298"/>
            <ac:spMk id="6" creationId="{EE77C2B3-3C1B-4443-93FD-2EB05A2793A1}"/>
          </ac:spMkLst>
        </pc:spChg>
      </pc:sldChg>
      <pc:sldChg chg="modSp mod">
        <pc:chgData name="stratsimir milushev" userId="e0b754b3c8c72248" providerId="LiveId" clId="{F419E144-2A17-458F-886A-BF07BF245E63}" dt="2021-11-19T14:06:44.620" v="424" actId="255"/>
        <pc:sldMkLst>
          <pc:docMk/>
          <pc:sldMk cId="3850553593" sldId="299"/>
        </pc:sldMkLst>
        <pc:spChg chg="mod">
          <ac:chgData name="stratsimir milushev" userId="e0b754b3c8c72248" providerId="LiveId" clId="{F419E144-2A17-458F-886A-BF07BF245E63}" dt="2021-11-19T14:06:44.620" v="424" actId="255"/>
          <ac:spMkLst>
            <pc:docMk/>
            <pc:sldMk cId="3850553593" sldId="299"/>
            <ac:spMk id="17411" creationId="{9E1F64A2-8FE9-40E9-A1FF-3BF77DA7C995}"/>
          </ac:spMkLst>
        </pc:spChg>
      </pc:sldChg>
      <pc:sldChg chg="addSp delSp modSp mod">
        <pc:chgData name="stratsimir milushev" userId="e0b754b3c8c72248" providerId="LiveId" clId="{F419E144-2A17-458F-886A-BF07BF245E63}" dt="2021-11-19T13:22:37.808" v="405" actId="14100"/>
        <pc:sldMkLst>
          <pc:docMk/>
          <pc:sldMk cId="2755759112" sldId="300"/>
        </pc:sldMkLst>
        <pc:spChg chg="mod">
          <ac:chgData name="stratsimir milushev" userId="e0b754b3c8c72248" providerId="LiveId" clId="{F419E144-2A17-458F-886A-BF07BF245E63}" dt="2021-11-18T20:57:27.625" v="302" actId="255"/>
          <ac:spMkLst>
            <pc:docMk/>
            <pc:sldMk cId="2755759112" sldId="300"/>
            <ac:spMk id="17411" creationId="{9E1F64A2-8FE9-40E9-A1FF-3BF77DA7C995}"/>
          </ac:spMkLst>
        </pc:spChg>
        <pc:graphicFrameChg chg="add del mod modGraphic">
          <ac:chgData name="stratsimir milushev" userId="e0b754b3c8c72248" providerId="LiveId" clId="{F419E144-2A17-458F-886A-BF07BF245E63}" dt="2021-11-19T13:21:30.394" v="392" actId="478"/>
          <ac:graphicFrameMkLst>
            <pc:docMk/>
            <pc:sldMk cId="2755759112" sldId="300"/>
            <ac:graphicFrameMk id="2" creationId="{A86CB31A-2DA6-4E94-8EF6-C803AC364ADA}"/>
          </ac:graphicFrameMkLst>
        </pc:graphicFrameChg>
        <pc:graphicFrameChg chg="add mod modGraphic">
          <ac:chgData name="stratsimir milushev" userId="e0b754b3c8c72248" providerId="LiveId" clId="{F419E144-2A17-458F-886A-BF07BF245E63}" dt="2021-11-19T13:22:37.808" v="405" actId="14100"/>
          <ac:graphicFrameMkLst>
            <pc:docMk/>
            <pc:sldMk cId="2755759112" sldId="300"/>
            <ac:graphicFrameMk id="3" creationId="{726DCDEB-FAFA-477A-8C21-E7068541ECBE}"/>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71887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8573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768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95246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0080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19/11/2021</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19/11/2021</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19/11/2021</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19/11/2021</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19/11/2021</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19/11/2021</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19/11/2021</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19/11/2021</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19/11/2021</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19/11/2021</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19/11/2021</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19/11/2021</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Construction</a:t>
            </a:r>
          </a:p>
          <a:p>
            <a:pPr eaLnBrk="1" hangingPunct="1">
              <a:buFont typeface="Arial" panose="020B0604020202020204" pitchFamily="34" charset="0"/>
              <a:buNone/>
            </a:pPr>
            <a:r>
              <a:rPr lang="en-GB" altLang="en-US" sz="2400" dirty="0"/>
              <a:t>Stratsimir Milushev 2009416</a:t>
            </a:r>
          </a:p>
          <a:p>
            <a:pPr eaLnBrk="1" hangingPunct="1">
              <a:buFont typeface="Arial" panose="020B0604020202020204" pitchFamily="34" charset="0"/>
              <a:buNone/>
            </a:pPr>
            <a:r>
              <a:rPr lang="en-GB" altLang="en-US" sz="2400" dirty="0"/>
              <a:t>Group: Entrepreneurship</a:t>
            </a:r>
          </a:p>
          <a:p>
            <a:pPr eaLnBrk="1" hangingPunct="1">
              <a:buFont typeface="Arial" panose="020B0604020202020204" pitchFamily="34" charset="0"/>
              <a:buNone/>
            </a:pPr>
            <a:r>
              <a:rPr lang="en-GB" altLang="en-US" sz="2400" dirty="0"/>
              <a:t>Vasilios </a:t>
            </a:r>
            <a:r>
              <a:rPr lang="en-GB" altLang="en-US" sz="2400" dirty="0" err="1"/>
              <a:t>Tavlaridis</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19/11/2021</a:t>
            </a:fld>
            <a:endParaRPr lang="en-GB" altLang="en-US"/>
          </a:p>
        </p:txBody>
      </p:sp>
      <p:pic>
        <p:nvPicPr>
          <p:cNvPr id="2" name="Picture 1">
            <a:extLst>
              <a:ext uri="{FF2B5EF4-FFF2-40B4-BE49-F238E27FC236}">
                <a16:creationId xmlns:a16="http://schemas.microsoft.com/office/drawing/2014/main" id="{89D1BCCF-0347-4D99-AD9B-41DF3DF343D4}"/>
              </a:ext>
            </a:extLst>
          </p:cNvPr>
          <p:cNvPicPr>
            <a:picLocks noChangeAspect="1"/>
          </p:cNvPicPr>
          <p:nvPr/>
        </p:nvPicPr>
        <p:blipFill>
          <a:blip r:embed="rId2"/>
          <a:stretch>
            <a:fillRect/>
          </a:stretch>
        </p:blipFill>
        <p:spPr>
          <a:xfrm>
            <a:off x="4546988" y="1490276"/>
            <a:ext cx="4488311" cy="412827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dirty="0"/>
              <a:t>Introduction of yourself</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19/11/2021</a:t>
            </a:fld>
            <a:endParaRPr lang="en-GB" altLang="en-US"/>
          </a:p>
        </p:txBody>
      </p:sp>
      <p:sp>
        <p:nvSpPr>
          <p:cNvPr id="3" name="Content Placeholder 2">
            <a:extLst>
              <a:ext uri="{FF2B5EF4-FFF2-40B4-BE49-F238E27FC236}">
                <a16:creationId xmlns:a16="http://schemas.microsoft.com/office/drawing/2014/main" id="{C3C211A5-EDF8-4ED5-A15A-DB53768AA54B}"/>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Hello my name is Stratsimir Milushev I am the owner and manager of this construction company. I have been in this business for more than twenty years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dirty="0"/>
              <a:t>Business/Company Overview </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Font typeface="Arial" panose="020B0604020202020204" pitchFamily="34" charset="0"/>
              <a:buNone/>
            </a:pPr>
            <a:r>
              <a:rPr lang="en-GB" altLang="en-US" sz="1800" dirty="0">
                <a:latin typeface="Arial" panose="020B0604020202020204" pitchFamily="34" charset="0"/>
                <a:cs typeface="Arial" panose="020B0604020202020204" pitchFamily="34" charset="0"/>
              </a:rPr>
              <a:t>The company I lead deals with construction. The purpose of the company is with what it offers to establish itself on the market.</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19/11/2021</a:t>
            </a:fld>
            <a:endParaRPr lang="en-GB" altLang="en-US"/>
          </a:p>
        </p:txBody>
      </p:sp>
      <p:pic>
        <p:nvPicPr>
          <p:cNvPr id="2" name="Picture 1">
            <a:extLst>
              <a:ext uri="{FF2B5EF4-FFF2-40B4-BE49-F238E27FC236}">
                <a16:creationId xmlns:a16="http://schemas.microsoft.com/office/drawing/2014/main" id="{C7D2219E-15EC-4C9D-A0F6-89F4A9F3D6F0}"/>
              </a:ext>
            </a:extLst>
          </p:cNvPr>
          <p:cNvPicPr>
            <a:picLocks noChangeAspect="1"/>
          </p:cNvPicPr>
          <p:nvPr/>
        </p:nvPicPr>
        <p:blipFill>
          <a:blip r:embed="rId3"/>
          <a:stretch>
            <a:fillRect/>
          </a:stretch>
        </p:blipFill>
        <p:spPr>
          <a:xfrm>
            <a:off x="1905000" y="2348880"/>
            <a:ext cx="5187280" cy="3045466"/>
          </a:xfrm>
          <a:prstGeom prst="rect">
            <a:avLst/>
          </a:prstGeom>
        </p:spPr>
      </p:pic>
    </p:spTree>
    <p:extLst>
      <p:ext uri="{BB962C8B-B14F-4D97-AF65-F5344CB8AC3E}">
        <p14:creationId xmlns:p14="http://schemas.microsoft.com/office/powerpoint/2010/main" val="4023064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dirty="0"/>
              <a:t>Product or Service</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The service offered by the company is better insulation of buildings</a:t>
            </a:r>
            <a:r>
              <a:rPr lang="bg-BG" altLang="en-US" sz="2400" dirty="0">
                <a:latin typeface="Arial" panose="020B0604020202020204" pitchFamily="34" charset="0"/>
                <a:cs typeface="Arial" panose="020B0604020202020204" pitchFamily="34" charset="0"/>
              </a:rPr>
              <a:t>.</a:t>
            </a:r>
            <a:r>
              <a:rPr lang="en-GB" altLang="en-US" sz="2400" dirty="0">
                <a:latin typeface="Arial" panose="020B0604020202020204" pitchFamily="34" charset="0"/>
                <a:cs typeface="Arial" panose="020B0604020202020204" pitchFamily="34" charset="0"/>
              </a:rPr>
              <a:t> This includes delivery and installation of the item selected by the customer, such as, external insulation with </a:t>
            </a:r>
            <a:r>
              <a:rPr lang="en-GB" altLang="en-US" sz="2400" dirty="0" err="1">
                <a:latin typeface="Arial" panose="020B0604020202020204" pitchFamily="34" charset="0"/>
                <a:cs typeface="Arial" panose="020B0604020202020204" pitchFamily="34" charset="0"/>
              </a:rPr>
              <a:t>fiber</a:t>
            </a:r>
            <a:r>
              <a:rPr lang="en-GB" altLang="en-US" sz="2400" dirty="0">
                <a:latin typeface="Arial" panose="020B0604020202020204" pitchFamily="34" charset="0"/>
                <a:cs typeface="Arial" panose="020B0604020202020204" pitchFamily="34" charset="0"/>
              </a:rPr>
              <a:t>. Laying plaster (mineral, silicate, silicone)</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19/11/2021</a:t>
            </a:fld>
            <a:endParaRPr lang="en-GB" altLang="en-US"/>
          </a:p>
        </p:txBody>
      </p:sp>
      <p:pic>
        <p:nvPicPr>
          <p:cNvPr id="2" name="Picture 1">
            <a:extLst>
              <a:ext uri="{FF2B5EF4-FFF2-40B4-BE49-F238E27FC236}">
                <a16:creationId xmlns:a16="http://schemas.microsoft.com/office/drawing/2014/main" id="{A81FC81F-2F2F-41CD-9D9E-64EBDC68B656}"/>
              </a:ext>
            </a:extLst>
          </p:cNvPr>
          <p:cNvPicPr>
            <a:picLocks noChangeAspect="1"/>
          </p:cNvPicPr>
          <p:nvPr/>
        </p:nvPicPr>
        <p:blipFill>
          <a:blip r:embed="rId3"/>
          <a:stretch>
            <a:fillRect/>
          </a:stretch>
        </p:blipFill>
        <p:spPr>
          <a:xfrm>
            <a:off x="3923928" y="2996952"/>
            <a:ext cx="4629522" cy="2603748"/>
          </a:xfrm>
          <a:prstGeom prst="rect">
            <a:avLst/>
          </a:prstGeom>
        </p:spPr>
      </p:pic>
      <p:pic>
        <p:nvPicPr>
          <p:cNvPr id="3" name="Picture 2">
            <a:extLst>
              <a:ext uri="{FF2B5EF4-FFF2-40B4-BE49-F238E27FC236}">
                <a16:creationId xmlns:a16="http://schemas.microsoft.com/office/drawing/2014/main" id="{EA7A0589-F8D9-4767-8DBE-88D85D32048F}"/>
              </a:ext>
            </a:extLst>
          </p:cNvPr>
          <p:cNvPicPr>
            <a:picLocks noChangeAspect="1"/>
          </p:cNvPicPr>
          <p:nvPr/>
        </p:nvPicPr>
        <p:blipFill>
          <a:blip r:embed="rId4"/>
          <a:stretch>
            <a:fillRect/>
          </a:stretch>
        </p:blipFill>
        <p:spPr>
          <a:xfrm>
            <a:off x="1222375" y="3214406"/>
            <a:ext cx="2381250" cy="2381250"/>
          </a:xfrm>
          <a:prstGeom prst="rect">
            <a:avLst/>
          </a:prstGeom>
        </p:spPr>
      </p:pic>
    </p:spTree>
    <p:extLst>
      <p:ext uri="{BB962C8B-B14F-4D97-AF65-F5344CB8AC3E}">
        <p14:creationId xmlns:p14="http://schemas.microsoft.com/office/powerpoint/2010/main" val="2113851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US" altLang="en-US" sz="3600" b="1" dirty="0"/>
              <a:t>Market Research </a:t>
            </a:r>
            <a:endParaRPr lang="en-GB" altLang="en-US" sz="3600" b="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19/11/2021</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pPr>
              <a:buNone/>
            </a:pPr>
            <a:r>
              <a:rPr lang="en-US" altLang="en-US" dirty="0"/>
              <a:t>     </a:t>
            </a:r>
            <a:r>
              <a:rPr lang="en-GB" sz="1800" dirty="0">
                <a:effectLst/>
                <a:latin typeface="Arial" panose="020B0604020202020204" pitchFamily="34" charset="0"/>
                <a:ea typeface="Calibri" panose="020F0502020204030204" pitchFamily="34" charset="0"/>
                <a:cs typeface="Arial" panose="020B0604020202020204" pitchFamily="34" charset="0"/>
              </a:rPr>
              <a:t>The target audience for the company's business does not have a defined age or category; it is aimed at everyone, but there is a good chance that the government will pay special attention to it. Because it has to do with environmental conservation, which is extremely important now and in the future. Because the end product is really spectacular, the application of this revolutionary technique in this region tends to grow. From a financial standpoint, the savings are significant, ranging from 20% to 35% on an annual basis for energy and heating. </a:t>
            </a:r>
            <a:endParaRPr lang="en-US" altLang="en-US"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US" altLang="en-US" sz="3600" b="1" dirty="0"/>
              <a:t>Target Market</a:t>
            </a:r>
            <a:endParaRPr lang="en-GB" altLang="en-US" sz="3600" b="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19/11/2021</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pPr>
              <a:buNone/>
            </a:pPr>
            <a:r>
              <a:rPr lang="en-US" altLang="en-US" dirty="0"/>
              <a:t>     </a:t>
            </a:r>
          </a:p>
        </p:txBody>
      </p:sp>
      <p:sp>
        <p:nvSpPr>
          <p:cNvPr id="6" name="TextBox 5">
            <a:extLst>
              <a:ext uri="{FF2B5EF4-FFF2-40B4-BE49-F238E27FC236}">
                <a16:creationId xmlns:a16="http://schemas.microsoft.com/office/drawing/2014/main" id="{EE77C2B3-3C1B-4443-93FD-2EB05A2793A1}"/>
              </a:ext>
            </a:extLst>
          </p:cNvPr>
          <p:cNvSpPr txBox="1"/>
          <p:nvPr/>
        </p:nvSpPr>
        <p:spPr>
          <a:xfrm>
            <a:off x="1187624" y="1446150"/>
            <a:ext cx="7200800" cy="3170099"/>
          </a:xfrm>
          <a:prstGeom prst="rect">
            <a:avLst/>
          </a:prstGeom>
          <a:noFill/>
        </p:spPr>
        <p:txBody>
          <a:bodyPr wrap="square">
            <a:spAutoFit/>
          </a:bodyPr>
          <a:lstStyle/>
          <a:p>
            <a:r>
              <a:rPr lang="en-GB" sz="2000" dirty="0"/>
              <a:t>The company's mission is to develop and offer a new idea in building construction and maintenance in this area, as well as in other locations in the future. Because this service is primarily intended towards end users of all ages. Because this technology's debut has a significant influence on environmental protection. I am confident that the company's policies are on the correct track, since employees in this field, and not only, are ready for new ideas, especially if their future financial budgets depend on it. This is a fantastic chance for the business.</a:t>
            </a:r>
          </a:p>
        </p:txBody>
      </p:sp>
    </p:spTree>
    <p:extLst>
      <p:ext uri="{BB962C8B-B14F-4D97-AF65-F5344CB8AC3E}">
        <p14:creationId xmlns:p14="http://schemas.microsoft.com/office/powerpoint/2010/main" val="41405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dirty="0"/>
              <a:t>PESTEL Analysis </a:t>
            </a: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The political component is critical since the success of these inventions is dependent on it. There may also be a tax rise or introduction, but this is now under control because there are cheaper materials and providers with the same features that will compensate for any difference in delivery price.</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In terms of the social component in the location where the firm is located, namely Cheltenham, England, I would say that this aspect is beneficial because the area is populated by solvent individuals who are also receptive to new ideas. The technological component is also advantageous because it is a different technology from what is already in use here. There will be no technological issues because this is a technology that is not dependent on the market. This is a method for providing a service. As a result, I believe that everything will work out in the company's favour. The environmental component, I believe, is advantageous for this invention in terms of future environmental friendliness</a:t>
            </a:r>
          </a:p>
          <a:p>
            <a:pPr marL="0" indent="0" algn="just"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19/11/2021</a:t>
            </a:fld>
            <a:endParaRPr lang="en-GB" altLang="en-US"/>
          </a:p>
        </p:txBody>
      </p:sp>
      <p:graphicFrame>
        <p:nvGraphicFramePr>
          <p:cNvPr id="2" name="Table 1">
            <a:extLst>
              <a:ext uri="{FF2B5EF4-FFF2-40B4-BE49-F238E27FC236}">
                <a16:creationId xmlns:a16="http://schemas.microsoft.com/office/drawing/2014/main" id="{6FBA318A-FB84-4A16-8532-327F7AB826EA}"/>
              </a:ext>
            </a:extLst>
          </p:cNvPr>
          <p:cNvGraphicFramePr>
            <a:graphicFrameLocks noGrp="1"/>
          </p:cNvGraphicFramePr>
          <p:nvPr>
            <p:extLst>
              <p:ext uri="{D42A27DB-BD31-4B8C-83A1-F6EECF244321}">
                <p14:modId xmlns:p14="http://schemas.microsoft.com/office/powerpoint/2010/main" val="3970813431"/>
              </p:ext>
            </p:extLst>
          </p:nvPr>
        </p:nvGraphicFramePr>
        <p:xfrm>
          <a:off x="1691680" y="3645024"/>
          <a:ext cx="6480720" cy="1440160"/>
        </p:xfrm>
        <a:graphic>
          <a:graphicData uri="http://schemas.openxmlformats.org/drawingml/2006/table">
            <a:tbl>
              <a:tblPr firstRow="1" firstCol="1" bandRow="1"/>
              <a:tblGrid>
                <a:gridCol w="2406872">
                  <a:extLst>
                    <a:ext uri="{9D8B030D-6E8A-4147-A177-3AD203B41FA5}">
                      <a16:colId xmlns:a16="http://schemas.microsoft.com/office/drawing/2014/main" val="2753056200"/>
                    </a:ext>
                  </a:extLst>
                </a:gridCol>
                <a:gridCol w="2473976">
                  <a:extLst>
                    <a:ext uri="{9D8B030D-6E8A-4147-A177-3AD203B41FA5}">
                      <a16:colId xmlns:a16="http://schemas.microsoft.com/office/drawing/2014/main" val="3116867169"/>
                    </a:ext>
                  </a:extLst>
                </a:gridCol>
                <a:gridCol w="1599872">
                  <a:extLst>
                    <a:ext uri="{9D8B030D-6E8A-4147-A177-3AD203B41FA5}">
                      <a16:colId xmlns:a16="http://schemas.microsoft.com/office/drawing/2014/main" val="282982636"/>
                    </a:ext>
                  </a:extLst>
                </a:gridCol>
              </a:tblGrid>
              <a:tr h="663657">
                <a:tc>
                  <a:txBody>
                    <a:bodyPr/>
                    <a:lstStyle/>
                    <a:p>
                      <a:pPr algn="ctr">
                        <a:lnSpc>
                          <a:spcPct val="107000"/>
                        </a:lnSpc>
                        <a:spcAft>
                          <a:spcPts val="800"/>
                        </a:spcAft>
                      </a:pPr>
                      <a:r>
                        <a:rPr lang="en-GB" sz="140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Arial" panose="020B0604020202020204" pitchFamily="34" charset="0"/>
                          <a:ea typeface="Calibri" panose="020F0502020204030204" pitchFamily="34" charset="0"/>
                          <a:cs typeface="Times New Roman" panose="02020603050405020304" pitchFamily="18" charset="0"/>
                        </a:rPr>
                        <a:t>Social factors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26459200"/>
                  </a:ext>
                </a:extLst>
              </a:tr>
              <a:tr h="776503">
                <a:tc>
                  <a:txBody>
                    <a:bodyPr/>
                    <a:lstStyle/>
                    <a:p>
                      <a:pPr algn="ctr">
                        <a:lnSpc>
                          <a:spcPct val="107000"/>
                        </a:lnSpc>
                        <a:spcAft>
                          <a:spcPts val="800"/>
                        </a:spcAft>
                      </a:pPr>
                      <a:r>
                        <a:rPr lang="en-GB" sz="140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494057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dirty="0"/>
              <a:t>SWOT Analysis </a:t>
            </a: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Font typeface="Arial" panose="020B0604020202020204" pitchFamily="34" charset="0"/>
              <a:buNone/>
            </a:pPr>
            <a:r>
              <a:rPr lang="en-GB" altLang="en-US" sz="2000" dirty="0">
                <a:latin typeface="Arial" panose="020B0604020202020204" pitchFamily="34" charset="0"/>
                <a:cs typeface="Arial" panose="020B0604020202020204" pitchFamily="34" charset="0"/>
              </a:rPr>
              <a:t>What sets me distinct from my competition is that my company's services are not available anywhere else. These are the company's so-called strengths. One of them is exterior insulation, its construction and materials, all of which contribute to future energy efficiency.</a:t>
            </a:r>
          </a:p>
          <a:p>
            <a:pPr marL="0" indent="0" algn="just" eaLnBrk="1" hangingPunct="1">
              <a:lnSpc>
                <a:spcPct val="90000"/>
              </a:lnSpc>
              <a:buFont typeface="Arial" panose="020B0604020202020204" pitchFamily="34" charset="0"/>
              <a:buNone/>
            </a:pPr>
            <a:r>
              <a:rPr lang="en-GB" altLang="en-US" sz="2000" dirty="0">
                <a:latin typeface="Arial" panose="020B0604020202020204" pitchFamily="34" charset="0"/>
                <a:cs typeface="Arial" panose="020B0604020202020204" pitchFamily="34" charset="0"/>
              </a:rPr>
              <a:t>What sets me distinct from my competition is that my company's services are not available anywhere else. These are the company's so-called strengths. </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19/11/2021</a:t>
            </a:fld>
            <a:endParaRPr lang="en-GB" altLang="en-US"/>
          </a:p>
        </p:txBody>
      </p:sp>
      <p:graphicFrame>
        <p:nvGraphicFramePr>
          <p:cNvPr id="3" name="Table 2">
            <a:extLst>
              <a:ext uri="{FF2B5EF4-FFF2-40B4-BE49-F238E27FC236}">
                <a16:creationId xmlns:a16="http://schemas.microsoft.com/office/drawing/2014/main" id="{726DCDEB-FAFA-477A-8C21-E7068541ECBE}"/>
              </a:ext>
            </a:extLst>
          </p:cNvPr>
          <p:cNvGraphicFramePr>
            <a:graphicFrameLocks noGrp="1"/>
          </p:cNvGraphicFramePr>
          <p:nvPr>
            <p:extLst>
              <p:ext uri="{D42A27DB-BD31-4B8C-83A1-F6EECF244321}">
                <p14:modId xmlns:p14="http://schemas.microsoft.com/office/powerpoint/2010/main" val="2755629304"/>
              </p:ext>
            </p:extLst>
          </p:nvPr>
        </p:nvGraphicFramePr>
        <p:xfrm>
          <a:off x="2411758" y="3284984"/>
          <a:ext cx="5616626" cy="2304604"/>
        </p:xfrm>
        <a:graphic>
          <a:graphicData uri="http://schemas.openxmlformats.org/drawingml/2006/table">
            <a:tbl>
              <a:tblPr firstRow="1" firstCol="1" bandRow="1"/>
              <a:tblGrid>
                <a:gridCol w="2808313">
                  <a:extLst>
                    <a:ext uri="{9D8B030D-6E8A-4147-A177-3AD203B41FA5}">
                      <a16:colId xmlns:a16="http://schemas.microsoft.com/office/drawing/2014/main" val="3049533486"/>
                    </a:ext>
                  </a:extLst>
                </a:gridCol>
                <a:gridCol w="2808313">
                  <a:extLst>
                    <a:ext uri="{9D8B030D-6E8A-4147-A177-3AD203B41FA5}">
                      <a16:colId xmlns:a16="http://schemas.microsoft.com/office/drawing/2014/main" val="649028899"/>
                    </a:ext>
                  </a:extLst>
                </a:gridCol>
              </a:tblGrid>
              <a:tr h="1152302">
                <a:tc>
                  <a:txBody>
                    <a:bodyPr/>
                    <a:lstStyle/>
                    <a:p>
                      <a:pPr algn="ctr">
                        <a:lnSpc>
                          <a:spcPct val="107000"/>
                        </a:lnSpc>
                        <a:spcAft>
                          <a:spcPts val="800"/>
                        </a:spcAft>
                        <a:tabLst>
                          <a:tab pos="914400" algn="l"/>
                        </a:tabLs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Strenghts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Transportation cost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Lokation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in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klang</a:t>
                      </a:r>
                      <a:r>
                        <a:rPr lang="en-GB" sz="1800" dirty="0">
                          <a:effectLst/>
                          <a:latin typeface="Arial" panose="020B0604020202020204" pitchFamily="34" charset="0"/>
                          <a:ea typeface="Calibri" panose="020F0502020204030204" pitchFamily="34" charset="0"/>
                          <a:cs typeface="Times New Roman" panose="02020603050405020304" pitchFamily="18" charset="0"/>
                        </a:rPr>
                        <a:t> valley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tabLst>
                          <a:tab pos="91440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Weaknesses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Design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Weather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2988083"/>
                  </a:ext>
                </a:extLst>
              </a:tr>
              <a:tr h="1152302">
                <a:tc>
                  <a:txBody>
                    <a:bodyPr/>
                    <a:lstStyle/>
                    <a:p>
                      <a:pPr algn="ctr">
                        <a:lnSpc>
                          <a:spcPct val="107000"/>
                        </a:lnSpc>
                        <a:spcAft>
                          <a:spcPts val="800"/>
                        </a:spcAft>
                        <a:tabLst>
                          <a:tab pos="914400" algn="l"/>
                        </a:tabLst>
                      </a:pPr>
                      <a:r>
                        <a:rPr lang="en-GB" sz="180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New technology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Market demand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tabLst>
                          <a:tab pos="91440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New regulations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9746865"/>
                  </a:ext>
                </a:extLst>
              </a:tr>
            </a:tbl>
          </a:graphicData>
        </a:graphic>
      </p:graphicFrame>
    </p:spTree>
    <p:extLst>
      <p:ext uri="{BB962C8B-B14F-4D97-AF65-F5344CB8AC3E}">
        <p14:creationId xmlns:p14="http://schemas.microsoft.com/office/powerpoint/2010/main" val="2755759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dirty="0"/>
              <a:t>Marketing mix (4Ps)</a:t>
            </a: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marL="0" indent="0" algn="just" eaLnBrk="1" hangingPunct="1">
              <a:lnSpc>
                <a:spcPct val="9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Product</a:t>
            </a:r>
            <a:r>
              <a:rPr lang="en-GB" altLang="en-US" sz="1100" b="1" dirty="0">
                <a:latin typeface="Arial" panose="020B0604020202020204" pitchFamily="34" charset="0"/>
                <a:cs typeface="Arial" panose="020B0604020202020204" pitchFamily="34" charset="0"/>
              </a:rPr>
              <a:t>:</a:t>
            </a:r>
          </a:p>
          <a:p>
            <a:pPr marL="0" indent="0" algn="just" eaLnBrk="1" hangingPunct="1">
              <a:lnSpc>
                <a:spcPct val="9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Customers need this product because the purchase of this product will affect their financial budget, which is an important factor for the sale of an item.	</a:t>
            </a:r>
          </a:p>
          <a:p>
            <a:pPr marL="0" indent="0" algn="just" eaLnBrk="1" hangingPunct="1">
              <a:lnSpc>
                <a:spcPct val="9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Price:</a:t>
            </a:r>
          </a:p>
          <a:p>
            <a:pPr marL="0" indent="0" algn="just" eaLnBrk="1" hangingPunct="1">
              <a:lnSpc>
                <a:spcPct val="9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The price that the client is ready to pay for me will be a very good profit and for the client will be a long-term investment which, as I said, will affect the financial budget, which will be a plus for them</a:t>
            </a:r>
          </a:p>
          <a:p>
            <a:pPr marL="0" indent="0" algn="just" eaLnBrk="1" hangingPunct="1">
              <a:lnSpc>
                <a:spcPct val="9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Place:</a:t>
            </a:r>
          </a:p>
          <a:p>
            <a:pPr marL="0" indent="0" algn="just" eaLnBrk="1" hangingPunct="1">
              <a:lnSpc>
                <a:spcPct val="9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The presentation and offering of the product is in the right place because the customers here in the Cheltenham area are firstly solvent and, secondly, ready for long-term investments.</a:t>
            </a:r>
          </a:p>
          <a:p>
            <a:pPr marL="0" indent="0" algn="just" eaLnBrk="1" hangingPunct="1">
              <a:lnSpc>
                <a:spcPct val="9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Promotion:</a:t>
            </a:r>
          </a:p>
          <a:p>
            <a:pPr marL="0" indent="0" algn="just" eaLnBrk="1" hangingPunct="1">
              <a:lnSpc>
                <a:spcPct val="90000"/>
              </a:lnSpc>
              <a:buFont typeface="Arial" panose="020B0604020202020204" pitchFamily="34" charset="0"/>
              <a:buNone/>
            </a:pPr>
            <a:r>
              <a:rPr lang="en-GB" altLang="en-US" sz="1100" dirty="0">
                <a:latin typeface="Arial" panose="020B0604020202020204" pitchFamily="34" charset="0"/>
                <a:cs typeface="Arial" panose="020B0604020202020204" pitchFamily="34" charset="0"/>
              </a:rPr>
              <a:t>The promotion of the product will be more social, but the company plans to invest in advertising. In this way, future clients will be informed in more detail about the offered service.</a:t>
            </a:r>
          </a:p>
          <a:p>
            <a:pPr marL="0" indent="0" algn="just" eaLnBrk="1" hangingPunct="1">
              <a:lnSpc>
                <a:spcPct val="90000"/>
              </a:lnSpc>
              <a:buFont typeface="Arial" panose="020B0604020202020204" pitchFamily="34" charset="0"/>
              <a:buNone/>
            </a:pPr>
            <a:endParaRPr lang="en-GB" altLang="en-US" sz="1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19/11/2021</a:t>
            </a:fld>
            <a:endParaRPr lang="en-GB" altLang="en-US"/>
          </a:p>
        </p:txBody>
      </p:sp>
    </p:spTree>
    <p:extLst>
      <p:ext uri="{BB962C8B-B14F-4D97-AF65-F5344CB8AC3E}">
        <p14:creationId xmlns:p14="http://schemas.microsoft.com/office/powerpoint/2010/main" val="3850553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Management Team and operations</a:t>
            </a:r>
            <a:endParaRPr lang="en-GB" dirty="0"/>
          </a:p>
        </p:txBody>
      </p:sp>
      <p:sp>
        <p:nvSpPr>
          <p:cNvPr id="3" name="Content Placeholder 2"/>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company employs ten people, and each of the construction workers goes through a training course before starting work. I as a manager, office worker, one supplier and seven workers</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dirty="0"/>
              <a:t>Financial plan</a:t>
            </a:r>
            <a:endParaRPr lang="en-GB" altLang="en-US" sz="3600"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19/11/2021</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4" y="2522537"/>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p>
          <a:p>
            <a:pPr>
              <a:buFont typeface="Wingdings" panose="05000000000000000000" pitchFamily="2" charset="2"/>
              <a:buChar char="§"/>
            </a:pPr>
            <a:r>
              <a:rPr lang="en-GB" altLang="en-US" sz="2400" dirty="0"/>
              <a:t>Total Income:5.530.000</a:t>
            </a:r>
            <a:endParaRPr lang="bg-BG" altLang="en-US" sz="2400" dirty="0"/>
          </a:p>
          <a:p>
            <a:pPr>
              <a:buFont typeface="Wingdings" panose="05000000000000000000" pitchFamily="2" charset="2"/>
              <a:buChar char="§"/>
            </a:pPr>
            <a:r>
              <a:rPr lang="en-GB" altLang="en-US" sz="2400" dirty="0"/>
              <a:t>Total Expenses:780.430</a:t>
            </a:r>
          </a:p>
          <a:p>
            <a:pPr>
              <a:buFont typeface="Wingdings" panose="05000000000000000000" pitchFamily="2" charset="2"/>
              <a:buChar char="§"/>
            </a:pPr>
            <a:r>
              <a:rPr lang="en-GB" altLang="en-US" sz="2400" dirty="0"/>
              <a:t>Gross Profit:4.953.750</a:t>
            </a:r>
          </a:p>
          <a:p>
            <a:pPr>
              <a:buFont typeface="Wingdings" panose="05000000000000000000" pitchFamily="2" charset="2"/>
              <a:buChar char="§"/>
            </a:pPr>
            <a:r>
              <a:rPr lang="en-GB" altLang="en-US" sz="2400" dirty="0"/>
              <a:t>Net Profit:4.834.770</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2678</TotalTime>
  <Words>858</Words>
  <Application>Microsoft Office PowerPoint</Application>
  <PresentationFormat>On-screen Show (4:3)</PresentationFormat>
  <Paragraphs>81</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Myriad Pro</vt:lpstr>
      <vt:lpstr>Wingdings</vt:lpstr>
      <vt:lpstr>20140311PresentationUWTSDTemplate</vt:lpstr>
      <vt:lpstr>BUSINESS PLAN</vt:lpstr>
      <vt:lpstr>Introduction of yourself</vt:lpstr>
      <vt:lpstr>Business/Company Overview </vt:lpstr>
      <vt:lpstr>Product or Service</vt:lpstr>
      <vt:lpstr>Market Research </vt:lpstr>
      <vt:lpstr>Target Market</vt:lpstr>
      <vt:lpstr>PESTEL Analysis </vt:lpstr>
      <vt:lpstr>SWOT Analysis </vt:lpstr>
      <vt:lpstr>Marketing mix (4Ps)</vt:lpstr>
      <vt:lpstr>Management Team and operations</vt:lpstr>
      <vt:lpstr>Financial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stratsimir milushev</cp:lastModifiedBy>
  <cp:revision>89</cp:revision>
  <cp:lastPrinted>2018-03-20T16:28:46Z</cp:lastPrinted>
  <dcterms:created xsi:type="dcterms:W3CDTF">2004-11-12T17:24:38Z</dcterms:created>
  <dcterms:modified xsi:type="dcterms:W3CDTF">2021-11-19T14:06:49Z</dcterms:modified>
</cp:coreProperties>
</file>