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80" r:id="rId2"/>
    <p:sldId id="257" r:id="rId3"/>
    <p:sldId id="258" r:id="rId4"/>
    <p:sldId id="259" r:id="rId5"/>
    <p:sldId id="260" r:id="rId6"/>
    <p:sldId id="261" r:id="rId7"/>
    <p:sldId id="282" r:id="rId8"/>
    <p:sldId id="262" r:id="rId9"/>
    <p:sldId id="263" r:id="rId10"/>
    <p:sldId id="264" r:id="rId11"/>
    <p:sldId id="283" r:id="rId12"/>
    <p:sldId id="284" r:id="rId13"/>
    <p:sldId id="265" r:id="rId14"/>
    <p:sldId id="266" r:id="rId15"/>
    <p:sldId id="267" r:id="rId16"/>
    <p:sldId id="268" r:id="rId17"/>
    <p:sldId id="285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A6435-FB94-45BE-8DAD-32808FCFA6C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189CE-D6BC-40FD-8B61-ECCCCE111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47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TED_07.htm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2189CE-D6BC-40FD-8B61-ECCCCE111F2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3874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349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037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736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skills do you need to manage projects well?</a:t>
            </a:r>
          </a:p>
          <a:p>
            <a:endParaRPr lang="en-GB" dirty="0"/>
          </a:p>
          <a:p>
            <a:r>
              <a:rPr lang="en-GB" dirty="0"/>
              <a:t>Planning and organising</a:t>
            </a:r>
          </a:p>
          <a:p>
            <a:r>
              <a:rPr lang="en-GB" dirty="0"/>
              <a:t>Time management</a:t>
            </a:r>
          </a:p>
          <a:p>
            <a:r>
              <a:rPr lang="en-GB" dirty="0"/>
              <a:t>Relationship management</a:t>
            </a:r>
          </a:p>
          <a:p>
            <a:r>
              <a:rPr lang="en-GB" dirty="0"/>
              <a:t>Budget management – finance skills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Problem-solving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510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should be using a Gantt chart for your research project.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2177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2189CE-D6BC-40FD-8B61-ECCCCE111F2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332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758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6698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https://www.mindtools.com/pages/article/newTED_07.htm</a:t>
            </a:r>
            <a:endParaRPr lang="en-GB" dirty="0"/>
          </a:p>
          <a:p>
            <a:endParaRPr lang="en-GB" dirty="0"/>
          </a:p>
          <a:p>
            <a:r>
              <a:rPr lang="en-GB" dirty="0"/>
              <a:t>Fish bone – is a team brain-storming technique, focussing on causes. Also called Cause and effect, Ishikawa.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921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2189CE-D6BC-40FD-8B61-ECCCCE111F2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4416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2189CE-D6BC-40FD-8B61-ECCCCE111F2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508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Start beyond the bottom right hand corner, go diagonally to top left, go straight right (beyond the furthest right dot), back diagonally to beyond the bottom left and up straight. </a:t>
            </a:r>
          </a:p>
          <a:p>
            <a:endParaRPr lang="en-GB" dirty="0"/>
          </a:p>
          <a:p>
            <a:r>
              <a:rPr lang="en-GB" dirty="0"/>
              <a:t>Don’t constrain yourself by using an invisible box to work in!</a:t>
            </a:r>
          </a:p>
          <a:p>
            <a:r>
              <a:rPr lang="en-GB" dirty="0"/>
              <a:t>Don’t make assumptions. Hoover nearly went under because they assumed the general public would not go through the complicated procedures to claim a free flight, which was used as a promotional </a:t>
            </a:r>
            <a:r>
              <a:rPr lang="en-GB" dirty="0" err="1"/>
              <a:t>gimic</a:t>
            </a:r>
            <a:r>
              <a:rPr lang="en-GB" dirty="0"/>
              <a:t> for their product.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0764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White hat – information, looking at available data</a:t>
            </a:r>
          </a:p>
          <a:p>
            <a:r>
              <a:rPr lang="en-GB" dirty="0"/>
              <a:t>Red – how could others act emotionally?</a:t>
            </a:r>
          </a:p>
          <a:p>
            <a:r>
              <a:rPr lang="en-GB" dirty="0"/>
              <a:t>Black – critical thinking – look at negative outcomes</a:t>
            </a:r>
          </a:p>
          <a:p>
            <a:r>
              <a:rPr lang="en-GB" dirty="0"/>
              <a:t>Yellow – look at benefits of decisions</a:t>
            </a:r>
          </a:p>
          <a:p>
            <a:r>
              <a:rPr lang="en-GB" dirty="0"/>
              <a:t>Green – creativity</a:t>
            </a:r>
          </a:p>
          <a:p>
            <a:r>
              <a:rPr lang="en-GB" dirty="0"/>
              <a:t>Blue – process control. The organising hat.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1412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373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288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2189CE-D6BC-40FD-8B61-ECCCCE111F2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725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6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203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182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150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4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53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267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519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31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131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09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946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/>
        </p:nvSpPr>
        <p:spPr>
          <a:xfrm>
            <a:off x="-114300" y="-261938"/>
            <a:ext cx="2089151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/>
        </p:nvGrpSpPr>
        <p:grpSpPr bwMode="auto">
          <a:xfrm>
            <a:off x="12492567" y="106363"/>
            <a:ext cx="3972984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/>
          </p:nvSpPr>
          <p:spPr bwMode="auto">
            <a:xfrm>
              <a:off x="9438820" y="896352"/>
              <a:ext cx="2068213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540779" y="1210970"/>
            <a:ext cx="11088789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50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C7E54-638A-4456-92F8-9747EE05529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5C3C8-B8E8-4E9F-956D-8FDB4B097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202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k.video.search.yahoo.com/search/video;_ylt=AwrJ7Y7JjdJdRp8A4h5NBQx.?p=de+bonos+6+thinking+hats&amp;fr=mcasa&amp;fr2=p%3As%2Cv%3Ai%2Cm%3Apivot#id=2&amp;vid=ede03b38ed7b1142114325b318ec6e8f&amp;action=view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Fwfgx0dOYvE#action=shar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ASrBGtcrdU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66ZU2PCIcM?feature=oembed" TargetMode="External"/><Relationship Id="rId4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Developing Professional </a:t>
            </a:r>
            <a:r>
              <a:rPr lang="en-GB" dirty="0" smtClean="0"/>
              <a:t>Practice – Session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Julie Thomas</a:t>
            </a:r>
          </a:p>
          <a:p>
            <a:r>
              <a:rPr lang="en-GB" dirty="0" smtClean="0"/>
              <a:t>December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823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Self-management at </a:t>
            </a:r>
            <a:r>
              <a:rPr lang="en-GB" sz="4000" b="1" dirty="0"/>
              <a:t>W</a:t>
            </a:r>
            <a:r>
              <a:rPr lang="en-GB" sz="4000" b="1" dirty="0" smtClean="0"/>
              <a:t>ork (Continued)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Time management</a:t>
            </a:r>
          </a:p>
          <a:p>
            <a:r>
              <a:rPr lang="en-GB" dirty="0"/>
              <a:t>Project management</a:t>
            </a:r>
          </a:p>
          <a:p>
            <a:r>
              <a:rPr lang="en-GB" dirty="0" smtClean="0"/>
              <a:t>Influencing </a:t>
            </a:r>
            <a:r>
              <a:rPr lang="en-GB" dirty="0"/>
              <a:t>and negotiating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41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Time management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Exercising conscious control over the time that we spend completing certain activities</a:t>
            </a:r>
          </a:p>
          <a:p>
            <a:r>
              <a:rPr lang="en-GB" dirty="0"/>
              <a:t>There is no ‘one best way’, we need to find a system that works for us</a:t>
            </a:r>
          </a:p>
          <a:p>
            <a:r>
              <a:rPr lang="en-GB" dirty="0"/>
              <a:t>One solution for prioritising tasks is the “ABC” method:</a:t>
            </a:r>
          </a:p>
          <a:p>
            <a:pPr lvl="1"/>
            <a:r>
              <a:rPr lang="en-GB" dirty="0"/>
              <a:t>Tasks marked “A” are urgent and important</a:t>
            </a:r>
          </a:p>
          <a:p>
            <a:pPr lvl="1"/>
            <a:r>
              <a:rPr lang="en-GB" dirty="0"/>
              <a:t>Tasks marked “B” are important but not urgent</a:t>
            </a:r>
          </a:p>
          <a:p>
            <a:pPr lvl="1"/>
            <a:r>
              <a:rPr lang="en-GB" dirty="0"/>
              <a:t>Tasks marked “C” are neither urgent nor important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613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Project management (1)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P</a:t>
            </a:r>
            <a:r>
              <a:rPr lang="en-GB" dirty="0" smtClean="0"/>
              <a:t>rofessionals </a:t>
            </a:r>
            <a:r>
              <a:rPr lang="en-GB" dirty="0"/>
              <a:t>are often involved with projects:</a:t>
            </a:r>
          </a:p>
          <a:p>
            <a:pPr lvl="1">
              <a:lnSpc>
                <a:spcPct val="120000"/>
              </a:lnSpc>
            </a:pPr>
            <a:r>
              <a:rPr lang="en-GB" dirty="0" smtClean="0"/>
              <a:t>HR - Designing </a:t>
            </a:r>
            <a:r>
              <a:rPr lang="en-GB" dirty="0"/>
              <a:t>a new induction process</a:t>
            </a:r>
          </a:p>
          <a:p>
            <a:pPr lvl="1">
              <a:lnSpc>
                <a:spcPct val="120000"/>
              </a:lnSpc>
            </a:pPr>
            <a:r>
              <a:rPr lang="en-GB" dirty="0" smtClean="0"/>
              <a:t>HR - Managing </a:t>
            </a:r>
            <a:r>
              <a:rPr lang="en-GB" dirty="0"/>
              <a:t>a redundancy process</a:t>
            </a:r>
          </a:p>
          <a:p>
            <a:pPr lvl="1">
              <a:lnSpc>
                <a:spcPct val="120000"/>
              </a:lnSpc>
            </a:pPr>
            <a:r>
              <a:rPr lang="en-GB" dirty="0" smtClean="0"/>
              <a:t>HR - Planning </a:t>
            </a:r>
            <a:r>
              <a:rPr lang="en-GB" dirty="0"/>
              <a:t>and implementing a learning </a:t>
            </a:r>
            <a:r>
              <a:rPr lang="en-GB" dirty="0" smtClean="0"/>
              <a:t>intervention</a:t>
            </a:r>
          </a:p>
          <a:p>
            <a:pPr lvl="1">
              <a:lnSpc>
                <a:spcPct val="120000"/>
              </a:lnSpc>
            </a:pPr>
            <a:r>
              <a:rPr lang="en-GB" dirty="0" smtClean="0"/>
              <a:t>Marketing – Managing campaigns</a:t>
            </a:r>
          </a:p>
          <a:p>
            <a:pPr lvl="1">
              <a:lnSpc>
                <a:spcPct val="120000"/>
              </a:lnSpc>
            </a:pPr>
            <a:r>
              <a:rPr lang="en-GB" dirty="0" smtClean="0"/>
              <a:t>Accounting – Managing budgets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521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Project management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While the size and scope of projects may vary they follow a specific sequence of steps: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Initiation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Planning and design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Execution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Monitoring and controlling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Completion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986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EF5BB4-286F-4156-AEDD-214607E359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65" y="817419"/>
            <a:ext cx="8312726" cy="4447308"/>
          </a:xfrm>
        </p:spPr>
      </p:pic>
    </p:spTree>
    <p:extLst>
      <p:ext uri="{BB962C8B-B14F-4D97-AF65-F5344CB8AC3E}">
        <p14:creationId xmlns:p14="http://schemas.microsoft.com/office/powerpoint/2010/main" val="3534293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9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63144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600" dirty="0"/>
              <a:t>Gantt Charts 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014153"/>
            <a:ext cx="10972800" cy="450308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</a:rPr>
              <a:t>The following are all useful additions to the basic chart: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</a:rPr>
              <a:t>a vertical marker indicating the present time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</a:rPr>
              <a:t>change the colour of the progression bar as the work is completed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</a:rPr>
              <a:t>connect tasks with arrows and lines to indicate when one task is dependent on another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</a:rPr>
              <a:t>use comment boxes to indicate when an important resource is required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</a:rPr>
              <a:t>use extra charts at different levels to plan the progress of sub-tasks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</a:rPr>
              <a:t>add vertical lines to indicate important milestones</a:t>
            </a:r>
            <a:r>
              <a:rPr lang="en-GB" altLang="en-US" sz="2400" dirty="0" smtClean="0">
                <a:latin typeface="Arial" panose="020B0604020202020204" pitchFamily="34" charset="0"/>
              </a:rPr>
              <a:t>.</a:t>
            </a:r>
          </a:p>
          <a:p>
            <a:pPr marL="457200" lvl="1" indent="0">
              <a:buNone/>
            </a:pPr>
            <a:r>
              <a:rPr lang="en-GB" altLang="en-US" sz="2400" dirty="0" smtClean="0">
                <a:latin typeface="Arial" panose="020B0604020202020204" pitchFamily="34" charset="0"/>
              </a:rPr>
              <a:t>(Horn, 2009)</a:t>
            </a:r>
            <a:endParaRPr lang="en-GB" altLang="en-US" sz="2400" dirty="0">
              <a:latin typeface="Arial" panose="020B0604020202020204" pitchFamily="34" charset="0"/>
            </a:endParaRPr>
          </a:p>
          <a:p>
            <a:pPr lvl="1"/>
            <a:endParaRPr lang="en-GB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196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6A1FF-EDD7-41F7-B7DB-D616996E1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415" y="99752"/>
            <a:ext cx="10972800" cy="839586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– Project Management (10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CDF79-C688-4EC1-BCA8-B4EA254BB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0778" y="1205346"/>
            <a:ext cx="10374284" cy="39319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have you overseen a project from start to finish?</a:t>
            </a:r>
          </a:p>
          <a:p>
            <a:r>
              <a:rPr lang="en-GB" dirty="0"/>
              <a:t>When have you played a part in a project?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Student level 4 projects, Recruitment/marketing </a:t>
            </a:r>
            <a:r>
              <a:rPr lang="en-GB" dirty="0"/>
              <a:t>campaign, organising an event, redundancy exercise.</a:t>
            </a:r>
          </a:p>
          <a:p>
            <a:endParaRPr lang="en-GB" dirty="0"/>
          </a:p>
          <a:p>
            <a:r>
              <a:rPr lang="en-GB" dirty="0"/>
              <a:t>In your groups – think of examples. </a:t>
            </a:r>
          </a:p>
        </p:txBody>
      </p:sp>
    </p:spTree>
    <p:extLst>
      <p:ext uri="{BB962C8B-B14F-4D97-AF65-F5344CB8AC3E}">
        <p14:creationId xmlns:p14="http://schemas.microsoft.com/office/powerpoint/2010/main" val="488128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34D4C-75B2-41AC-9181-198C81B76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8065"/>
            <a:ext cx="10972800" cy="623455"/>
          </a:xfrm>
        </p:spPr>
        <p:txBody>
          <a:bodyPr>
            <a:normAutofit fontScale="90000"/>
          </a:bodyPr>
          <a:lstStyle/>
          <a:p>
            <a:r>
              <a:rPr lang="en-GB" dirty="0"/>
              <a:t>Problem-Solving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5F2404-D2D4-491E-9594-610E08F43F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97048" y="856211"/>
            <a:ext cx="8045475" cy="4838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455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6C49-98BF-402A-923E-0ECAC9CE0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2"/>
            <a:ext cx="7886700" cy="955963"/>
          </a:xfrm>
        </p:spPr>
        <p:txBody>
          <a:bodyPr/>
          <a:lstStyle/>
          <a:p>
            <a:r>
              <a:rPr lang="en-GB" dirty="0"/>
              <a:t>Problem-Solving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AAA71-B5EE-4469-8C94-72F8A3FE9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" y="1066800"/>
            <a:ext cx="11289030" cy="511243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Brain-storming</a:t>
            </a:r>
          </a:p>
          <a:p>
            <a:r>
              <a:rPr lang="en-GB" dirty="0"/>
              <a:t>Listing pros and cons</a:t>
            </a:r>
          </a:p>
          <a:p>
            <a:r>
              <a:rPr lang="en-GB" dirty="0"/>
              <a:t>De Bono’s 6 Thinking Hats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https://uk.video.search.yahoo.com/search/video;_ylt=AwrJ7Y7JjdJdRp8A4h5NBQx.?p=de+bonos+6+thinking+hats&amp;fr=mcasa&amp;fr2=p%3As%2Cv%3Ai%2Cm%3Apivot#id=2&amp;vid=ede03b38ed7b1142114325b318ec6e8f&amp;action=view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Fish-bone diagram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https://www.youtube.com/watch?v=Fwfgx0dOYvE#action=share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Any others?</a:t>
            </a:r>
          </a:p>
        </p:txBody>
      </p:sp>
    </p:spTree>
    <p:extLst>
      <p:ext uri="{BB962C8B-B14F-4D97-AF65-F5344CB8AC3E}">
        <p14:creationId xmlns:p14="http://schemas.microsoft.com/office/powerpoint/2010/main" val="3618868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Bono’s Six Thinking Hats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www.youtube.com/watch?v=PASrBGtcrdU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230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75249" y="6029273"/>
            <a:ext cx="6802015" cy="8002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De Bono’s Six Thinking Hats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155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B37F2-F20C-4BA9-88E7-EC51EC7D9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outside the Box . .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C1FDE-3370-4FA4-ACA8-8F8D7DCD5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Take a piece of paper and put on it a pattern of nine dots, like this: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Agency FB" panose="020B0503020202020204" pitchFamily="34" charset="0"/>
              </a:rPr>
              <a:t>			•	•	•</a:t>
            </a:r>
          </a:p>
          <a:p>
            <a:pPr marL="0" indent="0">
              <a:buNone/>
            </a:pPr>
            <a:endParaRPr lang="en-GB" dirty="0">
              <a:latin typeface="Agency FB" panose="020B0503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gency FB" panose="020B0503020202020204" pitchFamily="34" charset="0"/>
              </a:rPr>
              <a:t>			•	•	•</a:t>
            </a:r>
          </a:p>
          <a:p>
            <a:pPr marL="0" indent="0">
              <a:buNone/>
            </a:pPr>
            <a:endParaRPr lang="en-GB" dirty="0">
              <a:latin typeface="Agency FB" panose="020B0503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gency FB" panose="020B0503020202020204" pitchFamily="34" charset="0"/>
              </a:rPr>
              <a:t>			•	•	•</a:t>
            </a:r>
          </a:p>
          <a:p>
            <a:pPr marL="0" indent="0">
              <a:buNone/>
            </a:pPr>
            <a:endParaRPr lang="en-GB" dirty="0">
              <a:latin typeface="Agency FB" panose="020B0503020202020204" pitchFamily="34" charset="0"/>
            </a:endParaRPr>
          </a:p>
          <a:p>
            <a:pPr marL="0" indent="0">
              <a:buNone/>
            </a:pPr>
            <a:r>
              <a:rPr lang="en-GB" dirty="0"/>
              <a:t>Now connect up the dots by four straight consecutive lines (without taking your pen off the paper). </a:t>
            </a:r>
          </a:p>
        </p:txBody>
      </p:sp>
    </p:spTree>
    <p:extLst>
      <p:ext uri="{BB962C8B-B14F-4D97-AF65-F5344CB8AC3E}">
        <p14:creationId xmlns:p14="http://schemas.microsoft.com/office/powerpoint/2010/main" val="409532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96F2F-E9B5-49B8-A788-0CC9B2B0A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smtClean="0"/>
              <a:t>People</a:t>
            </a:r>
            <a:r>
              <a:rPr lang="en-GB" dirty="0" smtClean="0"/>
              <a:t> </a:t>
            </a:r>
            <a:r>
              <a:rPr lang="en-GB" dirty="0"/>
              <a:t>Problem (20 minutes):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3D7D3-CFD5-4AA7-A63F-DCAF735E14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Try out the 6 thinking hats technique with this problem: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One of your employees, Sarah (a </a:t>
            </a:r>
            <a:r>
              <a:rPr lang="en-GB" dirty="0"/>
              <a:t>high performing </a:t>
            </a:r>
            <a:r>
              <a:rPr lang="en-GB" dirty="0" smtClean="0"/>
              <a:t>employee who is an important member of your team</a:t>
            </a:r>
            <a:r>
              <a:rPr lang="en-GB" dirty="0" smtClean="0"/>
              <a:t>) </a:t>
            </a:r>
            <a:r>
              <a:rPr lang="en-GB" dirty="0"/>
              <a:t>would like to reduce her hours due to her caring responsibilities (her elderly mother who lives with her, requires more care) and has submitted a flexible working request form. </a:t>
            </a:r>
            <a:r>
              <a:rPr lang="en-GB" dirty="0" smtClean="0"/>
              <a:t>Use the 6 thinking hats technique to highlight the different perspectives and decide whether or not to allow Sarah to work less hours.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144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7DAB7-9CB1-4B59-A325-2641A6982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5533" y="2250610"/>
            <a:ext cx="2391675" cy="235424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75">
                <a:solidFill>
                  <a:srgbClr val="FFFFFF"/>
                </a:solidFill>
              </a:rPr>
              <a:t>Design Thinking</a:t>
            </a:r>
          </a:p>
        </p:txBody>
      </p:sp>
      <p:pic>
        <p:nvPicPr>
          <p:cNvPr id="4" name="Online Media 3" title="ABC Nightline - IDEO Shopping Cart">
            <a:hlinkClick r:id="" action="ppaction://media"/>
            <a:extLst>
              <a:ext uri="{FF2B5EF4-FFF2-40B4-BE49-F238E27FC236}">
                <a16:creationId xmlns:a16="http://schemas.microsoft.com/office/drawing/2014/main" id="{64C8BC1B-EACB-4624-B51D-B33D0CEF2A8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811713" y="1911350"/>
            <a:ext cx="5391150" cy="303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540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99506"/>
            <a:ext cx="10972800" cy="864524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- Influencing </a:t>
            </a:r>
            <a:r>
              <a:rPr lang="en-GB" sz="4000" b="1" dirty="0"/>
              <a:t>and negotiating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1847"/>
            <a:ext cx="10972800" cy="4245386"/>
          </a:xfrm>
        </p:spPr>
        <p:txBody>
          <a:bodyPr>
            <a:normAutofit lnSpcReduction="10000"/>
          </a:bodyPr>
          <a:lstStyle/>
          <a:p>
            <a:r>
              <a:rPr lang="en-GB" sz="2700" dirty="0"/>
              <a:t>P</a:t>
            </a:r>
            <a:r>
              <a:rPr lang="en-GB" sz="2700" dirty="0" smtClean="0"/>
              <a:t>rofessionals </a:t>
            </a:r>
            <a:r>
              <a:rPr lang="en-GB" sz="2700" dirty="0"/>
              <a:t>often need to influence others to bring about change or gain buy-in</a:t>
            </a:r>
          </a:p>
          <a:p>
            <a:r>
              <a:rPr lang="en-GB" sz="2700" dirty="0" err="1"/>
              <a:t>Yemm</a:t>
            </a:r>
            <a:r>
              <a:rPr lang="en-GB" sz="2700" dirty="0"/>
              <a:t> (2008) indicates that effective influencers have attributes including friendliness, vision, ability to build alliances and bargaining skills</a:t>
            </a:r>
          </a:p>
          <a:p>
            <a:r>
              <a:rPr lang="en-GB" sz="2700" dirty="0"/>
              <a:t>The purpose of negotiation is to reach a common understanding or produce an agreement on a common course of action</a:t>
            </a:r>
          </a:p>
          <a:p>
            <a:r>
              <a:rPr lang="en-GB" sz="2700" dirty="0"/>
              <a:t>To reach an effective agreement we must understand our goals, trades, alternatives, outcomes, consequences and power dynamics</a:t>
            </a:r>
          </a:p>
          <a:p>
            <a:r>
              <a:rPr lang="en-GB" sz="2700" dirty="0"/>
              <a:t>Effective negotiators seek a “win-win” outcome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6623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(10 minutes)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of instances when you have influenced, persuaded and negotiated in the course of a project (or other related activity)</a:t>
            </a:r>
          </a:p>
          <a:p>
            <a:r>
              <a:rPr lang="en-GB" dirty="0" smtClean="0"/>
              <a:t>Discuss these in </a:t>
            </a:r>
            <a:r>
              <a:rPr lang="en-GB" smtClean="0"/>
              <a:t>pairs and be </a:t>
            </a:r>
            <a:r>
              <a:rPr lang="en-GB" dirty="0" smtClean="0"/>
              <a:t>prepared to feedback your examples to the rest of the group.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535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E055C57E-46B1-40DD-AACF-FFAF4C6B8807}" vid="{7EFFF081-AAFF-4791-98DF-EBD08E19D4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</TotalTime>
  <Words>808</Words>
  <Application>Microsoft Office PowerPoint</Application>
  <PresentationFormat>Widescreen</PresentationFormat>
  <Paragraphs>123</Paragraphs>
  <Slides>17</Slides>
  <Notes>17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Agency FB</vt:lpstr>
      <vt:lpstr>Arial</vt:lpstr>
      <vt:lpstr>Calibri</vt:lpstr>
      <vt:lpstr>Myriad Pro</vt:lpstr>
      <vt:lpstr>Tahoma</vt:lpstr>
      <vt:lpstr>UWTSD</vt:lpstr>
      <vt:lpstr>Developing Professional Practice – Session 3</vt:lpstr>
      <vt:lpstr>Self-management at Work (Continued)</vt:lpstr>
      <vt:lpstr>Time management</vt:lpstr>
      <vt:lpstr>Project management (1)</vt:lpstr>
      <vt:lpstr>Project management (2)</vt:lpstr>
      <vt:lpstr>PowerPoint Presentation</vt:lpstr>
      <vt:lpstr>Gantt Charts </vt:lpstr>
      <vt:lpstr>Activity – Project Management (10 minutes)</vt:lpstr>
      <vt:lpstr>Problem-Solving</vt:lpstr>
      <vt:lpstr>Problem-Solving Techniques</vt:lpstr>
      <vt:lpstr>De Bono’s Six Thinking Hats</vt:lpstr>
      <vt:lpstr>PowerPoint Presentation</vt:lpstr>
      <vt:lpstr>Thinking outside the Box . . .</vt:lpstr>
      <vt:lpstr>A People Problem (20 minutes):</vt:lpstr>
      <vt:lpstr>Design Thinking</vt:lpstr>
      <vt:lpstr>Recap - Influencing and negotiating</vt:lpstr>
      <vt:lpstr>Activity (10 minutes)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8</cp:revision>
  <cp:lastPrinted>2019-12-06T11:52:51Z</cp:lastPrinted>
  <dcterms:created xsi:type="dcterms:W3CDTF">2019-11-22T10:57:25Z</dcterms:created>
  <dcterms:modified xsi:type="dcterms:W3CDTF">2019-12-06T12:01:06Z</dcterms:modified>
</cp:coreProperties>
</file>