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8" r:id="rId2"/>
    <p:sldId id="269" r:id="rId3"/>
    <p:sldId id="260" r:id="rId4"/>
    <p:sldId id="262" r:id="rId5"/>
    <p:sldId id="270" r:id="rId6"/>
    <p:sldId id="261" r:id="rId7"/>
    <p:sldId id="263" r:id="rId8"/>
    <p:sldId id="264" r:id="rId9"/>
    <p:sldId id="271" r:id="rId10"/>
    <p:sldId id="266" r:id="rId11"/>
    <p:sldId id="267" r:id="rId12"/>
    <p:sldId id="272" r:id="rId13"/>
    <p:sldId id="273" r:id="rId14"/>
    <p:sldId id="274" r:id="rId15"/>
    <p:sldId id="275" r:id="rId16"/>
    <p:sldId id="276" r:id="rId17"/>
    <p:sldId id="277" r:id="rId18"/>
    <p:sldId id="29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D68BFC-1862-80A0-7677-90978BEECC2A}" v="128" dt="2023-02-22T11:02:00.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p:scale>
          <a:sx n="66" d="100"/>
          <a:sy n="66" d="100"/>
        </p:scale>
        <p:origin x="90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96D68BFC-1862-80A0-7677-90978BEECC2A}"/>
    <pc:docChg chg="modSld">
      <pc:chgData name="Alison Cooke" userId="S::a.cooke@uwtsd.ac.uk::46c329c9-26b7-4eba-b77b-7474421bfd31" providerId="AD" clId="Web-{96D68BFC-1862-80A0-7677-90978BEECC2A}" dt="2023-02-22T11:02:00.022" v="127" actId="20577"/>
      <pc:docMkLst>
        <pc:docMk/>
      </pc:docMkLst>
      <pc:sldChg chg="modSp">
        <pc:chgData name="Alison Cooke" userId="S::a.cooke@uwtsd.ac.uk::46c329c9-26b7-4eba-b77b-7474421bfd31" providerId="AD" clId="Web-{96D68BFC-1862-80A0-7677-90978BEECC2A}" dt="2023-02-22T10:58:41.235" v="16" actId="20577"/>
        <pc:sldMkLst>
          <pc:docMk/>
          <pc:sldMk cId="3818682133" sldId="261"/>
        </pc:sldMkLst>
        <pc:spChg chg="mod">
          <ac:chgData name="Alison Cooke" userId="S::a.cooke@uwtsd.ac.uk::46c329c9-26b7-4eba-b77b-7474421bfd31" providerId="AD" clId="Web-{96D68BFC-1862-80A0-7677-90978BEECC2A}" dt="2023-02-22T10:58:41.235" v="16" actId="20577"/>
          <ac:spMkLst>
            <pc:docMk/>
            <pc:sldMk cId="3818682133" sldId="261"/>
            <ac:spMk id="2" creationId="{6C6FE6D5-6375-45B5-B57E-7DE9F66064CA}"/>
          </ac:spMkLst>
        </pc:spChg>
      </pc:sldChg>
      <pc:sldChg chg="modSp">
        <pc:chgData name="Alison Cooke" userId="S::a.cooke@uwtsd.ac.uk::46c329c9-26b7-4eba-b77b-7474421bfd31" providerId="AD" clId="Web-{96D68BFC-1862-80A0-7677-90978BEECC2A}" dt="2023-02-22T10:58:23.485" v="13" actId="20577"/>
        <pc:sldMkLst>
          <pc:docMk/>
          <pc:sldMk cId="2279737850" sldId="270"/>
        </pc:sldMkLst>
        <pc:spChg chg="mod">
          <ac:chgData name="Alison Cooke" userId="S::a.cooke@uwtsd.ac.uk::46c329c9-26b7-4eba-b77b-7474421bfd31" providerId="AD" clId="Web-{96D68BFC-1862-80A0-7677-90978BEECC2A}" dt="2023-02-22T10:58:23.485" v="13" actId="20577"/>
          <ac:spMkLst>
            <pc:docMk/>
            <pc:sldMk cId="2279737850" sldId="270"/>
            <ac:spMk id="3" creationId="{632A58CF-9FF8-4380-B10A-49C2975343DA}"/>
          </ac:spMkLst>
        </pc:spChg>
      </pc:sldChg>
      <pc:sldChg chg="modSp">
        <pc:chgData name="Alison Cooke" userId="S::a.cooke@uwtsd.ac.uk::46c329c9-26b7-4eba-b77b-7474421bfd31" providerId="AD" clId="Web-{96D68BFC-1862-80A0-7677-90978BEECC2A}" dt="2023-02-22T10:59:29.612" v="44" actId="20577"/>
        <pc:sldMkLst>
          <pc:docMk/>
          <pc:sldMk cId="1235237739" sldId="273"/>
        </pc:sldMkLst>
        <pc:spChg chg="mod">
          <ac:chgData name="Alison Cooke" userId="S::a.cooke@uwtsd.ac.uk::46c329c9-26b7-4eba-b77b-7474421bfd31" providerId="AD" clId="Web-{96D68BFC-1862-80A0-7677-90978BEECC2A}" dt="2023-02-22T10:59:29.612" v="44" actId="20577"/>
          <ac:spMkLst>
            <pc:docMk/>
            <pc:sldMk cId="1235237739" sldId="273"/>
            <ac:spMk id="5" creationId="{98CE940E-FC35-4D8D-91DC-BA40410359A6}"/>
          </ac:spMkLst>
        </pc:spChg>
        <pc:spChg chg="mod">
          <ac:chgData name="Alison Cooke" userId="S::a.cooke@uwtsd.ac.uk::46c329c9-26b7-4eba-b77b-7474421bfd31" providerId="AD" clId="Web-{96D68BFC-1862-80A0-7677-90978BEECC2A}" dt="2023-02-22T10:59:22.018" v="32" actId="20577"/>
          <ac:spMkLst>
            <pc:docMk/>
            <pc:sldMk cId="1235237739" sldId="273"/>
            <ac:spMk id="6" creationId="{BE0E7809-560E-49DE-96EC-F9816FF3BEA7}"/>
          </ac:spMkLst>
        </pc:spChg>
      </pc:sldChg>
      <pc:sldChg chg="modSp">
        <pc:chgData name="Alison Cooke" userId="S::a.cooke@uwtsd.ac.uk::46c329c9-26b7-4eba-b77b-7474421bfd31" providerId="AD" clId="Web-{96D68BFC-1862-80A0-7677-90978BEECC2A}" dt="2023-02-22T11:00:37.926" v="89" actId="20577"/>
        <pc:sldMkLst>
          <pc:docMk/>
          <pc:sldMk cId="2602364313" sldId="274"/>
        </pc:sldMkLst>
        <pc:spChg chg="mod">
          <ac:chgData name="Alison Cooke" userId="S::a.cooke@uwtsd.ac.uk::46c329c9-26b7-4eba-b77b-7474421bfd31" providerId="AD" clId="Web-{96D68BFC-1862-80A0-7677-90978BEECC2A}" dt="2023-02-22T11:00:37.926" v="89" actId="20577"/>
          <ac:spMkLst>
            <pc:docMk/>
            <pc:sldMk cId="2602364313" sldId="274"/>
            <ac:spMk id="2" creationId="{2E830B08-58F3-4ECB-AD41-D13B78D9A05F}"/>
          </ac:spMkLst>
        </pc:spChg>
        <pc:spChg chg="mod">
          <ac:chgData name="Alison Cooke" userId="S::a.cooke@uwtsd.ac.uk::46c329c9-26b7-4eba-b77b-7474421bfd31" providerId="AD" clId="Web-{96D68BFC-1862-80A0-7677-90978BEECC2A}" dt="2023-02-22T11:00:25.457" v="78" actId="20577"/>
          <ac:spMkLst>
            <pc:docMk/>
            <pc:sldMk cId="2602364313" sldId="274"/>
            <ac:spMk id="3" creationId="{870B1336-4BFC-4E5B-B5A1-FFBDE29345FB}"/>
          </ac:spMkLst>
        </pc:spChg>
      </pc:sldChg>
      <pc:sldChg chg="modSp">
        <pc:chgData name="Alison Cooke" userId="S::a.cooke@uwtsd.ac.uk::46c329c9-26b7-4eba-b77b-7474421bfd31" providerId="AD" clId="Web-{96D68BFC-1862-80A0-7677-90978BEECC2A}" dt="2023-02-22T11:01:09.911" v="122" actId="20577"/>
        <pc:sldMkLst>
          <pc:docMk/>
          <pc:sldMk cId="3997341137" sldId="275"/>
        </pc:sldMkLst>
        <pc:spChg chg="mod">
          <ac:chgData name="Alison Cooke" userId="S::a.cooke@uwtsd.ac.uk::46c329c9-26b7-4eba-b77b-7474421bfd31" providerId="AD" clId="Web-{96D68BFC-1862-80A0-7677-90978BEECC2A}" dt="2023-02-22T11:01:09.911" v="122" actId="20577"/>
          <ac:spMkLst>
            <pc:docMk/>
            <pc:sldMk cId="3997341137" sldId="275"/>
            <ac:spMk id="2" creationId="{42F23FCC-29CF-4795-B6DA-B7CA1ADA466D}"/>
          </ac:spMkLst>
        </pc:spChg>
        <pc:spChg chg="mod">
          <ac:chgData name="Alison Cooke" userId="S::a.cooke@uwtsd.ac.uk::46c329c9-26b7-4eba-b77b-7474421bfd31" providerId="AD" clId="Web-{96D68BFC-1862-80A0-7677-90978BEECC2A}" dt="2023-02-22T11:01:02.364" v="109" actId="20577"/>
          <ac:spMkLst>
            <pc:docMk/>
            <pc:sldMk cId="3997341137" sldId="275"/>
            <ac:spMk id="3" creationId="{1E4896F7-5924-4D5B-AF1B-B0DC73C8F71C}"/>
          </ac:spMkLst>
        </pc:spChg>
      </pc:sldChg>
      <pc:sldChg chg="modSp">
        <pc:chgData name="Alison Cooke" userId="S::a.cooke@uwtsd.ac.uk::46c329c9-26b7-4eba-b77b-7474421bfd31" providerId="AD" clId="Web-{96D68BFC-1862-80A0-7677-90978BEECC2A}" dt="2023-02-22T11:01:39.162" v="125" actId="14100"/>
        <pc:sldMkLst>
          <pc:docMk/>
          <pc:sldMk cId="2965992170" sldId="277"/>
        </pc:sldMkLst>
        <pc:spChg chg="mod">
          <ac:chgData name="Alison Cooke" userId="S::a.cooke@uwtsd.ac.uk::46c329c9-26b7-4eba-b77b-7474421bfd31" providerId="AD" clId="Web-{96D68BFC-1862-80A0-7677-90978BEECC2A}" dt="2023-02-22T11:01:35.209" v="124" actId="20577"/>
          <ac:spMkLst>
            <pc:docMk/>
            <pc:sldMk cId="2965992170" sldId="277"/>
            <ac:spMk id="2" creationId="{36C3FABA-042B-4D8F-81B3-ECB9325EB36F}"/>
          </ac:spMkLst>
        </pc:spChg>
        <pc:picChg chg="mod">
          <ac:chgData name="Alison Cooke" userId="S::a.cooke@uwtsd.ac.uk::46c329c9-26b7-4eba-b77b-7474421bfd31" providerId="AD" clId="Web-{96D68BFC-1862-80A0-7677-90978BEECC2A}" dt="2023-02-22T11:01:39.162" v="125" actId="14100"/>
          <ac:picMkLst>
            <pc:docMk/>
            <pc:sldMk cId="2965992170" sldId="277"/>
            <ac:picMk id="6" creationId="{E0F09814-D129-4491-8361-1B4CD7308B5E}"/>
          </ac:picMkLst>
        </pc:picChg>
      </pc:sldChg>
      <pc:sldChg chg="modSp">
        <pc:chgData name="Alison Cooke" userId="S::a.cooke@uwtsd.ac.uk::46c329c9-26b7-4eba-b77b-7474421bfd31" providerId="AD" clId="Web-{96D68BFC-1862-80A0-7677-90978BEECC2A}" dt="2023-02-22T11:02:00.022" v="127" actId="20577"/>
        <pc:sldMkLst>
          <pc:docMk/>
          <pc:sldMk cId="2650042719" sldId="290"/>
        </pc:sldMkLst>
        <pc:spChg chg="mod">
          <ac:chgData name="Alison Cooke" userId="S::a.cooke@uwtsd.ac.uk::46c329c9-26b7-4eba-b77b-7474421bfd31" providerId="AD" clId="Web-{96D68BFC-1862-80A0-7677-90978BEECC2A}" dt="2023-02-22T11:02:00.022" v="127" actId="20577"/>
          <ac:spMkLst>
            <pc:docMk/>
            <pc:sldMk cId="2650042719" sldId="290"/>
            <ac:spMk id="5" creationId="{82E59ED7-720E-49B6-8A93-D50518AEA34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E62861-3A4F-470E-9DE5-95D98BF67389}" type="doc">
      <dgm:prSet loTypeId="urn:microsoft.com/office/officeart/2009/3/layout/IncreasingArrowsProcess" loCatId="process" qsTypeId="urn:microsoft.com/office/officeart/2005/8/quickstyle/3d1" qsCatId="3D" csTypeId="urn:microsoft.com/office/officeart/2005/8/colors/accent1_3" csCatId="accent1" phldr="1"/>
      <dgm:spPr/>
      <dgm:t>
        <a:bodyPr/>
        <a:lstStyle/>
        <a:p>
          <a:endParaRPr lang="en-GB"/>
        </a:p>
      </dgm:t>
    </dgm:pt>
    <dgm:pt modelId="{71C40151-4E38-4FBE-A282-2714757F3168}">
      <dgm:prSet phldrT="[Text]" custT="1"/>
      <dgm:spPr/>
      <dgm:t>
        <a:bodyPr/>
        <a:lstStyle/>
        <a:p>
          <a:r>
            <a:rPr lang="en-GB" sz="2400" b="1" dirty="0"/>
            <a:t>Placement</a:t>
          </a:r>
        </a:p>
      </dgm:t>
    </dgm:pt>
    <dgm:pt modelId="{2AAB6212-A4E8-494E-A344-40F71D9B5A60}" type="parTrans" cxnId="{0B438C55-A222-4F63-971F-921B21DBBDC3}">
      <dgm:prSet/>
      <dgm:spPr/>
      <dgm:t>
        <a:bodyPr/>
        <a:lstStyle/>
        <a:p>
          <a:endParaRPr lang="en-GB"/>
        </a:p>
      </dgm:t>
    </dgm:pt>
    <dgm:pt modelId="{DB674B33-188C-4B64-8CE9-23999216675E}" type="sibTrans" cxnId="{0B438C55-A222-4F63-971F-921B21DBBDC3}">
      <dgm:prSet/>
      <dgm:spPr/>
      <dgm:t>
        <a:bodyPr/>
        <a:lstStyle/>
        <a:p>
          <a:endParaRPr lang="en-GB"/>
        </a:p>
      </dgm:t>
    </dgm:pt>
    <dgm:pt modelId="{B03D52C8-6D82-4677-AC43-61E08C65BFA6}">
      <dgm:prSet phldrT="[Text]" custT="1"/>
      <dgm:spPr/>
      <dgm:t>
        <a:bodyPr/>
        <a:lstStyle/>
        <a:p>
          <a:r>
            <a:rPr lang="en-GB" sz="1800" b="1" dirty="0">
              <a:solidFill>
                <a:srgbClr val="FF0000"/>
              </a:solidFill>
            </a:rPr>
            <a:t>Stage 1</a:t>
          </a:r>
        </a:p>
      </dgm:t>
    </dgm:pt>
    <dgm:pt modelId="{AB2B7ECF-3125-460A-B325-3CB291E91085}" type="parTrans" cxnId="{EAD6EC94-6A89-429D-AB64-FDEC33958220}">
      <dgm:prSet/>
      <dgm:spPr/>
      <dgm:t>
        <a:bodyPr/>
        <a:lstStyle/>
        <a:p>
          <a:endParaRPr lang="en-GB"/>
        </a:p>
      </dgm:t>
    </dgm:pt>
    <dgm:pt modelId="{195F118A-F8BC-49B7-8966-B566BEBC6C51}" type="sibTrans" cxnId="{EAD6EC94-6A89-429D-AB64-FDEC33958220}">
      <dgm:prSet/>
      <dgm:spPr/>
      <dgm:t>
        <a:bodyPr/>
        <a:lstStyle/>
        <a:p>
          <a:endParaRPr lang="en-GB"/>
        </a:p>
      </dgm:t>
    </dgm:pt>
    <dgm:pt modelId="{30CF45CD-E373-48B9-97B2-14D40E2A870B}">
      <dgm:prSet phldrT="[Text]" custT="1"/>
      <dgm:spPr/>
      <dgm:t>
        <a:bodyPr/>
        <a:lstStyle/>
        <a:p>
          <a:r>
            <a:rPr lang="en-GB" sz="1800" dirty="0"/>
            <a:t>‘dirty money’ being placed in the financial system</a:t>
          </a:r>
        </a:p>
      </dgm:t>
    </dgm:pt>
    <dgm:pt modelId="{18751C5B-F397-4D59-8EC3-FACC80A3415C}" type="parTrans" cxnId="{5B14E436-DB33-4B8A-8636-2CFC2F9421D5}">
      <dgm:prSet/>
      <dgm:spPr/>
      <dgm:t>
        <a:bodyPr/>
        <a:lstStyle/>
        <a:p>
          <a:endParaRPr lang="en-GB"/>
        </a:p>
      </dgm:t>
    </dgm:pt>
    <dgm:pt modelId="{96534190-5DE3-4437-ABCF-1A9AA359000A}" type="sibTrans" cxnId="{5B14E436-DB33-4B8A-8636-2CFC2F9421D5}">
      <dgm:prSet/>
      <dgm:spPr/>
      <dgm:t>
        <a:bodyPr/>
        <a:lstStyle/>
        <a:p>
          <a:endParaRPr lang="en-GB"/>
        </a:p>
      </dgm:t>
    </dgm:pt>
    <dgm:pt modelId="{F8DC91E2-8D4E-410C-A6DF-B31CBEDBF7FA}">
      <dgm:prSet phldrT="[Text]" custT="1"/>
      <dgm:spPr/>
      <dgm:t>
        <a:bodyPr/>
        <a:lstStyle/>
        <a:p>
          <a:r>
            <a:rPr lang="en-GB" sz="2400" b="1" dirty="0"/>
            <a:t>Layering</a:t>
          </a:r>
        </a:p>
      </dgm:t>
    </dgm:pt>
    <dgm:pt modelId="{81AE414F-A57E-4D6F-A82E-F62F3D7265A7}" type="parTrans" cxnId="{C770C8D4-4A93-4F08-8426-56C40F7E2282}">
      <dgm:prSet/>
      <dgm:spPr/>
      <dgm:t>
        <a:bodyPr/>
        <a:lstStyle/>
        <a:p>
          <a:endParaRPr lang="en-GB"/>
        </a:p>
      </dgm:t>
    </dgm:pt>
    <dgm:pt modelId="{D77FE443-8487-4202-BA0E-DC04BC9B33DF}" type="sibTrans" cxnId="{C770C8D4-4A93-4F08-8426-56C40F7E2282}">
      <dgm:prSet/>
      <dgm:spPr/>
      <dgm:t>
        <a:bodyPr/>
        <a:lstStyle/>
        <a:p>
          <a:endParaRPr lang="en-GB"/>
        </a:p>
      </dgm:t>
    </dgm:pt>
    <dgm:pt modelId="{C33AF45B-CD2F-4CF6-A95F-ACCF933739C3}">
      <dgm:prSet phldrT="[Text]" custT="1"/>
      <dgm:spPr/>
      <dgm:t>
        <a:bodyPr/>
        <a:lstStyle/>
        <a:p>
          <a:r>
            <a:rPr lang="en-GB" sz="1800" b="1" dirty="0">
              <a:solidFill>
                <a:srgbClr val="FF0000"/>
              </a:solidFill>
            </a:rPr>
            <a:t>Stage 2</a:t>
          </a:r>
        </a:p>
      </dgm:t>
    </dgm:pt>
    <dgm:pt modelId="{9AB1C454-3E2A-45F6-B373-632B2109D824}" type="parTrans" cxnId="{29759B99-6F96-4E22-A159-363E6D3113C6}">
      <dgm:prSet/>
      <dgm:spPr/>
      <dgm:t>
        <a:bodyPr/>
        <a:lstStyle/>
        <a:p>
          <a:endParaRPr lang="en-GB"/>
        </a:p>
      </dgm:t>
    </dgm:pt>
    <dgm:pt modelId="{A6ADBFE2-95A7-4A1E-813C-66FDD97EEC75}" type="sibTrans" cxnId="{29759B99-6F96-4E22-A159-363E6D3113C6}">
      <dgm:prSet/>
      <dgm:spPr/>
      <dgm:t>
        <a:bodyPr/>
        <a:lstStyle/>
        <a:p>
          <a:endParaRPr lang="en-GB"/>
        </a:p>
      </dgm:t>
    </dgm:pt>
    <dgm:pt modelId="{2E0FC49D-18D1-4395-A388-AA2D3608DEBB}">
      <dgm:prSet phldrT="[Text]" custT="1"/>
      <dgm:spPr/>
      <dgm:t>
        <a:bodyPr/>
        <a:lstStyle/>
        <a:p>
          <a:r>
            <a:rPr lang="en-GB" sz="1800" dirty="0"/>
            <a:t>Separates the proceeds from their origin by moving them through a series of financial transactions. This makes it harder to establish a connection between them </a:t>
          </a:r>
        </a:p>
      </dgm:t>
    </dgm:pt>
    <dgm:pt modelId="{E5058784-3E06-4B16-9146-F44BF94C2226}" type="parTrans" cxnId="{A12F9C1E-A426-4B43-9529-4B7AA4BA1031}">
      <dgm:prSet/>
      <dgm:spPr/>
      <dgm:t>
        <a:bodyPr/>
        <a:lstStyle/>
        <a:p>
          <a:endParaRPr lang="en-GB"/>
        </a:p>
      </dgm:t>
    </dgm:pt>
    <dgm:pt modelId="{263A946A-46A3-4D84-AF5B-8818CFA1EE8B}" type="sibTrans" cxnId="{A12F9C1E-A426-4B43-9529-4B7AA4BA1031}">
      <dgm:prSet/>
      <dgm:spPr/>
      <dgm:t>
        <a:bodyPr/>
        <a:lstStyle/>
        <a:p>
          <a:endParaRPr lang="en-GB"/>
        </a:p>
      </dgm:t>
    </dgm:pt>
    <dgm:pt modelId="{8CBF4D30-D29D-4545-A476-491326D73101}">
      <dgm:prSet phldrT="[Text]"/>
      <dgm:spPr/>
      <dgm:t>
        <a:bodyPr/>
        <a:lstStyle/>
        <a:p>
          <a:r>
            <a:rPr lang="en-GB" b="1" dirty="0"/>
            <a:t>Integration</a:t>
          </a:r>
        </a:p>
      </dgm:t>
    </dgm:pt>
    <dgm:pt modelId="{20DCD2C9-1673-4B6C-BF68-62AE86151475}" type="parTrans" cxnId="{DD721CA2-7F91-4C1F-9097-042083A4FFE5}">
      <dgm:prSet/>
      <dgm:spPr/>
      <dgm:t>
        <a:bodyPr/>
        <a:lstStyle/>
        <a:p>
          <a:endParaRPr lang="en-GB"/>
        </a:p>
      </dgm:t>
    </dgm:pt>
    <dgm:pt modelId="{49FC1565-57FF-4338-844F-B5A72C83D57D}" type="sibTrans" cxnId="{DD721CA2-7F91-4C1F-9097-042083A4FFE5}">
      <dgm:prSet/>
      <dgm:spPr/>
      <dgm:t>
        <a:bodyPr/>
        <a:lstStyle/>
        <a:p>
          <a:endParaRPr lang="en-GB"/>
        </a:p>
      </dgm:t>
    </dgm:pt>
    <dgm:pt modelId="{ECEA85D6-AEFF-4F50-8A7F-B19167116D5C}">
      <dgm:prSet phldrT="[Text]" custT="1"/>
      <dgm:spPr/>
      <dgm:t>
        <a:bodyPr/>
        <a:lstStyle/>
        <a:p>
          <a:r>
            <a:rPr lang="en-GB" sz="1800" b="1" dirty="0">
              <a:solidFill>
                <a:srgbClr val="FF0000"/>
              </a:solidFill>
            </a:rPr>
            <a:t>Stage 3</a:t>
          </a:r>
        </a:p>
      </dgm:t>
    </dgm:pt>
    <dgm:pt modelId="{2067B466-2E8E-4E18-9023-4DF40119C0EE}" type="parTrans" cxnId="{EDB4E6B2-6E27-4520-9CEC-E8110EF2BE4B}">
      <dgm:prSet/>
      <dgm:spPr/>
      <dgm:t>
        <a:bodyPr/>
        <a:lstStyle/>
        <a:p>
          <a:endParaRPr lang="en-GB"/>
        </a:p>
      </dgm:t>
    </dgm:pt>
    <dgm:pt modelId="{FCE555E5-9427-4220-A61D-B5778EA08B45}" type="sibTrans" cxnId="{EDB4E6B2-6E27-4520-9CEC-E8110EF2BE4B}">
      <dgm:prSet/>
      <dgm:spPr/>
      <dgm:t>
        <a:bodyPr/>
        <a:lstStyle/>
        <a:p>
          <a:endParaRPr lang="en-GB"/>
        </a:p>
      </dgm:t>
    </dgm:pt>
    <dgm:pt modelId="{0795A84D-5259-44B5-B6F0-39DC2B059E45}">
      <dgm:prSet phldrT="[Text]" custT="1"/>
      <dgm:spPr/>
      <dgm:t>
        <a:bodyPr/>
        <a:lstStyle/>
        <a:p>
          <a:r>
            <a:rPr lang="en-GB" sz="1800" dirty="0"/>
            <a:t>Creating legitimate explanation for the source of funds allowing them to be retained, invested or used to buy goods or assets</a:t>
          </a:r>
        </a:p>
      </dgm:t>
    </dgm:pt>
    <dgm:pt modelId="{0E46355D-965A-4D63-9FD9-D1394ABE389A}" type="parTrans" cxnId="{DD18F7A2-EF20-4486-9D89-E3179C6C0CA3}">
      <dgm:prSet/>
      <dgm:spPr/>
      <dgm:t>
        <a:bodyPr/>
        <a:lstStyle/>
        <a:p>
          <a:endParaRPr lang="en-GB"/>
        </a:p>
      </dgm:t>
    </dgm:pt>
    <dgm:pt modelId="{D000D726-9938-407E-B928-344B6009913A}" type="sibTrans" cxnId="{DD18F7A2-EF20-4486-9D89-E3179C6C0CA3}">
      <dgm:prSet/>
      <dgm:spPr/>
      <dgm:t>
        <a:bodyPr/>
        <a:lstStyle/>
        <a:p>
          <a:endParaRPr lang="en-GB"/>
        </a:p>
      </dgm:t>
    </dgm:pt>
    <dgm:pt modelId="{56E26102-74D4-4884-B916-B131D2CF2B4C}" type="pres">
      <dgm:prSet presAssocID="{D4E62861-3A4F-470E-9DE5-95D98BF67389}" presName="Name0" presStyleCnt="0">
        <dgm:presLayoutVars>
          <dgm:chMax val="5"/>
          <dgm:chPref val="5"/>
          <dgm:dir/>
          <dgm:animLvl val="lvl"/>
        </dgm:presLayoutVars>
      </dgm:prSet>
      <dgm:spPr/>
    </dgm:pt>
    <dgm:pt modelId="{01207DD5-455B-4D86-87C4-DFE97BE4BC27}" type="pres">
      <dgm:prSet presAssocID="{71C40151-4E38-4FBE-A282-2714757F3168}" presName="parentText1" presStyleLbl="node1" presStyleIdx="0" presStyleCnt="3">
        <dgm:presLayoutVars>
          <dgm:chMax/>
          <dgm:chPref val="3"/>
          <dgm:bulletEnabled val="1"/>
        </dgm:presLayoutVars>
      </dgm:prSet>
      <dgm:spPr/>
    </dgm:pt>
    <dgm:pt modelId="{A9CEF416-4517-4907-B16B-EEFF09F8EF57}" type="pres">
      <dgm:prSet presAssocID="{71C40151-4E38-4FBE-A282-2714757F3168}" presName="childText1" presStyleLbl="solidAlignAcc1" presStyleIdx="0" presStyleCnt="3">
        <dgm:presLayoutVars>
          <dgm:chMax val="0"/>
          <dgm:chPref val="0"/>
          <dgm:bulletEnabled val="1"/>
        </dgm:presLayoutVars>
      </dgm:prSet>
      <dgm:spPr/>
    </dgm:pt>
    <dgm:pt modelId="{BC72B810-0332-4ECB-8704-3820E4A0816D}" type="pres">
      <dgm:prSet presAssocID="{F8DC91E2-8D4E-410C-A6DF-B31CBEDBF7FA}" presName="parentText2" presStyleLbl="node1" presStyleIdx="1" presStyleCnt="3">
        <dgm:presLayoutVars>
          <dgm:chMax/>
          <dgm:chPref val="3"/>
          <dgm:bulletEnabled val="1"/>
        </dgm:presLayoutVars>
      </dgm:prSet>
      <dgm:spPr/>
    </dgm:pt>
    <dgm:pt modelId="{1D45B270-18F5-4EBB-80B1-3BA8B1C84A92}" type="pres">
      <dgm:prSet presAssocID="{F8DC91E2-8D4E-410C-A6DF-B31CBEDBF7FA}" presName="childText2" presStyleLbl="solidAlignAcc1" presStyleIdx="1" presStyleCnt="3">
        <dgm:presLayoutVars>
          <dgm:chMax val="0"/>
          <dgm:chPref val="0"/>
          <dgm:bulletEnabled val="1"/>
        </dgm:presLayoutVars>
      </dgm:prSet>
      <dgm:spPr/>
    </dgm:pt>
    <dgm:pt modelId="{C9DE0180-EE0D-4672-A666-A28DED8FA824}" type="pres">
      <dgm:prSet presAssocID="{8CBF4D30-D29D-4545-A476-491326D73101}" presName="parentText3" presStyleLbl="node1" presStyleIdx="2" presStyleCnt="3">
        <dgm:presLayoutVars>
          <dgm:chMax/>
          <dgm:chPref val="3"/>
          <dgm:bulletEnabled val="1"/>
        </dgm:presLayoutVars>
      </dgm:prSet>
      <dgm:spPr/>
    </dgm:pt>
    <dgm:pt modelId="{0F4E3746-95DE-46C2-BCEA-DBF3EFDDAAC4}" type="pres">
      <dgm:prSet presAssocID="{8CBF4D30-D29D-4545-A476-491326D73101}" presName="childText3" presStyleLbl="solidAlignAcc1" presStyleIdx="2" presStyleCnt="3">
        <dgm:presLayoutVars>
          <dgm:chMax val="0"/>
          <dgm:chPref val="0"/>
          <dgm:bulletEnabled val="1"/>
        </dgm:presLayoutVars>
      </dgm:prSet>
      <dgm:spPr/>
    </dgm:pt>
  </dgm:ptLst>
  <dgm:cxnLst>
    <dgm:cxn modelId="{8900EA1D-BD35-4C57-8EF3-EB6007408B91}" type="presOf" srcId="{71C40151-4E38-4FBE-A282-2714757F3168}" destId="{01207DD5-455B-4D86-87C4-DFE97BE4BC27}" srcOrd="0" destOrd="0" presId="urn:microsoft.com/office/officeart/2009/3/layout/IncreasingArrowsProcess"/>
    <dgm:cxn modelId="{A2E55F1E-64C5-4F9E-8FCD-2EDBE3B4F977}" type="presOf" srcId="{2E0FC49D-18D1-4395-A388-AA2D3608DEBB}" destId="{1D45B270-18F5-4EBB-80B1-3BA8B1C84A92}" srcOrd="0" destOrd="1" presId="urn:microsoft.com/office/officeart/2009/3/layout/IncreasingArrowsProcess"/>
    <dgm:cxn modelId="{A12F9C1E-A426-4B43-9529-4B7AA4BA1031}" srcId="{F8DC91E2-8D4E-410C-A6DF-B31CBEDBF7FA}" destId="{2E0FC49D-18D1-4395-A388-AA2D3608DEBB}" srcOrd="1" destOrd="0" parTransId="{E5058784-3E06-4B16-9146-F44BF94C2226}" sibTransId="{263A946A-46A3-4D84-AF5B-8818CFA1EE8B}"/>
    <dgm:cxn modelId="{ECC1972E-8C07-4096-B1A2-3439A73960FF}" type="presOf" srcId="{D4E62861-3A4F-470E-9DE5-95D98BF67389}" destId="{56E26102-74D4-4884-B916-B131D2CF2B4C}" srcOrd="0" destOrd="0" presId="urn:microsoft.com/office/officeart/2009/3/layout/IncreasingArrowsProcess"/>
    <dgm:cxn modelId="{5B14E436-DB33-4B8A-8636-2CFC2F9421D5}" srcId="{71C40151-4E38-4FBE-A282-2714757F3168}" destId="{30CF45CD-E373-48B9-97B2-14D40E2A870B}" srcOrd="1" destOrd="0" parTransId="{18751C5B-F397-4D59-8EC3-FACC80A3415C}" sibTransId="{96534190-5DE3-4437-ABCF-1A9AA359000A}"/>
    <dgm:cxn modelId="{3040F25B-066D-4596-AB18-21B46FDCB670}" type="presOf" srcId="{30CF45CD-E373-48B9-97B2-14D40E2A870B}" destId="{A9CEF416-4517-4907-B16B-EEFF09F8EF57}" srcOrd="0" destOrd="1" presId="urn:microsoft.com/office/officeart/2009/3/layout/IncreasingArrowsProcess"/>
    <dgm:cxn modelId="{61499764-CABC-4F2C-9478-13AC30FED992}" type="presOf" srcId="{C33AF45B-CD2F-4CF6-A95F-ACCF933739C3}" destId="{1D45B270-18F5-4EBB-80B1-3BA8B1C84A92}" srcOrd="0" destOrd="0" presId="urn:microsoft.com/office/officeart/2009/3/layout/IncreasingArrowsProcess"/>
    <dgm:cxn modelId="{99D22B70-A5B6-4C12-9731-34B1E797C6D7}" type="presOf" srcId="{F8DC91E2-8D4E-410C-A6DF-B31CBEDBF7FA}" destId="{BC72B810-0332-4ECB-8704-3820E4A0816D}" srcOrd="0" destOrd="0" presId="urn:microsoft.com/office/officeart/2009/3/layout/IncreasingArrowsProcess"/>
    <dgm:cxn modelId="{B78C6870-0E0A-4569-8342-32916E4DCD76}" type="presOf" srcId="{8CBF4D30-D29D-4545-A476-491326D73101}" destId="{C9DE0180-EE0D-4672-A666-A28DED8FA824}" srcOrd="0" destOrd="0" presId="urn:microsoft.com/office/officeart/2009/3/layout/IncreasingArrowsProcess"/>
    <dgm:cxn modelId="{0B438C55-A222-4F63-971F-921B21DBBDC3}" srcId="{D4E62861-3A4F-470E-9DE5-95D98BF67389}" destId="{71C40151-4E38-4FBE-A282-2714757F3168}" srcOrd="0" destOrd="0" parTransId="{2AAB6212-A4E8-494E-A344-40F71D9B5A60}" sibTransId="{DB674B33-188C-4B64-8CE9-23999216675E}"/>
    <dgm:cxn modelId="{EAD6EC94-6A89-429D-AB64-FDEC33958220}" srcId="{71C40151-4E38-4FBE-A282-2714757F3168}" destId="{B03D52C8-6D82-4677-AC43-61E08C65BFA6}" srcOrd="0" destOrd="0" parTransId="{AB2B7ECF-3125-460A-B325-3CB291E91085}" sibTransId="{195F118A-F8BC-49B7-8966-B566BEBC6C51}"/>
    <dgm:cxn modelId="{29759B99-6F96-4E22-A159-363E6D3113C6}" srcId="{F8DC91E2-8D4E-410C-A6DF-B31CBEDBF7FA}" destId="{C33AF45B-CD2F-4CF6-A95F-ACCF933739C3}" srcOrd="0" destOrd="0" parTransId="{9AB1C454-3E2A-45F6-B373-632B2109D824}" sibTransId="{A6ADBFE2-95A7-4A1E-813C-66FDD97EEC75}"/>
    <dgm:cxn modelId="{DD721CA2-7F91-4C1F-9097-042083A4FFE5}" srcId="{D4E62861-3A4F-470E-9DE5-95D98BF67389}" destId="{8CBF4D30-D29D-4545-A476-491326D73101}" srcOrd="2" destOrd="0" parTransId="{20DCD2C9-1673-4B6C-BF68-62AE86151475}" sibTransId="{49FC1565-57FF-4338-844F-B5A72C83D57D}"/>
    <dgm:cxn modelId="{DD18F7A2-EF20-4486-9D89-E3179C6C0CA3}" srcId="{8CBF4D30-D29D-4545-A476-491326D73101}" destId="{0795A84D-5259-44B5-B6F0-39DC2B059E45}" srcOrd="1" destOrd="0" parTransId="{0E46355D-965A-4D63-9FD9-D1394ABE389A}" sibTransId="{D000D726-9938-407E-B928-344B6009913A}"/>
    <dgm:cxn modelId="{38368FA4-FC0E-4FFF-8368-F099593BF946}" type="presOf" srcId="{0795A84D-5259-44B5-B6F0-39DC2B059E45}" destId="{0F4E3746-95DE-46C2-BCEA-DBF3EFDDAAC4}" srcOrd="0" destOrd="1" presId="urn:microsoft.com/office/officeart/2009/3/layout/IncreasingArrowsProcess"/>
    <dgm:cxn modelId="{190072A9-B612-426C-BC75-807379DF2434}" type="presOf" srcId="{B03D52C8-6D82-4677-AC43-61E08C65BFA6}" destId="{A9CEF416-4517-4907-B16B-EEFF09F8EF57}" srcOrd="0" destOrd="0" presId="urn:microsoft.com/office/officeart/2009/3/layout/IncreasingArrowsProcess"/>
    <dgm:cxn modelId="{3FEDA5AC-83E6-46B4-96B8-2B686370AA73}" type="presOf" srcId="{ECEA85D6-AEFF-4F50-8A7F-B19167116D5C}" destId="{0F4E3746-95DE-46C2-BCEA-DBF3EFDDAAC4}" srcOrd="0" destOrd="0" presId="urn:microsoft.com/office/officeart/2009/3/layout/IncreasingArrowsProcess"/>
    <dgm:cxn modelId="{EDB4E6B2-6E27-4520-9CEC-E8110EF2BE4B}" srcId="{8CBF4D30-D29D-4545-A476-491326D73101}" destId="{ECEA85D6-AEFF-4F50-8A7F-B19167116D5C}" srcOrd="0" destOrd="0" parTransId="{2067B466-2E8E-4E18-9023-4DF40119C0EE}" sibTransId="{FCE555E5-9427-4220-A61D-B5778EA08B45}"/>
    <dgm:cxn modelId="{C770C8D4-4A93-4F08-8426-56C40F7E2282}" srcId="{D4E62861-3A4F-470E-9DE5-95D98BF67389}" destId="{F8DC91E2-8D4E-410C-A6DF-B31CBEDBF7FA}" srcOrd="1" destOrd="0" parTransId="{81AE414F-A57E-4D6F-A82E-F62F3D7265A7}" sibTransId="{D77FE443-8487-4202-BA0E-DC04BC9B33DF}"/>
    <dgm:cxn modelId="{036682DE-2E09-45E5-8202-5C6C46AF815E}" type="presParOf" srcId="{56E26102-74D4-4884-B916-B131D2CF2B4C}" destId="{01207DD5-455B-4D86-87C4-DFE97BE4BC27}" srcOrd="0" destOrd="0" presId="urn:microsoft.com/office/officeart/2009/3/layout/IncreasingArrowsProcess"/>
    <dgm:cxn modelId="{0EB56437-27EA-408E-9176-5CC6B7AC4258}" type="presParOf" srcId="{56E26102-74D4-4884-B916-B131D2CF2B4C}" destId="{A9CEF416-4517-4907-B16B-EEFF09F8EF57}" srcOrd="1" destOrd="0" presId="urn:microsoft.com/office/officeart/2009/3/layout/IncreasingArrowsProcess"/>
    <dgm:cxn modelId="{A98A2170-2271-463C-AD93-D068C99CA90F}" type="presParOf" srcId="{56E26102-74D4-4884-B916-B131D2CF2B4C}" destId="{BC72B810-0332-4ECB-8704-3820E4A0816D}" srcOrd="2" destOrd="0" presId="urn:microsoft.com/office/officeart/2009/3/layout/IncreasingArrowsProcess"/>
    <dgm:cxn modelId="{A2F022C3-1782-4591-A4DF-B04315A51720}" type="presParOf" srcId="{56E26102-74D4-4884-B916-B131D2CF2B4C}" destId="{1D45B270-18F5-4EBB-80B1-3BA8B1C84A92}" srcOrd="3" destOrd="0" presId="urn:microsoft.com/office/officeart/2009/3/layout/IncreasingArrowsProcess"/>
    <dgm:cxn modelId="{5944C25C-2858-4D50-83C4-F53604BF9520}" type="presParOf" srcId="{56E26102-74D4-4884-B916-B131D2CF2B4C}" destId="{C9DE0180-EE0D-4672-A666-A28DED8FA824}" srcOrd="4" destOrd="0" presId="urn:microsoft.com/office/officeart/2009/3/layout/IncreasingArrowsProcess"/>
    <dgm:cxn modelId="{E81B1E15-2A15-4026-B55B-2C0D8D5B18EF}" type="presParOf" srcId="{56E26102-74D4-4884-B916-B131D2CF2B4C}" destId="{0F4E3746-95DE-46C2-BCEA-DBF3EFDDAAC4}"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07DD5-455B-4D86-87C4-DFE97BE4BC27}">
      <dsp:nvSpPr>
        <dsp:cNvPr id="0" name=""/>
        <dsp:cNvSpPr/>
      </dsp:nvSpPr>
      <dsp:spPr>
        <a:xfrm>
          <a:off x="25070" y="123750"/>
          <a:ext cx="8644999" cy="1259041"/>
        </a:xfrm>
        <a:prstGeom prst="rightArrow">
          <a:avLst>
            <a:gd name="adj1" fmla="val 50000"/>
            <a:gd name="adj2" fmla="val 50000"/>
          </a:avLst>
        </a:prstGeom>
        <a:gradFill rotWithShape="0">
          <a:gsLst>
            <a:gs pos="0">
              <a:schemeClr val="accent1">
                <a:shade val="80000"/>
                <a:hueOff val="0"/>
                <a:satOff val="0"/>
                <a:lumOff val="0"/>
                <a:alphaOff val="0"/>
                <a:shade val="51000"/>
                <a:satMod val="130000"/>
              </a:schemeClr>
            </a:gs>
            <a:gs pos="80000">
              <a:schemeClr val="accent1">
                <a:shade val="80000"/>
                <a:hueOff val="0"/>
                <a:satOff val="0"/>
                <a:lumOff val="0"/>
                <a:alphaOff val="0"/>
                <a:shade val="93000"/>
                <a:satMod val="130000"/>
              </a:schemeClr>
            </a:gs>
            <a:gs pos="100000">
              <a:schemeClr val="accent1">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254000" bIns="199873" numCol="1" spcCol="1270" anchor="ctr" anchorCtr="0">
          <a:noAutofit/>
        </a:bodyPr>
        <a:lstStyle/>
        <a:p>
          <a:pPr marL="0" lvl="0" indent="0" algn="l" defTabSz="1066800">
            <a:lnSpc>
              <a:spcPct val="90000"/>
            </a:lnSpc>
            <a:spcBef>
              <a:spcPct val="0"/>
            </a:spcBef>
            <a:spcAft>
              <a:spcPct val="35000"/>
            </a:spcAft>
            <a:buNone/>
          </a:pPr>
          <a:r>
            <a:rPr lang="en-GB" sz="2400" b="1" kern="1200" dirty="0"/>
            <a:t>Placement</a:t>
          </a:r>
        </a:p>
      </dsp:txBody>
      <dsp:txXfrm>
        <a:off x="25070" y="438510"/>
        <a:ext cx="8330239" cy="629521"/>
      </dsp:txXfrm>
    </dsp:sp>
    <dsp:sp modelId="{A9CEF416-4517-4907-B16B-EEFF09F8EF57}">
      <dsp:nvSpPr>
        <dsp:cNvPr id="0" name=""/>
        <dsp:cNvSpPr/>
      </dsp:nvSpPr>
      <dsp:spPr>
        <a:xfrm>
          <a:off x="25070" y="1094652"/>
          <a:ext cx="2662659" cy="2425376"/>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0000"/>
              </a:solidFill>
            </a:rPr>
            <a:t>Stage 1</a:t>
          </a:r>
        </a:p>
        <a:p>
          <a:pPr marL="0" lvl="0" indent="0" algn="l" defTabSz="800100">
            <a:lnSpc>
              <a:spcPct val="90000"/>
            </a:lnSpc>
            <a:spcBef>
              <a:spcPct val="0"/>
            </a:spcBef>
            <a:spcAft>
              <a:spcPct val="35000"/>
            </a:spcAft>
            <a:buNone/>
          </a:pPr>
          <a:r>
            <a:rPr lang="en-GB" sz="1800" kern="1200" dirty="0"/>
            <a:t>‘dirty money’ being placed in the financial system</a:t>
          </a:r>
        </a:p>
      </dsp:txBody>
      <dsp:txXfrm>
        <a:off x="25070" y="1094652"/>
        <a:ext cx="2662659" cy="2425376"/>
      </dsp:txXfrm>
    </dsp:sp>
    <dsp:sp modelId="{BC72B810-0332-4ECB-8704-3820E4A0816D}">
      <dsp:nvSpPr>
        <dsp:cNvPr id="0" name=""/>
        <dsp:cNvSpPr/>
      </dsp:nvSpPr>
      <dsp:spPr>
        <a:xfrm>
          <a:off x="2687730" y="543430"/>
          <a:ext cx="5982339" cy="1259041"/>
        </a:xfrm>
        <a:prstGeom prst="rightArrow">
          <a:avLst>
            <a:gd name="adj1" fmla="val 50000"/>
            <a:gd name="adj2" fmla="val 50000"/>
          </a:avLst>
        </a:prstGeom>
        <a:gradFill rotWithShape="0">
          <a:gsLst>
            <a:gs pos="0">
              <a:schemeClr val="accent1">
                <a:shade val="80000"/>
                <a:hueOff val="280770"/>
                <a:satOff val="-8903"/>
                <a:lumOff val="17260"/>
                <a:alphaOff val="0"/>
                <a:shade val="51000"/>
                <a:satMod val="130000"/>
              </a:schemeClr>
            </a:gs>
            <a:gs pos="80000">
              <a:schemeClr val="accent1">
                <a:shade val="80000"/>
                <a:hueOff val="280770"/>
                <a:satOff val="-8903"/>
                <a:lumOff val="17260"/>
                <a:alphaOff val="0"/>
                <a:shade val="93000"/>
                <a:satMod val="130000"/>
              </a:schemeClr>
            </a:gs>
            <a:gs pos="100000">
              <a:schemeClr val="accent1">
                <a:shade val="80000"/>
                <a:hueOff val="280770"/>
                <a:satOff val="-8903"/>
                <a:lumOff val="1726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254000" bIns="199873" numCol="1" spcCol="1270" anchor="ctr" anchorCtr="0">
          <a:noAutofit/>
        </a:bodyPr>
        <a:lstStyle/>
        <a:p>
          <a:pPr marL="0" lvl="0" indent="0" algn="l" defTabSz="1066800">
            <a:lnSpc>
              <a:spcPct val="90000"/>
            </a:lnSpc>
            <a:spcBef>
              <a:spcPct val="0"/>
            </a:spcBef>
            <a:spcAft>
              <a:spcPct val="35000"/>
            </a:spcAft>
            <a:buNone/>
          </a:pPr>
          <a:r>
            <a:rPr lang="en-GB" sz="2400" b="1" kern="1200" dirty="0"/>
            <a:t>Layering</a:t>
          </a:r>
        </a:p>
      </dsp:txBody>
      <dsp:txXfrm>
        <a:off x="2687730" y="858190"/>
        <a:ext cx="5667579" cy="629521"/>
      </dsp:txXfrm>
    </dsp:sp>
    <dsp:sp modelId="{1D45B270-18F5-4EBB-80B1-3BA8B1C84A92}">
      <dsp:nvSpPr>
        <dsp:cNvPr id="0" name=""/>
        <dsp:cNvSpPr/>
      </dsp:nvSpPr>
      <dsp:spPr>
        <a:xfrm>
          <a:off x="2687730" y="1514332"/>
          <a:ext cx="2662659" cy="2425376"/>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0000"/>
              </a:solidFill>
            </a:rPr>
            <a:t>Stage 2</a:t>
          </a:r>
        </a:p>
        <a:p>
          <a:pPr marL="0" lvl="0" indent="0" algn="l" defTabSz="800100">
            <a:lnSpc>
              <a:spcPct val="90000"/>
            </a:lnSpc>
            <a:spcBef>
              <a:spcPct val="0"/>
            </a:spcBef>
            <a:spcAft>
              <a:spcPct val="35000"/>
            </a:spcAft>
            <a:buNone/>
          </a:pPr>
          <a:r>
            <a:rPr lang="en-GB" sz="1800" kern="1200" dirty="0"/>
            <a:t>Separates the proceeds from their origin by moving them through a series of financial transactions. This makes it harder to establish a connection between them </a:t>
          </a:r>
        </a:p>
      </dsp:txBody>
      <dsp:txXfrm>
        <a:off x="2687730" y="1514332"/>
        <a:ext cx="2662659" cy="2425376"/>
      </dsp:txXfrm>
    </dsp:sp>
    <dsp:sp modelId="{C9DE0180-EE0D-4672-A666-A28DED8FA824}">
      <dsp:nvSpPr>
        <dsp:cNvPr id="0" name=""/>
        <dsp:cNvSpPr/>
      </dsp:nvSpPr>
      <dsp:spPr>
        <a:xfrm>
          <a:off x="5350389" y="963110"/>
          <a:ext cx="3319679" cy="1259041"/>
        </a:xfrm>
        <a:prstGeom prst="rightArrow">
          <a:avLst>
            <a:gd name="adj1" fmla="val 50000"/>
            <a:gd name="adj2" fmla="val 50000"/>
          </a:avLst>
        </a:prstGeom>
        <a:gradFill rotWithShape="0">
          <a:gsLst>
            <a:gs pos="0">
              <a:schemeClr val="accent1">
                <a:shade val="80000"/>
                <a:hueOff val="561541"/>
                <a:satOff val="-17806"/>
                <a:lumOff val="34521"/>
                <a:alphaOff val="0"/>
                <a:shade val="51000"/>
                <a:satMod val="130000"/>
              </a:schemeClr>
            </a:gs>
            <a:gs pos="80000">
              <a:schemeClr val="accent1">
                <a:shade val="80000"/>
                <a:hueOff val="561541"/>
                <a:satOff val="-17806"/>
                <a:lumOff val="34521"/>
                <a:alphaOff val="0"/>
                <a:shade val="93000"/>
                <a:satMod val="130000"/>
              </a:schemeClr>
            </a:gs>
            <a:gs pos="100000">
              <a:schemeClr val="accent1">
                <a:shade val="80000"/>
                <a:hueOff val="561541"/>
                <a:satOff val="-17806"/>
                <a:lumOff val="3452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254000" bIns="199873" numCol="1" spcCol="1270" anchor="ctr" anchorCtr="0">
          <a:noAutofit/>
        </a:bodyPr>
        <a:lstStyle/>
        <a:p>
          <a:pPr marL="0" lvl="0" indent="0" algn="l" defTabSz="977900">
            <a:lnSpc>
              <a:spcPct val="90000"/>
            </a:lnSpc>
            <a:spcBef>
              <a:spcPct val="0"/>
            </a:spcBef>
            <a:spcAft>
              <a:spcPct val="35000"/>
            </a:spcAft>
            <a:buNone/>
          </a:pPr>
          <a:r>
            <a:rPr lang="en-GB" sz="2200" b="1" kern="1200" dirty="0"/>
            <a:t>Integration</a:t>
          </a:r>
        </a:p>
      </dsp:txBody>
      <dsp:txXfrm>
        <a:off x="5350389" y="1277870"/>
        <a:ext cx="3004919" cy="629521"/>
      </dsp:txXfrm>
    </dsp:sp>
    <dsp:sp modelId="{0F4E3746-95DE-46C2-BCEA-DBF3EFDDAAC4}">
      <dsp:nvSpPr>
        <dsp:cNvPr id="0" name=""/>
        <dsp:cNvSpPr/>
      </dsp:nvSpPr>
      <dsp:spPr>
        <a:xfrm>
          <a:off x="5350389" y="1934013"/>
          <a:ext cx="2662659" cy="2389881"/>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0000"/>
              </a:solidFill>
            </a:rPr>
            <a:t>Stage 3</a:t>
          </a:r>
        </a:p>
        <a:p>
          <a:pPr marL="0" lvl="0" indent="0" algn="l" defTabSz="800100">
            <a:lnSpc>
              <a:spcPct val="90000"/>
            </a:lnSpc>
            <a:spcBef>
              <a:spcPct val="0"/>
            </a:spcBef>
            <a:spcAft>
              <a:spcPct val="35000"/>
            </a:spcAft>
            <a:buNone/>
          </a:pPr>
          <a:r>
            <a:rPr lang="en-GB" sz="1800" kern="1200" dirty="0"/>
            <a:t>Creating legitimate explanation for the source of funds allowing them to be retained, invested or used to buy goods or assets</a:t>
          </a:r>
        </a:p>
      </dsp:txBody>
      <dsp:txXfrm>
        <a:off x="5350389" y="1934013"/>
        <a:ext cx="2662659" cy="2389881"/>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04680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259580" y="1118215"/>
            <a:ext cx="6387548" cy="2954219"/>
          </a:xfrm>
        </p:spPr>
        <p:txBody>
          <a:bodyPr>
            <a:normAutofit fontScale="90000"/>
          </a:bodyPr>
          <a:lstStyle/>
          <a:p>
            <a:br>
              <a:rPr lang="en-GB" b="1" dirty="0">
                <a:solidFill>
                  <a:schemeClr val="bg1"/>
                </a:solidFill>
              </a:rPr>
            </a:br>
            <a:r>
              <a:rPr lang="en-GB" sz="4000" b="1" dirty="0">
                <a:solidFill>
                  <a:srgbClr val="002060"/>
                </a:solidFill>
              </a:rPr>
              <a:t>BSc </a:t>
            </a:r>
            <a:br>
              <a:rPr lang="en-GB" sz="4000" b="1" dirty="0">
                <a:solidFill>
                  <a:srgbClr val="002060"/>
                </a:solidFill>
              </a:rPr>
            </a:br>
            <a:r>
              <a:rPr lang="en-GB" sz="4000" b="1" dirty="0">
                <a:solidFill>
                  <a:srgbClr val="002060"/>
                </a:solidFill>
              </a:rPr>
              <a:t>Policing &amp; Criminology</a:t>
            </a:r>
            <a:br>
              <a:rPr lang="en-GB" sz="4000" b="1" dirty="0">
                <a:solidFill>
                  <a:srgbClr val="002060"/>
                </a:solidFill>
              </a:rPr>
            </a:br>
            <a:r>
              <a:rPr lang="en-GB" sz="4000" b="1" dirty="0">
                <a:solidFill>
                  <a:srgbClr val="002060"/>
                </a:solidFill>
              </a:rPr>
              <a:t>Lesson: Money Laundering</a:t>
            </a:r>
            <a:br>
              <a:rPr lang="en-GB" sz="4000" b="1" dirty="0">
                <a:solidFill>
                  <a:srgbClr val="002060"/>
                </a:solidFill>
              </a:rPr>
            </a:br>
            <a:r>
              <a:rPr lang="en-GB" sz="4000" b="1" dirty="0">
                <a:solidFill>
                  <a:srgbClr val="002060"/>
                </a:solidFill>
              </a:rPr>
              <a:t>21.02.2023 </a:t>
            </a:r>
            <a:br>
              <a:rPr lang="en-GB" b="1" dirty="0">
                <a:solidFill>
                  <a:schemeClr val="bg1"/>
                </a:solidFill>
              </a:rPr>
            </a:br>
            <a:br>
              <a:rPr lang="en-GB"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510F-D0C8-42C7-987A-9DF5F8803E63}"/>
              </a:ext>
            </a:extLst>
          </p:cNvPr>
          <p:cNvSpPr>
            <a:spLocks noGrp="1"/>
          </p:cNvSpPr>
          <p:nvPr>
            <p:ph type="title"/>
          </p:nvPr>
        </p:nvSpPr>
        <p:spPr>
          <a:solidFill>
            <a:schemeClr val="tx2">
              <a:lumMod val="75000"/>
            </a:schemeClr>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00187AFF-5F5C-4434-9B29-775C043FFAFD}"/>
              </a:ext>
            </a:extLst>
          </p:cNvPr>
          <p:cNvSpPr>
            <a:spLocks noGrp="1"/>
          </p:cNvSpPr>
          <p:nvPr>
            <p:ph sz="half" idx="1"/>
          </p:nvPr>
        </p:nvSpPr>
        <p:spPr/>
        <p:txBody>
          <a:bodyPr>
            <a:normAutofit/>
          </a:bodyPr>
          <a:lstStyle/>
          <a:p>
            <a:pPr marL="0" indent="0">
              <a:buNone/>
            </a:pPr>
            <a:r>
              <a:rPr lang="en-GB" dirty="0"/>
              <a:t>By the end of the session :</a:t>
            </a:r>
          </a:p>
          <a:p>
            <a:r>
              <a:rPr lang="en-GB" i="1" dirty="0"/>
              <a:t>Recognise the 3 main Money Laundering offences</a:t>
            </a:r>
          </a:p>
          <a:p>
            <a:r>
              <a:rPr lang="en-GB" i="1" dirty="0"/>
              <a:t>Explain the  3 stages of money laundering</a:t>
            </a:r>
          </a:p>
          <a:p>
            <a:r>
              <a:rPr lang="en-GB" i="1" dirty="0"/>
              <a:t>Describe why Money laundering is an issue</a:t>
            </a:r>
          </a:p>
        </p:txBody>
      </p:sp>
      <p:sp>
        <p:nvSpPr>
          <p:cNvPr id="6" name="Content Placeholder 5">
            <a:extLst>
              <a:ext uri="{FF2B5EF4-FFF2-40B4-BE49-F238E27FC236}">
                <a16:creationId xmlns:a16="http://schemas.microsoft.com/office/drawing/2014/main" id="{FC59D35D-0F35-1DFA-D02F-006316029009}"/>
              </a:ext>
            </a:extLst>
          </p:cNvPr>
          <p:cNvSpPr>
            <a:spLocks noGrp="1"/>
          </p:cNvSpPr>
          <p:nvPr>
            <p:ph sz="half" idx="2"/>
          </p:nvPr>
        </p:nvSpPr>
        <p:spPr/>
        <p:txBody>
          <a:bodyPr>
            <a:normAutofit/>
          </a:bodyPr>
          <a:lstStyle/>
          <a:p>
            <a:endParaRPr lang="en-GB"/>
          </a:p>
        </p:txBody>
      </p:sp>
      <p:pic>
        <p:nvPicPr>
          <p:cNvPr id="4" name="Picture 3">
            <a:extLst>
              <a:ext uri="{FF2B5EF4-FFF2-40B4-BE49-F238E27FC236}">
                <a16:creationId xmlns:a16="http://schemas.microsoft.com/office/drawing/2014/main" id="{F5A121A6-F1A2-4D97-87C8-7998FFD7B307}"/>
              </a:ext>
            </a:extLst>
          </p:cNvPr>
          <p:cNvPicPr>
            <a:picLocks noChangeAspect="1"/>
          </p:cNvPicPr>
          <p:nvPr/>
        </p:nvPicPr>
        <p:blipFill>
          <a:blip r:embed="rId2"/>
          <a:stretch>
            <a:fillRect/>
          </a:stretch>
        </p:blipFill>
        <p:spPr>
          <a:xfrm>
            <a:off x="6394725" y="2040850"/>
            <a:ext cx="4896127" cy="3216949"/>
          </a:xfrm>
          <a:prstGeom prst="rect">
            <a:avLst/>
          </a:prstGeom>
        </p:spPr>
      </p:pic>
    </p:spTree>
    <p:extLst>
      <p:ext uri="{BB962C8B-B14F-4D97-AF65-F5344CB8AC3E}">
        <p14:creationId xmlns:p14="http://schemas.microsoft.com/office/powerpoint/2010/main" val="343688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BE5A0-8819-4B56-8768-D1ACD34F5AA0}"/>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Question</a:t>
            </a:r>
          </a:p>
        </p:txBody>
      </p:sp>
      <p:sp>
        <p:nvSpPr>
          <p:cNvPr id="3" name="Content Placeholder 2">
            <a:extLst>
              <a:ext uri="{FF2B5EF4-FFF2-40B4-BE49-F238E27FC236}">
                <a16:creationId xmlns:a16="http://schemas.microsoft.com/office/drawing/2014/main" id="{D9CAB185-36B3-49E6-AA6B-F0A95C143CA0}"/>
              </a:ext>
            </a:extLst>
          </p:cNvPr>
          <p:cNvSpPr>
            <a:spLocks noGrp="1"/>
          </p:cNvSpPr>
          <p:nvPr>
            <p:ph idx="1"/>
          </p:nvPr>
        </p:nvSpPr>
        <p:spPr/>
        <p:txBody>
          <a:bodyPr/>
          <a:lstStyle/>
          <a:p>
            <a:pPr marL="0" indent="0">
              <a:buNone/>
            </a:pPr>
            <a:endParaRPr lang="en-GB" dirty="0"/>
          </a:p>
          <a:p>
            <a:pPr marL="0" indent="0" algn="ctr">
              <a:buNone/>
            </a:pPr>
            <a:r>
              <a:rPr lang="en-GB" sz="3600" dirty="0">
                <a:solidFill>
                  <a:srgbClr val="FF0000"/>
                </a:solidFill>
              </a:rPr>
              <a:t>What do you think motivates crime?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2B351D81-AC3C-4EA4-AEDB-48522664410A}"/>
              </a:ext>
            </a:extLst>
          </p:cNvPr>
          <p:cNvPicPr>
            <a:picLocks noChangeAspect="1"/>
          </p:cNvPicPr>
          <p:nvPr/>
        </p:nvPicPr>
        <p:blipFill>
          <a:blip r:embed="rId2"/>
          <a:stretch>
            <a:fillRect/>
          </a:stretch>
        </p:blipFill>
        <p:spPr>
          <a:xfrm>
            <a:off x="4862512" y="3306934"/>
            <a:ext cx="2466975" cy="1847850"/>
          </a:xfrm>
          <a:prstGeom prst="rect">
            <a:avLst/>
          </a:prstGeom>
        </p:spPr>
      </p:pic>
    </p:spTree>
    <p:extLst>
      <p:ext uri="{BB962C8B-B14F-4D97-AF65-F5344CB8AC3E}">
        <p14:creationId xmlns:p14="http://schemas.microsoft.com/office/powerpoint/2010/main" val="2923476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1EAB-13D6-496E-85B5-F4EC7E6D9319}"/>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Question</a:t>
            </a:r>
          </a:p>
        </p:txBody>
      </p:sp>
      <p:sp>
        <p:nvSpPr>
          <p:cNvPr id="3" name="Content Placeholder 2">
            <a:extLst>
              <a:ext uri="{FF2B5EF4-FFF2-40B4-BE49-F238E27FC236}">
                <a16:creationId xmlns:a16="http://schemas.microsoft.com/office/drawing/2014/main" id="{F9851E1B-A120-4E2F-A178-7749F558AEF4}"/>
              </a:ext>
            </a:extLst>
          </p:cNvPr>
          <p:cNvSpPr>
            <a:spLocks noGrp="1"/>
          </p:cNvSpPr>
          <p:nvPr>
            <p:ph idx="1"/>
          </p:nvPr>
        </p:nvSpPr>
        <p:spPr/>
        <p:txBody>
          <a:bodyPr/>
          <a:lstStyle/>
          <a:p>
            <a:pPr marL="0" indent="0" algn="ctr">
              <a:buNone/>
            </a:pPr>
            <a:endParaRPr lang="en-GB" dirty="0"/>
          </a:p>
          <a:p>
            <a:pPr marL="0" indent="0" algn="ctr">
              <a:buNone/>
            </a:pPr>
            <a:r>
              <a:rPr lang="en-GB" dirty="0"/>
              <a:t>Do you think that it is acceptable for a criminal to keep the proceeds of </a:t>
            </a:r>
          </a:p>
          <a:p>
            <a:pPr marL="0" indent="0" algn="ctr">
              <a:buNone/>
            </a:pPr>
            <a:r>
              <a:rPr lang="en-GB" dirty="0"/>
              <a:t>their criminality?</a:t>
            </a:r>
          </a:p>
          <a:p>
            <a:pPr marL="0" indent="0" algn="ctr">
              <a:buNone/>
            </a:pPr>
            <a:endParaRPr lang="en-GB" dirty="0"/>
          </a:p>
        </p:txBody>
      </p:sp>
      <p:pic>
        <p:nvPicPr>
          <p:cNvPr id="4" name="Picture 3">
            <a:extLst>
              <a:ext uri="{FF2B5EF4-FFF2-40B4-BE49-F238E27FC236}">
                <a16:creationId xmlns:a16="http://schemas.microsoft.com/office/drawing/2014/main" id="{EC0830BB-B8C3-46C3-927E-A75ECC4FE186}"/>
              </a:ext>
            </a:extLst>
          </p:cNvPr>
          <p:cNvPicPr>
            <a:picLocks noChangeAspect="1"/>
          </p:cNvPicPr>
          <p:nvPr/>
        </p:nvPicPr>
        <p:blipFill>
          <a:blip r:embed="rId2"/>
          <a:stretch>
            <a:fillRect/>
          </a:stretch>
        </p:blipFill>
        <p:spPr>
          <a:xfrm>
            <a:off x="1158973" y="4101685"/>
            <a:ext cx="2952750" cy="1552575"/>
          </a:xfrm>
          <a:prstGeom prst="rect">
            <a:avLst/>
          </a:prstGeom>
        </p:spPr>
      </p:pic>
      <p:pic>
        <p:nvPicPr>
          <p:cNvPr id="5" name="Picture 4">
            <a:extLst>
              <a:ext uri="{FF2B5EF4-FFF2-40B4-BE49-F238E27FC236}">
                <a16:creationId xmlns:a16="http://schemas.microsoft.com/office/drawing/2014/main" id="{A407A26B-0E88-4B08-BD5A-7816E4D1FEBF}"/>
              </a:ext>
            </a:extLst>
          </p:cNvPr>
          <p:cNvPicPr>
            <a:picLocks noChangeAspect="1"/>
          </p:cNvPicPr>
          <p:nvPr/>
        </p:nvPicPr>
        <p:blipFill>
          <a:blip r:embed="rId3"/>
          <a:stretch>
            <a:fillRect/>
          </a:stretch>
        </p:blipFill>
        <p:spPr>
          <a:xfrm>
            <a:off x="7899302" y="4035010"/>
            <a:ext cx="2819400" cy="1619250"/>
          </a:xfrm>
          <a:prstGeom prst="rect">
            <a:avLst/>
          </a:prstGeom>
        </p:spPr>
      </p:pic>
      <p:pic>
        <p:nvPicPr>
          <p:cNvPr id="6" name="Picture 5">
            <a:extLst>
              <a:ext uri="{FF2B5EF4-FFF2-40B4-BE49-F238E27FC236}">
                <a16:creationId xmlns:a16="http://schemas.microsoft.com/office/drawing/2014/main" id="{2AECC1C5-96C3-4B2E-B5BF-B4B804412B78}"/>
              </a:ext>
            </a:extLst>
          </p:cNvPr>
          <p:cNvPicPr>
            <a:picLocks noChangeAspect="1"/>
          </p:cNvPicPr>
          <p:nvPr/>
        </p:nvPicPr>
        <p:blipFill>
          <a:blip r:embed="rId4"/>
          <a:stretch>
            <a:fillRect/>
          </a:stretch>
        </p:blipFill>
        <p:spPr>
          <a:xfrm>
            <a:off x="4786312" y="4006434"/>
            <a:ext cx="2619375" cy="1743075"/>
          </a:xfrm>
          <a:prstGeom prst="rect">
            <a:avLst/>
          </a:prstGeom>
        </p:spPr>
      </p:pic>
    </p:spTree>
    <p:extLst>
      <p:ext uri="{BB962C8B-B14F-4D97-AF65-F5344CB8AC3E}">
        <p14:creationId xmlns:p14="http://schemas.microsoft.com/office/powerpoint/2010/main" val="812169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2A58CF-9FF8-4380-B10A-49C2975343DA}"/>
              </a:ext>
            </a:extLst>
          </p:cNvPr>
          <p:cNvSpPr>
            <a:spLocks noGrp="1"/>
          </p:cNvSpPr>
          <p:nvPr>
            <p:ph idx="4294967295"/>
          </p:nvPr>
        </p:nvSpPr>
        <p:spPr>
          <a:xfrm>
            <a:off x="1126435" y="1253331"/>
            <a:ext cx="10515600" cy="4351338"/>
          </a:xfrm>
        </p:spPr>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“For too long we have paid insufficient attention to the financial aspects of crime. We must remember that many criminals are motivated by money and profit. Leaving illegal assets in the hands of criminals damages society”.</a:t>
            </a:r>
            <a:r>
              <a:rPr lang="en-GB" sz="2000" i="1" dirty="0"/>
              <a:t>( Tony Blair, June 2000)</a:t>
            </a:r>
          </a:p>
        </p:txBody>
      </p:sp>
      <p:pic>
        <p:nvPicPr>
          <p:cNvPr id="4" name="Picture 3">
            <a:extLst>
              <a:ext uri="{FF2B5EF4-FFF2-40B4-BE49-F238E27FC236}">
                <a16:creationId xmlns:a16="http://schemas.microsoft.com/office/drawing/2014/main" id="{A8F5D4C3-0FFA-49A8-83F3-94386156FE98}"/>
              </a:ext>
            </a:extLst>
          </p:cNvPr>
          <p:cNvPicPr>
            <a:picLocks noChangeAspect="1"/>
          </p:cNvPicPr>
          <p:nvPr/>
        </p:nvPicPr>
        <p:blipFill>
          <a:blip r:embed="rId2"/>
          <a:stretch>
            <a:fillRect/>
          </a:stretch>
        </p:blipFill>
        <p:spPr>
          <a:xfrm>
            <a:off x="3924886" y="954087"/>
            <a:ext cx="4600135" cy="1743075"/>
          </a:xfrm>
          <a:prstGeom prst="rect">
            <a:avLst/>
          </a:prstGeom>
        </p:spPr>
      </p:pic>
    </p:spTree>
    <p:extLst>
      <p:ext uri="{BB962C8B-B14F-4D97-AF65-F5344CB8AC3E}">
        <p14:creationId xmlns:p14="http://schemas.microsoft.com/office/powerpoint/2010/main" val="2279737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FE6D5-6375-45B5-B57E-7DE9F66064CA}"/>
              </a:ext>
            </a:extLst>
          </p:cNvPr>
          <p:cNvSpPr>
            <a:spLocks noGrp="1"/>
          </p:cNvSpPr>
          <p:nvPr>
            <p:ph type="title"/>
          </p:nvPr>
        </p:nvSpPr>
        <p:spPr>
          <a:solidFill>
            <a:schemeClr val="tx2">
              <a:lumMod val="75000"/>
            </a:schemeClr>
          </a:solidFill>
        </p:spPr>
        <p:txBody>
          <a:bodyPr/>
          <a:lstStyle/>
          <a:p>
            <a:r>
              <a:rPr lang="en-GB" dirty="0">
                <a:solidFill>
                  <a:schemeClr val="bg1"/>
                </a:solidFill>
              </a:rPr>
              <a:t>The Proceeds of Crime Act 2002 (</a:t>
            </a:r>
            <a:r>
              <a:rPr lang="en-GB" dirty="0" err="1">
                <a:solidFill>
                  <a:schemeClr val="bg1"/>
                </a:solidFill>
              </a:rPr>
              <a:t>PoCA</a:t>
            </a:r>
            <a:r>
              <a:rPr lang="en-GB" dirty="0">
                <a:solidFill>
                  <a:schemeClr val="bg1"/>
                </a:solidFill>
              </a:rPr>
              <a:t>)</a:t>
            </a:r>
          </a:p>
        </p:txBody>
      </p:sp>
      <p:sp>
        <p:nvSpPr>
          <p:cNvPr id="3" name="Content Placeholder 2">
            <a:extLst>
              <a:ext uri="{FF2B5EF4-FFF2-40B4-BE49-F238E27FC236}">
                <a16:creationId xmlns:a16="http://schemas.microsoft.com/office/drawing/2014/main" id="{3681CEF0-EE73-4806-B519-2ED66A04B3FD}"/>
              </a:ext>
            </a:extLst>
          </p:cNvPr>
          <p:cNvSpPr>
            <a:spLocks noGrp="1"/>
          </p:cNvSpPr>
          <p:nvPr>
            <p:ph idx="1"/>
          </p:nvPr>
        </p:nvSpPr>
        <p:spPr/>
        <p:txBody>
          <a:bodyPr numCol="2">
            <a:normAutofit fontScale="85000" lnSpcReduction="10000"/>
          </a:bodyPr>
          <a:lstStyle/>
          <a:p>
            <a:pPr marL="0" indent="0" algn="ctr">
              <a:buNone/>
            </a:pPr>
            <a:r>
              <a:rPr lang="en-GB" dirty="0"/>
              <a:t>            The Act makes provision for:</a:t>
            </a:r>
          </a:p>
          <a:p>
            <a:r>
              <a:rPr lang="en-GB" dirty="0"/>
              <a:t>Establishment of ARA (NCA)</a:t>
            </a:r>
          </a:p>
          <a:p>
            <a:r>
              <a:rPr lang="en-GB" dirty="0"/>
              <a:t>Confiscation of criminal assets</a:t>
            </a:r>
          </a:p>
          <a:p>
            <a:r>
              <a:rPr lang="en-GB" b="1" dirty="0">
                <a:solidFill>
                  <a:srgbClr val="0070C0"/>
                </a:solidFill>
              </a:rPr>
              <a:t>Money Laundering offences</a:t>
            </a:r>
          </a:p>
          <a:p>
            <a:r>
              <a:rPr lang="en-GB" dirty="0"/>
              <a:t>Cash seizure &amp; forfeiture</a:t>
            </a:r>
          </a:p>
          <a:p>
            <a:r>
              <a:rPr lang="en-GB" dirty="0"/>
              <a:t>Recovery of criminal assets</a:t>
            </a:r>
          </a:p>
          <a:p>
            <a:endParaRPr lang="en-GB" dirty="0"/>
          </a:p>
          <a:p>
            <a:endParaRPr lang="en-GB" dirty="0"/>
          </a:p>
          <a:p>
            <a:endParaRPr lang="en-GB" dirty="0"/>
          </a:p>
          <a:p>
            <a:r>
              <a:rPr lang="en-GB" dirty="0"/>
              <a:t>Civil Recovery of the proceeds of crime</a:t>
            </a:r>
          </a:p>
          <a:p>
            <a:r>
              <a:rPr lang="en-GB" dirty="0"/>
              <a:t>Overseas enquiries</a:t>
            </a:r>
          </a:p>
          <a:p>
            <a:r>
              <a:rPr lang="en-GB" dirty="0"/>
              <a:t>Investigative powers</a:t>
            </a:r>
          </a:p>
          <a:p>
            <a:r>
              <a:rPr lang="en-GB" dirty="0"/>
              <a:t>Insolvency</a:t>
            </a:r>
          </a:p>
          <a:p>
            <a:endParaRPr lang="en-GB" dirty="0">
              <a:solidFill>
                <a:srgbClr val="0070C0"/>
              </a:solidFill>
            </a:endParaRPr>
          </a:p>
        </p:txBody>
      </p:sp>
      <p:pic>
        <p:nvPicPr>
          <p:cNvPr id="5" name="Picture 4">
            <a:extLst>
              <a:ext uri="{FF2B5EF4-FFF2-40B4-BE49-F238E27FC236}">
                <a16:creationId xmlns:a16="http://schemas.microsoft.com/office/drawing/2014/main" id="{F2830AFC-1CD0-4870-90CC-FAA6754F96C2}"/>
              </a:ext>
            </a:extLst>
          </p:cNvPr>
          <p:cNvPicPr>
            <a:picLocks noChangeAspect="1"/>
          </p:cNvPicPr>
          <p:nvPr/>
        </p:nvPicPr>
        <p:blipFill>
          <a:blip r:embed="rId2"/>
          <a:stretch>
            <a:fillRect/>
          </a:stretch>
        </p:blipFill>
        <p:spPr>
          <a:xfrm>
            <a:off x="8526398" y="4366349"/>
            <a:ext cx="3056002" cy="1782899"/>
          </a:xfrm>
          <a:prstGeom prst="rect">
            <a:avLst/>
          </a:prstGeom>
        </p:spPr>
      </p:pic>
    </p:spTree>
    <p:extLst>
      <p:ext uri="{BB962C8B-B14F-4D97-AF65-F5344CB8AC3E}">
        <p14:creationId xmlns:p14="http://schemas.microsoft.com/office/powerpoint/2010/main" val="3818682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83245-E09D-45A2-85BF-F4F39C293A06}"/>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Money Laundering</a:t>
            </a:r>
          </a:p>
        </p:txBody>
      </p:sp>
      <p:sp>
        <p:nvSpPr>
          <p:cNvPr id="3" name="Content Placeholder 2">
            <a:extLst>
              <a:ext uri="{FF2B5EF4-FFF2-40B4-BE49-F238E27FC236}">
                <a16:creationId xmlns:a16="http://schemas.microsoft.com/office/drawing/2014/main" id="{9DD407EE-1907-46F4-8750-70DE99A4961E}"/>
              </a:ext>
            </a:extLst>
          </p:cNvPr>
          <p:cNvSpPr>
            <a:spLocks noGrp="1"/>
          </p:cNvSpPr>
          <p:nvPr>
            <p:ph sz="half" idx="1"/>
          </p:nvPr>
        </p:nvSpPr>
        <p:spPr/>
        <p:txBody>
          <a:bodyPr>
            <a:normAutofit fontScale="92500" lnSpcReduction="10000"/>
          </a:bodyPr>
          <a:lstStyle/>
          <a:p>
            <a:pPr marL="0" indent="0">
              <a:buNone/>
            </a:pPr>
            <a:r>
              <a:rPr lang="en-GB" i="1" dirty="0">
                <a:solidFill>
                  <a:srgbClr val="0070C0"/>
                </a:solidFill>
              </a:rPr>
              <a:t>What is money laundering?</a:t>
            </a:r>
          </a:p>
          <a:p>
            <a:pPr marL="0" indent="0">
              <a:buNone/>
            </a:pPr>
            <a:r>
              <a:rPr lang="en-GB" dirty="0"/>
              <a:t>Any activity that tries to convert  criminal proceeds or to disguise their illicit origins to make them appear legitimate</a:t>
            </a:r>
          </a:p>
          <a:p>
            <a:pPr marL="0" indent="0">
              <a:buNone/>
            </a:pPr>
            <a:endParaRPr lang="en-GB" dirty="0"/>
          </a:p>
          <a:p>
            <a:pPr marL="0" indent="0">
              <a:buNone/>
            </a:pPr>
            <a:r>
              <a:rPr lang="en-GB" dirty="0"/>
              <a:t>Simply defined as…. Doing anything To or WITH criminal property to make it appear legitimate. </a:t>
            </a:r>
          </a:p>
        </p:txBody>
      </p:sp>
      <p:sp>
        <p:nvSpPr>
          <p:cNvPr id="7" name="Content Placeholder 6">
            <a:extLst>
              <a:ext uri="{FF2B5EF4-FFF2-40B4-BE49-F238E27FC236}">
                <a16:creationId xmlns:a16="http://schemas.microsoft.com/office/drawing/2014/main" id="{7530B456-9049-4CBB-9DDC-54DAB5137C22}"/>
              </a:ext>
            </a:extLst>
          </p:cNvPr>
          <p:cNvSpPr>
            <a:spLocks noGrp="1"/>
          </p:cNvSpPr>
          <p:nvPr>
            <p:ph sz="half" idx="2"/>
          </p:nvPr>
        </p:nvSpPr>
        <p:spPr/>
        <p:txBody>
          <a:bodyPr>
            <a:normAutofit fontScale="92500" lnSpcReduction="10000"/>
          </a:bodyPr>
          <a:lstStyle/>
          <a:p>
            <a:endParaRPr lang="en-GB"/>
          </a:p>
        </p:txBody>
      </p:sp>
      <p:pic>
        <p:nvPicPr>
          <p:cNvPr id="5" name="Picture 4">
            <a:extLst>
              <a:ext uri="{FF2B5EF4-FFF2-40B4-BE49-F238E27FC236}">
                <a16:creationId xmlns:a16="http://schemas.microsoft.com/office/drawing/2014/main" id="{F3F42A56-747A-4485-8922-03F3D85CB25E}"/>
              </a:ext>
            </a:extLst>
          </p:cNvPr>
          <p:cNvPicPr>
            <a:picLocks noChangeAspect="1"/>
          </p:cNvPicPr>
          <p:nvPr/>
        </p:nvPicPr>
        <p:blipFill>
          <a:blip r:embed="rId2"/>
          <a:stretch>
            <a:fillRect/>
          </a:stretch>
        </p:blipFill>
        <p:spPr>
          <a:xfrm>
            <a:off x="7015401" y="2123059"/>
            <a:ext cx="4080803" cy="2943324"/>
          </a:xfrm>
          <a:prstGeom prst="rect">
            <a:avLst/>
          </a:prstGeom>
        </p:spPr>
      </p:pic>
      <p:pic>
        <p:nvPicPr>
          <p:cNvPr id="6" name="Picture 5">
            <a:extLst>
              <a:ext uri="{FF2B5EF4-FFF2-40B4-BE49-F238E27FC236}">
                <a16:creationId xmlns:a16="http://schemas.microsoft.com/office/drawing/2014/main" id="{31F0E176-2EE2-4895-A7C1-1E18DE06EF9B}"/>
              </a:ext>
            </a:extLst>
          </p:cNvPr>
          <p:cNvPicPr>
            <a:picLocks noChangeAspect="1"/>
          </p:cNvPicPr>
          <p:nvPr/>
        </p:nvPicPr>
        <p:blipFill>
          <a:blip r:embed="rId3"/>
          <a:stretch>
            <a:fillRect/>
          </a:stretch>
        </p:blipFill>
        <p:spPr>
          <a:xfrm>
            <a:off x="5176600" y="3078895"/>
            <a:ext cx="2419350" cy="1847850"/>
          </a:xfrm>
          <a:prstGeom prst="rect">
            <a:avLst/>
          </a:prstGeom>
        </p:spPr>
      </p:pic>
    </p:spTree>
    <p:extLst>
      <p:ext uri="{BB962C8B-B14F-4D97-AF65-F5344CB8AC3E}">
        <p14:creationId xmlns:p14="http://schemas.microsoft.com/office/powerpoint/2010/main" val="41166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13E0F-1BA9-428C-A31F-47030F3E831F}"/>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Criminal Property (s340 PoCA)</a:t>
            </a:r>
          </a:p>
        </p:txBody>
      </p:sp>
      <p:sp>
        <p:nvSpPr>
          <p:cNvPr id="3" name="Content Placeholder 2">
            <a:extLst>
              <a:ext uri="{FF2B5EF4-FFF2-40B4-BE49-F238E27FC236}">
                <a16:creationId xmlns:a16="http://schemas.microsoft.com/office/drawing/2014/main" id="{56894A1F-1084-48B3-BBC4-0EC8F63F1AA0}"/>
              </a:ext>
            </a:extLst>
          </p:cNvPr>
          <p:cNvSpPr>
            <a:spLocks noGrp="1"/>
          </p:cNvSpPr>
          <p:nvPr>
            <p:ph sz="half" idx="1"/>
          </p:nvPr>
        </p:nvSpPr>
        <p:spPr/>
        <p:txBody>
          <a:bodyPr/>
          <a:lstStyle/>
          <a:p>
            <a:pPr marL="0" indent="0">
              <a:buNone/>
            </a:pPr>
            <a:r>
              <a:rPr lang="en-GB" dirty="0"/>
              <a:t>Definition:</a:t>
            </a:r>
          </a:p>
          <a:p>
            <a:pPr marL="0" indent="0">
              <a:buNone/>
            </a:pPr>
            <a:r>
              <a:rPr lang="en-GB" b="1" i="1" dirty="0">
                <a:solidFill>
                  <a:srgbClr val="0070C0"/>
                </a:solidFill>
              </a:rPr>
              <a:t>Criminal property is any property that represents, in whole or in part, the benefit from crime.</a:t>
            </a:r>
          </a:p>
          <a:p>
            <a:pPr marL="0" indent="0">
              <a:buNone/>
            </a:pPr>
            <a:endParaRPr lang="en-GB" b="1" i="1" dirty="0">
              <a:solidFill>
                <a:srgbClr val="0070C0"/>
              </a:solidFill>
            </a:endParaRPr>
          </a:p>
          <a:p>
            <a:pPr marL="0" indent="0">
              <a:buNone/>
            </a:pPr>
            <a:endParaRPr lang="en-GB" b="1" i="1" dirty="0">
              <a:solidFill>
                <a:srgbClr val="0070C0"/>
              </a:solidFill>
            </a:endParaRPr>
          </a:p>
        </p:txBody>
      </p:sp>
      <p:sp>
        <p:nvSpPr>
          <p:cNvPr id="4" name="Content Placeholder 3">
            <a:extLst>
              <a:ext uri="{FF2B5EF4-FFF2-40B4-BE49-F238E27FC236}">
                <a16:creationId xmlns:a16="http://schemas.microsoft.com/office/drawing/2014/main" id="{776EBECD-A723-4752-B784-17A2CEA2D79E}"/>
              </a:ext>
            </a:extLst>
          </p:cNvPr>
          <p:cNvSpPr>
            <a:spLocks noGrp="1"/>
          </p:cNvSpPr>
          <p:nvPr>
            <p:ph sz="half" idx="2"/>
          </p:nvPr>
        </p:nvSpPr>
        <p:spPr/>
        <p:txBody>
          <a:bodyPr/>
          <a:lstStyle/>
          <a:p>
            <a:r>
              <a:rPr lang="en-GB" dirty="0"/>
              <a:t>The offender must KNOW or SUSPECT that the property constitutes such benefit</a:t>
            </a:r>
          </a:p>
          <a:p>
            <a:pPr marL="0" indent="0">
              <a:buNone/>
            </a:pPr>
            <a:r>
              <a:rPr lang="en-GB" sz="2000" i="1" dirty="0"/>
              <a:t>     i.e. must have guilty knowledge</a:t>
            </a:r>
          </a:p>
          <a:p>
            <a:r>
              <a:rPr lang="en-GB" dirty="0"/>
              <a:t>Offender has some proprietary control over the property</a:t>
            </a:r>
          </a:p>
          <a:p>
            <a:r>
              <a:rPr lang="en-GB" b="1" i="1" dirty="0"/>
              <a:t>NB</a:t>
            </a:r>
            <a:r>
              <a:rPr lang="en-GB" dirty="0"/>
              <a:t> – doesn’t have to involve MONEY</a:t>
            </a:r>
          </a:p>
        </p:txBody>
      </p:sp>
      <p:pic>
        <p:nvPicPr>
          <p:cNvPr id="5" name="Picture 4">
            <a:extLst>
              <a:ext uri="{FF2B5EF4-FFF2-40B4-BE49-F238E27FC236}">
                <a16:creationId xmlns:a16="http://schemas.microsoft.com/office/drawing/2014/main" id="{5DE3B341-8193-42F5-8CE4-185AF4FABAD6}"/>
              </a:ext>
            </a:extLst>
          </p:cNvPr>
          <p:cNvPicPr>
            <a:picLocks noChangeAspect="1"/>
          </p:cNvPicPr>
          <p:nvPr/>
        </p:nvPicPr>
        <p:blipFill>
          <a:blip r:embed="rId2"/>
          <a:stretch>
            <a:fillRect/>
          </a:stretch>
        </p:blipFill>
        <p:spPr>
          <a:xfrm>
            <a:off x="8874553" y="4938560"/>
            <a:ext cx="2628900" cy="1743075"/>
          </a:xfrm>
          <a:prstGeom prst="rect">
            <a:avLst/>
          </a:prstGeom>
        </p:spPr>
      </p:pic>
      <p:pic>
        <p:nvPicPr>
          <p:cNvPr id="6" name="Picture 5">
            <a:extLst>
              <a:ext uri="{FF2B5EF4-FFF2-40B4-BE49-F238E27FC236}">
                <a16:creationId xmlns:a16="http://schemas.microsoft.com/office/drawing/2014/main" id="{42769114-9F33-4E63-AE31-EDBF817882FD}"/>
              </a:ext>
            </a:extLst>
          </p:cNvPr>
          <p:cNvPicPr>
            <a:picLocks noChangeAspect="1"/>
          </p:cNvPicPr>
          <p:nvPr/>
        </p:nvPicPr>
        <p:blipFill>
          <a:blip r:embed="rId3"/>
          <a:stretch>
            <a:fillRect/>
          </a:stretch>
        </p:blipFill>
        <p:spPr>
          <a:xfrm>
            <a:off x="2080027" y="4094511"/>
            <a:ext cx="3045253" cy="2326576"/>
          </a:xfrm>
          <a:prstGeom prst="rect">
            <a:avLst/>
          </a:prstGeom>
        </p:spPr>
      </p:pic>
    </p:spTree>
    <p:extLst>
      <p:ext uri="{BB962C8B-B14F-4D97-AF65-F5344CB8AC3E}">
        <p14:creationId xmlns:p14="http://schemas.microsoft.com/office/powerpoint/2010/main" val="1270771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5FB856-0B5D-427A-86FB-17AC5C73B8A3}"/>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Why is money laundering an issue?</a:t>
            </a:r>
          </a:p>
        </p:txBody>
      </p:sp>
      <p:sp>
        <p:nvSpPr>
          <p:cNvPr id="6" name="Text Placeholder 5">
            <a:extLst>
              <a:ext uri="{FF2B5EF4-FFF2-40B4-BE49-F238E27FC236}">
                <a16:creationId xmlns:a16="http://schemas.microsoft.com/office/drawing/2014/main" id="{9BDEF288-823D-4777-80D4-1996DF792C9E}"/>
              </a:ext>
            </a:extLst>
          </p:cNvPr>
          <p:cNvSpPr>
            <a:spLocks noGrp="1"/>
          </p:cNvSpPr>
          <p:nvPr>
            <p:ph sz="half" idx="2"/>
          </p:nvPr>
        </p:nvSpPr>
        <p:spPr/>
        <p:txBody>
          <a:bodyPr/>
          <a:lstStyle/>
          <a:p>
            <a:r>
              <a:rPr lang="en-GB" dirty="0"/>
              <a:t>It incentivises crime by rendering it profitable</a:t>
            </a:r>
          </a:p>
          <a:p>
            <a:r>
              <a:rPr lang="en-GB" dirty="0"/>
              <a:t>It provides OCG’s with a cash flow to commit further crimes</a:t>
            </a:r>
          </a:p>
          <a:p>
            <a:r>
              <a:rPr lang="en-GB" dirty="0"/>
              <a:t>Threatens the financial system and its institutions, both domestic and international</a:t>
            </a:r>
          </a:p>
        </p:txBody>
      </p:sp>
      <p:pic>
        <p:nvPicPr>
          <p:cNvPr id="7" name="Picture 6">
            <a:extLst>
              <a:ext uri="{FF2B5EF4-FFF2-40B4-BE49-F238E27FC236}">
                <a16:creationId xmlns:a16="http://schemas.microsoft.com/office/drawing/2014/main" id="{5001AFAA-EB32-40B2-A86D-C5F1699ACEC4}"/>
              </a:ext>
            </a:extLst>
          </p:cNvPr>
          <p:cNvPicPr>
            <a:picLocks noChangeAspect="1"/>
          </p:cNvPicPr>
          <p:nvPr/>
        </p:nvPicPr>
        <p:blipFill>
          <a:blip r:embed="rId2"/>
          <a:stretch>
            <a:fillRect/>
          </a:stretch>
        </p:blipFill>
        <p:spPr>
          <a:xfrm>
            <a:off x="6386286" y="2513426"/>
            <a:ext cx="5377420" cy="2166425"/>
          </a:xfrm>
          <a:prstGeom prst="rect">
            <a:avLst/>
          </a:prstGeom>
        </p:spPr>
      </p:pic>
    </p:spTree>
    <p:extLst>
      <p:ext uri="{BB962C8B-B14F-4D97-AF65-F5344CB8AC3E}">
        <p14:creationId xmlns:p14="http://schemas.microsoft.com/office/powerpoint/2010/main" val="1994664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00F9D16-EDB2-4AD1-92F6-752F68AF277D}"/>
              </a:ext>
            </a:extLst>
          </p:cNvPr>
          <p:cNvSpPr>
            <a:spLocks noGrp="1"/>
          </p:cNvSpPr>
          <p:nvPr>
            <p:ph type="title"/>
          </p:nvPr>
        </p:nvSpPr>
        <p:spPr>
          <a:solidFill>
            <a:schemeClr val="tx2">
              <a:lumMod val="75000"/>
            </a:schemeClr>
          </a:solidFill>
        </p:spPr>
        <p:txBody>
          <a:bodyPr/>
          <a:lstStyle/>
          <a:p>
            <a:r>
              <a:rPr lang="en-GB" dirty="0">
                <a:solidFill>
                  <a:schemeClr val="bg1"/>
                </a:solidFill>
              </a:rPr>
              <a:t>Money Laundering  - 3 Stages</a:t>
            </a:r>
          </a:p>
        </p:txBody>
      </p:sp>
      <p:graphicFrame>
        <p:nvGraphicFramePr>
          <p:cNvPr id="9" name="Diagram 8">
            <a:extLst>
              <a:ext uri="{FF2B5EF4-FFF2-40B4-BE49-F238E27FC236}">
                <a16:creationId xmlns:a16="http://schemas.microsoft.com/office/drawing/2014/main" id="{27BA8D15-B0F8-4D60-9EF4-1BA346E51FF9}"/>
              </a:ext>
            </a:extLst>
          </p:cNvPr>
          <p:cNvGraphicFramePr/>
          <p:nvPr>
            <p:extLst>
              <p:ext uri="{D42A27DB-BD31-4B8C-83A1-F6EECF244321}">
                <p14:modId xmlns:p14="http://schemas.microsoft.com/office/powerpoint/2010/main" val="247516231"/>
              </p:ext>
            </p:extLst>
          </p:nvPr>
        </p:nvGraphicFramePr>
        <p:xfrm>
          <a:off x="1485222" y="1417638"/>
          <a:ext cx="8695140" cy="4447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6719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5D118-E1B8-4FE1-9147-1FE1FF81202A}"/>
              </a:ext>
            </a:extLst>
          </p:cNvPr>
          <p:cNvSpPr>
            <a:spLocks noGrp="1"/>
          </p:cNvSpPr>
          <p:nvPr>
            <p:ph type="title"/>
          </p:nvPr>
        </p:nvSpPr>
        <p:spPr/>
        <p:txBody>
          <a:bodyPr/>
          <a:lstStyle/>
          <a:p>
            <a:r>
              <a:rPr lang="en-GB" dirty="0"/>
              <a:t>Money laundering – example </a:t>
            </a:r>
            <a:r>
              <a:rPr lang="en-GB" sz="1600" dirty="0"/>
              <a:t>(©Calert.info)</a:t>
            </a:r>
            <a:endParaRPr lang="en-GB" dirty="0"/>
          </a:p>
        </p:txBody>
      </p:sp>
      <p:pic>
        <p:nvPicPr>
          <p:cNvPr id="3" name="Picture 2">
            <a:extLst>
              <a:ext uri="{FF2B5EF4-FFF2-40B4-BE49-F238E27FC236}">
                <a16:creationId xmlns:a16="http://schemas.microsoft.com/office/drawing/2014/main" id="{1165114F-C133-4625-874F-DC48088D5289}"/>
              </a:ext>
            </a:extLst>
          </p:cNvPr>
          <p:cNvPicPr>
            <a:picLocks noChangeAspect="1"/>
          </p:cNvPicPr>
          <p:nvPr/>
        </p:nvPicPr>
        <p:blipFill>
          <a:blip r:embed="rId2"/>
          <a:stretch>
            <a:fillRect/>
          </a:stretch>
        </p:blipFill>
        <p:spPr>
          <a:xfrm>
            <a:off x="2455722" y="1417638"/>
            <a:ext cx="7280556" cy="4259125"/>
          </a:xfrm>
          <a:prstGeom prst="rect">
            <a:avLst/>
          </a:prstGeom>
        </p:spPr>
      </p:pic>
    </p:spTree>
    <p:extLst>
      <p:ext uri="{BB962C8B-B14F-4D97-AF65-F5344CB8AC3E}">
        <p14:creationId xmlns:p14="http://schemas.microsoft.com/office/powerpoint/2010/main" val="1611014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DF37A1-C974-469C-822E-4384FE7507F5}"/>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Money Laundering Offences - PoCA</a:t>
            </a:r>
          </a:p>
        </p:txBody>
      </p:sp>
      <p:sp>
        <p:nvSpPr>
          <p:cNvPr id="5" name="Content Placeholder 4">
            <a:extLst>
              <a:ext uri="{FF2B5EF4-FFF2-40B4-BE49-F238E27FC236}">
                <a16:creationId xmlns:a16="http://schemas.microsoft.com/office/drawing/2014/main" id="{CFC1DDDA-682F-491C-BC9A-0EAC36DDD1FF}"/>
              </a:ext>
            </a:extLst>
          </p:cNvPr>
          <p:cNvSpPr>
            <a:spLocks noGrp="1"/>
          </p:cNvSpPr>
          <p:nvPr>
            <p:ph sz="half" idx="1"/>
          </p:nvPr>
        </p:nvSpPr>
        <p:spPr/>
        <p:txBody>
          <a:bodyPr>
            <a:normAutofit/>
          </a:bodyPr>
          <a:lstStyle/>
          <a:p>
            <a:pPr marL="0" indent="0">
              <a:buNone/>
            </a:pPr>
            <a:r>
              <a:rPr lang="en-GB" sz="4000" b="1" dirty="0">
                <a:solidFill>
                  <a:srgbClr val="7030A0"/>
                </a:solidFill>
              </a:rPr>
              <a:t>s. 327 – concealment</a:t>
            </a:r>
          </a:p>
          <a:p>
            <a:pPr marL="0" indent="0">
              <a:buNone/>
            </a:pPr>
            <a:endParaRPr lang="en-GB" sz="4000" b="1" dirty="0"/>
          </a:p>
          <a:p>
            <a:pPr marL="0" indent="0">
              <a:buNone/>
            </a:pPr>
            <a:r>
              <a:rPr lang="en-GB" sz="4000" b="1" dirty="0">
                <a:solidFill>
                  <a:srgbClr val="0070C0"/>
                </a:solidFill>
              </a:rPr>
              <a:t>s.328 – arrangements</a:t>
            </a:r>
          </a:p>
          <a:p>
            <a:pPr marL="0" indent="0">
              <a:buNone/>
            </a:pPr>
            <a:endParaRPr lang="en-GB" sz="4000" b="1" dirty="0"/>
          </a:p>
          <a:p>
            <a:pPr marL="0" indent="0">
              <a:buNone/>
            </a:pPr>
            <a:r>
              <a:rPr lang="en-GB" sz="4000" b="1" dirty="0">
                <a:solidFill>
                  <a:srgbClr val="00B050"/>
                </a:solidFill>
              </a:rPr>
              <a:t>s.329 - possession</a:t>
            </a:r>
          </a:p>
        </p:txBody>
      </p:sp>
      <p:pic>
        <p:nvPicPr>
          <p:cNvPr id="7" name="Content Placeholder 6">
            <a:extLst>
              <a:ext uri="{FF2B5EF4-FFF2-40B4-BE49-F238E27FC236}">
                <a16:creationId xmlns:a16="http://schemas.microsoft.com/office/drawing/2014/main" id="{998133C5-5F66-4000-8C51-CBA9155358FB}"/>
              </a:ext>
            </a:extLst>
          </p:cNvPr>
          <p:cNvPicPr>
            <a:picLocks noGrp="1" noChangeAspect="1"/>
          </p:cNvPicPr>
          <p:nvPr>
            <p:ph sz="half" idx="2"/>
          </p:nvPr>
        </p:nvPicPr>
        <p:blipFill>
          <a:blip r:embed="rId2"/>
          <a:stretch>
            <a:fillRect/>
          </a:stretch>
        </p:blipFill>
        <p:spPr>
          <a:xfrm>
            <a:off x="6904574" y="1982553"/>
            <a:ext cx="3473140" cy="3606687"/>
          </a:xfrm>
          <a:prstGeom prst="rect">
            <a:avLst/>
          </a:prstGeom>
        </p:spPr>
      </p:pic>
    </p:spTree>
    <p:extLst>
      <p:ext uri="{BB962C8B-B14F-4D97-AF65-F5344CB8AC3E}">
        <p14:creationId xmlns:p14="http://schemas.microsoft.com/office/powerpoint/2010/main" val="1367962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8CE940E-FC35-4D8D-91DC-BA40410359A6}"/>
              </a:ext>
            </a:extLst>
          </p:cNvPr>
          <p:cNvSpPr>
            <a:spLocks noGrp="1"/>
          </p:cNvSpPr>
          <p:nvPr>
            <p:ph type="title"/>
          </p:nvPr>
        </p:nvSpPr>
        <p:spPr>
          <a:solidFill>
            <a:schemeClr val="tx2">
              <a:lumMod val="75000"/>
            </a:schemeClr>
          </a:solidFill>
        </p:spPr>
        <p:txBody>
          <a:bodyPr>
            <a:normAutofit/>
          </a:bodyPr>
          <a:lstStyle/>
          <a:p>
            <a:r>
              <a:rPr lang="en-GB" b="1" dirty="0">
                <a:solidFill>
                  <a:schemeClr val="bg1"/>
                </a:solidFill>
              </a:rPr>
              <a:t>s.327 </a:t>
            </a:r>
            <a:r>
              <a:rPr lang="en-GB" b="1" dirty="0" err="1">
                <a:solidFill>
                  <a:schemeClr val="bg1"/>
                </a:solidFill>
              </a:rPr>
              <a:t>PoCA</a:t>
            </a:r>
            <a:r>
              <a:rPr lang="en-GB" b="1" dirty="0">
                <a:solidFill>
                  <a:schemeClr val="bg1"/>
                </a:solidFill>
              </a:rPr>
              <a:t> 2002 </a:t>
            </a:r>
            <a:endParaRPr lang="en-GB" dirty="0">
              <a:solidFill>
                <a:schemeClr val="bg1"/>
              </a:solidFill>
            </a:endParaRPr>
          </a:p>
        </p:txBody>
      </p:sp>
      <p:sp>
        <p:nvSpPr>
          <p:cNvPr id="6" name="Content Placeholder 5">
            <a:extLst>
              <a:ext uri="{FF2B5EF4-FFF2-40B4-BE49-F238E27FC236}">
                <a16:creationId xmlns:a16="http://schemas.microsoft.com/office/drawing/2014/main" id="{BE0E7809-560E-49DE-96EC-F9816FF3BEA7}"/>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dirty="0"/>
              <a:t>A person commits an offence if.</a:t>
            </a:r>
          </a:p>
          <a:p>
            <a:r>
              <a:rPr lang="en-GB" b="1" dirty="0">
                <a:solidFill>
                  <a:srgbClr val="7030A0"/>
                </a:solidFill>
              </a:rPr>
              <a:t>Conceals</a:t>
            </a:r>
          </a:p>
          <a:p>
            <a:r>
              <a:rPr lang="en-GB" b="1" dirty="0">
                <a:solidFill>
                  <a:srgbClr val="7030A0"/>
                </a:solidFill>
              </a:rPr>
              <a:t>Disguises</a:t>
            </a:r>
          </a:p>
          <a:p>
            <a:r>
              <a:rPr lang="en-GB" b="1" dirty="0">
                <a:solidFill>
                  <a:srgbClr val="7030A0"/>
                </a:solidFill>
              </a:rPr>
              <a:t>Converts</a:t>
            </a:r>
          </a:p>
          <a:p>
            <a:r>
              <a:rPr lang="en-GB" b="1" dirty="0">
                <a:solidFill>
                  <a:srgbClr val="7030A0"/>
                </a:solidFill>
              </a:rPr>
              <a:t>Transfers </a:t>
            </a:r>
          </a:p>
          <a:p>
            <a:r>
              <a:rPr lang="en-GB" b="1" dirty="0">
                <a:solidFill>
                  <a:srgbClr val="7030A0"/>
                </a:solidFill>
              </a:rPr>
              <a:t>Removes</a:t>
            </a:r>
          </a:p>
          <a:p>
            <a:pPr marL="0" indent="0">
              <a:buNone/>
            </a:pPr>
            <a:r>
              <a:rPr lang="en-GB" dirty="0"/>
              <a:t>Criminal property from England &amp; Wales</a:t>
            </a:r>
          </a:p>
        </p:txBody>
      </p:sp>
      <p:pic>
        <p:nvPicPr>
          <p:cNvPr id="8" name="Content Placeholder 7">
            <a:extLst>
              <a:ext uri="{FF2B5EF4-FFF2-40B4-BE49-F238E27FC236}">
                <a16:creationId xmlns:a16="http://schemas.microsoft.com/office/drawing/2014/main" id="{E1FFFE1E-F0E0-47A7-941E-9C940052705F}"/>
              </a:ext>
            </a:extLst>
          </p:cNvPr>
          <p:cNvPicPr>
            <a:picLocks noGrp="1" noChangeAspect="1"/>
          </p:cNvPicPr>
          <p:nvPr>
            <p:ph sz="half" idx="2"/>
          </p:nvPr>
        </p:nvPicPr>
        <p:blipFill>
          <a:blip r:embed="rId2"/>
          <a:stretch>
            <a:fillRect/>
          </a:stretch>
        </p:blipFill>
        <p:spPr>
          <a:xfrm>
            <a:off x="7386637" y="2504049"/>
            <a:ext cx="3863166" cy="2325920"/>
          </a:xfrm>
          <a:prstGeom prst="rect">
            <a:avLst/>
          </a:prstGeom>
        </p:spPr>
      </p:pic>
    </p:spTree>
    <p:extLst>
      <p:ext uri="{BB962C8B-B14F-4D97-AF65-F5344CB8AC3E}">
        <p14:creationId xmlns:p14="http://schemas.microsoft.com/office/powerpoint/2010/main" val="1235237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30B08-58F3-4ECB-AD41-D13B78D9A05F}"/>
              </a:ext>
            </a:extLst>
          </p:cNvPr>
          <p:cNvSpPr>
            <a:spLocks noGrp="1"/>
          </p:cNvSpPr>
          <p:nvPr>
            <p:ph type="title"/>
          </p:nvPr>
        </p:nvSpPr>
        <p:spPr>
          <a:solidFill>
            <a:schemeClr val="tx2">
              <a:lumMod val="75000"/>
            </a:schemeClr>
          </a:solidFill>
        </p:spPr>
        <p:txBody>
          <a:bodyPr>
            <a:normAutofit/>
          </a:bodyPr>
          <a:lstStyle/>
          <a:p>
            <a:pPr algn="ctr"/>
            <a:r>
              <a:rPr lang="en-GB" b="1" dirty="0">
                <a:solidFill>
                  <a:schemeClr val="bg1"/>
                </a:solidFill>
              </a:rPr>
              <a:t>s.328 </a:t>
            </a:r>
            <a:r>
              <a:rPr lang="en-GB" b="1" dirty="0" err="1">
                <a:solidFill>
                  <a:schemeClr val="bg1"/>
                </a:solidFill>
              </a:rPr>
              <a:t>PoCA</a:t>
            </a:r>
            <a:r>
              <a:rPr lang="en-GB" b="1" dirty="0">
                <a:solidFill>
                  <a:schemeClr val="bg1"/>
                </a:solidFill>
              </a:rPr>
              <a:t> 2002 </a:t>
            </a:r>
            <a:endParaRPr lang="en-US" dirty="0">
              <a:solidFill>
                <a:schemeClr val="bg1"/>
              </a:solidFill>
            </a:endParaRPr>
          </a:p>
        </p:txBody>
      </p:sp>
      <p:sp>
        <p:nvSpPr>
          <p:cNvPr id="3" name="Content Placeholder 2">
            <a:extLst>
              <a:ext uri="{FF2B5EF4-FFF2-40B4-BE49-F238E27FC236}">
                <a16:creationId xmlns:a16="http://schemas.microsoft.com/office/drawing/2014/main" id="{870B1336-4BFC-4E5B-B5A1-FFBDE29345FB}"/>
              </a:ext>
            </a:extLst>
          </p:cNvPr>
          <p:cNvSpPr>
            <a:spLocks noGrp="1"/>
          </p:cNvSpPr>
          <p:nvPr>
            <p:ph sz="half" idx="1"/>
          </p:nvPr>
        </p:nvSpPr>
        <p:spPr>
          <a:xfrm>
            <a:off x="6096000" y="1714017"/>
            <a:ext cx="5181600" cy="3815557"/>
          </a:xfrm>
        </p:spPr>
        <p:txBody>
          <a:bodyPr vert="horz" lIns="91440" tIns="45720" rIns="91440" bIns="45720" rtlCol="0" anchor="t">
            <a:normAutofit fontScale="92500" lnSpcReduction="10000"/>
          </a:bodyPr>
          <a:lstStyle/>
          <a:p>
            <a:pPr marL="0" indent="0">
              <a:buNone/>
            </a:pPr>
            <a:r>
              <a:rPr lang="en-GB" i="1" dirty="0"/>
              <a:t>A person commits an offence if  -</a:t>
            </a:r>
          </a:p>
          <a:p>
            <a:pPr marL="0" indent="0">
              <a:buNone/>
            </a:pPr>
            <a:r>
              <a:rPr lang="en-GB" i="1" dirty="0">
                <a:solidFill>
                  <a:srgbClr val="0070C0"/>
                </a:solidFill>
              </a:rPr>
              <a:t>Enters into </a:t>
            </a:r>
            <a:r>
              <a:rPr lang="en-GB" dirty="0">
                <a:solidFill>
                  <a:srgbClr val="0070C0"/>
                </a:solidFill>
              </a:rPr>
              <a:t>or </a:t>
            </a:r>
            <a:r>
              <a:rPr lang="en-GB" i="1" dirty="0">
                <a:solidFill>
                  <a:srgbClr val="0070C0"/>
                </a:solidFill>
              </a:rPr>
              <a:t>becomes concerned in an arrangement</a:t>
            </a:r>
            <a:endParaRPr lang="en-GB"/>
          </a:p>
          <a:p>
            <a:r>
              <a:rPr lang="en-GB" dirty="0"/>
              <a:t>Which he knows or suspects facilitates (by whatever means) </a:t>
            </a:r>
            <a:r>
              <a:rPr lang="en-GB" dirty="0">
                <a:solidFill>
                  <a:srgbClr val="0070C0"/>
                </a:solidFill>
              </a:rPr>
              <a:t>the </a:t>
            </a:r>
            <a:r>
              <a:rPr lang="en-GB" i="1" dirty="0">
                <a:solidFill>
                  <a:srgbClr val="0070C0"/>
                </a:solidFill>
              </a:rPr>
              <a:t>acquisition, retention, use or control;</a:t>
            </a:r>
          </a:p>
          <a:p>
            <a:pPr marL="0" indent="0">
              <a:buNone/>
            </a:pPr>
            <a:r>
              <a:rPr lang="en-GB" dirty="0"/>
              <a:t>   Of criminal property by or on behalf of another person</a:t>
            </a:r>
          </a:p>
        </p:txBody>
      </p:sp>
      <p:pic>
        <p:nvPicPr>
          <p:cNvPr id="7" name="Content Placeholder 6">
            <a:extLst>
              <a:ext uri="{FF2B5EF4-FFF2-40B4-BE49-F238E27FC236}">
                <a16:creationId xmlns:a16="http://schemas.microsoft.com/office/drawing/2014/main" id="{736595B5-99A6-49D0-AEFC-FC6D1F9193A5}"/>
              </a:ext>
            </a:extLst>
          </p:cNvPr>
          <p:cNvPicPr>
            <a:picLocks noGrp="1" noChangeAspect="1"/>
          </p:cNvPicPr>
          <p:nvPr>
            <p:ph sz="half" idx="2"/>
          </p:nvPr>
        </p:nvPicPr>
        <p:blipFill>
          <a:blip r:embed="rId2"/>
          <a:stretch>
            <a:fillRect/>
          </a:stretch>
        </p:blipFill>
        <p:spPr>
          <a:xfrm>
            <a:off x="609600" y="1714017"/>
            <a:ext cx="4672965" cy="3435449"/>
          </a:xfrm>
          <a:prstGeom prst="rect">
            <a:avLst/>
          </a:prstGeom>
        </p:spPr>
      </p:pic>
    </p:spTree>
    <p:extLst>
      <p:ext uri="{BB962C8B-B14F-4D97-AF65-F5344CB8AC3E}">
        <p14:creationId xmlns:p14="http://schemas.microsoft.com/office/powerpoint/2010/main" val="2602364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3FCC-29CF-4795-B6DA-B7CA1ADA466D}"/>
              </a:ext>
            </a:extLst>
          </p:cNvPr>
          <p:cNvSpPr>
            <a:spLocks noGrp="1"/>
          </p:cNvSpPr>
          <p:nvPr>
            <p:ph type="title"/>
          </p:nvPr>
        </p:nvSpPr>
        <p:spPr>
          <a:solidFill>
            <a:schemeClr val="tx2">
              <a:lumMod val="75000"/>
            </a:schemeClr>
          </a:solidFill>
        </p:spPr>
        <p:txBody>
          <a:bodyPr>
            <a:normAutofit/>
          </a:bodyPr>
          <a:lstStyle/>
          <a:p>
            <a:r>
              <a:rPr lang="en-GB" b="1" dirty="0">
                <a:solidFill>
                  <a:schemeClr val="bg1"/>
                </a:solidFill>
              </a:rPr>
              <a:t>s.329 </a:t>
            </a:r>
            <a:r>
              <a:rPr lang="en-GB" b="1" dirty="0" err="1">
                <a:solidFill>
                  <a:schemeClr val="bg1"/>
                </a:solidFill>
              </a:rPr>
              <a:t>PoCA</a:t>
            </a:r>
            <a:r>
              <a:rPr lang="en-GB" b="1" dirty="0">
                <a:solidFill>
                  <a:schemeClr val="bg1"/>
                </a:solidFill>
              </a:rPr>
              <a:t> 2002 </a:t>
            </a:r>
            <a:endParaRPr lang="en-GB" dirty="0">
              <a:solidFill>
                <a:schemeClr val="bg1"/>
              </a:solidFill>
            </a:endParaRPr>
          </a:p>
        </p:txBody>
      </p:sp>
      <p:sp>
        <p:nvSpPr>
          <p:cNvPr id="3" name="Content Placeholder 2">
            <a:extLst>
              <a:ext uri="{FF2B5EF4-FFF2-40B4-BE49-F238E27FC236}">
                <a16:creationId xmlns:a16="http://schemas.microsoft.com/office/drawing/2014/main" id="{1E4896F7-5924-4D5B-AF1B-B0DC73C8F71C}"/>
              </a:ext>
            </a:extLst>
          </p:cNvPr>
          <p:cNvSpPr>
            <a:spLocks noGrp="1"/>
          </p:cNvSpPr>
          <p:nvPr>
            <p:ph sz="half" idx="1"/>
          </p:nvPr>
        </p:nvSpPr>
        <p:spPr/>
        <p:txBody>
          <a:bodyPr vert="horz" lIns="91440" tIns="45720" rIns="91440" bIns="45720" rtlCol="0" anchor="t">
            <a:normAutofit/>
          </a:bodyPr>
          <a:lstStyle/>
          <a:p>
            <a:pPr marL="0" indent="0">
              <a:buNone/>
            </a:pPr>
            <a:r>
              <a:rPr lang="en-GB" dirty="0"/>
              <a:t>A person commits an offence if </a:t>
            </a:r>
          </a:p>
          <a:p>
            <a:r>
              <a:rPr lang="en-GB" b="1" dirty="0">
                <a:solidFill>
                  <a:srgbClr val="00B050"/>
                </a:solidFill>
              </a:rPr>
              <a:t>Acquires</a:t>
            </a:r>
          </a:p>
          <a:p>
            <a:r>
              <a:rPr lang="en-GB" b="1" dirty="0">
                <a:solidFill>
                  <a:srgbClr val="00B050"/>
                </a:solidFill>
              </a:rPr>
              <a:t>Uses</a:t>
            </a:r>
          </a:p>
          <a:p>
            <a:r>
              <a:rPr lang="en-GB" b="1" dirty="0">
                <a:solidFill>
                  <a:srgbClr val="00B050"/>
                </a:solidFill>
              </a:rPr>
              <a:t>Has possession </a:t>
            </a:r>
          </a:p>
          <a:p>
            <a:pPr marL="0" indent="0">
              <a:buNone/>
            </a:pPr>
            <a:r>
              <a:rPr lang="en-GB" dirty="0"/>
              <a:t>  Of criminal property</a:t>
            </a:r>
          </a:p>
          <a:p>
            <a:endParaRPr lang="en-GB" dirty="0"/>
          </a:p>
        </p:txBody>
      </p:sp>
      <p:pic>
        <p:nvPicPr>
          <p:cNvPr id="5" name="Content Placeholder 4">
            <a:extLst>
              <a:ext uri="{FF2B5EF4-FFF2-40B4-BE49-F238E27FC236}">
                <a16:creationId xmlns:a16="http://schemas.microsoft.com/office/drawing/2014/main" id="{693CCAE5-32AF-4952-B938-13C360245CC3}"/>
              </a:ext>
            </a:extLst>
          </p:cNvPr>
          <p:cNvPicPr>
            <a:picLocks noGrp="1" noChangeAspect="1"/>
          </p:cNvPicPr>
          <p:nvPr>
            <p:ph sz="half" idx="2"/>
          </p:nvPr>
        </p:nvPicPr>
        <p:blipFill>
          <a:blip r:embed="rId2"/>
          <a:stretch>
            <a:fillRect/>
          </a:stretch>
        </p:blipFill>
        <p:spPr>
          <a:xfrm>
            <a:off x="6172200" y="2222696"/>
            <a:ext cx="5181600" cy="2535836"/>
          </a:xfrm>
          <a:prstGeom prst="rect">
            <a:avLst/>
          </a:prstGeom>
        </p:spPr>
      </p:pic>
    </p:spTree>
    <p:extLst>
      <p:ext uri="{BB962C8B-B14F-4D97-AF65-F5344CB8AC3E}">
        <p14:creationId xmlns:p14="http://schemas.microsoft.com/office/powerpoint/2010/main" val="3997341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C8268FF-F482-420D-B786-23802101722D}"/>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Defences to ML offences</a:t>
            </a:r>
          </a:p>
        </p:txBody>
      </p:sp>
      <p:sp>
        <p:nvSpPr>
          <p:cNvPr id="6" name="Content Placeholder 5">
            <a:extLst>
              <a:ext uri="{FF2B5EF4-FFF2-40B4-BE49-F238E27FC236}">
                <a16:creationId xmlns:a16="http://schemas.microsoft.com/office/drawing/2014/main" id="{E87B2E96-FA3D-472A-9677-FFC2C1BF9C96}"/>
              </a:ext>
            </a:extLst>
          </p:cNvPr>
          <p:cNvSpPr>
            <a:spLocks noGrp="1"/>
          </p:cNvSpPr>
          <p:nvPr>
            <p:ph sz="half" idx="1"/>
          </p:nvPr>
        </p:nvSpPr>
        <p:spPr/>
        <p:txBody>
          <a:bodyPr>
            <a:normAutofit fontScale="92500" lnSpcReduction="20000"/>
          </a:bodyPr>
          <a:lstStyle/>
          <a:p>
            <a:pPr marL="0" indent="0">
              <a:buNone/>
            </a:pPr>
            <a:r>
              <a:rPr lang="en-GB" dirty="0"/>
              <a:t>A person does not commit such offences (under s327,328,329) </a:t>
            </a:r>
          </a:p>
          <a:p>
            <a:pPr marL="0" indent="0">
              <a:buNone/>
            </a:pPr>
            <a:r>
              <a:rPr lang="en-GB" dirty="0"/>
              <a:t>IF;</a:t>
            </a:r>
          </a:p>
          <a:p>
            <a:pPr marL="514350" indent="-514350">
              <a:buAutoNum type="arabicPeriod"/>
            </a:pPr>
            <a:r>
              <a:rPr lang="en-GB" dirty="0">
                <a:solidFill>
                  <a:srgbClr val="A90786"/>
                </a:solidFill>
              </a:rPr>
              <a:t>Makes an authorised disclosure &amp; has consent</a:t>
            </a:r>
          </a:p>
          <a:p>
            <a:pPr marL="514350" indent="-514350">
              <a:buAutoNum type="arabicPeriod"/>
            </a:pPr>
            <a:r>
              <a:rPr lang="en-GB" dirty="0">
                <a:solidFill>
                  <a:srgbClr val="00B050"/>
                </a:solidFill>
              </a:rPr>
              <a:t>Intended to make such disclosure but reasonable excuse for not doing</a:t>
            </a:r>
          </a:p>
          <a:p>
            <a:pPr marL="514350" indent="-514350">
              <a:buAutoNum type="arabicPeriod"/>
            </a:pPr>
            <a:r>
              <a:rPr lang="en-GB" dirty="0">
                <a:solidFill>
                  <a:srgbClr val="002060"/>
                </a:solidFill>
              </a:rPr>
              <a:t>Adequate consideration</a:t>
            </a:r>
          </a:p>
          <a:p>
            <a:pPr marL="514350" indent="-514350">
              <a:buAutoNum type="arabicPeriod"/>
            </a:pPr>
            <a:endParaRPr lang="en-GB" dirty="0"/>
          </a:p>
        </p:txBody>
      </p:sp>
      <p:sp>
        <p:nvSpPr>
          <p:cNvPr id="7" name="Content Placeholder 6">
            <a:extLst>
              <a:ext uri="{FF2B5EF4-FFF2-40B4-BE49-F238E27FC236}">
                <a16:creationId xmlns:a16="http://schemas.microsoft.com/office/drawing/2014/main" id="{D6E9B4C9-1F5D-4311-8D28-4F68F94B3FB4}"/>
              </a:ext>
            </a:extLst>
          </p:cNvPr>
          <p:cNvSpPr>
            <a:spLocks noGrp="1"/>
          </p:cNvSpPr>
          <p:nvPr>
            <p:ph sz="half" idx="2"/>
          </p:nvPr>
        </p:nvSpPr>
        <p:spPr/>
        <p:txBody>
          <a:bodyPr>
            <a:normAutofit fontScale="92500" lnSpcReduction="20000"/>
          </a:bodyPr>
          <a:lstStyle/>
          <a:p>
            <a:endParaRPr lang="en-GB" i="1" dirty="0">
              <a:solidFill>
                <a:srgbClr val="00B0F0"/>
              </a:solidFill>
            </a:endParaRPr>
          </a:p>
          <a:p>
            <a:endParaRPr lang="en-GB" i="1" dirty="0">
              <a:solidFill>
                <a:srgbClr val="00B0F0"/>
              </a:solidFill>
            </a:endParaRPr>
          </a:p>
          <a:p>
            <a:endParaRPr lang="en-GB" i="1" dirty="0">
              <a:solidFill>
                <a:srgbClr val="00B0F0"/>
              </a:solidFill>
            </a:endParaRPr>
          </a:p>
          <a:p>
            <a:endParaRPr lang="en-GB" i="1" dirty="0">
              <a:solidFill>
                <a:srgbClr val="00B0F0"/>
              </a:solidFill>
            </a:endParaRPr>
          </a:p>
          <a:p>
            <a:endParaRPr lang="en-GB" i="1" dirty="0">
              <a:solidFill>
                <a:srgbClr val="00B0F0"/>
              </a:solidFill>
            </a:endParaRPr>
          </a:p>
          <a:p>
            <a:pPr marL="0" indent="0">
              <a:buNone/>
            </a:pPr>
            <a:endParaRPr lang="en-GB" i="1" dirty="0">
              <a:solidFill>
                <a:srgbClr val="00B0F0"/>
              </a:solidFill>
            </a:endParaRPr>
          </a:p>
          <a:p>
            <a:endParaRPr lang="en-GB" i="1" dirty="0">
              <a:solidFill>
                <a:srgbClr val="00B0F0"/>
              </a:solidFill>
            </a:endParaRPr>
          </a:p>
          <a:p>
            <a:r>
              <a:rPr lang="en-GB" sz="2200" i="1" dirty="0">
                <a:solidFill>
                  <a:srgbClr val="00B0F0"/>
                </a:solidFill>
              </a:rPr>
              <a:t>Adequate consideration </a:t>
            </a:r>
            <a:r>
              <a:rPr lang="en-GB" dirty="0"/>
              <a:t>– </a:t>
            </a:r>
            <a:r>
              <a:rPr lang="en-GB" sz="2000" i="1" dirty="0"/>
              <a:t>cases where funds/property have been acquired by a purchase for proper market price or similar exchange</a:t>
            </a:r>
          </a:p>
        </p:txBody>
      </p:sp>
      <p:pic>
        <p:nvPicPr>
          <p:cNvPr id="8" name="Picture 7">
            <a:extLst>
              <a:ext uri="{FF2B5EF4-FFF2-40B4-BE49-F238E27FC236}">
                <a16:creationId xmlns:a16="http://schemas.microsoft.com/office/drawing/2014/main" id="{DD7DBB57-6D55-475F-BAE8-5F8B1920214C}"/>
              </a:ext>
            </a:extLst>
          </p:cNvPr>
          <p:cNvPicPr>
            <a:picLocks noChangeAspect="1"/>
          </p:cNvPicPr>
          <p:nvPr/>
        </p:nvPicPr>
        <p:blipFill>
          <a:blip r:embed="rId2"/>
          <a:stretch>
            <a:fillRect/>
          </a:stretch>
        </p:blipFill>
        <p:spPr>
          <a:xfrm>
            <a:off x="7093413" y="2051544"/>
            <a:ext cx="3569897" cy="2375604"/>
          </a:xfrm>
          <a:prstGeom prst="rect">
            <a:avLst/>
          </a:prstGeom>
        </p:spPr>
      </p:pic>
    </p:spTree>
    <p:extLst>
      <p:ext uri="{BB962C8B-B14F-4D97-AF65-F5344CB8AC3E}">
        <p14:creationId xmlns:p14="http://schemas.microsoft.com/office/powerpoint/2010/main" val="2094233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FABA-042B-4D8F-81B3-ECB9325EB36F}"/>
              </a:ext>
            </a:extLst>
          </p:cNvPr>
          <p:cNvSpPr>
            <a:spLocks noGrp="1"/>
          </p:cNvSpPr>
          <p:nvPr>
            <p:ph type="title"/>
          </p:nvPr>
        </p:nvSpPr>
        <p:spPr>
          <a:solidFill>
            <a:srgbClr val="002060"/>
          </a:solidFill>
        </p:spPr>
        <p:txBody>
          <a:bodyPr/>
          <a:lstStyle/>
          <a:p>
            <a:r>
              <a:rPr lang="en-GB" dirty="0">
                <a:solidFill>
                  <a:schemeClr val="bg1"/>
                </a:solidFill>
              </a:rPr>
              <a:t>Group Task</a:t>
            </a:r>
          </a:p>
        </p:txBody>
      </p:sp>
      <p:sp>
        <p:nvSpPr>
          <p:cNvPr id="4" name="Content Placeholder 3">
            <a:extLst>
              <a:ext uri="{FF2B5EF4-FFF2-40B4-BE49-F238E27FC236}">
                <a16:creationId xmlns:a16="http://schemas.microsoft.com/office/drawing/2014/main" id="{F0A51E2C-CBF6-464C-825B-093D4A7F9E1E}"/>
              </a:ext>
            </a:extLst>
          </p:cNvPr>
          <p:cNvSpPr>
            <a:spLocks noGrp="1"/>
          </p:cNvSpPr>
          <p:nvPr>
            <p:ph sz="half" idx="1"/>
          </p:nvPr>
        </p:nvSpPr>
        <p:spPr/>
        <p:txBody>
          <a:bodyPr>
            <a:normAutofit lnSpcReduction="10000"/>
          </a:bodyPr>
          <a:lstStyle/>
          <a:p>
            <a:endParaRPr lang="en-GB" dirty="0"/>
          </a:p>
          <a:p>
            <a:pPr marL="0" indent="0" algn="ctr">
              <a:buNone/>
            </a:pPr>
            <a:r>
              <a:rPr lang="en-GB" dirty="0"/>
              <a:t>You have accrued £50k cash through criminal means</a:t>
            </a:r>
          </a:p>
          <a:p>
            <a:pPr marL="0" indent="0">
              <a:buNone/>
            </a:pPr>
            <a:endParaRPr lang="en-GB" dirty="0"/>
          </a:p>
          <a:p>
            <a:pPr marL="0" indent="0" algn="ctr">
              <a:buNone/>
            </a:pPr>
            <a:r>
              <a:rPr lang="en-GB" b="1" dirty="0">
                <a:solidFill>
                  <a:srgbClr val="FF33CC"/>
                </a:solidFill>
              </a:rPr>
              <a:t>    How are you going to launder the £50k?</a:t>
            </a:r>
          </a:p>
          <a:p>
            <a:pPr marL="0" indent="0" algn="ctr">
              <a:buNone/>
            </a:pPr>
            <a:endParaRPr lang="en-GB" b="1" dirty="0">
              <a:solidFill>
                <a:srgbClr val="FF33CC"/>
              </a:solidFill>
            </a:endParaRPr>
          </a:p>
          <a:p>
            <a:pPr marL="0" indent="0" algn="ctr">
              <a:buNone/>
            </a:pPr>
            <a:r>
              <a:rPr lang="en-GB" dirty="0"/>
              <a:t>You have 3 months in which to do so</a:t>
            </a:r>
          </a:p>
        </p:txBody>
      </p:sp>
      <p:pic>
        <p:nvPicPr>
          <p:cNvPr id="6" name="Content Placeholder 5">
            <a:extLst>
              <a:ext uri="{FF2B5EF4-FFF2-40B4-BE49-F238E27FC236}">
                <a16:creationId xmlns:a16="http://schemas.microsoft.com/office/drawing/2014/main" id="{E0F09814-D129-4491-8361-1B4CD7308B5E}"/>
              </a:ext>
            </a:extLst>
          </p:cNvPr>
          <p:cNvPicPr>
            <a:picLocks noGrp="1" noChangeAspect="1"/>
          </p:cNvPicPr>
          <p:nvPr>
            <p:ph sz="half" idx="2"/>
          </p:nvPr>
        </p:nvPicPr>
        <p:blipFill>
          <a:blip r:embed="rId3"/>
          <a:stretch>
            <a:fillRect/>
          </a:stretch>
        </p:blipFill>
        <p:spPr>
          <a:xfrm>
            <a:off x="6608732" y="1550987"/>
            <a:ext cx="4487226" cy="4047729"/>
          </a:xfrm>
          <a:prstGeom prst="rect">
            <a:avLst/>
          </a:prstGeom>
        </p:spPr>
      </p:pic>
    </p:spTree>
    <p:extLst>
      <p:ext uri="{BB962C8B-B14F-4D97-AF65-F5344CB8AC3E}">
        <p14:creationId xmlns:p14="http://schemas.microsoft.com/office/powerpoint/2010/main" val="2965992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E59ED7-720E-49B6-8A93-D50518AEA348}"/>
              </a:ext>
            </a:extLst>
          </p:cNvPr>
          <p:cNvSpPr>
            <a:spLocks noGrp="1"/>
          </p:cNvSpPr>
          <p:nvPr>
            <p:ph type="title"/>
          </p:nvPr>
        </p:nvSpPr>
        <p:spPr/>
        <p:txBody>
          <a:bodyPr/>
          <a:lstStyle/>
          <a:p>
            <a:r>
              <a:rPr lang="en-GB" b="1" i="1" dirty="0">
                <a:solidFill>
                  <a:srgbClr val="FF0000"/>
                </a:solidFill>
              </a:rPr>
              <a:t>  Any Questions ?</a:t>
            </a:r>
          </a:p>
        </p:txBody>
      </p:sp>
      <p:pic>
        <p:nvPicPr>
          <p:cNvPr id="7" name="Content Placeholder 6">
            <a:extLst>
              <a:ext uri="{FF2B5EF4-FFF2-40B4-BE49-F238E27FC236}">
                <a16:creationId xmlns:a16="http://schemas.microsoft.com/office/drawing/2014/main" id="{492DEF32-9DC8-4C16-886E-80E9C7937A42}"/>
              </a:ext>
            </a:extLst>
          </p:cNvPr>
          <p:cNvPicPr>
            <a:picLocks noGrp="1" noChangeAspect="1"/>
          </p:cNvPicPr>
          <p:nvPr>
            <p:ph idx="1"/>
          </p:nvPr>
        </p:nvPicPr>
        <p:blipFill>
          <a:blip r:embed="rId2"/>
          <a:stretch>
            <a:fillRect/>
          </a:stretch>
        </p:blipFill>
        <p:spPr>
          <a:xfrm>
            <a:off x="3843777" y="2226104"/>
            <a:ext cx="4273282" cy="2843675"/>
          </a:xfrm>
          <a:prstGeom prst="rect">
            <a:avLst/>
          </a:prstGeom>
        </p:spPr>
      </p:pic>
    </p:spTree>
    <p:extLst>
      <p:ext uri="{BB962C8B-B14F-4D97-AF65-F5344CB8AC3E}">
        <p14:creationId xmlns:p14="http://schemas.microsoft.com/office/powerpoint/2010/main" val="26500427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TotalTime>
  <Words>600</Words>
  <Application>Microsoft Office PowerPoint</Application>
  <PresentationFormat>Widescreen</PresentationFormat>
  <Paragraphs>106</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Theme1.thmx first page pp</vt:lpstr>
      <vt:lpstr> BSc  Policing &amp; Criminology Lesson: Money Laundering 21.02.2023   </vt:lpstr>
      <vt:lpstr>Learning outcomes</vt:lpstr>
      <vt:lpstr>Question</vt:lpstr>
      <vt:lpstr>Question</vt:lpstr>
      <vt:lpstr>PowerPoint Presentation</vt:lpstr>
      <vt:lpstr>The Proceeds of Crime Act 2002 (PoCA)</vt:lpstr>
      <vt:lpstr>Money Laundering</vt:lpstr>
      <vt:lpstr>Criminal Property (s340 PoCA)</vt:lpstr>
      <vt:lpstr>Why is money laundering an issue?</vt:lpstr>
      <vt:lpstr>Money Laundering  - 3 Stages</vt:lpstr>
      <vt:lpstr>Money laundering – example (©Calert.info)</vt:lpstr>
      <vt:lpstr>Money Laundering Offences - PoCA</vt:lpstr>
      <vt:lpstr>s.327 PoCA 2002 </vt:lpstr>
      <vt:lpstr>s.328 PoCA 2002 </vt:lpstr>
      <vt:lpstr>s.329 PoCA 2002 </vt:lpstr>
      <vt:lpstr>Defences to ML offences</vt:lpstr>
      <vt:lpstr>Group Task</vt:lpstr>
      <vt:lpstr>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50</cp:revision>
  <dcterms:created xsi:type="dcterms:W3CDTF">2021-10-13T07:56:41Z</dcterms:created>
  <dcterms:modified xsi:type="dcterms:W3CDTF">2023-02-22T11:02:01Z</dcterms:modified>
</cp:coreProperties>
</file>