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74" autoAdjust="0"/>
    <p:restoredTop sz="94270" autoAdjust="0"/>
  </p:normalViewPr>
  <p:slideViewPr>
    <p:cSldViewPr snapToGrid="0">
      <p:cViewPr varScale="1">
        <p:scale>
          <a:sx n="41" d="100"/>
          <a:sy n="41" d="100"/>
        </p:scale>
        <p:origin x="888" y="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917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94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043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015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1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76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039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081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596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148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511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18EF7-47A0-4EB7-A95B-0FFD2FADFA01}" type="datetimeFigureOut">
              <a:rPr lang="en-GB" smtClean="0"/>
              <a:t>14/05/2018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474EE-DC0B-4D21-A371-DC8DE3C774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670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CAA2-2C84-4FB6-B06A-1CA7798497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Devil throughout history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81BBEA-6DAA-476C-95BE-6AE6FDF365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Thomas Dobson (1500215)</a:t>
            </a:r>
          </a:p>
          <a:p>
            <a:r>
              <a:rPr lang="en-GB" dirty="0"/>
              <a:t>HUSK 6004</a:t>
            </a:r>
          </a:p>
        </p:txBody>
      </p:sp>
    </p:spTree>
    <p:extLst>
      <p:ext uri="{BB962C8B-B14F-4D97-AF65-F5344CB8AC3E}">
        <p14:creationId xmlns:p14="http://schemas.microsoft.com/office/powerpoint/2010/main" val="2467443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4FF75-F341-4AD3-B88E-667D556A3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Devil before the Bible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B7166-8D18-4D08-94F9-A23B0C1EE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images that are now popularly recognised as the Devil have existed for millennia. </a:t>
            </a:r>
          </a:p>
          <a:p>
            <a:r>
              <a:rPr lang="en-GB" sz="2800" dirty="0"/>
              <a:t>Hades, the Underworld, and Hellfire</a:t>
            </a:r>
          </a:p>
          <a:p>
            <a:r>
              <a:rPr lang="en-GB" sz="2800" dirty="0"/>
              <a:t>When Christianity took over Rome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299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8993A-8C51-422D-9774-C3A0186BA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Evil Snakes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655D6-499F-4170-A740-829939DF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221" y="1465795"/>
            <a:ext cx="6281873" cy="707562"/>
          </a:xfrm>
        </p:spPr>
        <p:txBody>
          <a:bodyPr>
            <a:normAutofit/>
          </a:bodyPr>
          <a:lstStyle/>
          <a:p>
            <a:r>
              <a:rPr lang="en-GB" sz="2800" dirty="0"/>
              <a:t>The Lampeter Bible.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F09436-0C63-4E43-A027-A95B7B0EB2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301" t="24735" r="7247" b="24444"/>
          <a:stretch/>
        </p:blipFill>
        <p:spPr>
          <a:xfrm rot="5400000">
            <a:off x="5085321" y="3045500"/>
            <a:ext cx="3663283" cy="22721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7C2B7-7599-4F17-B6E9-5B81F220C27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95" b="41449"/>
          <a:stretch/>
        </p:blipFill>
        <p:spPr>
          <a:xfrm rot="5400000">
            <a:off x="7440511" y="2593549"/>
            <a:ext cx="6054812" cy="1670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878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AF788-9D39-4EFC-8502-7EB8FEB92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Demons and Demonic Creatures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C1A3E-D9A5-420D-8019-97CF2554A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1983" y="1205383"/>
            <a:ext cx="6281873" cy="1589167"/>
          </a:xfrm>
        </p:spPr>
        <p:txBody>
          <a:bodyPr>
            <a:normAutofit/>
          </a:bodyPr>
          <a:lstStyle/>
          <a:p>
            <a:r>
              <a:rPr lang="en-GB" sz="2800" dirty="0"/>
              <a:t>The Lampeter Bible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B2E61A-5937-4216-8AFF-3230562567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87" t="9584" r="25312" b="21666"/>
          <a:stretch/>
        </p:blipFill>
        <p:spPr>
          <a:xfrm>
            <a:off x="4752975" y="2634416"/>
            <a:ext cx="1849213" cy="15891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56B1D1-1DDD-435F-82CB-7A9CDEC269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04" t="9444" r="28229" b="29916"/>
          <a:stretch/>
        </p:blipFill>
        <p:spPr>
          <a:xfrm>
            <a:off x="6786685" y="2634415"/>
            <a:ext cx="1717997" cy="158916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FDD8A2-F90B-4E75-9094-7ADDCA50DD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08" t="25277" r="33438" b="20139"/>
          <a:stretch/>
        </p:blipFill>
        <p:spPr>
          <a:xfrm>
            <a:off x="8763000" y="2634415"/>
            <a:ext cx="1987602" cy="16655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AC70B44-C670-4C43-A608-7CF90AC7E00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93" t="18743" r="23658" b="16112"/>
          <a:stretch/>
        </p:blipFill>
        <p:spPr>
          <a:xfrm>
            <a:off x="4636901" y="4600412"/>
            <a:ext cx="2081359" cy="19613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1DE212-C8FB-4382-A10A-8B5C98F1103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1" t="4320" r="13768" b="16716"/>
          <a:stretch/>
        </p:blipFill>
        <p:spPr>
          <a:xfrm rot="5400000">
            <a:off x="8576237" y="4482269"/>
            <a:ext cx="2151122" cy="2197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222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3CB43-D6DB-4DF8-9265-C8AEA1032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Facsimiles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A77D4-4D07-4847-A7A3-2DA3CA44D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6276" y="1484243"/>
            <a:ext cx="6636231" cy="962973"/>
          </a:xfrm>
        </p:spPr>
        <p:txBody>
          <a:bodyPr>
            <a:normAutofit/>
          </a:bodyPr>
          <a:lstStyle/>
          <a:p>
            <a:r>
              <a:rPr lang="en-GB" sz="2800" dirty="0"/>
              <a:t>Queen Mary and the Luttrell Psalters</a:t>
            </a:r>
          </a:p>
        </p:txBody>
      </p:sp>
      <p:pic>
        <p:nvPicPr>
          <p:cNvPr id="1026" name="Picture 2" descr="https://scontent-lht6-1.xx.fbcdn.net/v/t1.15752-9/32501207_10214455231647378_1688895902313349120_n.jpg?_nc_cat=0&amp;oh=178b72eb6d85bf5982ae8ffdd5ccd44e&amp;oe=5B7F60D5">
            <a:extLst>
              <a:ext uri="{FF2B5EF4-FFF2-40B4-BE49-F238E27FC236}">
                <a16:creationId xmlns:a16="http://schemas.microsoft.com/office/drawing/2014/main" id="{108C36B6-88AE-48E1-8DC7-6A7C84892A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25" t="32464" r="38293" b="31718"/>
          <a:stretch/>
        </p:blipFill>
        <p:spPr bwMode="auto">
          <a:xfrm rot="16200000">
            <a:off x="8176591" y="3019099"/>
            <a:ext cx="2676939" cy="245644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scontent-lht6-1.xx.fbcdn.net/v/t1.15752-9/32542339_10214455233927435_3596605905728176128_n.jpg?_nc_cat=0&amp;oh=fc4121d53b966821a9cfd6b5163b5e51&amp;oe=5B53B49A">
            <a:extLst>
              <a:ext uri="{FF2B5EF4-FFF2-40B4-BE49-F238E27FC236}">
                <a16:creationId xmlns:a16="http://schemas.microsoft.com/office/drawing/2014/main" id="{E4A9DF5D-98B3-4B36-9E85-26E902AD137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78" t="13720" r="9989" b="17874"/>
          <a:stretch/>
        </p:blipFill>
        <p:spPr bwMode="auto">
          <a:xfrm>
            <a:off x="4937312" y="2696817"/>
            <a:ext cx="2317375" cy="3242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481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15664-568F-4D8F-8458-2C79DDEDF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Devil with horns; the Devil who walks among us.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42E3D-DA31-4458-BB57-ABDD788EB0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8847" y="1373029"/>
            <a:ext cx="6281873" cy="1674971"/>
          </a:xfrm>
        </p:spPr>
        <p:txBody>
          <a:bodyPr/>
          <a:lstStyle/>
          <a:p>
            <a:r>
              <a:rPr lang="en-GB" sz="2800" dirty="0"/>
              <a:t>‘The Devil’s Thoughts’ </a:t>
            </a:r>
          </a:p>
          <a:p>
            <a:pPr marL="0" indent="0">
              <a:buNone/>
            </a:pPr>
            <a:r>
              <a:rPr lang="en-GB" sz="2000" dirty="0"/>
              <a:t>by Coleridge and Southcote</a:t>
            </a:r>
          </a:p>
        </p:txBody>
      </p:sp>
      <p:pic>
        <p:nvPicPr>
          <p:cNvPr id="2050" name="Picture 2" descr="https://scontent-lht6-1.xx.fbcdn.net/v/t1.15752-9/32332475_10214455235927485_8844006045274603520_n.jpg?_nc_cat=0&amp;oh=c022f5ce602ff846c62fa5251f575ebd&amp;oe=5B825BB3">
            <a:extLst>
              <a:ext uri="{FF2B5EF4-FFF2-40B4-BE49-F238E27FC236}">
                <a16:creationId xmlns:a16="http://schemas.microsoft.com/office/drawing/2014/main" id="{3054C40E-5AA2-4927-90BE-6D8F7BE144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021"/>
          <a:stretch/>
        </p:blipFill>
        <p:spPr bwMode="auto">
          <a:xfrm>
            <a:off x="4946148" y="3048000"/>
            <a:ext cx="2858244" cy="3048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scontent-lht6-1.xx.fbcdn.net/v/t1.15752-9/32466058_10214455235167466_8789122290286592000_n.jpg?_nc_cat=0&amp;oh=6f2d806adb8116f71feeab61ee99be2a&amp;oe=5B865E9B">
            <a:extLst>
              <a:ext uri="{FF2B5EF4-FFF2-40B4-BE49-F238E27FC236}">
                <a16:creationId xmlns:a16="http://schemas.microsoft.com/office/drawing/2014/main" id="{A453CF91-1CA0-49C1-8848-A9196109C4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6493" y="2080591"/>
            <a:ext cx="3289853" cy="438647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40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C05A6-2CFC-47C5-A56A-7A6DAACDD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50769-C518-42B4-BBFE-25529229E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Roderick Bowen Library and Archive (RBLA), The Lampeter Bible, MS1. </a:t>
            </a:r>
          </a:p>
          <a:p>
            <a:r>
              <a:rPr lang="en-GB" dirty="0"/>
              <a:t>Roderick Bowen Library and Archive (RBLA), The Luttrell Psalter, F.091.</a:t>
            </a:r>
          </a:p>
          <a:p>
            <a:r>
              <a:rPr lang="en-GB" dirty="0"/>
              <a:t>Roderick Bowen Library and Archive (RBLA), The Queen Mary Psalter, F.223.2</a:t>
            </a:r>
          </a:p>
          <a:p>
            <a:r>
              <a:rPr lang="en-GB" dirty="0"/>
              <a:t>Roderick Bowen Library and Archive (RBLA), Ten etchings of the Devil’s walk/Landseer, HPHI020.</a:t>
            </a:r>
          </a:p>
          <a:p>
            <a:r>
              <a:rPr lang="en-GB" dirty="0"/>
              <a:t>All images contained within this presentation were taken by T. Dobson (2018). </a:t>
            </a:r>
          </a:p>
        </p:txBody>
      </p:sp>
    </p:spTree>
    <p:extLst>
      <p:ext uri="{BB962C8B-B14F-4D97-AF65-F5344CB8AC3E}">
        <p14:creationId xmlns:p14="http://schemas.microsoft.com/office/powerpoint/2010/main" val="4209714604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151</TotalTime>
  <Words>165</Words>
  <Application>Microsoft Office PowerPoint</Application>
  <PresentationFormat>Widescreen</PresentationFormat>
  <Paragraphs>22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 Light</vt:lpstr>
      <vt:lpstr>Rockwell</vt:lpstr>
      <vt:lpstr>Wingdings</vt:lpstr>
      <vt:lpstr>Atlas</vt:lpstr>
      <vt:lpstr>The Devil throughout history</vt:lpstr>
      <vt:lpstr>The Devil before the Bible</vt:lpstr>
      <vt:lpstr>Evil Snakes</vt:lpstr>
      <vt:lpstr>Demons and Demonic Creatures</vt:lpstr>
      <vt:lpstr>Facsimiles</vt:lpstr>
      <vt:lpstr>The Devil with horns; the Devil who walks among us.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Devil from a medieval viewpoint</dc:title>
  <dc:creator>Thomas J. Dobson</dc:creator>
  <cp:lastModifiedBy>Thomas J. Dobson</cp:lastModifiedBy>
  <cp:revision>15</cp:revision>
  <dcterms:created xsi:type="dcterms:W3CDTF">2018-05-13T18:15:32Z</dcterms:created>
  <dcterms:modified xsi:type="dcterms:W3CDTF">2018-05-14T17:07:40Z</dcterms:modified>
</cp:coreProperties>
</file>