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5" r:id="rId1"/>
  </p:sldMasterIdLst>
  <p:sldIdLst>
    <p:sldId id="256" r:id="rId2"/>
    <p:sldId id="257" r:id="rId3"/>
    <p:sldId id="284" r:id="rId4"/>
    <p:sldId id="259" r:id="rId5"/>
    <p:sldId id="266" r:id="rId6"/>
    <p:sldId id="269" r:id="rId7"/>
    <p:sldId id="289" r:id="rId8"/>
    <p:sldId id="290" r:id="rId9"/>
    <p:sldId id="264" r:id="rId10"/>
    <p:sldId id="285" r:id="rId11"/>
    <p:sldId id="286" r:id="rId12"/>
    <p:sldId id="287" r:id="rId13"/>
    <p:sldId id="260" r:id="rId14"/>
    <p:sldId id="261" r:id="rId15"/>
    <p:sldId id="288" r:id="rId16"/>
    <p:sldId id="291" r:id="rId17"/>
    <p:sldId id="263" r:id="rId18"/>
    <p:sldId id="265" r:id="rId19"/>
    <p:sldId id="268" r:id="rId20"/>
    <p:sldId id="267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9" r:id="rId30"/>
    <p:sldId id="281" r:id="rId31"/>
    <p:sldId id="282" r:id="rId32"/>
    <p:sldId id="283" r:id="rId33"/>
    <p:sldId id="280" r:id="rId34"/>
    <p:sldId id="278" r:id="rId3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35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4621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4628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9486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49250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76817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6178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78786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578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9859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27944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293183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28651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60106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61086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4305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898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749"/>
            <a:ext cx="1952272" cy="6852504"/>
            <a:chOff x="6627813" y="196102"/>
            <a:chExt cx="1952625" cy="5677649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6102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3/6/2017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8622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i-propertyinsurance.co.uk/NewsDetails.aspx?hid=6&amp;nid=111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esigningbuildings.co.uk/" TargetMode="External"/><Relationship Id="rId2" Type="http://schemas.openxmlformats.org/officeDocument/2006/relationships/hyperlink" Target="http://www.lexology.com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isurv.com/" TargetMode="External"/><Relationship Id="rId5" Type="http://schemas.openxmlformats.org/officeDocument/2006/relationships/hyperlink" Target="http://www.out-law.com/" TargetMode="External"/><Relationship Id="rId4" Type="http://schemas.openxmlformats.org/officeDocument/2006/relationships/hyperlink" Target="http://www.building.co.uk/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findlaw.co.uk/" TargetMode="External"/><Relationship Id="rId2" Type="http://schemas.openxmlformats.org/officeDocument/2006/relationships/hyperlink" Target="http://www.nhbc.co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cic.org.uk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Property law and practice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Lara Hopkinson</a:t>
            </a:r>
          </a:p>
          <a:p>
            <a:r>
              <a:rPr lang="en-GB" dirty="0"/>
              <a:t>Senior Lecturer</a:t>
            </a:r>
          </a:p>
        </p:txBody>
      </p:sp>
    </p:spTree>
    <p:extLst>
      <p:ext uri="{BB962C8B-B14F-4D97-AF65-F5344CB8AC3E}">
        <p14:creationId xmlns:p14="http://schemas.microsoft.com/office/powerpoint/2010/main" val="18776872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Topic for this week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Latent Defects Insurance</a:t>
            </a:r>
          </a:p>
          <a:p>
            <a:pPr lvl="1"/>
            <a:r>
              <a:rPr lang="en-GB" dirty="0"/>
              <a:t>Definition of latent defect insurance</a:t>
            </a:r>
          </a:p>
          <a:p>
            <a:pPr lvl="1"/>
            <a:r>
              <a:rPr lang="en-GB" dirty="0"/>
              <a:t>Brief history</a:t>
            </a:r>
          </a:p>
          <a:p>
            <a:pPr lvl="1"/>
            <a:r>
              <a:rPr lang="en-GB" dirty="0"/>
              <a:t>Application of LDI</a:t>
            </a:r>
          </a:p>
          <a:p>
            <a:pPr lvl="1"/>
            <a:r>
              <a:rPr lang="en-GB" dirty="0"/>
              <a:t>Advantages and disadvantages</a:t>
            </a:r>
          </a:p>
          <a:p>
            <a:pPr lvl="1"/>
            <a:r>
              <a:rPr lang="en-GB" dirty="0"/>
              <a:t>Comparison to collateral warranties</a:t>
            </a:r>
          </a:p>
          <a:p>
            <a:pPr lvl="1"/>
            <a:r>
              <a:rPr lang="en-GB" dirty="0"/>
              <a:t>Case study example</a:t>
            </a:r>
          </a:p>
        </p:txBody>
      </p:sp>
    </p:spTree>
    <p:extLst>
      <p:ext uri="{BB962C8B-B14F-4D97-AF65-F5344CB8AC3E}">
        <p14:creationId xmlns:p14="http://schemas.microsoft.com/office/powerpoint/2010/main" val="2663465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Questions for you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Are you already aware of Latent Defects Insurance?</a:t>
            </a:r>
          </a:p>
          <a:p>
            <a:endParaRPr lang="en-GB" dirty="0"/>
          </a:p>
          <a:p>
            <a:r>
              <a:rPr lang="en-GB" dirty="0"/>
              <a:t>What are your personal experiences (if any)?</a:t>
            </a:r>
          </a:p>
          <a:p>
            <a:endParaRPr lang="en-GB" dirty="0"/>
          </a:p>
          <a:p>
            <a:r>
              <a:rPr lang="en-GB" dirty="0"/>
              <a:t>What do you think this relates to?</a:t>
            </a:r>
          </a:p>
        </p:txBody>
      </p:sp>
    </p:spTree>
    <p:extLst>
      <p:ext uri="{BB962C8B-B14F-4D97-AF65-F5344CB8AC3E}">
        <p14:creationId xmlns:p14="http://schemas.microsoft.com/office/powerpoint/2010/main" val="12192403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Definition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1513609"/>
          </a:xfrm>
        </p:spPr>
        <p:txBody>
          <a:bodyPr/>
          <a:lstStyle/>
          <a:p>
            <a:r>
              <a:rPr lang="en-GB" dirty="0"/>
              <a:t>“</a:t>
            </a:r>
            <a:r>
              <a:rPr lang="en-GB" i="1" dirty="0"/>
              <a:t>Provides cover for the cost of rectifying or repairing structural damage cased by a fault in the design, construction or materials of a new build, conversion or completed build project that may not be apparent at the time of practical completion</a:t>
            </a:r>
            <a:r>
              <a:rPr lang="en-GB" dirty="0"/>
              <a:t>”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483428" y="3875809"/>
            <a:ext cx="105349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err="1"/>
              <a:t>Isurv</a:t>
            </a:r>
            <a:r>
              <a:rPr lang="en-GB" sz="1400" dirty="0"/>
              <a:t>, 2006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855824" y="4551218"/>
            <a:ext cx="6591985" cy="15136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Typically for a 10-12 year period post completion</a:t>
            </a:r>
          </a:p>
        </p:txBody>
      </p:sp>
    </p:spTree>
    <p:extLst>
      <p:ext uri="{BB962C8B-B14F-4D97-AF65-F5344CB8AC3E}">
        <p14:creationId xmlns:p14="http://schemas.microsoft.com/office/powerpoint/2010/main" val="29442112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Brief history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First proposed in 1988</a:t>
            </a:r>
          </a:p>
          <a:p>
            <a:r>
              <a:rPr lang="en-GB" dirty="0"/>
              <a:t>Construction Industry Sector Group of the National Economic Development Council</a:t>
            </a:r>
          </a:p>
          <a:p>
            <a:pPr lvl="1"/>
            <a:r>
              <a:rPr lang="en-GB" dirty="0"/>
              <a:t>Building Users’ Insurance Against Latent Defects (BUILD)</a:t>
            </a:r>
          </a:p>
          <a:p>
            <a:r>
              <a:rPr lang="en-GB" dirty="0"/>
              <a:t>Protect for 10 years</a:t>
            </a:r>
          </a:p>
          <a:p>
            <a:r>
              <a:rPr lang="en-GB" dirty="0"/>
              <a:t>Non-cancellable material damage policy</a:t>
            </a:r>
          </a:p>
          <a:p>
            <a:r>
              <a:rPr lang="en-GB" dirty="0"/>
              <a:t>Initially limited to structure, weather shield, envelope</a:t>
            </a:r>
          </a:p>
          <a:p>
            <a:r>
              <a:rPr lang="en-GB" dirty="0"/>
              <a:t>Taken by developer but transferable</a:t>
            </a:r>
          </a:p>
        </p:txBody>
      </p:sp>
    </p:spTree>
    <p:extLst>
      <p:ext uri="{BB962C8B-B14F-4D97-AF65-F5344CB8AC3E}">
        <p14:creationId xmlns:p14="http://schemas.microsoft.com/office/powerpoint/2010/main" val="30736477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defects can arise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Design errors</a:t>
            </a:r>
          </a:p>
          <a:p>
            <a:endParaRPr lang="en-GB" dirty="0"/>
          </a:p>
          <a:p>
            <a:r>
              <a:rPr lang="en-GB" dirty="0"/>
              <a:t>Poor workmanship (in accordance with good practice)</a:t>
            </a:r>
          </a:p>
          <a:p>
            <a:endParaRPr lang="en-GB" dirty="0"/>
          </a:p>
          <a:p>
            <a:r>
              <a:rPr lang="en-GB" dirty="0"/>
              <a:t>Wrong or poor quality materials</a:t>
            </a:r>
          </a:p>
        </p:txBody>
      </p:sp>
    </p:spTree>
    <p:extLst>
      <p:ext uri="{BB962C8B-B14F-4D97-AF65-F5344CB8AC3E}">
        <p14:creationId xmlns:p14="http://schemas.microsoft.com/office/powerpoint/2010/main" val="3503473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Examples of common latent defects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Defective basement tanking allowing water penetration. </a:t>
            </a:r>
          </a:p>
          <a:p>
            <a:r>
              <a:rPr lang="en-GB" dirty="0"/>
              <a:t>Inadequate wind-posts or wall ties causing movement damage to walls. </a:t>
            </a:r>
          </a:p>
          <a:p>
            <a:r>
              <a:rPr lang="en-GB" dirty="0"/>
              <a:t>Under-strength concrete or misplaced reinforcement allowing movement damage to the structure. </a:t>
            </a:r>
          </a:p>
          <a:p>
            <a:r>
              <a:rPr lang="en-GB" dirty="0"/>
              <a:t>Inadequate foundations causing subsidence of the building. </a:t>
            </a:r>
          </a:p>
          <a:p>
            <a:endParaRPr lang="en-GB" dirty="0"/>
          </a:p>
          <a:p>
            <a:r>
              <a:rPr lang="en-GB" sz="1600" dirty="0"/>
              <a:t>Source: Designing Buildings Wiki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00527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3011" y="141703"/>
            <a:ext cx="5194127" cy="35969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369" y="4070236"/>
            <a:ext cx="3252493" cy="243936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95092" y="3954341"/>
            <a:ext cx="3638549" cy="2728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0715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Application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Generally taken out at the start of a project</a:t>
            </a:r>
          </a:p>
          <a:p>
            <a:r>
              <a:rPr lang="en-GB" dirty="0"/>
              <a:t>Will not need to be renewed </a:t>
            </a:r>
          </a:p>
          <a:p>
            <a:r>
              <a:rPr lang="en-GB" dirty="0"/>
              <a:t>Normally by the developer (transferable)</a:t>
            </a:r>
          </a:p>
          <a:p>
            <a:r>
              <a:rPr lang="en-GB" dirty="0"/>
              <a:t>Covers any party with an interest in a project</a:t>
            </a:r>
          </a:p>
          <a:p>
            <a:r>
              <a:rPr lang="en-GB" dirty="0"/>
              <a:t>Basic cover structure &amp; weatherproofing</a:t>
            </a:r>
          </a:p>
          <a:p>
            <a:pPr lvl="1"/>
            <a:r>
              <a:rPr lang="en-GB" dirty="0"/>
              <a:t>Can extend to M&amp;E services, loss of rent</a:t>
            </a:r>
          </a:p>
          <a:p>
            <a:r>
              <a:rPr lang="en-GB" dirty="0"/>
              <a:t>Compulsory in some EU countries (e.g. France)</a:t>
            </a:r>
          </a:p>
          <a:p>
            <a:r>
              <a:rPr lang="en-GB" dirty="0"/>
              <a:t>Largely for new build; can be purchased for completed buildings in some cases</a:t>
            </a:r>
          </a:p>
        </p:txBody>
      </p:sp>
    </p:spTree>
    <p:extLst>
      <p:ext uri="{BB962C8B-B14F-4D97-AF65-F5344CB8AC3E}">
        <p14:creationId xmlns:p14="http://schemas.microsoft.com/office/powerpoint/2010/main" val="33902048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Structural parts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GB" dirty="0"/>
              <a:t>Foundations, columns, beams</a:t>
            </a:r>
          </a:p>
          <a:p>
            <a:pPr>
              <a:lnSpc>
                <a:spcPct val="150000"/>
              </a:lnSpc>
            </a:pPr>
            <a:r>
              <a:rPr lang="en-GB" dirty="0"/>
              <a:t>External walls &amp; cladding</a:t>
            </a:r>
          </a:p>
          <a:p>
            <a:pPr>
              <a:lnSpc>
                <a:spcPct val="150000"/>
              </a:lnSpc>
            </a:pPr>
            <a:r>
              <a:rPr lang="en-GB" dirty="0"/>
              <a:t>External doors &amp; windows</a:t>
            </a:r>
          </a:p>
          <a:p>
            <a:pPr>
              <a:lnSpc>
                <a:spcPct val="150000"/>
              </a:lnSpc>
            </a:pPr>
            <a:r>
              <a:rPr lang="en-GB" dirty="0"/>
              <a:t>Stairs &amp; floors</a:t>
            </a:r>
          </a:p>
          <a:p>
            <a:pPr>
              <a:lnSpc>
                <a:spcPct val="150000"/>
              </a:lnSpc>
            </a:pPr>
            <a:r>
              <a:rPr lang="en-GB" dirty="0"/>
              <a:t>Roof structures</a:t>
            </a:r>
          </a:p>
          <a:p>
            <a:pPr>
              <a:lnSpc>
                <a:spcPct val="150000"/>
              </a:lnSpc>
            </a:pPr>
            <a:r>
              <a:rPr lang="en-GB" dirty="0"/>
              <a:t>Other external &amp; internal load bearing elements</a:t>
            </a:r>
          </a:p>
        </p:txBody>
      </p:sp>
    </p:spTree>
    <p:extLst>
      <p:ext uri="{BB962C8B-B14F-4D97-AF65-F5344CB8AC3E}">
        <p14:creationId xmlns:p14="http://schemas.microsoft.com/office/powerpoint/2010/main" val="41435907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Weatherproofing &amp; waterproofing cover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Weatherproofing will normally cover:</a:t>
            </a:r>
          </a:p>
          <a:p>
            <a:pPr lvl="1"/>
            <a:r>
              <a:rPr lang="en-GB" dirty="0"/>
              <a:t>Roof coverings</a:t>
            </a:r>
          </a:p>
          <a:p>
            <a:pPr lvl="1"/>
            <a:r>
              <a:rPr lang="en-GB" dirty="0"/>
              <a:t>Skylights</a:t>
            </a:r>
          </a:p>
          <a:p>
            <a:pPr lvl="1"/>
            <a:r>
              <a:rPr lang="en-GB" dirty="0"/>
              <a:t>External walls &amp; cladding</a:t>
            </a:r>
          </a:p>
          <a:p>
            <a:pPr lvl="1"/>
            <a:r>
              <a:rPr lang="en-GB" dirty="0"/>
              <a:t>External windows &amp; doors</a:t>
            </a:r>
          </a:p>
          <a:p>
            <a:pPr lvl="1"/>
            <a:r>
              <a:rPr lang="en-GB" dirty="0"/>
              <a:t>Ground floor slab</a:t>
            </a:r>
          </a:p>
          <a:p>
            <a:pPr lvl="1"/>
            <a:endParaRPr lang="en-GB" dirty="0"/>
          </a:p>
          <a:p>
            <a:r>
              <a:rPr lang="en-GB" dirty="0"/>
              <a:t>Waterproofing will normally cover:</a:t>
            </a:r>
          </a:p>
          <a:p>
            <a:pPr lvl="1"/>
            <a:r>
              <a:rPr lang="en-GB" dirty="0"/>
              <a:t>Elements that prevent entry of water below ground level</a:t>
            </a:r>
          </a:p>
        </p:txBody>
      </p:sp>
    </p:spTree>
    <p:extLst>
      <p:ext uri="{BB962C8B-B14F-4D97-AF65-F5344CB8AC3E}">
        <p14:creationId xmlns:p14="http://schemas.microsoft.com/office/powerpoint/2010/main" val="11309047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Exclusions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Non structural parts:</a:t>
            </a:r>
          </a:p>
          <a:p>
            <a:pPr lvl="1"/>
            <a:r>
              <a:rPr lang="en-GB" dirty="0"/>
              <a:t>Generally NOT included in cover</a:t>
            </a:r>
          </a:p>
          <a:p>
            <a:pPr lvl="1"/>
            <a:r>
              <a:rPr lang="en-GB" dirty="0"/>
              <a:t>Can be provided for M&amp;E services OR for damage from defects in non-structural parts (limited)</a:t>
            </a:r>
          </a:p>
          <a:p>
            <a:r>
              <a:rPr lang="en-GB" dirty="0"/>
              <a:t>Also:</a:t>
            </a:r>
          </a:p>
          <a:p>
            <a:pPr lvl="1"/>
            <a:r>
              <a:rPr lang="en-GB" dirty="0"/>
              <a:t>Work outstanding at practical completion</a:t>
            </a:r>
          </a:p>
          <a:p>
            <a:pPr lvl="1"/>
            <a:r>
              <a:rPr lang="en-GB" dirty="0"/>
              <a:t>Alternative use of the property</a:t>
            </a:r>
          </a:p>
          <a:p>
            <a:pPr lvl="1"/>
            <a:r>
              <a:rPr lang="en-GB" dirty="0"/>
              <a:t>Inherent defects discovered during defects liability / maintenance period</a:t>
            </a:r>
          </a:p>
          <a:p>
            <a:pPr lvl="1"/>
            <a:r>
              <a:rPr lang="en-GB" dirty="0"/>
              <a:t>Wear &amp; tear / general deterioration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84092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Advantages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No need to prove negligence</a:t>
            </a:r>
          </a:p>
          <a:p>
            <a:r>
              <a:rPr lang="en-GB" dirty="0"/>
              <a:t>Protects against developer / contractor insolvency</a:t>
            </a:r>
          </a:p>
          <a:p>
            <a:r>
              <a:rPr lang="en-GB" dirty="0"/>
              <a:t>Allows for easier future sale</a:t>
            </a:r>
          </a:p>
          <a:p>
            <a:r>
              <a:rPr lang="en-GB" dirty="0"/>
              <a:t>Cover is freely assignable</a:t>
            </a:r>
          </a:p>
          <a:p>
            <a:r>
              <a:rPr lang="en-GB" dirty="0"/>
              <a:t>No restrictions of number of assignments</a:t>
            </a:r>
          </a:p>
          <a:p>
            <a:r>
              <a:rPr lang="en-GB" dirty="0"/>
              <a:t>Cuts out time delays &amp; costs of legal proceedings</a:t>
            </a:r>
          </a:p>
          <a:p>
            <a:r>
              <a:rPr lang="en-GB" dirty="0"/>
              <a:t>Enables repairs to be carried out immediately</a:t>
            </a:r>
          </a:p>
          <a:p>
            <a:r>
              <a:rPr lang="en-GB" dirty="0"/>
              <a:t>Can be amended to suit specific requirements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57213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Disadvantages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Adds to construction costs (1-3%)</a:t>
            </a:r>
          </a:p>
          <a:p>
            <a:r>
              <a:rPr lang="en-GB" dirty="0"/>
              <a:t>Defects not resulting in physical damage are not covered</a:t>
            </a:r>
          </a:p>
          <a:p>
            <a:r>
              <a:rPr lang="en-GB" dirty="0"/>
              <a:t>Often total exclusion for consequential / economic losses</a:t>
            </a:r>
          </a:p>
          <a:p>
            <a:r>
              <a:rPr lang="en-GB" dirty="0"/>
              <a:t>Policy limited to maximum sum insured</a:t>
            </a:r>
          </a:p>
          <a:p>
            <a:r>
              <a:rPr lang="en-GB" dirty="0"/>
              <a:t>Claims will be subject to an excess</a:t>
            </a:r>
          </a:p>
          <a:p>
            <a:r>
              <a:rPr lang="en-GB" dirty="0"/>
              <a:t>Penalise for under-insurance</a:t>
            </a:r>
          </a:p>
          <a:p>
            <a:r>
              <a:rPr lang="en-GB" dirty="0"/>
              <a:t>Available largely for new build</a:t>
            </a:r>
          </a:p>
        </p:txBody>
      </p:sp>
    </p:spTree>
    <p:extLst>
      <p:ext uri="{BB962C8B-B14F-4D97-AF65-F5344CB8AC3E}">
        <p14:creationId xmlns:p14="http://schemas.microsoft.com/office/powerpoint/2010/main" val="8906016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Technical auditor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Technical audits required as part of cover</a:t>
            </a:r>
          </a:p>
          <a:p>
            <a:r>
              <a:rPr lang="en-GB" dirty="0"/>
              <a:t>Monitors progress during design &amp; construction phases for insurer</a:t>
            </a:r>
          </a:p>
          <a:p>
            <a:r>
              <a:rPr lang="en-GB" dirty="0"/>
              <a:t>Report to insurer</a:t>
            </a:r>
          </a:p>
          <a:p>
            <a:r>
              <a:rPr lang="en-GB" dirty="0"/>
              <a:t>Aim: to ensure project adheres to building standards</a:t>
            </a:r>
          </a:p>
          <a:p>
            <a:r>
              <a:rPr lang="en-GB" dirty="0"/>
              <a:t>Can identify issues early</a:t>
            </a:r>
          </a:p>
          <a:p>
            <a:r>
              <a:rPr lang="en-GB" dirty="0"/>
              <a:t>Therefore resolve these quickly without excessive cost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902245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577" y="2901318"/>
            <a:ext cx="6589199" cy="1280890"/>
          </a:xfrm>
        </p:spPr>
        <p:txBody>
          <a:bodyPr/>
          <a:lstStyle/>
          <a:p>
            <a:r>
              <a:rPr lang="en-GB" dirty="0"/>
              <a:t>Replacement for Collateral Warranties?</a:t>
            </a:r>
          </a:p>
        </p:txBody>
      </p:sp>
    </p:spTree>
    <p:extLst>
      <p:ext uri="{BB962C8B-B14F-4D97-AF65-F5344CB8AC3E}">
        <p14:creationId xmlns:p14="http://schemas.microsoft.com/office/powerpoint/2010/main" val="19204024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LDI vs Collateral Warranties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Contract which includes third parties not necessarily in the main project contract</a:t>
            </a:r>
          </a:p>
          <a:p>
            <a:r>
              <a:rPr lang="en-GB" dirty="0"/>
              <a:t>Provides for duty of care to a third party involved within the project</a:t>
            </a:r>
          </a:p>
          <a:p>
            <a:r>
              <a:rPr lang="en-GB" dirty="0"/>
              <a:t>E.g. an architect owing a duty of care to the occupier of a new office development should a defect arise</a:t>
            </a:r>
          </a:p>
          <a:p>
            <a:pPr lvl="1"/>
            <a:r>
              <a:rPr lang="en-GB" dirty="0"/>
              <a:t>Right to recover damages from the professional responsible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578504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Drawbacks of collateral warranties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Contain limitations / exclusions of liability</a:t>
            </a:r>
          </a:p>
          <a:p>
            <a:r>
              <a:rPr lang="en-GB" dirty="0"/>
              <a:t>Proof of breach of obligations needed</a:t>
            </a:r>
          </a:p>
          <a:p>
            <a:r>
              <a:rPr lang="en-GB" dirty="0"/>
              <a:t>One project could have large number of documents</a:t>
            </a:r>
          </a:p>
          <a:p>
            <a:r>
              <a:rPr lang="en-GB" dirty="0"/>
              <a:t>Insolvency = lack of ability to claim</a:t>
            </a:r>
          </a:p>
          <a:p>
            <a:endParaRPr lang="en-GB" dirty="0"/>
          </a:p>
          <a:p>
            <a:r>
              <a:rPr lang="en-GB" dirty="0"/>
              <a:t>Are LDI policies therefore better?</a:t>
            </a:r>
          </a:p>
        </p:txBody>
      </p:sp>
    </p:spTree>
    <p:extLst>
      <p:ext uri="{BB962C8B-B14F-4D97-AF65-F5344CB8AC3E}">
        <p14:creationId xmlns:p14="http://schemas.microsoft.com/office/powerpoint/2010/main" val="42112342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Case study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599"/>
            <a:ext cx="6591985" cy="4298373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Contractor suing a piling specialist for major defects on a wine warehouse in South West England</a:t>
            </a:r>
          </a:p>
          <a:p>
            <a:r>
              <a:rPr lang="en-GB" dirty="0"/>
              <a:t>Warehouse built in 2008, 860,000 </a:t>
            </a:r>
            <a:r>
              <a:rPr lang="en-GB" dirty="0" err="1"/>
              <a:t>sq</a:t>
            </a:r>
            <a:r>
              <a:rPr lang="en-GB" dirty="0"/>
              <a:t> </a:t>
            </a:r>
            <a:r>
              <a:rPr lang="en-GB" dirty="0" err="1"/>
              <a:t>ft</a:t>
            </a:r>
            <a:r>
              <a:rPr lang="en-GB" dirty="0"/>
              <a:t> facility</a:t>
            </a:r>
          </a:p>
          <a:p>
            <a:r>
              <a:rPr lang="en-GB" dirty="0"/>
              <a:t>March 2009 – cracks identified in concrete floor slab</a:t>
            </a:r>
          </a:p>
          <a:p>
            <a:r>
              <a:rPr lang="en-GB" dirty="0"/>
              <a:t>January 2010 – differences in floor level of 48mm</a:t>
            </a:r>
          </a:p>
          <a:p>
            <a:r>
              <a:rPr lang="en-GB" dirty="0"/>
              <a:t>Investigation found that number of piles had not been driven deep enough</a:t>
            </a:r>
          </a:p>
          <a:p>
            <a:r>
              <a:rPr lang="en-GB" dirty="0"/>
              <a:t>~120 weeks to undertake significant remedial work</a:t>
            </a:r>
          </a:p>
          <a:p>
            <a:r>
              <a:rPr lang="en-GB" dirty="0"/>
              <a:t>Contractors spend to investigate ~£2m</a:t>
            </a:r>
          </a:p>
          <a:p>
            <a:r>
              <a:rPr lang="en-GB" dirty="0"/>
              <a:t>Occupier may need to relocate from warehouse</a:t>
            </a:r>
          </a:p>
          <a:p>
            <a:r>
              <a:rPr lang="en-GB" dirty="0"/>
              <a:t>Costs for rectifying could be more than £40m</a:t>
            </a:r>
          </a:p>
          <a:p>
            <a:r>
              <a:rPr lang="en-GB" dirty="0">
                <a:hlinkClick r:id="rId2"/>
              </a:rPr>
              <a:t>http://www.pi-propertyinsurance.co.uk/NewsDetails.aspx?hid=6&amp;nid=111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808604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Useful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796340" cy="3777622"/>
          </a:xfrm>
        </p:spPr>
        <p:txBody>
          <a:bodyPr/>
          <a:lstStyle/>
          <a:p>
            <a:r>
              <a:rPr lang="en-GB" dirty="0" err="1"/>
              <a:t>Lexology</a:t>
            </a:r>
            <a:r>
              <a:rPr lang="en-GB" dirty="0"/>
              <a:t> (</a:t>
            </a:r>
            <a:r>
              <a:rPr lang="en-GB" dirty="0">
                <a:hlinkClick r:id="rId2"/>
              </a:rPr>
              <a:t>www.lexology.com</a:t>
            </a:r>
            <a:r>
              <a:rPr lang="en-GB" dirty="0"/>
              <a:t>)</a:t>
            </a:r>
          </a:p>
          <a:p>
            <a:r>
              <a:rPr lang="en-GB" dirty="0"/>
              <a:t>Designing Buildings Wiki (</a:t>
            </a:r>
            <a:r>
              <a:rPr lang="en-GB" dirty="0">
                <a:hlinkClick r:id="rId3"/>
              </a:rPr>
              <a:t>www.designingbuildings.co.uk</a:t>
            </a:r>
            <a:r>
              <a:rPr lang="en-GB" dirty="0"/>
              <a:t>)</a:t>
            </a:r>
          </a:p>
          <a:p>
            <a:r>
              <a:rPr lang="en-GB" dirty="0"/>
              <a:t>Building Magazine online (</a:t>
            </a:r>
            <a:r>
              <a:rPr lang="en-GB" dirty="0">
                <a:hlinkClick r:id="rId4"/>
              </a:rPr>
              <a:t>www.building.co.uk</a:t>
            </a:r>
            <a:r>
              <a:rPr lang="en-GB" dirty="0"/>
              <a:t>)  </a:t>
            </a:r>
          </a:p>
          <a:p>
            <a:r>
              <a:rPr lang="en-GB" dirty="0"/>
              <a:t>Out-Law (</a:t>
            </a:r>
            <a:r>
              <a:rPr lang="en-GB" dirty="0">
                <a:hlinkClick r:id="rId5"/>
              </a:rPr>
              <a:t>www.out-law.com</a:t>
            </a:r>
            <a:r>
              <a:rPr lang="en-GB" dirty="0"/>
              <a:t>) </a:t>
            </a:r>
          </a:p>
          <a:p>
            <a:r>
              <a:rPr lang="en-GB" dirty="0" err="1"/>
              <a:t>Isurv</a:t>
            </a:r>
            <a:r>
              <a:rPr lang="en-GB" dirty="0"/>
              <a:t> (</a:t>
            </a:r>
            <a:r>
              <a:rPr lang="en-GB" dirty="0">
                <a:hlinkClick r:id="rId6"/>
              </a:rPr>
              <a:t>www.isurv.com</a:t>
            </a:r>
            <a:r>
              <a:rPr lang="en-GB" dirty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6798082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NHBC warranties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Lara Hopkinson</a:t>
            </a:r>
          </a:p>
        </p:txBody>
      </p:sp>
    </p:spTree>
    <p:extLst>
      <p:ext uri="{BB962C8B-B14F-4D97-AF65-F5344CB8AC3E}">
        <p14:creationId xmlns:p14="http://schemas.microsoft.com/office/powerpoint/2010/main" val="13292920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4059382"/>
          </a:xfrm>
        </p:spPr>
        <p:txBody>
          <a:bodyPr/>
          <a:lstStyle/>
          <a:p>
            <a:r>
              <a:rPr lang="en-GB" dirty="0"/>
              <a:t>Background</a:t>
            </a:r>
          </a:p>
          <a:p>
            <a:r>
              <a:rPr lang="en-GB" dirty="0"/>
              <a:t>Details on </a:t>
            </a:r>
            <a:r>
              <a:rPr lang="en-GB" dirty="0" err="1"/>
              <a:t>Buildmark</a:t>
            </a:r>
            <a:endParaRPr lang="en-GB" dirty="0"/>
          </a:p>
          <a:p>
            <a:pPr lvl="1"/>
            <a:r>
              <a:rPr lang="en-GB" dirty="0"/>
              <a:t>Relating to the first 2 years</a:t>
            </a:r>
          </a:p>
          <a:p>
            <a:pPr lvl="1"/>
            <a:r>
              <a:rPr lang="en-GB" dirty="0"/>
              <a:t>Relating to years 3 onwards</a:t>
            </a:r>
          </a:p>
          <a:p>
            <a:r>
              <a:rPr lang="en-GB" dirty="0"/>
              <a:t>Minimum claim values</a:t>
            </a:r>
          </a:p>
          <a:p>
            <a:r>
              <a:rPr lang="en-GB" dirty="0"/>
              <a:t>Shared ownership schemes</a:t>
            </a:r>
          </a:p>
          <a:p>
            <a:r>
              <a:rPr lang="en-GB" dirty="0"/>
              <a:t>Extra requirements for Building Regulations</a:t>
            </a:r>
          </a:p>
          <a:p>
            <a:r>
              <a:rPr lang="en-GB" dirty="0"/>
              <a:t>Extra requirements for contamination</a:t>
            </a:r>
          </a:p>
          <a:p>
            <a:r>
              <a:rPr lang="en-GB" dirty="0"/>
              <a:t>Limits of payments</a:t>
            </a:r>
          </a:p>
          <a:p>
            <a:r>
              <a:rPr lang="en-GB" dirty="0"/>
              <a:t>CML Certificate</a:t>
            </a:r>
          </a:p>
        </p:txBody>
      </p:sp>
    </p:spTree>
    <p:extLst>
      <p:ext uri="{BB962C8B-B14F-4D97-AF65-F5344CB8AC3E}">
        <p14:creationId xmlns:p14="http://schemas.microsoft.com/office/powerpoint/2010/main" val="266942936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955592" y="1309909"/>
            <a:ext cx="6589199" cy="3979064"/>
          </a:xfrm>
        </p:spPr>
        <p:txBody>
          <a:bodyPr>
            <a:normAutofit fontScale="90000"/>
          </a:bodyPr>
          <a:lstStyle/>
          <a:p>
            <a:r>
              <a:rPr lang="en-GB" dirty="0"/>
              <a:t>Are you already aware of </a:t>
            </a:r>
            <a:r>
              <a:rPr lang="en-GB" dirty="0" err="1"/>
              <a:t>Buildmark</a:t>
            </a:r>
            <a:r>
              <a:rPr lang="en-GB" dirty="0"/>
              <a:t>?</a:t>
            </a:r>
            <a:br>
              <a:rPr lang="en-GB" dirty="0"/>
            </a:br>
            <a:br>
              <a:rPr lang="en-GB" dirty="0"/>
            </a:br>
            <a:r>
              <a:rPr lang="en-GB" dirty="0"/>
              <a:t>If so, what do you know?</a:t>
            </a:r>
            <a:br>
              <a:rPr lang="en-GB" dirty="0"/>
            </a:br>
            <a:br>
              <a:rPr lang="en-GB" dirty="0"/>
            </a:br>
            <a:r>
              <a:rPr lang="en-GB" dirty="0"/>
              <a:t>What are your personal experiences?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71085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Background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Buildmark</a:t>
            </a:r>
            <a:r>
              <a:rPr lang="en-GB" dirty="0"/>
              <a:t> – 10-yr warranty for new dwellings / commercial premises</a:t>
            </a:r>
          </a:p>
          <a:p>
            <a:r>
              <a:rPr lang="en-GB" dirty="0"/>
              <a:t>Around 80% of new homes built are covered</a:t>
            </a:r>
          </a:p>
          <a:p>
            <a:r>
              <a:rPr lang="en-GB" dirty="0"/>
              <a:t>NHBC also provide building control services</a:t>
            </a:r>
          </a:p>
          <a:p>
            <a:r>
              <a:rPr lang="en-GB" dirty="0"/>
              <a:t>Builders &amp; developers must adhere to NHBC technical standards </a:t>
            </a:r>
            <a:r>
              <a:rPr lang="en-GB" u="sng" dirty="0"/>
              <a:t>as well as </a:t>
            </a:r>
            <a:r>
              <a:rPr lang="en-GB" dirty="0"/>
              <a:t>building regulations</a:t>
            </a:r>
          </a:p>
          <a:p>
            <a:r>
              <a:rPr lang="en-GB" dirty="0"/>
              <a:t>NHBC inspectors will visit building works at key stages to check compliance</a:t>
            </a:r>
          </a:p>
          <a:p>
            <a:pPr lvl="1"/>
            <a:r>
              <a:rPr lang="en-GB" dirty="0"/>
              <a:t>Foundations, drainage, superstructure, pre-plaster, pre-handover</a:t>
            </a:r>
          </a:p>
        </p:txBody>
      </p:sp>
    </p:spTree>
    <p:extLst>
      <p:ext uri="{BB962C8B-B14F-4D97-AF65-F5344CB8AC3E}">
        <p14:creationId xmlns:p14="http://schemas.microsoft.com/office/powerpoint/2010/main" val="11514140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Buildmark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Split into 2 parts:</a:t>
            </a:r>
          </a:p>
          <a:p>
            <a:endParaRPr lang="en-GB" dirty="0"/>
          </a:p>
          <a:p>
            <a:pPr lvl="1">
              <a:buFont typeface="+mj-lt"/>
              <a:buAutoNum type="arabicPeriod"/>
            </a:pPr>
            <a:r>
              <a:rPr lang="en-GB" dirty="0"/>
              <a:t>First 2 years</a:t>
            </a:r>
          </a:p>
          <a:p>
            <a:pPr lvl="1">
              <a:buFont typeface="+mj-lt"/>
              <a:buAutoNum type="arabicPeriod"/>
            </a:pPr>
            <a:r>
              <a:rPr lang="en-GB" dirty="0"/>
              <a:t>Year 3 – 10</a:t>
            </a:r>
          </a:p>
          <a:p>
            <a:pPr lvl="1">
              <a:buFont typeface="+mj-lt"/>
              <a:buAutoNum type="arabicPeriod"/>
            </a:pPr>
            <a:endParaRPr lang="en-GB" dirty="0"/>
          </a:p>
          <a:p>
            <a:r>
              <a:rPr lang="en-GB" dirty="0"/>
              <a:t>Pre-completion insolvency cover</a:t>
            </a:r>
          </a:p>
          <a:p>
            <a:r>
              <a:rPr lang="en-GB" dirty="0"/>
              <a:t>Build standards</a:t>
            </a:r>
          </a:p>
          <a:p>
            <a:r>
              <a:rPr lang="en-GB" dirty="0"/>
              <a:t>Resolution service</a:t>
            </a:r>
          </a:p>
        </p:txBody>
      </p:sp>
    </p:spTree>
    <p:extLst>
      <p:ext uri="{BB962C8B-B14F-4D97-AF65-F5344CB8AC3E}">
        <p14:creationId xmlns:p14="http://schemas.microsoft.com/office/powerpoint/2010/main" val="12916033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During the first 2 years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4225636"/>
          </a:xfrm>
        </p:spPr>
        <p:txBody>
          <a:bodyPr/>
          <a:lstStyle/>
          <a:p>
            <a:r>
              <a:rPr lang="en-GB" dirty="0"/>
              <a:t>Builder warranty &amp; NHBC guarantee</a:t>
            </a:r>
          </a:p>
          <a:p>
            <a:r>
              <a:rPr lang="en-GB" dirty="0"/>
              <a:t>Builder is responsible for correcting any damage</a:t>
            </a:r>
          </a:p>
          <a:p>
            <a:pPr lvl="1"/>
            <a:r>
              <a:rPr lang="en-GB" dirty="0"/>
              <a:t>Within a reasonable time at their own expense</a:t>
            </a:r>
          </a:p>
          <a:p>
            <a:pPr lvl="1"/>
            <a:r>
              <a:rPr lang="en-GB" dirty="0"/>
              <a:t>Cover any relevant costs for removal, storage or alternative accommodation</a:t>
            </a:r>
          </a:p>
          <a:p>
            <a:r>
              <a:rPr lang="en-GB" dirty="0"/>
              <a:t>The builder is NOT liable for:</a:t>
            </a:r>
          </a:p>
          <a:p>
            <a:pPr lvl="1"/>
            <a:r>
              <a:rPr lang="en-GB" dirty="0"/>
              <a:t>Wear &amp; tear, neglect, failure to maintain</a:t>
            </a:r>
          </a:p>
          <a:p>
            <a:pPr lvl="1"/>
            <a:r>
              <a:rPr lang="en-GB" dirty="0"/>
              <a:t>Damp, condensation &amp; shrinkage</a:t>
            </a:r>
          </a:p>
          <a:p>
            <a:pPr lvl="1"/>
            <a:r>
              <a:rPr lang="en-GB" dirty="0"/>
              <a:t>Storms, severe weather conditions, flooding</a:t>
            </a:r>
          </a:p>
          <a:p>
            <a:pPr lvl="1"/>
            <a:r>
              <a:rPr lang="en-GB" dirty="0"/>
              <a:t>Fire &amp; smoke</a:t>
            </a:r>
          </a:p>
          <a:p>
            <a:pPr lvl="1"/>
            <a:r>
              <a:rPr lang="en-GB" dirty="0"/>
              <a:t>Anything done to the home after completion date</a:t>
            </a:r>
          </a:p>
        </p:txBody>
      </p:sp>
    </p:spTree>
    <p:extLst>
      <p:ext uri="{BB962C8B-B14F-4D97-AF65-F5344CB8AC3E}">
        <p14:creationId xmlns:p14="http://schemas.microsoft.com/office/powerpoint/2010/main" val="42794148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Years 3 onwards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NHBC provide insurance to cover costs of rectifying physical damage:</a:t>
            </a:r>
          </a:p>
          <a:p>
            <a:pPr lvl="1"/>
            <a:r>
              <a:rPr lang="en-GB" dirty="0"/>
              <a:t>Foundations, walls, external cladding, curtain walling, external render &amp; external vertical tile hanging, roofs, ceilings, balconies, load-bearing parts of floors, flues, chimneys and access steps to the main structure</a:t>
            </a:r>
          </a:p>
          <a:p>
            <a:pPr lvl="1"/>
            <a:r>
              <a:rPr lang="en-GB" dirty="0"/>
              <a:t>Staircases, floor decking and screeds inside the main structure</a:t>
            </a:r>
          </a:p>
          <a:p>
            <a:pPr lvl="1"/>
            <a:r>
              <a:rPr lang="en-GB" dirty="0"/>
              <a:t>Retaining walls (if necessary)</a:t>
            </a:r>
          </a:p>
          <a:p>
            <a:pPr lvl="1"/>
            <a:r>
              <a:rPr lang="en-GB" dirty="0"/>
              <a:t>Double- or triple-glazing panes for outside windows &amp; doors</a:t>
            </a:r>
          </a:p>
          <a:p>
            <a:pPr lvl="1"/>
            <a:r>
              <a:rPr lang="en-GB" dirty="0"/>
              <a:t>Below-ground drainage</a:t>
            </a:r>
          </a:p>
        </p:txBody>
      </p:sp>
    </p:spTree>
    <p:extLst>
      <p:ext uri="{BB962C8B-B14F-4D97-AF65-F5344CB8AC3E}">
        <p14:creationId xmlns:p14="http://schemas.microsoft.com/office/powerpoint/2010/main" val="265315369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Minimum claim values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Up to 2 years:</a:t>
            </a:r>
          </a:p>
          <a:p>
            <a:pPr lvl="1"/>
            <a:r>
              <a:rPr lang="en-GB" dirty="0"/>
              <a:t>No excess or minimum claim value</a:t>
            </a:r>
          </a:p>
          <a:p>
            <a:pPr lvl="1"/>
            <a:endParaRPr lang="en-GB" dirty="0"/>
          </a:p>
          <a:p>
            <a:r>
              <a:rPr lang="en-GB" dirty="0"/>
              <a:t>3 years and over:</a:t>
            </a:r>
          </a:p>
          <a:p>
            <a:pPr lvl="1"/>
            <a:r>
              <a:rPr lang="en-GB" dirty="0"/>
              <a:t>Minimum claim value rather than excess</a:t>
            </a:r>
          </a:p>
          <a:p>
            <a:pPr lvl="1"/>
            <a:r>
              <a:rPr lang="en-GB" dirty="0"/>
              <a:t>Policy will pay if costs are over the minimum value</a:t>
            </a:r>
          </a:p>
          <a:p>
            <a:pPr lvl="1"/>
            <a:r>
              <a:rPr lang="en-GB" dirty="0"/>
              <a:t>Minimum values depend on year of build</a:t>
            </a:r>
          </a:p>
        </p:txBody>
      </p:sp>
    </p:spTree>
    <p:extLst>
      <p:ext uri="{BB962C8B-B14F-4D97-AF65-F5344CB8AC3E}">
        <p14:creationId xmlns:p14="http://schemas.microsoft.com/office/powerpoint/2010/main" val="33008311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Shared ownership schemes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/>
              <a:t>Buildmark</a:t>
            </a:r>
            <a:r>
              <a:rPr lang="en-GB" dirty="0"/>
              <a:t> Choice</a:t>
            </a:r>
          </a:p>
          <a:p>
            <a:pPr lvl="1"/>
            <a:r>
              <a:rPr lang="en-GB" dirty="0"/>
              <a:t>Cover is similar for standard domestic properties</a:t>
            </a:r>
          </a:p>
          <a:p>
            <a:pPr lvl="1"/>
            <a:r>
              <a:rPr lang="en-GB" dirty="0"/>
              <a:t>I.e. first 2 years – builder / contractor responsible for fixing damage that occurs</a:t>
            </a:r>
          </a:p>
          <a:p>
            <a:pPr lvl="1"/>
            <a:r>
              <a:rPr lang="en-GB" dirty="0"/>
              <a:t>Years 3 onwards – insurance to put right physical damage in specified parts</a:t>
            </a:r>
          </a:p>
          <a:p>
            <a:pPr lvl="1"/>
            <a:r>
              <a:rPr lang="en-GB" dirty="0"/>
              <a:t>Can be for 10 or 12 years</a:t>
            </a:r>
          </a:p>
          <a:p>
            <a:pPr lvl="1"/>
            <a:r>
              <a:rPr lang="en-GB" dirty="0"/>
              <a:t>Excess may be payable on this part of the policy</a:t>
            </a:r>
          </a:p>
        </p:txBody>
      </p:sp>
    </p:spTree>
    <p:extLst>
      <p:ext uri="{BB962C8B-B14F-4D97-AF65-F5344CB8AC3E}">
        <p14:creationId xmlns:p14="http://schemas.microsoft.com/office/powerpoint/2010/main" val="249631617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Extra insurance for Building Regulations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Covers the following aspects of Building Regulations:</a:t>
            </a:r>
          </a:p>
          <a:p>
            <a:pPr lvl="1"/>
            <a:r>
              <a:rPr lang="en-GB" dirty="0"/>
              <a:t>Part A – Structure</a:t>
            </a:r>
          </a:p>
          <a:p>
            <a:pPr lvl="1"/>
            <a:r>
              <a:rPr lang="en-GB" dirty="0"/>
              <a:t>Part B – Fire safety</a:t>
            </a:r>
          </a:p>
          <a:p>
            <a:pPr lvl="1"/>
            <a:r>
              <a:rPr lang="en-GB" dirty="0"/>
              <a:t>Part C – Site preparation &amp; resistance to contaminants &amp; moisture</a:t>
            </a:r>
          </a:p>
          <a:p>
            <a:pPr lvl="1"/>
            <a:r>
              <a:rPr lang="en-GB" dirty="0"/>
              <a:t>Part J – Combustion appliances &amp; fuel storage systems</a:t>
            </a:r>
          </a:p>
          <a:p>
            <a:pPr lvl="1"/>
            <a:r>
              <a:rPr lang="en-GB" dirty="0"/>
              <a:t>Part K – Protection from falling, collision &amp; impact</a:t>
            </a:r>
          </a:p>
          <a:p>
            <a:pPr lvl="1"/>
            <a:r>
              <a:rPr lang="en-GB" dirty="0"/>
              <a:t>Part N – Glazing (Wales only)</a:t>
            </a:r>
          </a:p>
        </p:txBody>
      </p:sp>
    </p:spTree>
    <p:extLst>
      <p:ext uri="{BB962C8B-B14F-4D97-AF65-F5344CB8AC3E}">
        <p14:creationId xmlns:p14="http://schemas.microsoft.com/office/powerpoint/2010/main" val="211044786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Extra insurance for contamination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Protects if a statutory notice is received / could be issued due to condition of the land</a:t>
            </a:r>
          </a:p>
          <a:p>
            <a:r>
              <a:rPr lang="en-GB" dirty="0"/>
              <a:t>NHBC will take responsibility for:</a:t>
            </a:r>
          </a:p>
          <a:p>
            <a:pPr lvl="1"/>
            <a:r>
              <a:rPr lang="en-GB" dirty="0"/>
              <a:t>Work to treat, isolate or remove contamination</a:t>
            </a:r>
          </a:p>
          <a:p>
            <a:pPr lvl="1"/>
            <a:r>
              <a:rPr lang="en-GB" dirty="0"/>
              <a:t>Prevents the issue of a statutory notice</a:t>
            </a:r>
          </a:p>
          <a:p>
            <a:pPr lvl="1"/>
            <a:r>
              <a:rPr lang="en-GB" dirty="0"/>
              <a:t>Or will provide payment</a:t>
            </a:r>
          </a:p>
          <a:p>
            <a:pPr lvl="1"/>
            <a:r>
              <a:rPr lang="en-GB" dirty="0"/>
              <a:t>Will also cover costs of removal, storage &amp; alternative accommodation</a:t>
            </a:r>
          </a:p>
        </p:txBody>
      </p:sp>
    </p:spTree>
    <p:extLst>
      <p:ext uri="{BB962C8B-B14F-4D97-AF65-F5344CB8AC3E}">
        <p14:creationId xmlns:p14="http://schemas.microsoft.com/office/powerpoint/2010/main" val="123091107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03637" y="579087"/>
            <a:ext cx="6589199" cy="792517"/>
          </a:xfrm>
        </p:spPr>
        <p:txBody>
          <a:bodyPr/>
          <a:lstStyle/>
          <a:p>
            <a:r>
              <a:rPr lang="en-GB" dirty="0"/>
              <a:t>Limits of payments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449" y="1433946"/>
            <a:ext cx="8396034" cy="53131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53169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 comparison:</a:t>
            </a:r>
            <a:br>
              <a:rPr lang="en-GB" dirty="0"/>
            </a:br>
            <a:r>
              <a:rPr lang="en-GB" dirty="0"/>
              <a:t>CML certificate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Council of Mortgage Lenders (CML) Professional Consultant’s Certificate</a:t>
            </a:r>
          </a:p>
          <a:p>
            <a:r>
              <a:rPr lang="en-GB" dirty="0"/>
              <a:t>Not an insurance policy</a:t>
            </a:r>
          </a:p>
          <a:p>
            <a:r>
              <a:rPr lang="en-GB" dirty="0"/>
              <a:t>Provides cover for the professional in relation to certification</a:t>
            </a:r>
          </a:p>
          <a:p>
            <a:r>
              <a:rPr lang="en-GB" dirty="0"/>
              <a:t>Applies where builders are not registered under a scheme OR it is considered unsuitable by a warranty provider</a:t>
            </a:r>
          </a:p>
          <a:p>
            <a:r>
              <a:rPr lang="en-GB" dirty="0"/>
              <a:t>The owner can recover costs for defects, consequential losses, damages (personal injury &amp; to 3</a:t>
            </a:r>
            <a:r>
              <a:rPr lang="en-GB" baseline="30000" dirty="0"/>
              <a:t>rd</a:t>
            </a:r>
            <a:r>
              <a:rPr lang="en-GB" dirty="0"/>
              <a:t> party property)</a:t>
            </a:r>
          </a:p>
        </p:txBody>
      </p:sp>
    </p:spTree>
    <p:extLst>
      <p:ext uri="{BB962C8B-B14F-4D97-AF65-F5344CB8AC3E}">
        <p14:creationId xmlns:p14="http://schemas.microsoft.com/office/powerpoint/2010/main" val="343214475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Useful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NHBC (</a:t>
            </a:r>
            <a:r>
              <a:rPr lang="en-GB" dirty="0">
                <a:hlinkClick r:id="rId2"/>
              </a:rPr>
              <a:t>www.nhbc.co.uk</a:t>
            </a:r>
            <a:r>
              <a:rPr lang="en-GB" dirty="0"/>
              <a:t>) </a:t>
            </a:r>
          </a:p>
          <a:p>
            <a:r>
              <a:rPr lang="en-GB" dirty="0"/>
              <a:t>Find Law (</a:t>
            </a:r>
            <a:r>
              <a:rPr lang="en-GB" dirty="0">
                <a:hlinkClick r:id="rId3"/>
              </a:rPr>
              <a:t>www.findlaw.co.uk</a:t>
            </a:r>
            <a:r>
              <a:rPr lang="en-GB" dirty="0"/>
              <a:t>)</a:t>
            </a:r>
          </a:p>
          <a:p>
            <a:r>
              <a:rPr lang="en-GB" dirty="0"/>
              <a:t>Construction Industry Council (</a:t>
            </a:r>
            <a:r>
              <a:rPr lang="en-GB" dirty="0">
                <a:hlinkClick r:id="rId4"/>
              </a:rPr>
              <a:t>www.cic.org.uk</a:t>
            </a:r>
            <a:r>
              <a:rPr lang="en-GB" dirty="0"/>
              <a:t>)  </a:t>
            </a:r>
          </a:p>
        </p:txBody>
      </p:sp>
    </p:spTree>
    <p:extLst>
      <p:ext uri="{BB962C8B-B14F-4D97-AF65-F5344CB8AC3E}">
        <p14:creationId xmlns:p14="http://schemas.microsoft.com/office/powerpoint/2010/main" val="2224937948"/>
      </p:ext>
    </p:extLst>
  </p:cSld>
  <p:clrMapOvr>
    <a:masterClrMapping/>
  </p:clrMapOvr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1CACE3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407</TotalTime>
  <Words>1432</Words>
  <Application>Microsoft Office PowerPoint</Application>
  <PresentationFormat>On-screen Show (4:3)</PresentationFormat>
  <Paragraphs>220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8" baseType="lpstr">
      <vt:lpstr>Arial</vt:lpstr>
      <vt:lpstr>Century Gothic</vt:lpstr>
      <vt:lpstr>Wingdings 3</vt:lpstr>
      <vt:lpstr>Wisp</vt:lpstr>
      <vt:lpstr>Property law and practice</vt:lpstr>
      <vt:lpstr>Topic for this week</vt:lpstr>
      <vt:lpstr>Questions for you</vt:lpstr>
      <vt:lpstr>Definition</vt:lpstr>
      <vt:lpstr>Brief history</vt:lpstr>
      <vt:lpstr>How defects can arise</vt:lpstr>
      <vt:lpstr>Examples of common latent defects</vt:lpstr>
      <vt:lpstr>PowerPoint Presentation</vt:lpstr>
      <vt:lpstr>Application </vt:lpstr>
      <vt:lpstr>Structural parts</vt:lpstr>
      <vt:lpstr>Weatherproofing &amp; waterproofing cover</vt:lpstr>
      <vt:lpstr>Exclusions </vt:lpstr>
      <vt:lpstr>Advantages</vt:lpstr>
      <vt:lpstr>Disadvantages </vt:lpstr>
      <vt:lpstr>Technical auditor</vt:lpstr>
      <vt:lpstr>Replacement for Collateral Warranties?</vt:lpstr>
      <vt:lpstr>LDI vs Collateral Warranties</vt:lpstr>
      <vt:lpstr>Drawbacks of collateral warranties</vt:lpstr>
      <vt:lpstr>Case study</vt:lpstr>
      <vt:lpstr>Useful information</vt:lpstr>
      <vt:lpstr>NHBC warranties</vt:lpstr>
      <vt:lpstr>Aims </vt:lpstr>
      <vt:lpstr>Are you already aware of Buildmark?  If so, what do you know?  What are your personal experiences? </vt:lpstr>
      <vt:lpstr>Background</vt:lpstr>
      <vt:lpstr>Buildmark</vt:lpstr>
      <vt:lpstr>During the first 2 years</vt:lpstr>
      <vt:lpstr>Years 3 onwards </vt:lpstr>
      <vt:lpstr>Minimum claim values</vt:lpstr>
      <vt:lpstr>Shared ownership schemes</vt:lpstr>
      <vt:lpstr>Extra insurance for Building Regulations</vt:lpstr>
      <vt:lpstr>Extra insurance for contamination</vt:lpstr>
      <vt:lpstr>Limits of payments</vt:lpstr>
      <vt:lpstr>In comparison: CML certificate</vt:lpstr>
      <vt:lpstr>Useful information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Latent Defects Insurance</dc:title>
  <dc:creator>Lara Hopkinson</dc:creator>
  <cp:lastModifiedBy>Owner</cp:lastModifiedBy>
  <cp:revision>13</cp:revision>
  <dcterms:created xsi:type="dcterms:W3CDTF">2016-03-09T09:17:43Z</dcterms:created>
  <dcterms:modified xsi:type="dcterms:W3CDTF">2017-03-06T11:42:42Z</dcterms:modified>
</cp:coreProperties>
</file>