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7" r:id="rId2"/>
    <p:sldId id="258" r:id="rId3"/>
    <p:sldId id="259" r:id="rId4"/>
    <p:sldId id="260" r:id="rId5"/>
    <p:sldId id="272" r:id="rId6"/>
    <p:sldId id="273" r:id="rId7"/>
    <p:sldId id="274" r:id="rId8"/>
    <p:sldId id="275" r:id="rId9"/>
    <p:sldId id="276" r:id="rId10"/>
    <p:sldId id="266" r:id="rId11"/>
    <p:sldId id="270" r:id="rId12"/>
    <p:sldId id="271" r:id="rId13"/>
    <p:sldId id="269" r:id="rId14"/>
    <p:sldId id="277" r:id="rId15"/>
    <p:sldId id="278" r:id="rId16"/>
    <p:sldId id="281" r:id="rId17"/>
    <p:sldId id="282" r:id="rId18"/>
    <p:sldId id="283" r:id="rId19"/>
    <p:sldId id="284" r:id="rId20"/>
    <p:sldId id="285" r:id="rId21"/>
    <p:sldId id="286" r:id="rId22"/>
    <p:sldId id="288" r:id="rId23"/>
    <p:sldId id="289" r:id="rId24"/>
    <p:sldId id="292" r:id="rId25"/>
    <p:sldId id="294" r:id="rId26"/>
    <p:sldId id="295" r:id="rId27"/>
    <p:sldId id="264" r:id="rId28"/>
    <p:sldId id="265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BAFC"/>
    <a:srgbClr val="CD64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068CB6-BEF8-4D55-92F2-F5149A4FC1CC}" v="53" dt="2024-10-11T16:57:29.9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5706" autoAdjust="0"/>
  </p:normalViewPr>
  <p:slideViewPr>
    <p:cSldViewPr>
      <p:cViewPr varScale="1">
        <p:scale>
          <a:sx n="67" d="100"/>
          <a:sy n="67" d="100"/>
        </p:scale>
        <p:origin x="94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2A7616-5FF0-4820-BFB6-8344BACE2E3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C31871-5EFB-49B0-B511-513B6AE2E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7791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584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423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5414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ＭＳ Ｐゴシック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8376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74277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0251A7F-EC03-4CB2-8C55-F6780C733A24}" type="slidenum">
              <a:rPr lang="en-GB" altLang="cy-GB"/>
              <a:pPr>
                <a:spcBef>
                  <a:spcPct val="0"/>
                </a:spcBef>
              </a:pPr>
              <a:t>9</a:t>
            </a:fld>
            <a:endParaRPr lang="en-GB" altLang="cy-GB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fontAlgn="base">
              <a:buFontTx/>
              <a:buNone/>
            </a:pPr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16315602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6161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TASG: 20 minutes</a:t>
            </a:r>
          </a:p>
          <a:p>
            <a:r>
              <a:rPr lang="en-GB" dirty="0"/>
              <a:t>Compare</a:t>
            </a:r>
            <a:r>
              <a:rPr lang="en-GB" baseline="0" dirty="0"/>
              <a:t> the different elements with your own description.</a:t>
            </a:r>
          </a:p>
          <a:p>
            <a:endParaRPr lang="en-GB" baseline="0" dirty="0"/>
          </a:p>
          <a:p>
            <a:r>
              <a:rPr lang="en-GB" baseline="0" dirty="0"/>
              <a:t>Consider how a difficulty with one element would affect others – could affect pupils’ learning.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89677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260F0D1-6AF6-4D75-B1E1-BB411C08DBF3}" type="slidenum">
              <a:rPr lang="en-GB" altLang="cy-GB"/>
              <a:pPr>
                <a:spcBef>
                  <a:spcPct val="0"/>
                </a:spcBef>
              </a:pPr>
              <a:t>12</a:t>
            </a:fld>
            <a:endParaRPr lang="en-GB" altLang="cy-GB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cy-GB" dirty="0"/>
              <a:t>Watch</a:t>
            </a:r>
            <a:r>
              <a:rPr lang="en-GB" altLang="cy-GB" baseline="0" dirty="0"/>
              <a:t> video 7 </a:t>
            </a:r>
            <a:r>
              <a:rPr lang="en-GB" altLang="cy-GB" baseline="0" dirty="0" err="1"/>
              <a:t>mins</a:t>
            </a:r>
            <a:r>
              <a:rPr lang="en-GB" altLang="cy-GB" baseline="0" dirty="0"/>
              <a:t> 30 seconds. Reflect as above. Whiteboard task.</a:t>
            </a:r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39857826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1348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0005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17214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29794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59916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SLCD – Speech, Lang and Communication Difficulties</a:t>
            </a:r>
          </a:p>
          <a:p>
            <a:r>
              <a:rPr lang="en-GB" dirty="0"/>
              <a:t>Encourage students to research topic</a:t>
            </a:r>
            <a:r>
              <a:rPr lang="en-GB" baseline="0" dirty="0"/>
              <a:t> – academic sources</a:t>
            </a:r>
          </a:p>
          <a:p>
            <a:endParaRPr lang="en-GB" baseline="0" dirty="0"/>
          </a:p>
          <a:p>
            <a:r>
              <a:rPr lang="en-GB" baseline="0" dirty="0"/>
              <a:t>Feedback – Whiteboard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7178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934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8226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0661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627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28643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2920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505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136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32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967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170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4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86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102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355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411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3921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59D0C5-AE7D-410B-BFEE-A1B3454BDE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7752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1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F47768-26AE-4A39-9868-497AD247D995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6F1941-BD5E-43D4-BC4B-EF4E78EDC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914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ixabay.com/illustrations/mindmap-map-mind-process-strategy-4324289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nqn_7xzp2Q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blog.hostonnet.com/top-10-search-engines-list" TargetMode="External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yPR1UUtjec" TargetMode="External"/><Relationship Id="rId2" Type="http://schemas.openxmlformats.org/officeDocument/2006/relationships/hyperlink" Target="https://www.youtube.com/watch?v=MNf-VHzClPE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can.org.uk/What_is_the_issue/I%20CAN%20Evidence.aspx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ttontrust.com/news/news/poorer-children-a-year-behind-at-start-of-school/" TargetMode="External"/><Relationship Id="rId2" Type="http://schemas.openxmlformats.org/officeDocument/2006/relationships/hyperlink" Target="http://www.ican.org.uk/What_is_the_issue/I%20CAN%20Evidence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612576" y="980728"/>
            <a:ext cx="7128792" cy="204365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ECES5006/C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All Means All </a:t>
            </a:r>
            <a:br>
              <a:rPr lang="en-GB" sz="4000" dirty="0"/>
            </a:br>
            <a:r>
              <a:rPr lang="en-GB" sz="3600" b="1" dirty="0" err="1"/>
              <a:t>Pawb</a:t>
            </a:r>
            <a:r>
              <a:rPr lang="en-GB" sz="3600" b="1" dirty="0"/>
              <a:t> yn </a:t>
            </a:r>
            <a:r>
              <a:rPr lang="en-GB" sz="3600" b="1" dirty="0" err="1"/>
              <a:t>Golygu</a:t>
            </a:r>
            <a:r>
              <a:rPr lang="en-GB" sz="3600" b="1" dirty="0"/>
              <a:t> </a:t>
            </a:r>
            <a:r>
              <a:rPr lang="en-GB" sz="3600" b="1" dirty="0" err="1"/>
              <a:t>Pawb</a:t>
            </a:r>
            <a:r>
              <a:rPr lang="en-GB" sz="3600" b="1" dirty="0"/>
              <a:t> </a:t>
            </a:r>
            <a:endParaRPr lang="en-GB" sz="40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248580" y="3717032"/>
            <a:ext cx="6400800" cy="175260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Sesiwn 6a  / Session 6a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1700808"/>
            <a:ext cx="3295697" cy="27498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9632" y="5469632"/>
            <a:ext cx="810039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831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    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4653136"/>
            <a:ext cx="4038600" cy="176105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Ddadansoddi materion yn ymwneud ag arfer da ar gyfer cynhwysiant.</a:t>
            </a:r>
            <a:endParaRPr lang="en-US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4653136"/>
            <a:ext cx="4038600" cy="176105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hangingPunct="0"/>
            <a:r>
              <a:rPr lang="en-GB" b="1" i="1" dirty="0"/>
              <a:t>Analyse issues relating to good practice for inclusion.</a:t>
            </a:r>
          </a:p>
          <a:p>
            <a:pPr marL="68580" indent="0">
              <a:buNone/>
            </a:pPr>
            <a:endParaRPr lang="en-GB" dirty="0"/>
          </a:p>
          <a:p>
            <a:endParaRPr lang="en-GB" i="1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658" y="1484784"/>
            <a:ext cx="6156684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7422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Le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arning Outcomes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1600" y="1818302"/>
            <a:ext cx="3028950" cy="2764904"/>
          </a:xfrm>
          <a:solidFill>
            <a:schemeClr val="bg1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cy-GB" dirty="0"/>
              <a:t>Adnabod a dangos gwerthfawrogiad o’r ystod o werthoedd, agweddau a sgiliau sydd eu hangen i fyw mewn cymdeithas amrywiol.</a:t>
            </a:r>
            <a:endParaRPr lang="en-US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0" y="1818302"/>
            <a:ext cx="3028950" cy="2764904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en-GB" b="1" i="1" dirty="0"/>
              <a:t>Recognise and show appreciation of the range of values attitudes and skills needed to live in a diverse society.</a:t>
            </a:r>
          </a:p>
          <a:p>
            <a:pPr marL="0" indent="0">
              <a:buNone/>
            </a:pPr>
            <a:endParaRPr lang="en-GB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97152"/>
            <a:ext cx="1590210" cy="1790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098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7504" y="260648"/>
            <a:ext cx="8856984" cy="1143000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 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256" y="4005064"/>
            <a:ext cx="3028950" cy="21931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r>
              <a:rPr lang="cy-GB" dirty="0"/>
              <a:t>Mynd i’r afael yn feirniadol â materion amrywiaeth o safbwynt deddfwriaethol, hanesyddol a chyfoes.</a:t>
            </a:r>
            <a:endParaRPr lang="en-US" dirty="0"/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056" y="1597551"/>
            <a:ext cx="3028950" cy="219310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r>
              <a:rPr lang="en-GB" b="1" i="1" dirty="0"/>
              <a:t>Critically engage with issues of diversity from a legislative, historical and contemporary perspective.</a:t>
            </a:r>
          </a:p>
          <a:p>
            <a:endParaRPr lang="en-GB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84155"/>
            <a:ext cx="1459278" cy="2432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35486"/>
            <a:ext cx="1606488" cy="151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0617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838" y="531559"/>
            <a:ext cx="8579296" cy="1512168"/>
          </a:xfrm>
        </p:spPr>
        <p:txBody>
          <a:bodyPr>
            <a:noAutofit/>
          </a:bodyPr>
          <a:lstStyle/>
          <a:p>
            <a:pPr algn="l"/>
            <a:r>
              <a:rPr lang="en-GB" sz="3600" dirty="0"/>
              <a:t>Iaith, </a:t>
            </a:r>
            <a:r>
              <a:rPr lang="en-GB" sz="3600" dirty="0" err="1"/>
              <a:t>Lleferydd</a:t>
            </a:r>
            <a:r>
              <a:rPr lang="en-GB" sz="3600" dirty="0"/>
              <a:t> a </a:t>
            </a:r>
            <a:r>
              <a:rPr lang="en-GB" sz="3600" dirty="0" err="1"/>
              <a:t>Chyfathrebu</a:t>
            </a:r>
            <a:br>
              <a:rPr lang="en-GB" sz="3600" dirty="0"/>
            </a:br>
            <a:r>
              <a:rPr lang="en-GB" sz="3600" b="1" dirty="0"/>
              <a:t>Speech, Language and Communication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2060848"/>
            <a:ext cx="4038600" cy="4525963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TASG: 10 </a:t>
            </a:r>
            <a:r>
              <a:rPr lang="en-GB" dirty="0" err="1"/>
              <a:t>munud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ddiffiniadau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:</a:t>
            </a:r>
            <a:endParaRPr lang="en-GB" b="1" dirty="0"/>
          </a:p>
          <a:p>
            <a:pPr lvl="1"/>
            <a:r>
              <a:rPr lang="en-GB" b="1" dirty="0"/>
              <a:t>Iaith</a:t>
            </a:r>
          </a:p>
          <a:p>
            <a:pPr lvl="1"/>
            <a:r>
              <a:rPr lang="en-GB" b="1" dirty="0" err="1"/>
              <a:t>Lleferydd</a:t>
            </a:r>
            <a:endParaRPr lang="en-GB" b="1" dirty="0"/>
          </a:p>
          <a:p>
            <a:pPr lvl="1"/>
            <a:r>
              <a:rPr lang="en-GB" b="1" dirty="0" err="1"/>
              <a:t>Cyfathrebu</a:t>
            </a:r>
            <a:r>
              <a:rPr lang="en-GB" b="1" dirty="0"/>
              <a:t> </a:t>
            </a:r>
          </a:p>
          <a:p>
            <a:pPr marL="457200" lvl="1" indent="0">
              <a:buNone/>
            </a:pPr>
            <a:endParaRPr lang="en-GB" b="1" dirty="0"/>
          </a:p>
          <a:p>
            <a:r>
              <a:rPr lang="en-GB" dirty="0" err="1"/>
              <a:t>Byddwch</a:t>
            </a:r>
            <a:r>
              <a:rPr lang="en-GB" dirty="0"/>
              <a:t> yn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gymharu</a:t>
            </a:r>
            <a:r>
              <a:rPr lang="en-GB" dirty="0"/>
              <a:t> a </a:t>
            </a:r>
            <a:r>
              <a:rPr lang="en-GB" dirty="0" err="1"/>
              <a:t>thrafod</a:t>
            </a:r>
            <a:r>
              <a:rPr lang="en-GB" dirty="0"/>
              <a:t> eich </a:t>
            </a:r>
            <a:r>
              <a:rPr lang="en-GB" dirty="0" err="1"/>
              <a:t>diffiniadau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76534" y="2060847"/>
            <a:ext cx="4038600" cy="4525963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b="1" dirty="0"/>
              <a:t>TASK: 10 minutes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Write definitions for the following terms:</a:t>
            </a:r>
          </a:p>
          <a:p>
            <a:pPr lvl="1"/>
            <a:r>
              <a:rPr lang="en-GB" b="1" dirty="0"/>
              <a:t>Speech</a:t>
            </a:r>
          </a:p>
          <a:p>
            <a:pPr lvl="1"/>
            <a:r>
              <a:rPr lang="en-GB" b="1" dirty="0"/>
              <a:t>Language</a:t>
            </a:r>
          </a:p>
          <a:p>
            <a:pPr lvl="1"/>
            <a:r>
              <a:rPr lang="en-GB" b="1" dirty="0"/>
              <a:t>Communication </a:t>
            </a:r>
          </a:p>
          <a:p>
            <a:pPr marL="457200" lvl="1" indent="0">
              <a:buNone/>
            </a:pPr>
            <a:endParaRPr lang="en-GB" b="1" dirty="0"/>
          </a:p>
          <a:p>
            <a:r>
              <a:rPr lang="en-GB" b="1" dirty="0"/>
              <a:t>Be prepared to compare and discuss your definitions with others. </a:t>
            </a:r>
          </a:p>
        </p:txBody>
      </p:sp>
      <p:pic>
        <p:nvPicPr>
          <p:cNvPr id="5" name="Picture 4" descr="Leerbelevin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00"/>
          <a:stretch/>
        </p:blipFill>
        <p:spPr>
          <a:xfrm>
            <a:off x="6444208" y="295875"/>
            <a:ext cx="2097066" cy="991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884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2816"/>
            <a:ext cx="3898776" cy="4752528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/>
            <a:r>
              <a:rPr lang="en-GB" altLang="cy-GB" sz="2400" b="1" dirty="0" err="1">
                <a:ea typeface="ＭＳ Ｐゴシック" panose="020B0600070205080204" pitchFamily="34" charset="-128"/>
              </a:rPr>
              <a:t>Lleferydd</a:t>
            </a:r>
            <a:r>
              <a:rPr lang="en-GB" altLang="cy-GB" sz="2400" dirty="0">
                <a:ea typeface="ＭＳ Ｐゴシック" panose="020B0600070205080204" pitchFamily="34" charset="-128"/>
              </a:rPr>
              <a:t> - y broses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corfforol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greu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llafar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400" b="1" dirty="0">
                <a:ea typeface="ＭＳ Ｐゴシック" panose="020B0600070205080204" pitchFamily="34" charset="-128"/>
              </a:rPr>
              <a:t>Iaith </a:t>
            </a:r>
            <a:r>
              <a:rPr lang="en-GB" altLang="cy-GB" sz="2400" dirty="0">
                <a:ea typeface="ＭＳ Ｐゴシック" panose="020B0600070205080204" pitchFamily="34" charset="-128"/>
              </a:rPr>
              <a:t>- y broses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wybyddol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(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cognitif</a:t>
            </a:r>
            <a:r>
              <a:rPr lang="en-GB" altLang="cy-GB" sz="2400" dirty="0">
                <a:ea typeface="ＭＳ Ｐゴシック" panose="020B0600070205080204" pitchFamily="34" charset="-128"/>
              </a:rPr>
              <a:t>)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ddeall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chreu</a:t>
            </a:r>
            <a:r>
              <a:rPr lang="en-GB" altLang="cy-GB" sz="2400" dirty="0">
                <a:ea typeface="ＭＳ Ｐゴシック" panose="020B0600070205080204" pitchFamily="34" charset="-128"/>
              </a:rPr>
              <a:t> system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symbolau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sy’n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cynrhychioli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meddyliau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syniadau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400" b="1" dirty="0" err="1">
                <a:ea typeface="ＭＳ Ｐゴシック" panose="020B0600070205080204" pitchFamily="34" charset="-128"/>
              </a:rPr>
              <a:t>Cyfathrebu</a:t>
            </a:r>
            <a:r>
              <a:rPr lang="en-GB" altLang="cy-GB" sz="2400" b="1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>
                <a:ea typeface="ＭＳ Ｐゴシック" panose="020B0600070205080204" pitchFamily="34" charset="-128"/>
              </a:rPr>
              <a:t>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geiriau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di-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eiriau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er</a:t>
            </a:r>
            <a:r>
              <a:rPr lang="en-GB" altLang="cy-GB" sz="2400" dirty="0">
                <a:ea typeface="ＭＳ Ｐゴシック" panose="020B0600070205080204" pitchFamily="34" charset="-128"/>
              </a:rPr>
              <a:t> mwyn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cyfleu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syniadau</a:t>
            </a:r>
            <a:r>
              <a:rPr lang="en-GB" altLang="cy-GB" sz="2400" dirty="0">
                <a:ea typeface="ＭＳ Ｐゴシック" panose="020B0600070205080204" pitchFamily="34" charset="-128"/>
              </a:rPr>
              <a:t>,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meddyliau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theimladau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cy-GB" sz="3200" dirty="0">
              <a:ea typeface="ＭＳ Ｐゴシック" panose="020B0600070205080204" pitchFamily="34" charset="-128"/>
            </a:endParaRPr>
          </a:p>
        </p:txBody>
      </p:sp>
      <p:sp>
        <p:nvSpPr>
          <p:cNvPr id="7171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772816"/>
            <a:ext cx="4182616" cy="4752528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altLang="cy-GB" sz="2400" b="1" i="1" dirty="0">
                <a:ea typeface="ＭＳ Ｐゴシック" panose="020B0600070205080204" pitchFamily="34" charset="-128"/>
              </a:rPr>
              <a:t>Speech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– the physical production of speech sounds.</a:t>
            </a:r>
          </a:p>
          <a:p>
            <a:r>
              <a:rPr lang="en-GB" altLang="cy-GB" sz="2400" b="1" i="1" dirty="0">
                <a:ea typeface="ＭＳ Ｐゴシック" panose="020B0600070205080204" pitchFamily="34" charset="-128"/>
              </a:rPr>
              <a:t>Language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– the cognitive process of understanding and creating the symbol system that represents thoughts and ideas.</a:t>
            </a:r>
          </a:p>
          <a:p>
            <a:r>
              <a:rPr lang="en-GB" altLang="cy-GB" sz="2400" b="1" i="1" dirty="0">
                <a:ea typeface="ＭＳ Ｐゴシック" panose="020B0600070205080204" pitchFamily="34" charset="-128"/>
              </a:rPr>
              <a:t>Communication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– verbal and non verbal means of conveying ideas, thoughts and feelings.</a:t>
            </a:r>
          </a:p>
          <a:p>
            <a:endParaRPr lang="en-US" altLang="cy-GB" sz="2400" dirty="0">
              <a:ea typeface="ＭＳ Ｐゴシック" panose="020B0600070205080204" pitchFamily="34" charset="-128"/>
            </a:endParaRPr>
          </a:p>
        </p:txBody>
      </p:sp>
      <p:sp>
        <p:nvSpPr>
          <p:cNvPr id="7172" name="Title 1"/>
          <p:cNvSpPr>
            <a:spLocks noGrp="1"/>
          </p:cNvSpPr>
          <p:nvPr>
            <p:ph type="title"/>
          </p:nvPr>
        </p:nvSpPr>
        <p:spPr>
          <a:xfrm>
            <a:off x="381000" y="-13672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cy-GB" dirty="0" err="1">
                <a:ea typeface="ＭＳ Ｐゴシック" panose="020B0600070205080204" pitchFamily="34" charset="-128"/>
              </a:rPr>
              <a:t>Terminoleg</a:t>
            </a:r>
            <a:r>
              <a:rPr lang="en-GB" altLang="cy-GB" dirty="0">
                <a:ea typeface="ＭＳ Ｐゴシック" panose="020B0600070205080204" pitchFamily="34" charset="-128"/>
              </a:rPr>
              <a:t>                 </a:t>
            </a:r>
            <a:r>
              <a:rPr lang="en-GB" altLang="cy-GB" b="1" dirty="0">
                <a:ea typeface="ＭＳ Ｐゴシック" panose="020B0600070205080204" pitchFamily="34" charset="-128"/>
              </a:rPr>
              <a:t>Terminology</a:t>
            </a:r>
            <a:endParaRPr lang="cy-GB" altLang="cy-GB" b="1" dirty="0">
              <a:ea typeface="ＭＳ Ｐゴシック" panose="020B0600070205080204" pitchFamily="34" charset="-128"/>
            </a:endParaRPr>
          </a:p>
        </p:txBody>
      </p:sp>
      <p:pic>
        <p:nvPicPr>
          <p:cNvPr id="4" name="Picture 3" descr="What are the reasons why developing a data dictionary is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58605">
            <a:off x="3634697" y="302298"/>
            <a:ext cx="1442556" cy="1331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421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4797152"/>
            <a:ext cx="4038600" cy="1900808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cy-GB" b="1" dirty="0">
                <a:ea typeface="ＭＳ Ｐゴシック" panose="020B0600070205080204" pitchFamily="34" charset="-128"/>
              </a:rPr>
              <a:t>Iaith sy’n </a:t>
            </a:r>
            <a:r>
              <a:rPr lang="en-GB" altLang="cy-GB" b="1" dirty="0" err="1">
                <a:ea typeface="ＭＳ Ｐゴシック" panose="020B0600070205080204" pitchFamily="34" charset="-128"/>
              </a:rPr>
              <a:t>cael</a:t>
            </a:r>
            <a:r>
              <a:rPr lang="en-GB" altLang="cy-GB" b="1" dirty="0">
                <a:ea typeface="ＭＳ Ｐゴシック" panose="020B0600070205080204" pitchFamily="34" charset="-128"/>
              </a:rPr>
              <a:t> ei </a:t>
            </a:r>
            <a:r>
              <a:rPr lang="en-GB" altLang="cy-GB" b="1" dirty="0" err="1">
                <a:ea typeface="ＭＳ Ｐゴシック" panose="020B0600070205080204" pitchFamily="34" charset="-128"/>
              </a:rPr>
              <a:t>dderbyn</a:t>
            </a:r>
            <a:r>
              <a:rPr lang="en-GB" altLang="cy-GB" b="1" dirty="0">
                <a:ea typeface="ＭＳ Ｐゴシック" panose="020B0600070205080204" pitchFamily="34" charset="-128"/>
              </a:rPr>
              <a:t> </a:t>
            </a:r>
            <a:r>
              <a:rPr lang="en-GB" altLang="cy-GB" dirty="0">
                <a:ea typeface="ＭＳ Ｐゴシック" panose="020B0600070205080204" pitchFamily="34" charset="-128"/>
              </a:rPr>
              <a:t>– dealltwriaeth o iaith.</a:t>
            </a:r>
          </a:p>
          <a:p>
            <a:pPr eaLnBrk="1" hangingPunct="1"/>
            <a:r>
              <a:rPr lang="en-GB" altLang="cy-GB" b="1" dirty="0">
                <a:ea typeface="ＭＳ Ｐゴシック" panose="020B0600070205080204" pitchFamily="34" charset="-128"/>
              </a:rPr>
              <a:t>Iaith </a:t>
            </a:r>
            <a:r>
              <a:rPr lang="en-GB" altLang="cy-GB" b="1" dirty="0" err="1">
                <a:ea typeface="ＭＳ Ｐゴシック" panose="020B0600070205080204" pitchFamily="34" charset="-128"/>
              </a:rPr>
              <a:t>mynegiadol</a:t>
            </a:r>
            <a:r>
              <a:rPr lang="en-GB" altLang="cy-GB" b="1" dirty="0">
                <a:ea typeface="ＭＳ Ｐゴシック" panose="020B0600070205080204" pitchFamily="34" charset="-128"/>
              </a:rPr>
              <a:t> </a:t>
            </a:r>
            <a:r>
              <a:rPr lang="en-GB" altLang="cy-GB" dirty="0">
                <a:ea typeface="ＭＳ Ｐゴシック" panose="020B0600070205080204" pitchFamily="34" charset="-128"/>
              </a:rPr>
              <a:t>– iaith sy’n </a:t>
            </a:r>
            <a:r>
              <a:rPr lang="en-GB" altLang="cy-GB" dirty="0" err="1">
                <a:ea typeface="ＭＳ Ｐゴシック" panose="020B0600070205080204" pitchFamily="34" charset="-128"/>
              </a:rPr>
              <a:t>cael</a:t>
            </a:r>
            <a:r>
              <a:rPr lang="en-GB" altLang="cy-GB" dirty="0">
                <a:ea typeface="ＭＳ Ｐゴシック" panose="020B0600070205080204" pitchFamily="34" charset="-128"/>
              </a:rPr>
              <a:t> ei </a:t>
            </a:r>
            <a:r>
              <a:rPr lang="en-GB" altLang="cy-GB" dirty="0" err="1">
                <a:ea typeface="ＭＳ Ｐゴシック" panose="020B0600070205080204" pitchFamily="34" charset="-128"/>
              </a:rPr>
              <a:t>siarad</a:t>
            </a:r>
            <a:r>
              <a:rPr lang="en-GB" altLang="cy-GB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8196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4797152"/>
            <a:ext cx="4038600" cy="1900808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altLang="cy-GB" b="1" i="1" dirty="0">
                <a:ea typeface="ＭＳ Ｐゴシック" panose="020B0600070205080204" pitchFamily="34" charset="-128"/>
              </a:rPr>
              <a:t>Receptive language </a:t>
            </a:r>
            <a:r>
              <a:rPr lang="en-GB" altLang="cy-GB" i="1" dirty="0">
                <a:ea typeface="ＭＳ Ｐゴシック" panose="020B0600070205080204" pitchFamily="34" charset="-128"/>
              </a:rPr>
              <a:t>– understanding of language.</a:t>
            </a:r>
          </a:p>
          <a:p>
            <a:r>
              <a:rPr lang="en-GB" altLang="cy-GB" b="1" i="1" dirty="0">
                <a:ea typeface="ＭＳ Ｐゴシック" panose="020B0600070205080204" pitchFamily="34" charset="-128"/>
              </a:rPr>
              <a:t>Expressive language </a:t>
            </a:r>
            <a:r>
              <a:rPr lang="en-GB" altLang="cy-GB" i="1" dirty="0">
                <a:ea typeface="ＭＳ Ｐゴシック" panose="020B0600070205080204" pitchFamily="34" charset="-128"/>
              </a:rPr>
              <a:t>–spoken language</a:t>
            </a:r>
            <a:endParaRPr lang="en-US" altLang="cy-GB" i="1" dirty="0">
              <a:ea typeface="ＭＳ Ｐゴシック" panose="020B0600070205080204" pitchFamily="34" charset="-128"/>
            </a:endParaRPr>
          </a:p>
        </p:txBody>
      </p:sp>
      <p:sp>
        <p:nvSpPr>
          <p:cNvPr id="6" name="Rounded Rectangular Callout 5"/>
          <p:cNvSpPr/>
          <p:nvPr/>
        </p:nvSpPr>
        <p:spPr>
          <a:xfrm>
            <a:off x="107504" y="1484784"/>
            <a:ext cx="4104456" cy="2704056"/>
          </a:xfrm>
          <a:prstGeom prst="wedgeRoundRectCallout">
            <a:avLst>
              <a:gd name="adj1" fmla="val -37693"/>
              <a:gd name="adj2" fmla="val 68172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Communication is “a process in which information is encoded by the sender (for example in words or signs) and is decoded by the recipient” </a:t>
            </a:r>
            <a:r>
              <a:rPr lang="en-GB" sz="2000" dirty="0"/>
              <a:t>(Grove et al, 1999 cited in </a:t>
            </a:r>
            <a:r>
              <a:rPr lang="en-GB" sz="2000" dirty="0" err="1"/>
              <a:t>Lacey</a:t>
            </a:r>
            <a:r>
              <a:rPr lang="en-GB" sz="2000" dirty="0"/>
              <a:t> et al, 2015).  </a:t>
            </a:r>
          </a:p>
        </p:txBody>
      </p:sp>
      <p:sp>
        <p:nvSpPr>
          <p:cNvPr id="9" name="Rounded Rectangular Callout 8"/>
          <p:cNvSpPr/>
          <p:nvPr/>
        </p:nvSpPr>
        <p:spPr>
          <a:xfrm>
            <a:off x="4428688" y="1784010"/>
            <a:ext cx="4463792" cy="2500993"/>
          </a:xfrm>
          <a:prstGeom prst="wedgeRoundRectCallout">
            <a:avLst>
              <a:gd name="adj1" fmla="val 51420"/>
              <a:gd name="adj2" fmla="val 66382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200" b="1" dirty="0"/>
              <a:t>“Communication is about two or more people working together and coordinating their actions in an ongoing response to each other and the context </a:t>
            </a:r>
            <a:r>
              <a:rPr lang="en-GB" sz="2200" dirty="0"/>
              <a:t>(Bunning, 2009 in </a:t>
            </a:r>
            <a:r>
              <a:rPr lang="en-GB" sz="2200" dirty="0" err="1"/>
              <a:t>Lacey</a:t>
            </a:r>
            <a:r>
              <a:rPr lang="en-GB" sz="2200" dirty="0"/>
              <a:t> et al, 2015</a:t>
            </a:r>
            <a:r>
              <a:rPr lang="en-GB" dirty="0"/>
              <a:t>). </a:t>
            </a:r>
          </a:p>
        </p:txBody>
      </p:sp>
      <p:pic>
        <p:nvPicPr>
          <p:cNvPr id="2" name="Picture 1" descr="Expressive vs. Receptive Language - North Shore Pediatric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7239" y="332680"/>
            <a:ext cx="1797377" cy="119525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7504" y="247087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Expressive and Receptive Language</a:t>
            </a:r>
          </a:p>
        </p:txBody>
      </p:sp>
    </p:spTree>
    <p:extLst>
      <p:ext uri="{BB962C8B-B14F-4D97-AF65-F5344CB8AC3E}">
        <p14:creationId xmlns:p14="http://schemas.microsoft.com/office/powerpoint/2010/main" val="2252683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 eaLnBrk="1" hangingPunct="1"/>
            <a:r>
              <a:rPr lang="en-GB" altLang="cy-GB" sz="3600" dirty="0" err="1">
                <a:ea typeface="ＭＳ Ｐゴシック" panose="020B0600070205080204" pitchFamily="34" charset="-128"/>
              </a:rPr>
              <a:t>Anawsterau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Cyfathrebu</a:t>
            </a:r>
            <a:br>
              <a:rPr lang="en-GB" altLang="cy-GB" sz="3600" dirty="0">
                <a:ea typeface="ＭＳ Ｐゴシック" panose="020B0600070205080204" pitchFamily="34" charset="-128"/>
              </a:rPr>
            </a:br>
            <a:r>
              <a:rPr lang="en-GB" altLang="cy-GB" sz="3600" b="1" dirty="0">
                <a:ea typeface="ＭＳ Ｐゴシック" panose="020B0600070205080204" pitchFamily="34" charset="-128"/>
              </a:rPr>
              <a:t>Communication Difficulties</a:t>
            </a:r>
          </a:p>
        </p:txBody>
      </p:sp>
      <p:sp>
        <p:nvSpPr>
          <p:cNvPr id="9220" name="Rectangle 11"/>
          <p:cNvSpPr>
            <a:spLocks noGrp="1" noChangeArrowheads="1"/>
          </p:cNvSpPr>
          <p:nvPr>
            <p:ph sz="half" idx="1"/>
          </p:nvPr>
        </p:nvSpPr>
        <p:spPr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altLang="cy-GB" sz="3100" dirty="0" err="1">
                <a:ea typeface="ＭＳ Ｐゴシック" panose="020B0600070205080204" pitchFamily="34" charset="-128"/>
              </a:rPr>
              <a:t>Trafferthion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chreu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ddeall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3100" dirty="0">
                <a:ea typeface="ＭＳ Ｐゴシック" panose="020B0600070205080204" pitchFamily="34" charset="-128"/>
              </a:rPr>
              <a:t>,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defnyddio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brosesu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llafar</a:t>
            </a:r>
            <a:r>
              <a:rPr lang="en-GB" altLang="cy-GB" sz="3100" dirty="0">
                <a:ea typeface="ＭＳ Ｐゴシック" panose="020B0600070205080204" pitchFamily="34" charset="-128"/>
              </a:rPr>
              <a:t>,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ddefnyddio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mewn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cyd-destunau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3100" dirty="0">
                <a:ea typeface="ＭＳ Ｐゴシック" panose="020B0600070205080204" pitchFamily="34" charset="-128"/>
              </a:rPr>
              <a:t>.</a:t>
            </a:r>
          </a:p>
          <a:p>
            <a:endParaRPr lang="en-GB" altLang="cy-GB" sz="3100" dirty="0">
              <a:ea typeface="ＭＳ Ｐゴシック" panose="020B0600070205080204" pitchFamily="34" charset="-128"/>
            </a:endParaRPr>
          </a:p>
          <a:p>
            <a:r>
              <a:rPr lang="en-GB" altLang="cy-GB" sz="3100" dirty="0">
                <a:ea typeface="ＭＳ Ｐゴシック" panose="020B0600070205080204" pitchFamily="34" charset="-128"/>
              </a:rPr>
              <a:t>Gall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anhawsterau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ffocysu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ar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ardaloedd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fel</a:t>
            </a:r>
            <a:r>
              <a:rPr lang="en-GB" altLang="cy-GB" sz="3100" dirty="0">
                <a:ea typeface="ＭＳ Ｐゴシック" panose="020B0600070205080204" pitchFamily="34" charset="-128"/>
              </a:rPr>
              <a:t>:</a:t>
            </a:r>
          </a:p>
          <a:p>
            <a:pPr lvl="1"/>
            <a:r>
              <a:rPr lang="en-GB" altLang="cy-GB" sz="2600" dirty="0" err="1">
                <a:ea typeface="ＭＳ Ｐゴシック" panose="020B0600070205080204" pitchFamily="34" charset="-128"/>
              </a:rPr>
              <a:t>Lleferydd</a:t>
            </a:r>
            <a:endParaRPr lang="en-GB" altLang="cy-GB" sz="2600" dirty="0">
              <a:ea typeface="ＭＳ Ｐゴシック" panose="020B0600070205080204" pitchFamily="34" charset="-128"/>
            </a:endParaRPr>
          </a:p>
          <a:p>
            <a:pPr lvl="1"/>
            <a:r>
              <a:rPr lang="en-GB" altLang="cy-GB" sz="2600" dirty="0" err="1">
                <a:ea typeface="ＭＳ Ｐゴシック" panose="020B0600070205080204" pitchFamily="34" charset="-128"/>
              </a:rPr>
              <a:t>Gramadeg</a:t>
            </a:r>
            <a:endParaRPr lang="en-GB" altLang="cy-GB" sz="2600" dirty="0">
              <a:ea typeface="ＭＳ Ｐゴシック" panose="020B0600070205080204" pitchFamily="34" charset="-128"/>
            </a:endParaRPr>
          </a:p>
          <a:p>
            <a:pPr lvl="1"/>
            <a:r>
              <a:rPr lang="en-GB" altLang="cy-GB" sz="26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</a:p>
          <a:p>
            <a:pPr lvl="1"/>
            <a:r>
              <a:rPr lang="en-GB" altLang="cy-GB" sz="2600" dirty="0" err="1">
                <a:ea typeface="ＭＳ Ｐゴシック" panose="020B0600070205080204" pitchFamily="34" charset="-128"/>
              </a:rPr>
              <a:t>Defnydd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</a:p>
          <a:p>
            <a:pPr marL="0" indent="0">
              <a:buNone/>
            </a:pPr>
            <a:endParaRPr lang="en-GB" altLang="cy-GB" sz="2600" dirty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cy-GB" sz="2600" i="1" dirty="0">
              <a:ea typeface="ＭＳ Ｐゴシック" panose="020B0600070205080204" pitchFamily="34" charset="-128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half" idx="2"/>
          </p:nvPr>
        </p:nvSpPr>
        <p:spPr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US" altLang="cy-GB" sz="3000" i="1" dirty="0">
                <a:ea typeface="ＭＳ Ｐゴシック" panose="020B0600070205080204" pitchFamily="34" charset="-128"/>
              </a:rPr>
              <a:t>Difficulties with creating or understanding language, using or processing speech sounds, or with understanding or using language in social contexts.</a:t>
            </a:r>
          </a:p>
          <a:p>
            <a:pPr marL="0" indent="0">
              <a:buNone/>
            </a:pPr>
            <a:endParaRPr lang="en-US" altLang="cy-GB" sz="3000" i="1" dirty="0">
              <a:ea typeface="ＭＳ Ｐゴシック" panose="020B0600070205080204" pitchFamily="34" charset="-128"/>
            </a:endParaRPr>
          </a:p>
          <a:p>
            <a:r>
              <a:rPr lang="en-US" altLang="cy-GB" sz="3000" i="1" dirty="0">
                <a:ea typeface="ＭＳ Ｐゴシック" panose="020B0600070205080204" pitchFamily="34" charset="-128"/>
              </a:rPr>
              <a:t>Difficulties may be focused on areas such as: </a:t>
            </a:r>
          </a:p>
          <a:p>
            <a:pPr lvl="1"/>
            <a:r>
              <a:rPr lang="en-US" altLang="cy-GB" sz="2600" i="1" dirty="0">
                <a:ea typeface="ＭＳ Ｐゴシック" panose="020B0600070205080204" pitchFamily="34" charset="-128"/>
              </a:rPr>
              <a:t>Speech</a:t>
            </a:r>
          </a:p>
          <a:p>
            <a:pPr lvl="1"/>
            <a:r>
              <a:rPr lang="en-US" altLang="cy-GB" sz="2600" i="1" dirty="0">
                <a:ea typeface="ＭＳ Ｐゴシック" panose="020B0600070205080204" pitchFamily="34" charset="-128"/>
              </a:rPr>
              <a:t>Grammar</a:t>
            </a:r>
          </a:p>
          <a:p>
            <a:pPr lvl="1"/>
            <a:r>
              <a:rPr lang="en-US" altLang="cy-GB" sz="2600" i="1" dirty="0">
                <a:ea typeface="ＭＳ Ｐゴシック" panose="020B0600070205080204" pitchFamily="34" charset="-128"/>
              </a:rPr>
              <a:t>Meaning and comprehension</a:t>
            </a:r>
          </a:p>
          <a:p>
            <a:pPr lvl="1"/>
            <a:r>
              <a:rPr lang="en-US" altLang="cy-GB" sz="2600" i="1" dirty="0">
                <a:ea typeface="ＭＳ Ｐゴシック" panose="020B0600070205080204" pitchFamily="34" charset="-128"/>
              </a:rPr>
              <a:t>Use of language </a:t>
            </a:r>
          </a:p>
          <a:p>
            <a:pPr marL="457200" lvl="1" indent="0" algn="r">
              <a:buNone/>
            </a:pPr>
            <a:r>
              <a:rPr lang="en-US" altLang="cy-GB" sz="2600" dirty="0">
                <a:ea typeface="ＭＳ Ｐゴシック" panose="020B0600070205080204" pitchFamily="34" charset="-128"/>
              </a:rPr>
              <a:t>(Farrell, 2005) </a:t>
            </a:r>
          </a:p>
          <a:p>
            <a:pPr marL="0" indent="0">
              <a:buNone/>
            </a:pPr>
            <a:endParaRPr lang="en-US" altLang="cy-GB" sz="26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altLang="cy-GB" sz="26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cy-GB" sz="2600" dirty="0">
              <a:ea typeface="ＭＳ Ｐゴシック" panose="020B0600070205080204" pitchFamily="34" charset="-128"/>
            </a:endParaRPr>
          </a:p>
        </p:txBody>
      </p:sp>
      <p:pic>
        <p:nvPicPr>
          <p:cNvPr id="4" name="Picture 3" descr="communication | Slate Communication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4581"/>
            <a:ext cx="2100825" cy="1575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730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5476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Amledd</a:t>
            </a:r>
            <a:r>
              <a:rPr lang="en-GB" altLang="cy-GB" dirty="0">
                <a:ea typeface="ＭＳ Ｐゴシック" panose="020B0600070205080204" pitchFamily="34" charset="-128"/>
              </a:rPr>
              <a:t>                </a:t>
            </a:r>
            <a:r>
              <a:rPr lang="en-GB" altLang="cy-GB" b="1" dirty="0">
                <a:ea typeface="ＭＳ Ｐゴシック" panose="020B0600070205080204" pitchFamily="34" charset="-128"/>
              </a:rPr>
              <a:t>Frequency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94324" y="1147768"/>
            <a:ext cx="4244280" cy="5593600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Mae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tua</a:t>
            </a:r>
            <a:r>
              <a:rPr lang="en-GB" sz="2000" dirty="0"/>
              <a:t> </a:t>
            </a:r>
            <a:r>
              <a:rPr lang="en-GB" sz="2000" b="1" dirty="0"/>
              <a:t>10% o </a:t>
            </a:r>
            <a:r>
              <a:rPr lang="en-GB" sz="2000" b="1" dirty="0" err="1"/>
              <a:t>blant</a:t>
            </a:r>
            <a:r>
              <a:rPr lang="en-GB" sz="2000" b="1" dirty="0"/>
              <a:t> </a:t>
            </a:r>
            <a:r>
              <a:rPr lang="en-GB" sz="2000" dirty="0" err="1"/>
              <a:t>anghenion</a:t>
            </a:r>
            <a:r>
              <a:rPr lang="en-GB" sz="2000" dirty="0"/>
              <a:t> </a:t>
            </a:r>
            <a:r>
              <a:rPr lang="en-GB" sz="2000" dirty="0" err="1"/>
              <a:t>lleferydd</a:t>
            </a:r>
            <a:r>
              <a:rPr lang="en-GB" sz="2000" dirty="0"/>
              <a:t>, </a:t>
            </a:r>
            <a:r>
              <a:rPr lang="en-GB" sz="2000" dirty="0" err="1"/>
              <a:t>iaith</a:t>
            </a:r>
            <a:r>
              <a:rPr lang="en-GB" sz="2000" dirty="0"/>
              <a:t> a </a:t>
            </a:r>
            <a:r>
              <a:rPr lang="en-GB" sz="2000" dirty="0" err="1"/>
              <a:t>chyfathrebu</a:t>
            </a:r>
            <a:r>
              <a:rPr lang="en-GB" sz="2000" dirty="0"/>
              <a:t> </a:t>
            </a:r>
            <a:r>
              <a:rPr lang="en-GB" sz="2000" dirty="0" err="1"/>
              <a:t>hirdymor</a:t>
            </a:r>
            <a:r>
              <a:rPr lang="en-GB" sz="2000" dirty="0"/>
              <a:t> (SLCN). </a:t>
            </a:r>
          </a:p>
          <a:p>
            <a:pPr marL="0" indent="0">
              <a:buNone/>
            </a:pPr>
            <a:r>
              <a:rPr lang="en-GB" sz="2000" dirty="0"/>
              <a:t>Mae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fwy</a:t>
            </a:r>
            <a:r>
              <a:rPr lang="en-GB" sz="2000" dirty="0"/>
              <a:t> </a:t>
            </a:r>
            <a:r>
              <a:rPr lang="en-GB" sz="2000" dirty="0" err="1"/>
              <a:t>na</a:t>
            </a:r>
            <a:r>
              <a:rPr lang="en-GB" sz="2000" dirty="0"/>
              <a:t> </a:t>
            </a:r>
            <a:r>
              <a:rPr lang="en-GB" sz="2000" b="1" dirty="0"/>
              <a:t>7% o </a:t>
            </a:r>
            <a:r>
              <a:rPr lang="en-GB" sz="2000" b="1" dirty="0" err="1"/>
              <a:t>blant</a:t>
            </a:r>
            <a:r>
              <a:rPr lang="en-GB" sz="2000" b="1" dirty="0"/>
              <a:t> </a:t>
            </a:r>
            <a:r>
              <a:rPr lang="en-GB" sz="2000" dirty="0" err="1"/>
              <a:t>Anhwylder</a:t>
            </a:r>
            <a:r>
              <a:rPr lang="en-GB" sz="2000" dirty="0"/>
              <a:t> Iaith </a:t>
            </a:r>
            <a:r>
              <a:rPr lang="en-GB" sz="2000" dirty="0" err="1"/>
              <a:t>Datblygiadol</a:t>
            </a:r>
            <a:r>
              <a:rPr lang="en-GB" sz="2000" dirty="0"/>
              <a:t> (DLD). </a:t>
            </a:r>
          </a:p>
          <a:p>
            <a:pPr marL="0" indent="0">
              <a:buNone/>
            </a:pP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ardaloedd</a:t>
            </a:r>
            <a:r>
              <a:rPr lang="en-GB" sz="2000" dirty="0"/>
              <a:t> o </a:t>
            </a:r>
            <a:r>
              <a:rPr lang="en-GB" sz="2000" dirty="0" err="1"/>
              <a:t>anfantais</a:t>
            </a:r>
            <a:r>
              <a:rPr lang="en-GB" sz="2000" dirty="0"/>
              <a:t> </a:t>
            </a:r>
            <a:r>
              <a:rPr lang="en-GB" sz="2000" dirty="0" err="1"/>
              <a:t>economaidd-gymdeithasol</a:t>
            </a:r>
            <a:r>
              <a:rPr lang="en-GB" sz="2000" dirty="0"/>
              <a:t>, gall </a:t>
            </a:r>
            <a:r>
              <a:rPr lang="en-GB" sz="2000" b="1" dirty="0" err="1"/>
              <a:t>hyd</a:t>
            </a:r>
            <a:r>
              <a:rPr lang="en-GB" sz="2000" b="1" dirty="0"/>
              <a:t> at 50% o </a:t>
            </a:r>
            <a:r>
              <a:rPr lang="en-GB" sz="2000" b="1" dirty="0" err="1"/>
              <a:t>blant</a:t>
            </a:r>
            <a:r>
              <a:rPr lang="en-GB" sz="2000" dirty="0"/>
              <a:t> </a:t>
            </a:r>
            <a:r>
              <a:rPr lang="en-GB" sz="2000" dirty="0" err="1"/>
              <a:t>ddechrau'r</a:t>
            </a:r>
            <a:r>
              <a:rPr lang="en-GB" sz="2000" dirty="0"/>
              <a:t> </a:t>
            </a:r>
            <a:r>
              <a:rPr lang="en-GB" sz="2000" dirty="0" err="1"/>
              <a:t>ysgol</a:t>
            </a:r>
            <a:r>
              <a:rPr lang="en-GB" sz="2000" dirty="0"/>
              <a:t> </a:t>
            </a:r>
            <a:r>
              <a:rPr lang="en-GB" sz="2000" dirty="0" err="1"/>
              <a:t>gydag</a:t>
            </a:r>
            <a:r>
              <a:rPr lang="en-GB" sz="2000" dirty="0"/>
              <a:t> </a:t>
            </a:r>
            <a:r>
              <a:rPr lang="en-GB" sz="2000" dirty="0" err="1"/>
              <a:t>iaith</a:t>
            </a:r>
            <a:r>
              <a:rPr lang="en-GB" sz="2000" dirty="0"/>
              <a:t> </a:t>
            </a:r>
            <a:r>
              <a:rPr lang="en-GB" sz="2000" dirty="0" err="1"/>
              <a:t>oedi</a:t>
            </a:r>
            <a:r>
              <a:rPr lang="en-GB" sz="2000" dirty="0"/>
              <a:t>. </a:t>
            </a:r>
          </a:p>
          <a:p>
            <a:pPr marL="0" indent="0">
              <a:buNone/>
            </a:pPr>
            <a:r>
              <a:rPr lang="en-GB" sz="2000" dirty="0"/>
              <a:t>Mae </a:t>
            </a:r>
            <a:r>
              <a:rPr lang="en-GB" sz="2000" dirty="0" err="1"/>
              <a:t>amcangyfrifon</a:t>
            </a:r>
            <a:r>
              <a:rPr lang="en-GB" sz="2000" dirty="0"/>
              <a:t> </a:t>
            </a:r>
            <a:r>
              <a:rPr lang="en-GB" sz="2000" dirty="0" err="1"/>
              <a:t>diweddar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awgrymu</a:t>
            </a:r>
            <a:r>
              <a:rPr lang="en-GB" sz="2000" dirty="0"/>
              <a:t> bod </a:t>
            </a:r>
            <a:r>
              <a:rPr lang="en-GB" sz="2000" b="1" dirty="0"/>
              <a:t>1 o bob 5 </a:t>
            </a:r>
            <a:r>
              <a:rPr lang="en-GB" sz="2000" b="1" dirty="0" err="1"/>
              <a:t>plentyn</a:t>
            </a:r>
            <a:r>
              <a:rPr lang="en-GB" sz="2000" b="1" dirty="0"/>
              <a:t> (1.9 </a:t>
            </a:r>
            <a:r>
              <a:rPr lang="en-GB" sz="2000" b="1" dirty="0" err="1"/>
              <a:t>miliwn</a:t>
            </a:r>
            <a:r>
              <a:rPr lang="en-GB" sz="2000" b="1" dirty="0"/>
              <a:t>) </a:t>
            </a:r>
            <a:r>
              <a:rPr lang="en-GB" sz="2000" dirty="0" err="1"/>
              <a:t>ar</a:t>
            </a:r>
            <a:r>
              <a:rPr lang="en-GB" sz="2000" dirty="0"/>
              <a:t> ei </a:t>
            </a:r>
            <a:r>
              <a:rPr lang="en-GB" sz="2000" dirty="0" err="1"/>
              <a:t>hôl</a:t>
            </a:r>
            <a:r>
              <a:rPr lang="en-GB" sz="2000" dirty="0"/>
              <a:t> hi o ran </a:t>
            </a:r>
            <a:r>
              <a:rPr lang="en-GB" sz="2000" dirty="0" err="1"/>
              <a:t>siarad</a:t>
            </a:r>
            <a:r>
              <a:rPr lang="en-GB" sz="2000" dirty="0"/>
              <a:t> a </a:t>
            </a:r>
            <a:r>
              <a:rPr lang="en-GB" sz="2000" dirty="0" err="1"/>
              <a:t>deall</a:t>
            </a:r>
            <a:r>
              <a:rPr lang="en-GB" sz="2000" dirty="0"/>
              <a:t> </a:t>
            </a:r>
            <a:r>
              <a:rPr lang="en-GB" sz="2000" dirty="0" err="1"/>
              <a:t>geiriau</a:t>
            </a:r>
            <a:r>
              <a:rPr lang="en-GB" sz="2000" dirty="0"/>
              <a:t>. </a:t>
            </a:r>
            <a:endParaRPr lang="en-GB" altLang="cy-GB" sz="1800" dirty="0">
              <a:ea typeface="ＭＳ Ｐゴシック" panose="020B0600070205080204" pitchFamily="34" charset="-128"/>
            </a:endParaRPr>
          </a:p>
        </p:txBody>
      </p:sp>
      <p:sp>
        <p:nvSpPr>
          <p:cNvPr id="1024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244280" cy="5688632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000" dirty="0"/>
              <a:t>Approximately </a:t>
            </a:r>
            <a:r>
              <a:rPr lang="en-GB" sz="2000" b="1" dirty="0"/>
              <a:t>10% of children</a:t>
            </a:r>
            <a:r>
              <a:rPr lang="en-GB" sz="2000" dirty="0"/>
              <a:t> have long-term speech, language and communication needs (SLCN).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000" dirty="0"/>
              <a:t>More than </a:t>
            </a:r>
            <a:r>
              <a:rPr lang="en-GB" sz="2000" b="1" dirty="0"/>
              <a:t>7% of children</a:t>
            </a:r>
            <a:r>
              <a:rPr lang="en-GB" sz="2000" dirty="0"/>
              <a:t> have Developmental Language Disorder (DLD).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000" dirty="0"/>
              <a:t>In areas of socioeconomic disadvantage, </a:t>
            </a:r>
            <a:r>
              <a:rPr lang="en-GB" sz="2000" b="1" dirty="0"/>
              <a:t>up to 50% of children</a:t>
            </a:r>
            <a:r>
              <a:rPr lang="en-GB" sz="2000" dirty="0"/>
              <a:t> may start school with delayed language.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000" dirty="0"/>
              <a:t>Recent estimates suggest that </a:t>
            </a:r>
            <a:r>
              <a:rPr lang="en-GB" sz="2000" b="1" dirty="0"/>
              <a:t>1 in 5 children (1.9 million)</a:t>
            </a:r>
            <a:r>
              <a:rPr lang="en-GB" sz="2000" dirty="0"/>
              <a:t> are behind with talking and understanding words.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r>
              <a:rPr lang="en-GB" sz="2000" dirty="0"/>
              <a:t>	     (</a:t>
            </a:r>
            <a:r>
              <a:rPr lang="en-GB" sz="2000" i="1" dirty="0"/>
              <a:t>Speech and Language UK, 2024</a:t>
            </a:r>
            <a:r>
              <a:rPr lang="en-GB" sz="2000" dirty="0"/>
              <a:t>)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3" y="34316"/>
            <a:ext cx="1011862" cy="1018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327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8520" y="76064"/>
            <a:ext cx="9324528" cy="1143000"/>
          </a:xfrm>
        </p:spPr>
        <p:txBody>
          <a:bodyPr>
            <a:normAutofit/>
          </a:bodyPr>
          <a:lstStyle/>
          <a:p>
            <a:r>
              <a:rPr lang="en-GB" sz="3600" dirty="0" err="1"/>
              <a:t>Cyfathrebu</a:t>
            </a:r>
            <a:r>
              <a:rPr lang="en-GB" sz="3600" dirty="0"/>
              <a:t> </a:t>
            </a:r>
            <a:r>
              <a:rPr lang="en-GB" sz="3600" dirty="0" err="1"/>
              <a:t>Effeithiol</a:t>
            </a:r>
            <a:r>
              <a:rPr lang="en-GB" sz="3600" dirty="0"/>
              <a:t>    </a:t>
            </a:r>
            <a:r>
              <a:rPr lang="en-GB" sz="3600" b="1" dirty="0"/>
              <a:t>Effective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4509120"/>
            <a:ext cx="4038600" cy="1617043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/>
              <a:t>TASG 1: 5 </a:t>
            </a:r>
            <a:r>
              <a:rPr lang="en-GB" dirty="0" err="1"/>
              <a:t>munud</a:t>
            </a:r>
            <a:endParaRPr lang="en-GB" dirty="0"/>
          </a:p>
          <a:p>
            <a:r>
              <a:rPr lang="en-GB" dirty="0" err="1"/>
              <a:t>Disgrifiwch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4509120"/>
            <a:ext cx="4038600" cy="1617043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b="1" i="1" dirty="0"/>
              <a:t>TASK 1: 5 minutes</a:t>
            </a:r>
          </a:p>
          <a:p>
            <a:r>
              <a:rPr lang="en-GB" b="1" i="1" dirty="0"/>
              <a:t>Describe the qualities of effective communication. </a:t>
            </a:r>
          </a:p>
        </p:txBody>
      </p:sp>
      <p:pic>
        <p:nvPicPr>
          <p:cNvPr id="7" name="Picture 6" descr="Diagram, schematic&#10;&#10;Description automatically generated">
            <a:extLst>
              <a:ext uri="{FF2B5EF4-FFF2-40B4-BE49-F238E27FC236}">
                <a16:creationId xmlns:a16="http://schemas.microsoft.com/office/drawing/2014/main" id="{D8BF175B-A37A-49F0-AF22-5D3DDB9A8C9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811176" y="1556792"/>
            <a:ext cx="3369248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118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96850"/>
            <a:ext cx="7772400" cy="635000"/>
          </a:xfrm>
        </p:spPr>
        <p:txBody>
          <a:bodyPr anchor="ctr">
            <a:noAutofit/>
          </a:bodyPr>
          <a:lstStyle/>
          <a:p>
            <a:pPr algn="ctr" eaLnBrk="1" hangingPunct="1"/>
            <a:br>
              <a:rPr lang="en-GB" altLang="cy-GB" sz="2800" b="1" dirty="0">
                <a:ea typeface="ＭＳ Ｐゴシック" panose="020B0600070205080204" pitchFamily="34" charset="-128"/>
              </a:rPr>
            </a:br>
            <a:r>
              <a:rPr lang="en-GB" altLang="cy-GB" sz="2800" b="1" dirty="0">
                <a:ea typeface="ＭＳ Ｐゴシック" panose="020B0600070205080204" pitchFamily="34" charset="-128"/>
              </a:rPr>
              <a:t>The communication chain</a:t>
            </a:r>
            <a:br>
              <a:rPr lang="en-GB" altLang="cy-GB" sz="2800" b="1" dirty="0">
                <a:ea typeface="ＭＳ Ｐゴシック" panose="020B0600070205080204" pitchFamily="34" charset="-128"/>
              </a:rPr>
            </a:br>
            <a:endParaRPr lang="en-GB" altLang="cy-GB" sz="2800" b="1" dirty="0">
              <a:ea typeface="ＭＳ Ｐゴシック" panose="020B0600070205080204" pitchFamily="34" charset="-128"/>
            </a:endParaRPr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4114800" y="625475"/>
            <a:ext cx="838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Ideas</a:t>
            </a: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4038600" y="1082675"/>
            <a:ext cx="1143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Decide</a:t>
            </a: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5486400" y="1463675"/>
            <a:ext cx="2286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Choose words</a:t>
            </a: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5181600" y="1997075"/>
            <a:ext cx="419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 dirty="0">
                <a:latin typeface="Times New Roman" panose="02020603050405020304" pitchFamily="18" charset="0"/>
              </a:rPr>
              <a:t>Choose appropriate sentence structure</a:t>
            </a: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5715000" y="2682875"/>
            <a:ext cx="3657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Select the sounds = </a:t>
            </a:r>
            <a:r>
              <a:rPr lang="en-GB" altLang="cy-GB" sz="2000" i="1">
                <a:latin typeface="Times New Roman" panose="02020603050405020304" pitchFamily="18" charset="0"/>
              </a:rPr>
              <a:t>phonology</a:t>
            </a:r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5791200" y="3597275"/>
            <a:ext cx="3581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Co-ordinate instructions to the speech muscles</a:t>
            </a: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6172200" y="4664075"/>
            <a:ext cx="2362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Articulate sounds</a:t>
            </a: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2667000" y="5257800"/>
            <a:ext cx="1828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cy-GB" sz="2000">
              <a:latin typeface="Times New Roman" panose="02020603050405020304" pitchFamily="18" charset="0"/>
            </a:endParaRP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5867400" y="5300663"/>
            <a:ext cx="2514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Produce voice</a:t>
            </a:r>
          </a:p>
        </p:txBody>
      </p:sp>
      <p:sp>
        <p:nvSpPr>
          <p:cNvPr id="29708" name="Text Box 12"/>
          <p:cNvSpPr txBox="1">
            <a:spLocks noChangeArrowheads="1"/>
          </p:cNvSpPr>
          <p:nvPr/>
        </p:nvSpPr>
        <p:spPr bwMode="auto">
          <a:xfrm>
            <a:off x="2971800" y="6477000"/>
            <a:ext cx="990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cy-GB" sz="2000">
              <a:latin typeface="Times New Roman" panose="02020603050405020304" pitchFamily="18" charset="0"/>
            </a:endParaRPr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 bwMode="auto">
          <a:xfrm>
            <a:off x="3779838" y="6021388"/>
            <a:ext cx="2133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Speak fluently</a:t>
            </a:r>
          </a:p>
        </p:txBody>
      </p:sp>
      <p:sp>
        <p:nvSpPr>
          <p:cNvPr id="29710" name="Text Box 14"/>
          <p:cNvSpPr txBox="1">
            <a:spLocks noChangeArrowheads="1"/>
          </p:cNvSpPr>
          <p:nvPr/>
        </p:nvSpPr>
        <p:spPr bwMode="auto">
          <a:xfrm>
            <a:off x="228600" y="5654675"/>
            <a:ext cx="2743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Speak appropriately</a:t>
            </a:r>
          </a:p>
        </p:txBody>
      </p:sp>
      <p:sp>
        <p:nvSpPr>
          <p:cNvPr id="29711" name="Text Box 15"/>
          <p:cNvSpPr txBox="1">
            <a:spLocks noChangeArrowheads="1"/>
          </p:cNvSpPr>
          <p:nvPr/>
        </p:nvSpPr>
        <p:spPr bwMode="auto">
          <a:xfrm>
            <a:off x="228600" y="5197475"/>
            <a:ext cx="2286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Self monitor</a:t>
            </a:r>
          </a:p>
        </p:txBody>
      </p:sp>
      <p:sp>
        <p:nvSpPr>
          <p:cNvPr id="29712" name="Text Box 16"/>
          <p:cNvSpPr txBox="1">
            <a:spLocks noChangeArrowheads="1"/>
          </p:cNvSpPr>
          <p:nvPr/>
        </p:nvSpPr>
        <p:spPr bwMode="auto">
          <a:xfrm>
            <a:off x="228600" y="4740275"/>
            <a:ext cx="2438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Look/Attend</a:t>
            </a:r>
          </a:p>
        </p:txBody>
      </p:sp>
      <p:sp>
        <p:nvSpPr>
          <p:cNvPr id="29713" name="Text Box 17"/>
          <p:cNvSpPr txBox="1">
            <a:spLocks noChangeArrowheads="1"/>
          </p:cNvSpPr>
          <p:nvPr/>
        </p:nvSpPr>
        <p:spPr bwMode="auto">
          <a:xfrm>
            <a:off x="228600" y="4130675"/>
            <a:ext cx="1676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Listen</a:t>
            </a:r>
          </a:p>
        </p:txBody>
      </p:sp>
      <p:sp>
        <p:nvSpPr>
          <p:cNvPr id="29714" name="Text Box 18"/>
          <p:cNvSpPr txBox="1">
            <a:spLocks noChangeArrowheads="1"/>
          </p:cNvSpPr>
          <p:nvPr/>
        </p:nvSpPr>
        <p:spPr bwMode="auto">
          <a:xfrm>
            <a:off x="228600" y="3521075"/>
            <a:ext cx="990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Hear</a:t>
            </a:r>
          </a:p>
        </p:txBody>
      </p:sp>
      <p:sp>
        <p:nvSpPr>
          <p:cNvPr id="29715" name="Text Box 19"/>
          <p:cNvSpPr txBox="1">
            <a:spLocks noChangeArrowheads="1"/>
          </p:cNvSpPr>
          <p:nvPr/>
        </p:nvSpPr>
        <p:spPr bwMode="auto">
          <a:xfrm>
            <a:off x="228600" y="2606675"/>
            <a:ext cx="320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Remember = auditory memory</a:t>
            </a:r>
          </a:p>
        </p:txBody>
      </p:sp>
      <p:sp>
        <p:nvSpPr>
          <p:cNvPr id="29716" name="Text Box 20"/>
          <p:cNvSpPr txBox="1">
            <a:spLocks noChangeArrowheads="1"/>
          </p:cNvSpPr>
          <p:nvPr/>
        </p:nvSpPr>
        <p:spPr bwMode="auto">
          <a:xfrm>
            <a:off x="838200" y="1905000"/>
            <a:ext cx="2667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cy-GB" sz="2000">
              <a:latin typeface="Times New Roman" panose="02020603050405020304" pitchFamily="18" charset="0"/>
            </a:endParaRPr>
          </a:p>
        </p:txBody>
      </p:sp>
      <p:sp>
        <p:nvSpPr>
          <p:cNvPr id="29717" name="Text Box 21"/>
          <p:cNvSpPr txBox="1">
            <a:spLocks noChangeArrowheads="1"/>
          </p:cNvSpPr>
          <p:nvPr/>
        </p:nvSpPr>
        <p:spPr bwMode="auto">
          <a:xfrm>
            <a:off x="1116013" y="1052513"/>
            <a:ext cx="30480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Understand: individual words = </a:t>
            </a:r>
            <a:r>
              <a:rPr lang="en-GB" altLang="cy-GB" sz="2000" i="1">
                <a:latin typeface="Times New Roman" panose="02020603050405020304" pitchFamily="18" charset="0"/>
              </a:rPr>
              <a:t>semantics </a:t>
            </a:r>
            <a:r>
              <a:rPr lang="en-GB" altLang="cy-GB" sz="2000">
                <a:latin typeface="Times New Roman" panose="02020603050405020304" pitchFamily="18" charset="0"/>
              </a:rPr>
              <a:t>and meaning of sentence, literal &amp; underlying</a:t>
            </a:r>
          </a:p>
        </p:txBody>
      </p:sp>
      <p:sp>
        <p:nvSpPr>
          <p:cNvPr id="20502" name="Line 22"/>
          <p:cNvSpPr>
            <a:spLocks noChangeShapeType="1"/>
          </p:cNvSpPr>
          <p:nvPr/>
        </p:nvSpPr>
        <p:spPr bwMode="auto">
          <a:xfrm>
            <a:off x="4953000" y="1158875"/>
            <a:ext cx="6096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3" name="Line 23"/>
          <p:cNvSpPr>
            <a:spLocks noChangeShapeType="1"/>
          </p:cNvSpPr>
          <p:nvPr/>
        </p:nvSpPr>
        <p:spPr bwMode="auto">
          <a:xfrm>
            <a:off x="6400800" y="1768475"/>
            <a:ext cx="4572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4" name="Line 24"/>
          <p:cNvSpPr>
            <a:spLocks noChangeShapeType="1"/>
          </p:cNvSpPr>
          <p:nvPr/>
        </p:nvSpPr>
        <p:spPr bwMode="auto">
          <a:xfrm>
            <a:off x="7239000" y="2378075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5" name="Line 25"/>
          <p:cNvSpPr>
            <a:spLocks noChangeShapeType="1"/>
          </p:cNvSpPr>
          <p:nvPr/>
        </p:nvSpPr>
        <p:spPr bwMode="auto">
          <a:xfrm flipH="1">
            <a:off x="7315200" y="2987675"/>
            <a:ext cx="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6" name="Line 26"/>
          <p:cNvSpPr>
            <a:spLocks noChangeShapeType="1"/>
          </p:cNvSpPr>
          <p:nvPr/>
        </p:nvSpPr>
        <p:spPr bwMode="auto">
          <a:xfrm flipH="1">
            <a:off x="7010400" y="4283075"/>
            <a:ext cx="2286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7" name="Line 27"/>
          <p:cNvSpPr>
            <a:spLocks noChangeShapeType="1"/>
          </p:cNvSpPr>
          <p:nvPr/>
        </p:nvSpPr>
        <p:spPr bwMode="auto">
          <a:xfrm flipH="1">
            <a:off x="6705600" y="5121275"/>
            <a:ext cx="1524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8" name="Line 28"/>
          <p:cNvSpPr>
            <a:spLocks noChangeShapeType="1"/>
          </p:cNvSpPr>
          <p:nvPr/>
        </p:nvSpPr>
        <p:spPr bwMode="auto">
          <a:xfrm flipH="1">
            <a:off x="5292725" y="5654675"/>
            <a:ext cx="1031875" cy="438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9" name="Line 29"/>
          <p:cNvSpPr>
            <a:spLocks noChangeShapeType="1"/>
          </p:cNvSpPr>
          <p:nvPr/>
        </p:nvSpPr>
        <p:spPr bwMode="auto">
          <a:xfrm flipH="1" flipV="1">
            <a:off x="914400" y="5562600"/>
            <a:ext cx="762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0" name="Line 30"/>
          <p:cNvSpPr>
            <a:spLocks noChangeShapeType="1"/>
          </p:cNvSpPr>
          <p:nvPr/>
        </p:nvSpPr>
        <p:spPr bwMode="auto">
          <a:xfrm flipH="1" flipV="1">
            <a:off x="762000" y="5045075"/>
            <a:ext cx="762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1" name="Line 31"/>
          <p:cNvSpPr>
            <a:spLocks noChangeShapeType="1"/>
          </p:cNvSpPr>
          <p:nvPr/>
        </p:nvSpPr>
        <p:spPr bwMode="auto">
          <a:xfrm flipH="1" flipV="1">
            <a:off x="685800" y="4495800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2" name="Line 32"/>
          <p:cNvSpPr>
            <a:spLocks noChangeShapeType="1"/>
          </p:cNvSpPr>
          <p:nvPr/>
        </p:nvSpPr>
        <p:spPr bwMode="auto">
          <a:xfrm flipH="1" flipV="1">
            <a:off x="609600" y="3825875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3" name="Line 33"/>
          <p:cNvSpPr>
            <a:spLocks noChangeShapeType="1"/>
          </p:cNvSpPr>
          <p:nvPr/>
        </p:nvSpPr>
        <p:spPr bwMode="auto">
          <a:xfrm flipV="1">
            <a:off x="685800" y="3216275"/>
            <a:ext cx="762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4" name="Line 34"/>
          <p:cNvSpPr>
            <a:spLocks noChangeShapeType="1"/>
          </p:cNvSpPr>
          <p:nvPr/>
        </p:nvSpPr>
        <p:spPr bwMode="auto">
          <a:xfrm flipV="1">
            <a:off x="990600" y="2301875"/>
            <a:ext cx="762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5" name="Line 35"/>
          <p:cNvSpPr>
            <a:spLocks noChangeShapeType="1"/>
          </p:cNvSpPr>
          <p:nvPr/>
        </p:nvSpPr>
        <p:spPr bwMode="auto">
          <a:xfrm flipH="1" flipV="1">
            <a:off x="2286000" y="6019800"/>
            <a:ext cx="129540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6" name="Line 36"/>
          <p:cNvSpPr>
            <a:spLocks noChangeShapeType="1"/>
          </p:cNvSpPr>
          <p:nvPr/>
        </p:nvSpPr>
        <p:spPr bwMode="auto">
          <a:xfrm>
            <a:off x="4495800" y="930275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7" name="Line 37"/>
          <p:cNvSpPr>
            <a:spLocks noChangeShapeType="1"/>
          </p:cNvSpPr>
          <p:nvPr/>
        </p:nvSpPr>
        <p:spPr bwMode="auto">
          <a:xfrm flipV="1">
            <a:off x="2771775" y="908050"/>
            <a:ext cx="1295400" cy="157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8" name="Text Box 38"/>
          <p:cNvSpPr txBox="1">
            <a:spLocks noChangeArrowheads="1"/>
          </p:cNvSpPr>
          <p:nvPr/>
        </p:nvSpPr>
        <p:spPr bwMode="auto">
          <a:xfrm>
            <a:off x="7315200" y="6407424"/>
            <a:ext cx="37433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1600" dirty="0"/>
              <a:t>(Roberts, 2008)</a:t>
            </a:r>
          </a:p>
        </p:txBody>
      </p:sp>
      <p:pic>
        <p:nvPicPr>
          <p:cNvPr id="3" name="Picture 2" descr="Arrows Cycle Red · Free vector graphic on Pixaba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7680" y="2317749"/>
            <a:ext cx="3120333" cy="3260725"/>
          </a:xfrm>
          <a:prstGeom prst="rect">
            <a:avLst/>
          </a:prstGeom>
        </p:spPr>
      </p:pic>
      <p:pic>
        <p:nvPicPr>
          <p:cNvPr id="41" name="Picture 40" descr="Leerbeleving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00"/>
          <a:stretch/>
        </p:blipFill>
        <p:spPr>
          <a:xfrm>
            <a:off x="6729549" y="137216"/>
            <a:ext cx="1940063" cy="91751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382891" y="1096447"/>
            <a:ext cx="2711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TASK 2: Allow 20 minutes</a:t>
            </a:r>
          </a:p>
        </p:txBody>
      </p:sp>
    </p:spTree>
    <p:extLst>
      <p:ext uri="{BB962C8B-B14F-4D97-AF65-F5344CB8AC3E}">
        <p14:creationId xmlns:p14="http://schemas.microsoft.com/office/powerpoint/2010/main" val="55607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7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7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9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9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97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9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97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97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autoUpdateAnimBg="0"/>
      <p:bldP spid="29700" grpId="0" autoUpdateAnimBg="0"/>
      <p:bldP spid="29701" grpId="0" autoUpdateAnimBg="0"/>
      <p:bldP spid="29702" grpId="0" autoUpdateAnimBg="0"/>
      <p:bldP spid="29703" grpId="0" autoUpdateAnimBg="0"/>
      <p:bldP spid="29704" grpId="0" autoUpdateAnimBg="0"/>
      <p:bldP spid="29705" grpId="0" autoUpdateAnimBg="0"/>
      <p:bldP spid="29706" grpId="0" autoUpdateAnimBg="0"/>
      <p:bldP spid="29707" grpId="0" autoUpdateAnimBg="0"/>
      <p:bldP spid="29708" grpId="0" autoUpdateAnimBg="0"/>
      <p:bldP spid="29709" grpId="0" autoUpdateAnimBg="0"/>
      <p:bldP spid="29710" grpId="0" autoUpdateAnimBg="0"/>
      <p:bldP spid="29711" grpId="0" autoUpdateAnimBg="0"/>
      <p:bldP spid="29712" grpId="0" autoUpdateAnimBg="0"/>
      <p:bldP spid="29713" grpId="0" autoUpdateAnimBg="0"/>
      <p:bldP spid="29714" grpId="0" autoUpdateAnimBg="0"/>
      <p:bldP spid="29715" grpId="0" autoUpdateAnimBg="0"/>
      <p:bldP spid="29716" grpId="0" autoUpdateAnimBg="0"/>
      <p:bldP spid="29717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title"/>
          </p:nvPr>
        </p:nvSpPr>
        <p:spPr>
          <a:xfrm>
            <a:off x="729908" y="12576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cy-GB" sz="3200" dirty="0" err="1">
                <a:ea typeface="ＭＳ Ｐゴシック" panose="020B0600070205080204" pitchFamily="34" charset="-128"/>
                <a:hlinkClick r:id="rId3"/>
              </a:rPr>
              <a:t>Mathau</a:t>
            </a:r>
            <a:r>
              <a:rPr lang="en-US" altLang="cy-GB" sz="3200" dirty="0">
                <a:ea typeface="ＭＳ Ｐゴシック" panose="020B0600070205080204" pitchFamily="34" charset="-128"/>
                <a:hlinkClick r:id="rId3"/>
              </a:rPr>
              <a:t> o </a:t>
            </a:r>
            <a:r>
              <a:rPr lang="en-US" altLang="cy-GB" sz="3200" dirty="0" err="1">
                <a:ea typeface="ＭＳ Ｐゴシック" panose="020B0600070205080204" pitchFamily="34" charset="-128"/>
                <a:hlinkClick r:id="rId3"/>
              </a:rPr>
              <a:t>drafferthion</a:t>
            </a:r>
            <a:r>
              <a:rPr lang="en-US" altLang="cy-GB" sz="3200" dirty="0">
                <a:ea typeface="ＭＳ Ｐゴシック" panose="020B0600070205080204" pitchFamily="34" charset="-128"/>
                <a:hlinkClick r:id="rId3"/>
              </a:rPr>
              <a:t> </a:t>
            </a:r>
            <a:r>
              <a:rPr lang="en-US" altLang="cy-GB" sz="3200" dirty="0" err="1">
                <a:ea typeface="ＭＳ Ｐゴシック" panose="020B0600070205080204" pitchFamily="34" charset="-128"/>
                <a:hlinkClick r:id="rId3"/>
              </a:rPr>
              <a:t>cyfathrebu</a:t>
            </a:r>
            <a:br>
              <a:rPr lang="en-US" altLang="cy-GB" sz="3200" dirty="0">
                <a:ea typeface="ＭＳ Ｐゴシック" panose="020B0600070205080204" pitchFamily="34" charset="-128"/>
                <a:hlinkClick r:id="rId3"/>
              </a:rPr>
            </a:br>
            <a:r>
              <a:rPr lang="en-US" altLang="cy-GB" sz="3200" dirty="0">
                <a:ea typeface="ＭＳ Ｐゴシック" panose="020B0600070205080204" pitchFamily="34" charset="-128"/>
              </a:rPr>
              <a:t>Types of communication difficulties</a:t>
            </a:r>
          </a:p>
        </p:txBody>
      </p:sp>
      <p:sp>
        <p:nvSpPr>
          <p:cNvPr id="13315" name="Rectangle 2"/>
          <p:cNvSpPr>
            <a:spLocks noGrp="1" noChangeArrowheads="1"/>
          </p:cNvSpPr>
          <p:nvPr>
            <p:ph sz="half" idx="1"/>
          </p:nvPr>
        </p:nvSpPr>
        <p:spPr>
          <a:xfrm>
            <a:off x="395536" y="4581128"/>
            <a:ext cx="4038600" cy="2088232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altLang="cy-GB" dirty="0" err="1">
                <a:ea typeface="ＭＳ Ｐゴシック" panose="020B0600070205080204" pitchFamily="34" charset="-128"/>
              </a:rPr>
              <a:t>Adlewyrchwch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</a:t>
            </a:r>
            <a:r>
              <a:rPr lang="en-GB" altLang="cy-GB" dirty="0">
                <a:ea typeface="ＭＳ Ｐゴシック" panose="020B0600070205080204" pitchFamily="34" charset="-128"/>
              </a:rPr>
              <a:t> y </a:t>
            </a:r>
            <a:r>
              <a:rPr lang="en-GB" altLang="cy-GB" dirty="0" err="1">
                <a:ea typeface="ＭＳ Ｐゴシック" panose="020B0600070205080204" pitchFamily="34" charset="-128"/>
              </a:rPr>
              <a:t>camau</a:t>
            </a:r>
            <a:r>
              <a:rPr lang="en-GB" altLang="cy-GB" dirty="0">
                <a:ea typeface="ＭＳ Ｐゴシック" panose="020B0600070205080204" pitchFamily="34" charset="-128"/>
              </a:rPr>
              <a:t> o fewn y </a:t>
            </a:r>
            <a:r>
              <a:rPr lang="en-GB" altLang="cy-GB" dirty="0" err="1">
                <a:ea typeface="ＭＳ Ｐゴシック" panose="020B0600070205080204" pitchFamily="34" charset="-128"/>
              </a:rPr>
              <a:t>gadwyn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gyfathrebu</a:t>
            </a:r>
            <a:r>
              <a:rPr lang="en-GB" altLang="cy-GB" dirty="0">
                <a:ea typeface="ＭＳ Ｐゴシック" panose="020B0600070205080204" pitchFamily="34" charset="-128"/>
              </a:rPr>
              <a:t> ac </a:t>
            </a:r>
            <a:r>
              <a:rPr lang="en-GB" altLang="cy-GB" dirty="0" err="1">
                <a:ea typeface="ＭＳ Ｐゴシック" panose="020B0600070205080204" pitchFamily="34" charset="-128"/>
              </a:rPr>
              <a:t>anghenion</a:t>
            </a:r>
            <a:r>
              <a:rPr lang="en-GB" altLang="cy-GB" dirty="0">
                <a:ea typeface="ＭＳ Ｐゴシック" panose="020B0600070205080204" pitchFamily="34" charset="-128"/>
              </a:rPr>
              <a:t> y disgyblion yn y </a:t>
            </a:r>
            <a:r>
              <a:rPr lang="en-GB" altLang="cy-GB" dirty="0" err="1">
                <a:ea typeface="ＭＳ Ｐゴシック" panose="020B0600070205080204" pitchFamily="34" charset="-128"/>
              </a:rPr>
              <a:t>ffilm</a:t>
            </a:r>
            <a:r>
              <a:rPr lang="en-GB" altLang="cy-GB" dirty="0">
                <a:ea typeface="ＭＳ Ｐゴシック" panose="020B0600070205080204" pitchFamily="34" charset="-128"/>
              </a:rPr>
              <a:t>. </a:t>
            </a:r>
            <a:endParaRPr lang="en-US" altLang="cy-GB" dirty="0">
              <a:ea typeface="ＭＳ Ｐゴシック" panose="020B0600070205080204" pitchFamily="34" charset="-128"/>
            </a:endParaRPr>
          </a:p>
          <a:p>
            <a:r>
              <a:rPr lang="en-GB" altLang="cy-GB" dirty="0">
                <a:ea typeface="ＭＳ Ｐゴシック" panose="020B0600070205080204" pitchFamily="34" charset="-128"/>
              </a:rPr>
              <a:t>Pa </a:t>
            </a:r>
            <a:r>
              <a:rPr lang="en-GB" altLang="cy-GB" dirty="0" err="1">
                <a:ea typeface="ＭＳ Ｐゴシック" panose="020B0600070205080204" pitchFamily="34" charset="-128"/>
              </a:rPr>
              <a:t>fath</a:t>
            </a:r>
            <a:r>
              <a:rPr lang="en-GB" altLang="cy-GB" dirty="0">
                <a:ea typeface="ＭＳ Ｐゴシック" panose="020B0600070205080204" pitchFamily="34" charset="-128"/>
              </a:rPr>
              <a:t> o </a:t>
            </a:r>
            <a:r>
              <a:rPr lang="en-GB" altLang="cy-GB" dirty="0" err="1">
                <a:ea typeface="ＭＳ Ｐゴシック" panose="020B0600070205080204" pitchFamily="34" charset="-128"/>
              </a:rPr>
              <a:t>anhawsterau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cyfathrebu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allwch</a:t>
            </a:r>
            <a:r>
              <a:rPr lang="en-GB" altLang="cy-GB" dirty="0">
                <a:ea typeface="ＭＳ Ｐゴシック" panose="020B0600070205080204" pitchFamily="34" charset="-128"/>
              </a:rPr>
              <a:t> chi </a:t>
            </a:r>
            <a:r>
              <a:rPr lang="en-GB" altLang="cy-GB" dirty="0" err="1">
                <a:ea typeface="ＭＳ Ｐゴシック" panose="020B0600070205080204" pitchFamily="34" charset="-128"/>
              </a:rPr>
              <a:t>eu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rhestru</a:t>
            </a:r>
            <a:r>
              <a:rPr lang="en-GB" altLang="cy-GB" dirty="0">
                <a:ea typeface="ＭＳ Ｐゴシック" panose="020B0600070205080204" pitchFamily="34" charset="-128"/>
              </a:rPr>
              <a:t>? </a:t>
            </a:r>
          </a:p>
        </p:txBody>
      </p:sp>
      <p:sp>
        <p:nvSpPr>
          <p:cNvPr id="13316" name="Content Placeholder 4"/>
          <p:cNvSpPr>
            <a:spLocks noGrp="1"/>
          </p:cNvSpPr>
          <p:nvPr>
            <p:ph sz="half" idx="2"/>
          </p:nvPr>
        </p:nvSpPr>
        <p:spPr>
          <a:xfrm>
            <a:off x="4700489" y="4581128"/>
            <a:ext cx="4038600" cy="2049091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US" altLang="cy-GB" i="1" dirty="0">
                <a:ea typeface="ＭＳ Ｐゴシック" panose="020B0600070205080204" pitchFamily="34" charset="-128"/>
              </a:rPr>
              <a:t>Reflect on the stages of the communication chain and the needs of the pupils in the film. What types of communication difficulties can you list?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5328592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51545" y="3407480"/>
            <a:ext cx="2807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Crystal and Varley, 1998 in </a:t>
            </a:r>
            <a:r>
              <a:rPr lang="en-GB" sz="1400" dirty="0" err="1"/>
              <a:t>Frederikson</a:t>
            </a:r>
            <a:r>
              <a:rPr lang="en-GB" sz="1400" dirty="0"/>
              <a:t> and Clyne, 2009</a:t>
            </a:r>
          </a:p>
        </p:txBody>
      </p:sp>
      <p:sp>
        <p:nvSpPr>
          <p:cNvPr id="3" name="Rectangle 2"/>
          <p:cNvSpPr/>
          <p:nvPr/>
        </p:nvSpPr>
        <p:spPr>
          <a:xfrm>
            <a:off x="6719789" y="1847435"/>
            <a:ext cx="20888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err="1"/>
              <a:t>Gadewch</a:t>
            </a:r>
            <a:r>
              <a:rPr lang="en-GB" b="1" i="1" dirty="0"/>
              <a:t> 10 </a:t>
            </a:r>
            <a:r>
              <a:rPr lang="en-GB" b="1" i="1" dirty="0" err="1"/>
              <a:t>munud</a:t>
            </a:r>
            <a:endParaRPr lang="en-GB" b="1" i="1" dirty="0"/>
          </a:p>
          <a:p>
            <a:r>
              <a:rPr lang="en-GB" b="1" i="1" dirty="0"/>
              <a:t>Allow 10 minutes</a:t>
            </a:r>
          </a:p>
        </p:txBody>
      </p:sp>
    </p:spTree>
    <p:extLst>
      <p:ext uri="{BB962C8B-B14F-4D97-AF65-F5344CB8AC3E}">
        <p14:creationId xmlns:p14="http://schemas.microsoft.com/office/powerpoint/2010/main" val="2094164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7308" y="9636"/>
            <a:ext cx="8856984" cy="1143000"/>
          </a:xfrm>
        </p:spPr>
        <p:txBody>
          <a:bodyPr>
            <a:noAutofit/>
          </a:bodyPr>
          <a:lstStyle/>
          <a:p>
            <a:r>
              <a:rPr lang="en-GB" sz="3600" dirty="0" err="1"/>
              <a:t>Anawsterau</a:t>
            </a:r>
            <a:r>
              <a:rPr lang="en-GB" sz="3600" dirty="0"/>
              <a:t> </a:t>
            </a:r>
            <a:r>
              <a:rPr lang="en-GB" sz="3600" dirty="0" err="1"/>
              <a:t>Lleferydd</a:t>
            </a:r>
            <a:r>
              <a:rPr lang="en-GB" sz="3600" dirty="0"/>
              <a:t>     </a:t>
            </a:r>
            <a:r>
              <a:rPr lang="en-GB" sz="3600" b="1" dirty="0"/>
              <a:t>Speech Difficulties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305054" y="1800942"/>
            <a:ext cx="4038600" cy="4853136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/>
              <a:t>Gall </a:t>
            </a:r>
            <a:r>
              <a:rPr lang="en-GB" dirty="0" err="1"/>
              <a:t>fod</a:t>
            </a:r>
            <a:r>
              <a:rPr lang="en-GB" dirty="0"/>
              <a:t> o </a:t>
            </a:r>
            <a:r>
              <a:rPr lang="en-GB" dirty="0" err="1"/>
              <a:t>ganlyniad</a:t>
            </a:r>
            <a:r>
              <a:rPr lang="en-GB" dirty="0"/>
              <a:t> i:</a:t>
            </a:r>
          </a:p>
          <a:p>
            <a:pPr lvl="1"/>
            <a:r>
              <a:rPr lang="en-GB" dirty="0" err="1"/>
              <a:t>Anabledd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pPr lvl="1"/>
            <a:r>
              <a:rPr lang="en-GB" dirty="0" err="1"/>
              <a:t>Achosion</a:t>
            </a:r>
            <a:r>
              <a:rPr lang="en-GB" dirty="0"/>
              <a:t> </a:t>
            </a:r>
            <a:r>
              <a:rPr lang="en-GB" dirty="0" err="1"/>
              <a:t>niwrolegol</a:t>
            </a:r>
            <a:endParaRPr lang="en-GB" dirty="0"/>
          </a:p>
          <a:p>
            <a:endParaRPr lang="en-GB" dirty="0"/>
          </a:p>
          <a:p>
            <a:r>
              <a:rPr lang="en-GB" dirty="0"/>
              <a:t>Gall </a:t>
            </a:r>
            <a:r>
              <a:rPr lang="en-GB" dirty="0" err="1"/>
              <a:t>achosi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synau</a:t>
            </a:r>
            <a:r>
              <a:rPr lang="en-GB" dirty="0"/>
              <a:t> a </a:t>
            </a:r>
            <a:r>
              <a:rPr lang="en-GB" dirty="0" err="1"/>
              <a:t>sillafau</a:t>
            </a:r>
            <a:endParaRPr lang="en-GB" dirty="0"/>
          </a:p>
          <a:p>
            <a:pPr lvl="1"/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endParaRPr lang="en-GB" dirty="0"/>
          </a:p>
          <a:p>
            <a:pPr lvl="1"/>
            <a:r>
              <a:rPr lang="en-GB" dirty="0" err="1"/>
              <a:t>Copïo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</a:t>
            </a:r>
            <a:r>
              <a:rPr lang="en-GB" dirty="0" err="1"/>
              <a:t>ceg</a:t>
            </a:r>
            <a:r>
              <a:rPr lang="en-GB" dirty="0"/>
              <a:t> a </a:t>
            </a:r>
            <a:r>
              <a:rPr lang="en-GB" dirty="0" err="1"/>
              <a:t>thafod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gywir</a:t>
            </a:r>
            <a:endParaRPr lang="en-GB" dirty="0"/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788024" y="1877432"/>
            <a:ext cx="4038600" cy="4781128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b="1" i="1" dirty="0"/>
              <a:t>May be as a result of:</a:t>
            </a:r>
          </a:p>
          <a:p>
            <a:pPr lvl="1"/>
            <a:r>
              <a:rPr lang="en-GB" b="1" i="1" dirty="0"/>
              <a:t>Physical disability</a:t>
            </a:r>
          </a:p>
          <a:p>
            <a:pPr lvl="1"/>
            <a:r>
              <a:rPr lang="en-GB" b="1" i="1" dirty="0"/>
              <a:t>Neurological causes </a:t>
            </a:r>
          </a:p>
          <a:p>
            <a:r>
              <a:rPr lang="en-GB" b="1" i="1" dirty="0"/>
              <a:t>May cause difficulties with:</a:t>
            </a:r>
          </a:p>
          <a:p>
            <a:pPr lvl="1"/>
            <a:r>
              <a:rPr lang="en-GB" b="1" i="1" dirty="0"/>
              <a:t>Forming sounds and syllables</a:t>
            </a:r>
          </a:p>
          <a:p>
            <a:pPr lvl="1"/>
            <a:r>
              <a:rPr lang="en-GB" b="1" i="1" dirty="0"/>
              <a:t>Talking at speed</a:t>
            </a:r>
          </a:p>
          <a:p>
            <a:pPr lvl="1"/>
            <a:r>
              <a:rPr lang="en-GB" b="1" i="1" dirty="0"/>
              <a:t>Imitating tongue and lip movements correctly</a:t>
            </a:r>
          </a:p>
          <a:p>
            <a:pPr marL="457200" lvl="1" indent="0" algn="r">
              <a:buNone/>
            </a:pPr>
            <a:r>
              <a:rPr lang="en-GB" dirty="0"/>
              <a:t>Farrell, 2005 </a:t>
            </a:r>
          </a:p>
        </p:txBody>
      </p:sp>
      <p:pic>
        <p:nvPicPr>
          <p:cNvPr id="2" name="Picture 1" descr="Why Is Grammar Important? | Guide to Writi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908720"/>
            <a:ext cx="1102060" cy="755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7890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354865"/>
            <a:ext cx="8856984" cy="11430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Oediad</a:t>
            </a:r>
            <a:r>
              <a:rPr lang="en-GB" altLang="cy-GB" dirty="0">
                <a:ea typeface="ＭＳ Ｐゴシック" panose="020B0600070205080204" pitchFamily="34" charset="-128"/>
              </a:rPr>
              <a:t> iaith a </a:t>
            </a:r>
            <a:r>
              <a:rPr lang="en-GB" altLang="cy-GB" dirty="0" err="1">
                <a:ea typeface="ＭＳ Ｐゴシック" panose="020B0600070205080204" pitchFamily="34" charset="-128"/>
              </a:rPr>
              <a:t>lleferydd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br>
              <a:rPr lang="en-GB" altLang="cy-GB" dirty="0">
                <a:ea typeface="ＭＳ Ｐゴシック" panose="020B0600070205080204" pitchFamily="34" charset="-128"/>
              </a:rPr>
            </a:br>
            <a:r>
              <a:rPr lang="en-GB" altLang="cy-GB" b="1" dirty="0">
                <a:ea typeface="ＭＳ Ｐゴシック" panose="020B0600070205080204" pitchFamily="34" charset="-128"/>
              </a:rPr>
              <a:t>Speech and language delay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2298172"/>
            <a:ext cx="4038600" cy="4133057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Medr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fod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rhan</a:t>
            </a:r>
            <a:r>
              <a:rPr lang="en-GB" altLang="cy-GB" dirty="0">
                <a:ea typeface="ＭＳ Ｐゴシック" panose="020B0600070205080204" pitchFamily="34" charset="-128"/>
              </a:rPr>
              <a:t> o </a:t>
            </a:r>
            <a:r>
              <a:rPr lang="en-GB" altLang="cy-GB" dirty="0" err="1">
                <a:ea typeface="ＭＳ Ｐゴシック" panose="020B0600070205080204" pitchFamily="34" charset="-128"/>
              </a:rPr>
              <a:t>oediad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cyffredinol</a:t>
            </a:r>
            <a:r>
              <a:rPr lang="en-GB" altLang="cy-GB" dirty="0">
                <a:ea typeface="ＭＳ Ｐゴシック" panose="020B0600070205080204" pitchFamily="34" charset="-128"/>
              </a:rPr>
              <a:t>.</a:t>
            </a:r>
          </a:p>
          <a:p>
            <a:pPr marL="0" indent="0" eaLnBrk="1" hangingPunct="1">
              <a:buNone/>
            </a:pPr>
            <a:endParaRPr lang="en-GB" altLang="cy-GB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Mae’r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plentyn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dilyn</a:t>
            </a:r>
            <a:r>
              <a:rPr lang="en-GB" altLang="cy-GB" dirty="0">
                <a:ea typeface="ＭＳ Ｐゴシック" panose="020B0600070205080204" pitchFamily="34" charset="-128"/>
              </a:rPr>
              <a:t> y </a:t>
            </a:r>
            <a:r>
              <a:rPr lang="en-GB" altLang="cy-GB" dirty="0" err="1">
                <a:ea typeface="ＭＳ Ｐゴシック" panose="020B0600070205080204" pitchFamily="34" charset="-128"/>
              </a:rPr>
              <a:t>llwybr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arferol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ond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arafach</a:t>
            </a:r>
            <a:r>
              <a:rPr lang="en-GB" altLang="cy-GB" dirty="0">
                <a:ea typeface="ＭＳ Ｐゴシック" panose="020B0600070205080204" pitchFamily="34" charset="-128"/>
              </a:rPr>
              <a:t> nag </a:t>
            </a:r>
            <a:r>
              <a:rPr lang="en-GB" altLang="cy-GB" dirty="0" err="1">
                <a:ea typeface="ＭＳ Ｐゴシック" panose="020B0600070205080204" pitchFamily="34" charset="-128"/>
              </a:rPr>
              <a:t>arfer</a:t>
            </a:r>
            <a:endParaRPr lang="en-GB" altLang="cy-GB" dirty="0">
              <a:ea typeface="ＭＳ Ｐゴシック" panose="020B0600070205080204" pitchFamily="34" charset="-128"/>
            </a:endParaRPr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2293691"/>
            <a:ext cx="4038600" cy="4133056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cy-GB" b="1" i="1" dirty="0">
                <a:ea typeface="ＭＳ Ｐゴシック" panose="020B0600070205080204" pitchFamily="34" charset="-128"/>
              </a:rPr>
              <a:t>Might be part of a general developmental delay.</a:t>
            </a:r>
          </a:p>
          <a:p>
            <a:pPr marL="0" indent="0">
              <a:buNone/>
            </a:pPr>
            <a:endParaRPr lang="en-GB" altLang="cy-GB" b="1" i="1" dirty="0">
              <a:ea typeface="ＭＳ Ｐゴシック" panose="020B0600070205080204" pitchFamily="34" charset="-128"/>
            </a:endParaRPr>
          </a:p>
          <a:p>
            <a:r>
              <a:rPr lang="en-GB" altLang="cy-GB" b="1" i="1" dirty="0">
                <a:ea typeface="ＭＳ Ｐゴシック" panose="020B0600070205080204" pitchFamily="34" charset="-128"/>
              </a:rPr>
              <a:t>Child follows a typical developmental pathway but at a slower rate than usual.</a:t>
            </a:r>
          </a:p>
          <a:p>
            <a:endParaRPr lang="en-US" altLang="cy-GB" dirty="0">
              <a:ea typeface="ＭＳ Ｐゴシック" panose="020B0600070205080204" pitchFamily="34" charset="-128"/>
            </a:endParaRPr>
          </a:p>
        </p:txBody>
      </p:sp>
      <p:pic>
        <p:nvPicPr>
          <p:cNvPr id="5" name="Picture 4" descr="Why Is Grammar Important? | Guide to Writi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48680"/>
            <a:ext cx="1102060" cy="755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968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Oediad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dirty="0">
                <a:ea typeface="ＭＳ Ｐゴシック" panose="020B0600070205080204" pitchFamily="34" charset="-128"/>
              </a:rPr>
              <a:t> a </a:t>
            </a:r>
            <a:r>
              <a:rPr lang="en-GB" altLang="cy-GB" dirty="0" err="1">
                <a:ea typeface="ＭＳ Ｐゴシック" panose="020B0600070205080204" pitchFamily="34" charset="-128"/>
              </a:rPr>
              <a:t>lleferydd</a:t>
            </a:r>
            <a:br>
              <a:rPr lang="en-GB" altLang="cy-GB" dirty="0">
                <a:ea typeface="ＭＳ Ｐゴシック" panose="020B0600070205080204" pitchFamily="34" charset="-128"/>
              </a:rPr>
            </a:br>
            <a:r>
              <a:rPr lang="en-GB" altLang="cy-GB" b="1" dirty="0">
                <a:ea typeface="ＭＳ Ｐゴシック" panose="020B0600070205080204" pitchFamily="34" charset="-128"/>
              </a:rPr>
              <a:t>Speech and language delay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3701008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Gall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fod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ganlyniad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anfantais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marL="0" indent="0" eaLnBrk="1" hangingPunct="1">
              <a:buNone/>
            </a:pPr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400" dirty="0" err="1">
                <a:ea typeface="ＭＳ Ｐゴシック" panose="020B0600070205080204" pitchFamily="34" charset="-128"/>
              </a:rPr>
              <a:t>Edrychodd</a:t>
            </a:r>
            <a:r>
              <a:rPr lang="en-GB" altLang="cy-GB" sz="2400" dirty="0">
                <a:ea typeface="ＭＳ Ｐゴシック" panose="020B0600070205080204" pitchFamily="34" charset="-128"/>
              </a:rPr>
              <a:t> y  Sutton Trust (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Washbrook</a:t>
            </a:r>
            <a:r>
              <a:rPr lang="en-GB" altLang="cy-GB" sz="2400" dirty="0">
                <a:ea typeface="ＭＳ Ｐゴシック" panose="020B0600070205080204" pitchFamily="34" charset="-128"/>
              </a:rPr>
              <a:t> &amp;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Waldfogel</a:t>
            </a:r>
            <a:r>
              <a:rPr lang="en-GB" altLang="cy-GB" sz="2400" dirty="0">
                <a:ea typeface="ＭＳ Ｐゴシック" panose="020B0600070205080204" pitchFamily="34" charset="-128"/>
              </a:rPr>
              <a:t>, 2010)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ar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ganlyniadau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cyfres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brofion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geirfa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wnaeth</a:t>
            </a:r>
            <a:r>
              <a:rPr lang="en-GB" altLang="cy-GB" sz="2400" dirty="0">
                <a:ea typeface="ＭＳ Ｐゴシック" panose="020B0600070205080204" pitchFamily="34" charset="-128"/>
              </a:rPr>
              <a:t> 12,500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Prydeinig</a:t>
            </a:r>
            <a:r>
              <a:rPr lang="en-GB" altLang="cy-GB" sz="2400" dirty="0">
                <a:ea typeface="ＭＳ Ｐゴシック" panose="020B0600070205080204" pitchFamily="34" charset="-128"/>
              </a:rPr>
              <a:t>, pan yn 5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Fe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welwyd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fod</a:t>
            </a:r>
            <a:r>
              <a:rPr lang="en-GB" altLang="cy-GB" sz="2400" dirty="0">
                <a:ea typeface="ＭＳ Ｐゴシック" panose="020B0600070205080204" pitchFamily="34" charset="-128"/>
              </a:rPr>
              <a:t> y plant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o’r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cartrefi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tlotaf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bron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flwyddyn</a:t>
            </a:r>
            <a:r>
              <a:rPr lang="en-GB" altLang="cy-GB" sz="2400" dirty="0">
                <a:ea typeface="ＭＳ Ｐゴシック" panose="020B0600070205080204" pitchFamily="34" charset="-128"/>
              </a:rPr>
              <a:t> y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tu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ôl</a:t>
            </a:r>
            <a:r>
              <a:rPr lang="en-GB" altLang="cy-GB" sz="2400" dirty="0">
                <a:ea typeface="ＭＳ Ｐゴシック" panose="020B0600070205080204" pitchFamily="34" charset="-128"/>
              </a:rPr>
              <a:t> ( 11.1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mis</a:t>
            </a:r>
            <a:r>
              <a:rPr lang="en-GB" altLang="cy-GB" sz="2400" dirty="0">
                <a:ea typeface="ＭＳ Ｐゴシック" panose="020B0600070205080204" pitchFamily="34" charset="-128"/>
              </a:rPr>
              <a:t>)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eu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canlyniadau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1638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701008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en-US" altLang="cy-GB" sz="2400" i="1" dirty="0">
                <a:ea typeface="ＭＳ Ｐゴシック" panose="020B0600070205080204" pitchFamily="34" charset="-128"/>
              </a:rPr>
              <a:t>Could be as a result of social disadvantage</a:t>
            </a:r>
          </a:p>
          <a:p>
            <a:pPr marL="0" indent="0">
              <a:buNone/>
            </a:pPr>
            <a:endParaRPr lang="en-US" altLang="cy-GB" sz="2400" i="1" dirty="0">
              <a:ea typeface="ＭＳ Ｐゴシック" panose="020B0600070205080204" pitchFamily="34" charset="-128"/>
            </a:endParaRPr>
          </a:p>
          <a:p>
            <a:r>
              <a:rPr lang="en-US" altLang="cy-GB" sz="2400" i="1" dirty="0">
                <a:ea typeface="ＭＳ Ｐゴシック" panose="020B0600070205080204" pitchFamily="34" charset="-128"/>
              </a:rPr>
              <a:t>The Sutton Trust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(</a:t>
            </a:r>
            <a:r>
              <a:rPr lang="en-GB" altLang="cy-GB" sz="2400" i="1" dirty="0" err="1">
                <a:ea typeface="ＭＳ Ｐゴシック" panose="020B0600070205080204" pitchFamily="34" charset="-128"/>
              </a:rPr>
              <a:t>Washbrook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&amp; </a:t>
            </a:r>
            <a:r>
              <a:rPr lang="en-GB" altLang="cy-GB" sz="2400" i="1" dirty="0" err="1">
                <a:ea typeface="ＭＳ Ｐゴシック" panose="020B0600070205080204" pitchFamily="34" charset="-128"/>
              </a:rPr>
              <a:t>Waldfogel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, 2010) </a:t>
            </a:r>
            <a:r>
              <a:rPr lang="en-US" altLang="cy-GB" sz="2400" i="1" dirty="0">
                <a:ea typeface="ＭＳ Ｐゴシック" panose="020B0600070205080204" pitchFamily="34" charset="-128"/>
              </a:rPr>
              <a:t>studied the results of vocabulary tests carried out with 12,500 British children, aged 5.</a:t>
            </a:r>
          </a:p>
          <a:p>
            <a:pPr marL="0" indent="0">
              <a:buNone/>
            </a:pPr>
            <a:endParaRPr lang="en-US" altLang="cy-GB" sz="2400" i="1" dirty="0">
              <a:ea typeface="ＭＳ Ｐゴシック" panose="020B0600070205080204" pitchFamily="34" charset="-128"/>
            </a:endParaRPr>
          </a:p>
          <a:p>
            <a:r>
              <a:rPr lang="en-US" altLang="cy-GB" sz="2400" i="1" dirty="0">
                <a:ea typeface="ＭＳ Ｐゴシック" panose="020B0600070205080204" pitchFamily="34" charset="-128"/>
              </a:rPr>
              <a:t>Children from the poorest families were 11.1 months delayed.</a:t>
            </a:r>
          </a:p>
        </p:txBody>
      </p:sp>
      <p:sp>
        <p:nvSpPr>
          <p:cNvPr id="2" name="Cloud 1"/>
          <p:cNvSpPr/>
          <p:nvPr/>
        </p:nvSpPr>
        <p:spPr>
          <a:xfrm>
            <a:off x="4678869" y="5197569"/>
            <a:ext cx="4316288" cy="1584176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What are the possible reasons for this? </a:t>
            </a:r>
          </a:p>
        </p:txBody>
      </p:sp>
      <p:sp>
        <p:nvSpPr>
          <p:cNvPr id="6" name="Cloud 5"/>
          <p:cNvSpPr/>
          <p:nvPr/>
        </p:nvSpPr>
        <p:spPr>
          <a:xfrm>
            <a:off x="159550" y="5229200"/>
            <a:ext cx="3888432" cy="1552545"/>
          </a:xfrm>
          <a:prstGeom prst="cloud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Beth </a:t>
            </a:r>
            <a:r>
              <a:rPr lang="en-GB" sz="2400" dirty="0" err="1"/>
              <a:t>yw’r</a:t>
            </a:r>
            <a:r>
              <a:rPr lang="en-GB" sz="2400" dirty="0"/>
              <a:t> </a:t>
            </a:r>
            <a:r>
              <a:rPr lang="en-GB" sz="2400" dirty="0" err="1"/>
              <a:t>rhesymau</a:t>
            </a:r>
            <a:r>
              <a:rPr lang="en-GB" sz="2400" dirty="0"/>
              <a:t> </a:t>
            </a:r>
            <a:r>
              <a:rPr lang="en-GB" sz="2400" dirty="0" err="1"/>
              <a:t>posib</a:t>
            </a:r>
            <a:r>
              <a:rPr lang="en-GB" sz="2400" dirty="0"/>
              <a:t> am </a:t>
            </a:r>
            <a:r>
              <a:rPr lang="en-GB" sz="2400" dirty="0" err="1"/>
              <a:t>hyn</a:t>
            </a:r>
            <a:r>
              <a:rPr lang="en-GB" sz="2400" dirty="0"/>
              <a:t>?</a:t>
            </a:r>
          </a:p>
        </p:txBody>
      </p:sp>
      <p:pic>
        <p:nvPicPr>
          <p:cNvPr id="7" name="Picture 6" descr="Why Is Grammar Important? | Guide to Writi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75864"/>
            <a:ext cx="1102060" cy="755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694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altLang="cy-GB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lleferydd</a:t>
            </a:r>
            <a:br>
              <a:rPr lang="en-GB" altLang="cy-GB" dirty="0">
                <a:ea typeface="ＭＳ Ｐゴシック" panose="020B0600070205080204" pitchFamily="34" charset="-128"/>
              </a:rPr>
            </a:br>
            <a:r>
              <a:rPr lang="en-GB" altLang="cy-GB" b="1" dirty="0">
                <a:ea typeface="ＭＳ Ｐゴシック" panose="020B0600070205080204" pitchFamily="34" charset="-128"/>
              </a:rPr>
              <a:t>Speech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b="1" dirty="0">
                <a:ea typeface="ＭＳ Ｐゴシック" panose="020B0600070205080204" pitchFamily="34" charset="-128"/>
              </a:rPr>
              <a:t>development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altLang="cy-GB" sz="2400" dirty="0">
                <a:ea typeface="ＭＳ Ｐゴシック" panose="020B0600070205080204" pitchFamily="34" charset="-128"/>
              </a:rPr>
              <a:t>TASG: 5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munud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r>
              <a:rPr lang="en-GB" altLang="cy-GB" sz="2400" dirty="0" err="1">
                <a:ea typeface="ＭＳ Ｐゴシック" panose="020B0600070205080204" pitchFamily="34" charset="-128"/>
              </a:rPr>
              <a:t>Ystyriwch</a:t>
            </a:r>
            <a:r>
              <a:rPr lang="en-GB" altLang="cy-GB" sz="2400" dirty="0">
                <a:ea typeface="ＭＳ Ｐゴシック" panose="020B0600070205080204" pitchFamily="34" charset="-128"/>
              </a:rPr>
              <a:t> y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yma</a:t>
            </a:r>
            <a:r>
              <a:rPr lang="en-GB" altLang="cy-GB" sz="2400" dirty="0">
                <a:ea typeface="ＭＳ Ｐゴシック" panose="020B0600070205080204" pitchFamily="34" charset="-128"/>
              </a:rPr>
              <a:t> - pa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oedran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bydd</a:t>
            </a:r>
            <a:r>
              <a:rPr lang="en-GB" altLang="cy-GB" sz="2400" dirty="0">
                <a:ea typeface="ＭＳ Ｐゴシック" panose="020B0600070205080204" pitchFamily="34" charset="-128"/>
              </a:rPr>
              <a:t> 90%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medru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cynhyrchu’r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yma</a:t>
            </a:r>
            <a:r>
              <a:rPr lang="en-GB" altLang="cy-GB" sz="2400" dirty="0">
                <a:ea typeface="ＭＳ Ｐゴシック" panose="020B0600070205080204" pitchFamily="34" charset="-128"/>
              </a:rPr>
              <a:t>?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cy-GB" sz="2400" dirty="0">
                <a:ea typeface="ＭＳ Ｐゴシック" panose="020B0600070205080204" pitchFamily="34" charset="-128"/>
              </a:rPr>
              <a:t>-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Llafariaid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cyffredin</a:t>
            </a:r>
            <a:r>
              <a:rPr lang="en-GB" altLang="cy-GB" sz="2400" dirty="0">
                <a:ea typeface="ＭＳ Ｐゴシック" panose="020B0600070205080204" pitchFamily="34" charset="-128"/>
              </a:rPr>
              <a:t> –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cy-GB" sz="2400" dirty="0">
                <a:ea typeface="ＭＳ Ｐゴシック" panose="020B0600070205080204" pitchFamily="34" charset="-128"/>
              </a:rPr>
              <a:t>   a/ e /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cy-GB" sz="2400" dirty="0">
                <a:ea typeface="ＭＳ Ｐゴシック" panose="020B0600070205080204" pitchFamily="34" charset="-128"/>
              </a:rPr>
              <a:t> /o /u</a:t>
            </a:r>
          </a:p>
          <a:p>
            <a:pPr>
              <a:buFontTx/>
              <a:buChar char="-"/>
            </a:pPr>
            <a:r>
              <a:rPr lang="en-GB" altLang="cy-GB" sz="2400" dirty="0">
                <a:ea typeface="ＭＳ Ｐゴシック" panose="020B0600070205080204" pitchFamily="34" charset="-128"/>
              </a:rPr>
              <a:t>p /b /m /n /t /d /w</a:t>
            </a:r>
          </a:p>
          <a:p>
            <a:pPr>
              <a:buFontTx/>
              <a:buChar char="-"/>
            </a:pPr>
            <a:r>
              <a:rPr lang="en-GB" altLang="cy-GB" sz="2400" dirty="0">
                <a:ea typeface="ＭＳ Ｐゴシック" panose="020B0600070205080204" pitchFamily="34" charset="-128"/>
              </a:rPr>
              <a:t>l</a:t>
            </a:r>
          </a:p>
          <a:p>
            <a:pPr>
              <a:buFontTx/>
              <a:buChar char="-"/>
            </a:pPr>
            <a:r>
              <a:rPr lang="en-GB" altLang="cy-GB" sz="2400" dirty="0">
                <a:ea typeface="ＭＳ Ｐゴシック" panose="020B0600070205080204" pitchFamily="34" charset="-128"/>
              </a:rPr>
              <a:t>r /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th</a:t>
            </a:r>
            <a:endParaRPr lang="en-GB" altLang="cy-GB" sz="2400" dirty="0">
              <a:ea typeface="ＭＳ Ｐゴシック" panose="020B0600070205080204" pitchFamily="34" charset="-128"/>
            </a:endParaRPr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US" altLang="cy-GB" sz="2400" b="1" i="1" dirty="0">
                <a:ea typeface="ＭＳ Ｐゴシック" panose="020B0600070205080204" pitchFamily="34" charset="-128"/>
              </a:rPr>
              <a:t>TASK: 5 minutes</a:t>
            </a:r>
          </a:p>
          <a:p>
            <a:r>
              <a:rPr lang="en-US" altLang="cy-GB" sz="2400" b="1" i="1" dirty="0">
                <a:ea typeface="ＭＳ Ｐゴシック" panose="020B0600070205080204" pitchFamily="34" charset="-128"/>
              </a:rPr>
              <a:t>Consider the following sounds.</a:t>
            </a:r>
          </a:p>
          <a:p>
            <a:r>
              <a:rPr lang="en-US" altLang="cy-GB" sz="2400" b="1" i="1" dirty="0">
                <a:ea typeface="ＭＳ Ｐゴシック" panose="020B0600070205080204" pitchFamily="34" charset="-128"/>
              </a:rPr>
              <a:t>At what age can 90% of children produce these sounds?</a:t>
            </a:r>
          </a:p>
          <a:p>
            <a:pPr>
              <a:buFontTx/>
              <a:buChar char="-"/>
            </a:pPr>
            <a:r>
              <a:rPr lang="en-US" altLang="cy-GB" sz="2400" b="1" i="1" dirty="0">
                <a:ea typeface="ＭＳ Ｐゴシック" panose="020B0600070205080204" pitchFamily="34" charset="-128"/>
              </a:rPr>
              <a:t>Common vowels – a/e/</a:t>
            </a:r>
            <a:r>
              <a:rPr lang="en-US" altLang="cy-GB" sz="2400" b="1" i="1" dirty="0" err="1">
                <a:ea typeface="ＭＳ Ｐゴシック" panose="020B0600070205080204" pitchFamily="34" charset="-128"/>
              </a:rPr>
              <a:t>i</a:t>
            </a:r>
            <a:r>
              <a:rPr lang="en-US" altLang="cy-GB" sz="2400" b="1" i="1" dirty="0">
                <a:ea typeface="ＭＳ Ｐゴシック" panose="020B0600070205080204" pitchFamily="34" charset="-128"/>
              </a:rPr>
              <a:t>/o/u/</a:t>
            </a:r>
          </a:p>
          <a:p>
            <a:pPr>
              <a:buFontTx/>
              <a:buChar char="-"/>
            </a:pPr>
            <a:r>
              <a:rPr lang="en-US" altLang="cy-GB" sz="2400" b="1" i="1" dirty="0">
                <a:ea typeface="ＭＳ Ｐゴシック" panose="020B0600070205080204" pitchFamily="34" charset="-128"/>
              </a:rPr>
              <a:t>p,/b/m/n/t/d/w/</a:t>
            </a:r>
          </a:p>
          <a:p>
            <a:pPr>
              <a:buFontTx/>
              <a:buChar char="-"/>
            </a:pPr>
            <a:r>
              <a:rPr lang="en-US" altLang="cy-GB" sz="2400" b="1" i="1" dirty="0">
                <a:ea typeface="ＭＳ Ｐゴシック" panose="020B0600070205080204" pitchFamily="34" charset="-128"/>
              </a:rPr>
              <a:t>l</a:t>
            </a:r>
          </a:p>
          <a:p>
            <a:pPr>
              <a:buFontTx/>
              <a:buChar char="-"/>
            </a:pPr>
            <a:r>
              <a:rPr lang="en-US" altLang="cy-GB" sz="2400" b="1" i="1" dirty="0">
                <a:ea typeface="ＭＳ Ｐゴシック" panose="020B0600070205080204" pitchFamily="34" charset="-128"/>
              </a:rPr>
              <a:t>r/</a:t>
            </a:r>
            <a:r>
              <a:rPr lang="en-US" altLang="cy-GB" sz="2400" b="1" i="1" dirty="0" err="1">
                <a:ea typeface="ＭＳ Ｐゴシック" panose="020B0600070205080204" pitchFamily="34" charset="-128"/>
              </a:rPr>
              <a:t>th</a:t>
            </a:r>
            <a:endParaRPr lang="en-US" altLang="cy-GB" sz="2400" b="1" i="1" dirty="0">
              <a:ea typeface="ＭＳ Ｐゴシック" panose="020B0600070205080204" pitchFamily="34" charset="-128"/>
            </a:endParaRPr>
          </a:p>
        </p:txBody>
      </p:sp>
      <p:pic>
        <p:nvPicPr>
          <p:cNvPr id="5" name="Picture 4" descr="Why Is Grammar Important? | Guide to Writi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01939"/>
            <a:ext cx="1296144" cy="888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138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 eaLnBrk="1" hangingPunct="1"/>
            <a:r>
              <a:rPr lang="en-GB" altLang="cy-GB" sz="3600" dirty="0" err="1">
                <a:ea typeface="ＭＳ Ｐゴシック" panose="020B0600070205080204" pitchFamily="34" charset="-128"/>
              </a:rPr>
              <a:t>Cerrig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milltir</a:t>
            </a:r>
            <a:r>
              <a:rPr lang="en-GB" altLang="cy-GB" sz="3600" dirty="0">
                <a:ea typeface="ＭＳ Ｐゴシック" panose="020B0600070205080204" pitchFamily="34" charset="-128"/>
              </a:rPr>
              <a:t>- iaith </a:t>
            </a:r>
            <a:r>
              <a:rPr lang="en-GB" altLang="cy-GB" sz="36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3600" dirty="0">
                <a:ea typeface="ＭＳ Ｐゴシック" panose="020B0600070205080204" pitchFamily="34" charset="-128"/>
              </a:rPr>
              <a:t> </a:t>
            </a:r>
            <a:br>
              <a:rPr lang="en-GB" altLang="cy-GB" sz="3600" dirty="0">
                <a:ea typeface="ＭＳ Ｐゴシック" panose="020B0600070205080204" pitchFamily="34" charset="-128"/>
              </a:rPr>
            </a:br>
            <a:r>
              <a:rPr lang="en-GB" altLang="cy-GB" sz="3600" b="1" dirty="0">
                <a:ea typeface="ＭＳ Ｐゴシック" panose="020B0600070205080204" pitchFamily="34" charset="-128"/>
              </a:rPr>
              <a:t>Milestones-receptive language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half" idx="1"/>
          </p:nvPr>
        </p:nvSpPr>
        <p:spPr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1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geiriau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allweddol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mewn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sefyllfaoedd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cyfarwydd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2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cysylltu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wrthrych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enwir</a:t>
            </a:r>
            <a:r>
              <a:rPr lang="en-GB" altLang="cy-GB" sz="2400" dirty="0">
                <a:ea typeface="ＭＳ Ｐゴシック" panose="020B0600070205080204" pitchFamily="34" charset="-128"/>
              </a:rPr>
              <a:t>. </a:t>
            </a: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3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 –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cysylltu</a:t>
            </a:r>
            <a:r>
              <a:rPr lang="en-GB" altLang="cy-GB" sz="2400" dirty="0">
                <a:ea typeface="ＭＳ Ｐゴシック" panose="020B0600070205080204" pitchFamily="34" charset="-128"/>
              </a:rPr>
              <a:t> 3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gair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allweddol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heb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gliwiau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4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nifer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frawddegau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5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+ 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dealltwriaeth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frawddegau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geiriau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mwy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cymhleth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datblygu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18436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altLang="cy-GB" sz="2400" i="1" dirty="0">
                <a:ea typeface="ＭＳ Ｐゴシック" panose="020B0600070205080204" pitchFamily="34" charset="-128"/>
              </a:rPr>
              <a:t>Age 1-understands key words in familiar situations.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2- relate two named objects.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3 – relates three key words with no clues.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4 –understands most sentences.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5+ - gradually increases complexity of sentences and words understood.</a:t>
            </a:r>
          </a:p>
          <a:p>
            <a:endParaRPr lang="en-US" altLang="cy-GB" sz="2400" i="1" dirty="0">
              <a:ea typeface="ＭＳ Ｐゴシック" panose="020B0600070205080204" pitchFamily="34" charset="-128"/>
            </a:endParaRPr>
          </a:p>
        </p:txBody>
      </p:sp>
      <p:pic>
        <p:nvPicPr>
          <p:cNvPr id="2" name="Picture 1" descr="Pronunciation difficulties in children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93315"/>
            <a:ext cx="1590566" cy="1415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0308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 eaLnBrk="1" hangingPunct="1"/>
            <a:r>
              <a:rPr lang="en-GB" altLang="cy-GB" b="0" dirty="0" err="1">
                <a:ea typeface="ＭＳ Ｐゴシック" panose="020B0600070205080204" pitchFamily="34" charset="-128"/>
              </a:rPr>
              <a:t>Cerrig</a:t>
            </a:r>
            <a:r>
              <a:rPr lang="en-GB" altLang="cy-GB" b="0" dirty="0">
                <a:ea typeface="ＭＳ Ｐゴシック" panose="020B0600070205080204" pitchFamily="34" charset="-128"/>
              </a:rPr>
              <a:t> </a:t>
            </a:r>
            <a:r>
              <a:rPr lang="en-GB" altLang="cy-GB" b="0" dirty="0" err="1">
                <a:ea typeface="ＭＳ Ｐゴシック" panose="020B0600070205080204" pitchFamily="34" charset="-128"/>
              </a:rPr>
              <a:t>milltir</a:t>
            </a:r>
            <a:r>
              <a:rPr lang="en-GB" altLang="cy-GB" b="0" dirty="0">
                <a:ea typeface="ＭＳ Ｐゴシック" panose="020B0600070205080204" pitchFamily="34" charset="-128"/>
              </a:rPr>
              <a:t>- iaith </a:t>
            </a:r>
            <a:r>
              <a:rPr lang="en-GB" altLang="cy-GB" b="0" dirty="0" err="1">
                <a:ea typeface="ＭＳ Ｐゴシック" panose="020B0600070205080204" pitchFamily="34" charset="-128"/>
              </a:rPr>
              <a:t>mynegi</a:t>
            </a:r>
            <a:br>
              <a:rPr lang="en-GB" altLang="cy-GB" b="0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cy-GB" b="1" dirty="0">
                <a:ea typeface="ＭＳ Ｐゴシック" panose="020B0600070205080204" pitchFamily="34" charset="-128"/>
              </a:rPr>
              <a:t>Milestones- expressive language</a:t>
            </a:r>
          </a:p>
        </p:txBody>
      </p:sp>
      <p:sp>
        <p:nvSpPr>
          <p:cNvPr id="19460" name="Rectangle 7"/>
          <p:cNvSpPr>
            <a:spLocks noGrp="1" noChangeArrowheads="1"/>
          </p:cNvSpPr>
          <p:nvPr>
            <p:ph sz="half" idx="1"/>
          </p:nvPr>
        </p:nvSpPr>
        <p:spPr>
          <a:xfrm>
            <a:off x="4788024" y="1988840"/>
            <a:ext cx="4038600" cy="4525963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cy-GB" sz="2400" i="1" dirty="0">
                <a:ea typeface="ＭＳ Ｐゴシック" panose="020B0600070205080204" pitchFamily="34" charset="-128"/>
              </a:rPr>
              <a:t>Age 1-babble.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2 – increasing vocabulary (50-200 words); short sentences.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3- links four words together; using pronouns and plurals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4+ -vocabulary 5,000 words and growing; able to re-tell events.</a:t>
            </a:r>
          </a:p>
          <a:p>
            <a:pPr eaLnBrk="1" hangingPunct="1"/>
            <a:endParaRPr lang="en-US" altLang="cy-GB" sz="2600" dirty="0">
              <a:ea typeface="ＭＳ Ｐゴシック" panose="020B0600070205080204" pitchFamily="34" charset="-128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33400" y="1988840"/>
            <a:ext cx="4038600" cy="4525963"/>
          </a:xfrm>
          <a:solidFill>
            <a:schemeClr val="bg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1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oed-bablo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2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–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geirfa’n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cynyddu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(50-200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gair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);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brawddegau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byr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3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-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cysylltu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4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gair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: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defnyddio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rhagenwau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a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geiriau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lluosog</a:t>
            </a:r>
            <a:endParaRPr lang="en-GB" altLang="cy-GB" sz="2600" i="1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4+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-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geirfa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5,000 o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eiriau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ac yn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tyfu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; medru ail-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adrodd</a:t>
            </a:r>
            <a:r>
              <a:rPr lang="en-GB" altLang="cy-GB" sz="2600" i="1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i="1" dirty="0" err="1">
                <a:ea typeface="ＭＳ Ｐゴシック" panose="020B0600070205080204" pitchFamily="34" charset="-128"/>
              </a:rPr>
              <a:t>digwyddiadau</a:t>
            </a:r>
            <a:endParaRPr lang="en-GB" altLang="cy-GB" sz="2600" i="1" dirty="0">
              <a:ea typeface="ＭＳ Ｐゴシック" panose="020B0600070205080204" pitchFamily="34" charset="-128"/>
            </a:endParaRPr>
          </a:p>
        </p:txBody>
      </p:sp>
      <p:pic>
        <p:nvPicPr>
          <p:cNvPr id="4" name="Picture 3" descr="Laila talking on her banana phone | baby.virji.net/blog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352" y="221737"/>
            <a:ext cx="1203598" cy="1604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7740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en-GB" dirty="0"/>
              <a:t>Effaith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    </a:t>
            </a:r>
            <a:r>
              <a:rPr lang="en-GB" b="1" dirty="0"/>
              <a:t>Effects on Learning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4077072"/>
            <a:ext cx="4038600" cy="2049091"/>
          </a:xfrm>
          <a:solidFill>
            <a:schemeClr val="bg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TASG (10 </a:t>
            </a:r>
            <a:r>
              <a:rPr lang="en-GB" dirty="0" err="1"/>
              <a:t>munud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, sut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dirty="0" err="1"/>
              <a:t>ALlICh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allu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4077072"/>
            <a:ext cx="4038600" cy="2049091"/>
          </a:xfrm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i="1" dirty="0"/>
              <a:t>TASK (10 minutes)</a:t>
            </a:r>
          </a:p>
          <a:p>
            <a:endParaRPr lang="en-GB" i="1" dirty="0"/>
          </a:p>
          <a:p>
            <a:r>
              <a:rPr lang="en-GB" i="1" dirty="0"/>
              <a:t>Consider, how might SLCD impact on a child’s ability to learn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84784"/>
            <a:ext cx="2483346" cy="2123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8D5C509D-068B-411A-92DC-3D84CF4DDCC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780904">
            <a:off x="5367331" y="1948430"/>
            <a:ext cx="2413468" cy="1282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1066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Common Characteristics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Camddeall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a </a:t>
            </a:r>
            <a:r>
              <a:rPr lang="en-GB" dirty="0" err="1"/>
              <a:t>siaredir</a:t>
            </a:r>
            <a:r>
              <a:rPr lang="en-GB" dirty="0"/>
              <a:t> </a:t>
            </a:r>
          </a:p>
          <a:p>
            <a:r>
              <a:rPr lang="en-GB" dirty="0" err="1"/>
              <a:t>Methu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newydd</a:t>
            </a:r>
            <a:endParaRPr lang="en-GB" dirty="0"/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brawddegau</a:t>
            </a:r>
            <a:r>
              <a:rPr lang="en-GB" dirty="0"/>
              <a:t> neu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yn y </a:t>
            </a:r>
            <a:r>
              <a:rPr lang="en-GB" dirty="0" err="1"/>
              <a:t>drefn</a:t>
            </a:r>
            <a:r>
              <a:rPr lang="en-GB" dirty="0"/>
              <a:t> gywir</a:t>
            </a:r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mynegi</a:t>
            </a:r>
            <a:r>
              <a:rPr lang="en-GB" dirty="0"/>
              <a:t> amser neu lle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244280" cy="5112568"/>
          </a:xfrm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i="1" dirty="0"/>
              <a:t>Misunderstanding the words being spoken to them </a:t>
            </a:r>
          </a:p>
          <a:p>
            <a:r>
              <a:rPr lang="en-GB" i="1" dirty="0"/>
              <a:t>Inability to learn new or age appropriate vocabulary; </a:t>
            </a:r>
          </a:p>
          <a:p>
            <a:r>
              <a:rPr lang="en-GB" i="1" dirty="0"/>
              <a:t>Difficulties forming sentences or using the right words in the right order;</a:t>
            </a:r>
          </a:p>
        </p:txBody>
      </p:sp>
    </p:spTree>
    <p:extLst>
      <p:ext uri="{BB962C8B-B14F-4D97-AF65-F5344CB8AC3E}">
        <p14:creationId xmlns:p14="http://schemas.microsoft.com/office/powerpoint/2010/main" val="41511989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32656"/>
            <a:ext cx="4038600" cy="6336704"/>
          </a:xfrm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Methu </a:t>
            </a:r>
            <a:r>
              <a:rPr lang="en-GB" dirty="0" err="1"/>
              <a:t>cofio</a:t>
            </a:r>
            <a:r>
              <a:rPr lang="en-GB" dirty="0"/>
              <a:t> </a:t>
            </a:r>
            <a:r>
              <a:rPr lang="en-GB" dirty="0" err="1"/>
              <a:t>cyfarwyddiadau</a:t>
            </a:r>
            <a:r>
              <a:rPr lang="en-GB" dirty="0"/>
              <a:t> </a:t>
            </a:r>
            <a:r>
              <a:rPr lang="en-GB" dirty="0" err="1"/>
              <a:t>llafar</a:t>
            </a:r>
            <a:endParaRPr lang="en-GB" dirty="0"/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prosesu</a:t>
            </a:r>
            <a:r>
              <a:rPr lang="en-GB" dirty="0"/>
              <a:t> </a:t>
            </a:r>
            <a:r>
              <a:rPr lang="en-GB" dirty="0" err="1"/>
              <a:t>synau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geiriau</a:t>
            </a:r>
            <a:endParaRPr lang="en-GB" dirty="0"/>
          </a:p>
          <a:p>
            <a:r>
              <a:rPr lang="en-GB" dirty="0" err="1"/>
              <a:t>Methu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chyfoedion</a:t>
            </a:r>
            <a:endParaRPr lang="en-GB" dirty="0"/>
          </a:p>
          <a:p>
            <a:r>
              <a:rPr lang="en-GB" dirty="0"/>
              <a:t>Sgiliau </a:t>
            </a:r>
            <a:r>
              <a:rPr lang="en-GB" dirty="0" err="1"/>
              <a:t>rhesymu</a:t>
            </a:r>
            <a:r>
              <a:rPr lang="en-GB" dirty="0"/>
              <a:t> </a:t>
            </a:r>
            <a:r>
              <a:rPr lang="en-GB" dirty="0" err="1"/>
              <a:t>llafar</a:t>
            </a:r>
            <a:r>
              <a:rPr lang="en-GB" dirty="0"/>
              <a:t> </a:t>
            </a:r>
            <a:r>
              <a:rPr lang="en-GB" dirty="0" err="1"/>
              <a:t>gwan</a:t>
            </a:r>
            <a:r>
              <a:rPr lang="en-GB" dirty="0"/>
              <a:t> </a:t>
            </a:r>
          </a:p>
          <a:p>
            <a:r>
              <a:rPr lang="en-GB" dirty="0" err="1"/>
              <a:t>Trafferthion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jôc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anffurfiol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llythrennol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32656"/>
            <a:ext cx="4244280" cy="6336704"/>
          </a:xfrm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i="1" dirty="0"/>
              <a:t>Difficulties in expressing events in space and time;</a:t>
            </a:r>
          </a:p>
          <a:p>
            <a:r>
              <a:rPr lang="en-GB" i="1" dirty="0"/>
              <a:t>Poor ability to remember verbal instructions;</a:t>
            </a:r>
          </a:p>
          <a:p>
            <a:r>
              <a:rPr lang="en-GB" i="1" dirty="0"/>
              <a:t>Inability to process the speech sounds which make up words;</a:t>
            </a:r>
          </a:p>
          <a:p>
            <a:r>
              <a:rPr lang="en-GB" i="1" dirty="0"/>
              <a:t>Struggle to converse with peers;</a:t>
            </a:r>
          </a:p>
          <a:p>
            <a:r>
              <a:rPr lang="en-GB" i="1" dirty="0"/>
              <a:t>Limited verbal reasoning or finds it difficult to draw inferences;</a:t>
            </a:r>
          </a:p>
          <a:p>
            <a:r>
              <a:rPr lang="en-GB" i="1" dirty="0"/>
              <a:t>Difficulties understanding jokes and sarcasm – may take things literally</a:t>
            </a:r>
          </a:p>
          <a:p>
            <a:pPr marL="0" indent="0" algn="r">
              <a:buNone/>
            </a:pPr>
            <a:r>
              <a:rPr lang="en-GB" altLang="cy-GB" i="1" dirty="0">
                <a:ea typeface="ＭＳ Ｐゴシック" panose="020B0600070205080204" pitchFamily="34" charset="-128"/>
              </a:rPr>
              <a:t>ICAN,2011(b)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7534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Effaith</a:t>
            </a:r>
            <a:br>
              <a:rPr lang="en-GB" altLang="cy-GB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cy-GB" dirty="0">
                <a:ea typeface="ＭＳ Ｐゴシック" panose="020B0600070205080204" pitchFamily="34" charset="-128"/>
              </a:rPr>
              <a:t>Impact </a:t>
            </a:r>
            <a:endParaRPr lang="en-US" altLang="cy-GB" dirty="0">
              <a:ea typeface="ＭＳ Ｐゴシック" panose="020B0600070205080204" pitchFamily="34" charset="-128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600200"/>
            <a:ext cx="4244280" cy="4925144"/>
          </a:xfrm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/>
            <a:r>
              <a:rPr lang="en-GB" altLang="cy-GB" sz="2400" dirty="0" err="1">
                <a:ea typeface="ＭＳ Ｐゴシック" panose="020B0600070205080204" pitchFamily="34" charset="-128"/>
              </a:rPr>
              <a:t>Perthnasau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personol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Sgiliau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sgwrsio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gwan</a:t>
            </a:r>
            <a:endParaRPr lang="en-GB" altLang="cy-GB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Sgiliau</a:t>
            </a:r>
            <a:r>
              <a:rPr lang="en-GB" altLang="cy-GB" dirty="0">
                <a:ea typeface="ＭＳ Ｐゴシック" panose="020B0600070205080204" pitchFamily="34" charset="-128"/>
              </a:rPr>
              <a:t> di-</a:t>
            </a:r>
            <a:r>
              <a:rPr lang="en-GB" altLang="cy-GB" dirty="0" err="1">
                <a:ea typeface="ＭＳ Ｐゴシック" panose="020B0600070205080204" pitchFamily="34" charset="-128"/>
              </a:rPr>
              <a:t>eiriau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cyfyng</a:t>
            </a:r>
            <a:endParaRPr lang="en-GB" altLang="cy-GB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Dealltwriaeth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wedi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ei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ddatblygu’n</a:t>
            </a:r>
            <a:r>
              <a:rPr lang="en-GB" altLang="cy-GB" dirty="0">
                <a:ea typeface="ＭＳ Ｐゴシック" panose="020B0600070205080204" pitchFamily="34" charset="-128"/>
              </a:rPr>
              <a:t> wan</a:t>
            </a: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Trafferthion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gydag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ymwneud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chyfoedion</a:t>
            </a:r>
            <a:r>
              <a:rPr lang="en-GB" altLang="cy-GB" dirty="0">
                <a:ea typeface="ＭＳ Ｐゴシック" panose="020B0600070205080204" pitchFamily="34" charset="-128"/>
              </a:rPr>
              <a:t> a </a:t>
            </a:r>
            <a:r>
              <a:rPr lang="en-GB" altLang="cy-GB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datblygu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cyfeillgarwch</a:t>
            </a:r>
            <a:endParaRPr lang="en-GB" altLang="cy-GB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Unigrwydd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medru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arwain</a:t>
            </a:r>
            <a:r>
              <a:rPr lang="en-GB" altLang="cy-GB" dirty="0">
                <a:ea typeface="ＭＳ Ｐゴシック" panose="020B0600070205080204" pitchFamily="34" charset="-128"/>
              </a:rPr>
              <a:t> at </a:t>
            </a:r>
            <a:r>
              <a:rPr lang="en-GB" altLang="cy-GB" dirty="0" err="1">
                <a:ea typeface="ＭＳ Ｐゴシック" panose="020B0600070205080204" pitchFamily="34" charset="-128"/>
              </a:rPr>
              <a:t>fwlio</a:t>
            </a:r>
            <a:endParaRPr lang="en-GB" altLang="cy-GB" dirty="0">
              <a:ea typeface="ＭＳ Ｐゴシック" panose="020B0600070205080204" pitchFamily="34" charset="-128"/>
            </a:endParaRPr>
          </a:p>
        </p:txBody>
      </p:sp>
      <p:sp>
        <p:nvSpPr>
          <p:cNvPr id="2150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925144"/>
          </a:xfrm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US" altLang="cy-GB" sz="2600" i="1" dirty="0">
                <a:ea typeface="ＭＳ Ｐゴシック" panose="020B0600070205080204" pitchFamily="34" charset="-128"/>
              </a:rPr>
              <a:t>Social relationships and personal development</a:t>
            </a:r>
          </a:p>
          <a:p>
            <a:pPr marL="742950" lvl="1" indent="-285750"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Weak conversation skills</a:t>
            </a:r>
          </a:p>
          <a:p>
            <a:pPr marL="742950" lvl="1" indent="-285750"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Limited non-verbal skills</a:t>
            </a:r>
          </a:p>
          <a:p>
            <a:pPr marL="742950" lvl="1" indent="-285750"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Weak social understanding</a:t>
            </a:r>
          </a:p>
          <a:p>
            <a:pPr marL="742950" lvl="1" indent="-285750"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Difficulties with peers and with developing friendships</a:t>
            </a:r>
          </a:p>
          <a:p>
            <a:pPr marL="742950" lvl="1" indent="-285750" eaLnBrk="1" hangingPunct="1"/>
            <a:r>
              <a:rPr lang="en-GB" altLang="cy-GB" sz="2600" i="1" dirty="0">
                <a:ea typeface="ＭＳ Ｐゴシック" panose="020B0600070205080204" pitchFamily="34" charset="-128"/>
              </a:rPr>
              <a:t>Social loneliness which can lead to bullying</a:t>
            </a:r>
          </a:p>
          <a:p>
            <a:pPr>
              <a:buFont typeface="Wingdings" panose="05000000000000000000" pitchFamily="2" charset="2"/>
              <a:buNone/>
            </a:pPr>
            <a:endParaRPr lang="en-US" altLang="cy-GB" sz="2600" dirty="0">
              <a:ea typeface="ＭＳ Ｐゴシック" panose="020B0600070205080204" pitchFamily="34" charset="-128"/>
            </a:endParaRPr>
          </a:p>
          <a:p>
            <a:endParaRPr lang="en-US" altLang="cy-GB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827643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accent3"/>
                </a:solidFill>
              </a:rPr>
              <a:t>Cyrhaeddiad</a:t>
            </a:r>
            <a:br>
              <a:rPr lang="en-GB" dirty="0">
                <a:solidFill>
                  <a:schemeClr val="accent3"/>
                </a:solidFill>
              </a:rPr>
            </a:br>
            <a:r>
              <a:rPr lang="en-GB" dirty="0"/>
              <a:t>Attainment</a:t>
            </a:r>
          </a:p>
        </p:txBody>
      </p:sp>
      <p:sp>
        <p:nvSpPr>
          <p:cNvPr id="22533" name="Rectangle 10"/>
          <p:cNvSpPr>
            <a:spLocks noGrp="1" noChangeArrowheads="1"/>
          </p:cNvSpPr>
          <p:nvPr>
            <p:ph sz="half" idx="1"/>
          </p:nvPr>
        </p:nvSpPr>
        <p:spPr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altLang="cy-GB" sz="2600" dirty="0" err="1">
                <a:ea typeface="ＭＳ Ｐゴシック" panose="020B0600070205080204" pitchFamily="34" charset="-128"/>
              </a:rPr>
              <a:t>Cyrhaeddiadau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academaidd</a:t>
            </a:r>
            <a:endParaRPr lang="en-GB" altLang="cy-GB" sz="2600" dirty="0">
              <a:ea typeface="ＭＳ Ｐゴシック" panose="020B0600070205080204" pitchFamily="34" charset="-128"/>
            </a:endParaRP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cy-GB" dirty="0" err="1"/>
              <a:t>Cyswllt</a:t>
            </a:r>
            <a:r>
              <a:rPr lang="en-GB" altLang="cy-GB" dirty="0"/>
              <a:t> </a:t>
            </a:r>
            <a:r>
              <a:rPr lang="en-GB" altLang="cy-GB" dirty="0" err="1"/>
              <a:t>rhwng</a:t>
            </a:r>
            <a:r>
              <a:rPr lang="en-GB" altLang="cy-GB" dirty="0"/>
              <a:t> </a:t>
            </a:r>
            <a:r>
              <a:rPr lang="en-GB" altLang="cy-GB" dirty="0" err="1"/>
              <a:t>iaith</a:t>
            </a:r>
            <a:r>
              <a:rPr lang="en-GB" altLang="cy-GB" dirty="0"/>
              <a:t> a </a:t>
            </a:r>
            <a:r>
              <a:rPr lang="en-GB" altLang="cy-GB" dirty="0" err="1"/>
              <a:t>siaredir</a:t>
            </a:r>
            <a:r>
              <a:rPr lang="en-GB" altLang="cy-GB" dirty="0"/>
              <a:t> </a:t>
            </a:r>
            <a:r>
              <a:rPr lang="en-GB" altLang="cy-GB" dirty="0" err="1"/>
              <a:t>yn</a:t>
            </a:r>
            <a:r>
              <a:rPr lang="en-GB" altLang="cy-GB" dirty="0"/>
              <a:t> </a:t>
            </a:r>
            <a:r>
              <a:rPr lang="en-GB" altLang="cy-GB" dirty="0" err="1"/>
              <a:t>gynnar</a:t>
            </a:r>
            <a:r>
              <a:rPr lang="en-GB" altLang="cy-GB" dirty="0"/>
              <a:t> a </a:t>
            </a:r>
            <a:r>
              <a:rPr lang="en-GB" altLang="cy-GB" dirty="0" err="1"/>
              <a:t>sgiliau</a:t>
            </a:r>
            <a:r>
              <a:rPr lang="en-GB" altLang="cy-GB" dirty="0"/>
              <a:t> </a:t>
            </a:r>
            <a:r>
              <a:rPr lang="en-GB" altLang="cy-GB" dirty="0" err="1"/>
              <a:t>darllen</a:t>
            </a:r>
            <a:r>
              <a:rPr lang="en-GB" altLang="cy-GB" dirty="0"/>
              <a:t> ac </a:t>
            </a:r>
            <a:r>
              <a:rPr lang="en-GB" altLang="cy-GB" dirty="0" err="1"/>
              <a:t>ysgrifennu</a:t>
            </a:r>
            <a:r>
              <a:rPr lang="en-GB" altLang="cy-GB" dirty="0"/>
              <a:t>  </a:t>
            </a:r>
            <a:r>
              <a:rPr lang="en-GB" altLang="cy-GB" dirty="0" err="1"/>
              <a:t>sy’n</a:t>
            </a:r>
            <a:r>
              <a:rPr lang="en-GB" altLang="cy-GB" dirty="0"/>
              <a:t> </a:t>
            </a:r>
            <a:r>
              <a:rPr lang="en-GB" altLang="cy-GB" dirty="0" err="1"/>
              <a:t>dilyn</a:t>
            </a:r>
            <a:r>
              <a:rPr lang="en-GB" altLang="cy-GB" dirty="0"/>
              <a:t>;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cy-GB" dirty="0"/>
              <a:t>Impact </a:t>
            </a:r>
            <a:r>
              <a:rPr lang="en-GB" altLang="cy-GB" dirty="0" err="1"/>
              <a:t>ar</a:t>
            </a:r>
            <a:r>
              <a:rPr lang="en-GB" altLang="cy-GB" dirty="0"/>
              <a:t> </a:t>
            </a:r>
            <a:r>
              <a:rPr lang="en-GB" altLang="cy-GB" dirty="0" err="1"/>
              <a:t>rhifedd</a:t>
            </a:r>
            <a:r>
              <a:rPr lang="en-GB" altLang="cy-GB" dirty="0"/>
              <a:t> </a:t>
            </a:r>
            <a:r>
              <a:rPr lang="en-GB" altLang="cy-GB" dirty="0" err="1"/>
              <a:t>oherwydd</a:t>
            </a:r>
            <a:r>
              <a:rPr lang="en-GB" altLang="cy-GB" dirty="0"/>
              <a:t> </a:t>
            </a:r>
            <a:r>
              <a:rPr lang="en-GB" altLang="cy-GB" dirty="0" err="1"/>
              <a:t>trafferthion</a:t>
            </a:r>
            <a:r>
              <a:rPr lang="en-GB" altLang="cy-GB" dirty="0"/>
              <a:t> </a:t>
            </a:r>
            <a:r>
              <a:rPr lang="en-GB" altLang="cy-GB" dirty="0" err="1"/>
              <a:t>geirfa</a:t>
            </a:r>
            <a:r>
              <a:rPr lang="en-GB" altLang="cy-GB" dirty="0"/>
              <a:t> </a:t>
            </a:r>
            <a:r>
              <a:rPr lang="en-GB" altLang="cy-GB" dirty="0" err="1"/>
              <a:t>dilyniant</a:t>
            </a:r>
            <a:r>
              <a:rPr lang="en-GB" altLang="cy-GB" dirty="0"/>
              <a:t> a </a:t>
            </a:r>
            <a:r>
              <a:rPr lang="en-GB" altLang="cy-GB" dirty="0" err="1"/>
              <a:t>chysyniadau</a:t>
            </a:r>
            <a:r>
              <a:rPr lang="en-GB" altLang="cy-GB" dirty="0"/>
              <a:t>;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cy-GB" dirty="0" err="1"/>
              <a:t>Llai</a:t>
            </a:r>
            <a:r>
              <a:rPr lang="en-GB" altLang="cy-GB" dirty="0"/>
              <a:t> </a:t>
            </a:r>
            <a:r>
              <a:rPr lang="en-GB" altLang="cy-GB" dirty="0" err="1"/>
              <a:t>yn</a:t>
            </a:r>
            <a:r>
              <a:rPr lang="en-GB" altLang="cy-GB" dirty="0"/>
              <a:t> </a:t>
            </a:r>
            <a:r>
              <a:rPr lang="en-GB" altLang="cy-GB" dirty="0" err="1"/>
              <a:t>pasio</a:t>
            </a:r>
            <a:r>
              <a:rPr lang="en-GB" altLang="cy-GB" dirty="0"/>
              <a:t> </a:t>
            </a:r>
            <a:r>
              <a:rPr lang="en-GB" altLang="cy-GB" dirty="0" err="1"/>
              <a:t>arholiadau</a:t>
            </a:r>
            <a:endParaRPr lang="en-GB" altLang="cy-GB" dirty="0"/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cy-GB" dirty="0" err="1"/>
              <a:t>Llai</a:t>
            </a:r>
            <a:r>
              <a:rPr lang="en-GB" altLang="cy-GB" dirty="0"/>
              <a:t> </a:t>
            </a:r>
            <a:r>
              <a:rPr lang="en-GB" altLang="cy-GB" dirty="0" err="1"/>
              <a:t>yn</a:t>
            </a:r>
            <a:r>
              <a:rPr lang="en-GB" altLang="cy-GB" dirty="0"/>
              <a:t> </a:t>
            </a:r>
            <a:r>
              <a:rPr lang="en-GB" altLang="cy-GB" dirty="0" err="1"/>
              <a:t>mynd</a:t>
            </a:r>
            <a:r>
              <a:rPr lang="en-GB" altLang="cy-GB" dirty="0"/>
              <a:t> </a:t>
            </a:r>
            <a:r>
              <a:rPr lang="en-GB" altLang="cy-GB" dirty="0" err="1"/>
              <a:t>i</a:t>
            </a:r>
            <a:r>
              <a:rPr lang="en-GB" altLang="cy-GB" dirty="0"/>
              <a:t> </a:t>
            </a:r>
            <a:r>
              <a:rPr lang="en-GB" altLang="cy-GB" dirty="0" err="1"/>
              <a:t>addysg</a:t>
            </a:r>
            <a:r>
              <a:rPr lang="en-GB" altLang="cy-GB" dirty="0"/>
              <a:t> </a:t>
            </a:r>
            <a:r>
              <a:rPr lang="en-GB" altLang="cy-GB" dirty="0" err="1"/>
              <a:t>bellach</a:t>
            </a:r>
            <a:r>
              <a:rPr lang="en-GB" altLang="cy-GB" dirty="0"/>
              <a:t>/</a:t>
            </a:r>
            <a:r>
              <a:rPr lang="en-GB" altLang="cy-GB" dirty="0" err="1"/>
              <a:t>uwch</a:t>
            </a:r>
            <a:endParaRPr lang="en-US" altLang="cy-GB" dirty="0"/>
          </a:p>
          <a:p>
            <a:pPr eaLnBrk="1" hangingPunct="1"/>
            <a:endParaRPr lang="en-US" altLang="cy-GB" sz="1800" dirty="0">
              <a:ea typeface="ＭＳ Ｐゴシック" panose="020B0600070205080204" pitchFamily="34" charset="-128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sz="half" idx="2"/>
          </p:nvPr>
        </p:nvSpPr>
        <p:spPr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US" altLang="cy-GB" sz="2600" i="1" dirty="0">
                <a:ea typeface="ＭＳ Ｐゴシック" panose="020B0600070205080204" pitchFamily="34" charset="-128"/>
              </a:rPr>
              <a:t>Academic attainments</a:t>
            </a:r>
          </a:p>
          <a:p>
            <a:pPr lvl="1"/>
            <a:r>
              <a:rPr lang="en-GB" altLang="cy-GB" i="1" dirty="0">
                <a:ea typeface="ＭＳ Ｐゴシック" panose="020B0600070205080204" pitchFamily="34" charset="-128"/>
              </a:rPr>
              <a:t>A link between early language skills and later reading and writing skills</a:t>
            </a:r>
          </a:p>
          <a:p>
            <a:pPr lvl="1"/>
            <a:r>
              <a:rPr lang="en-GB" altLang="cy-GB" i="1" dirty="0">
                <a:ea typeface="ＭＳ Ｐゴシック" panose="020B0600070205080204" pitchFamily="34" charset="-128"/>
              </a:rPr>
              <a:t>Impact  on numeracy due to difficulties with sequencing vocabulary and concepts</a:t>
            </a:r>
          </a:p>
          <a:p>
            <a:pPr lvl="1"/>
            <a:r>
              <a:rPr lang="en-GB" altLang="cy-GB" i="1" dirty="0">
                <a:ea typeface="ＭＳ Ｐゴシック" panose="020B0600070205080204" pitchFamily="34" charset="-128"/>
              </a:rPr>
              <a:t>Fewer exam passes</a:t>
            </a:r>
          </a:p>
          <a:p>
            <a:pPr lvl="1"/>
            <a:r>
              <a:rPr lang="en-GB" altLang="cy-GB" i="1" dirty="0">
                <a:ea typeface="ＭＳ Ｐゴシック" panose="020B0600070205080204" pitchFamily="34" charset="-128"/>
              </a:rPr>
              <a:t>Fewer go to further / higher education</a:t>
            </a:r>
          </a:p>
          <a:p>
            <a:pPr eaLnBrk="1" hangingPunct="1"/>
            <a:endParaRPr lang="en-GB" altLang="cy-GB" sz="2600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cy-GB" sz="26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907603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accent3"/>
                </a:solidFill>
              </a:rPr>
              <a:t>Cefnogaeth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br>
              <a:rPr lang="en-GB" dirty="0"/>
            </a:br>
            <a:r>
              <a:rPr lang="en-GB" dirty="0"/>
              <a:t>Strategies for Support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140968"/>
            <a:ext cx="4038600" cy="2985195"/>
          </a:xfrm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/>
              <a:t>Strategaeth</a:t>
            </a:r>
            <a:r>
              <a:rPr lang="en-GB" dirty="0"/>
              <a:t> 1</a:t>
            </a:r>
          </a:p>
          <a:p>
            <a:r>
              <a:rPr lang="en-GB" dirty="0" err="1"/>
              <a:t>Strategaeth</a:t>
            </a:r>
            <a:r>
              <a:rPr lang="en-GB" dirty="0"/>
              <a:t> 2</a:t>
            </a:r>
          </a:p>
          <a:p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mantesion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anfanteision</a:t>
            </a:r>
            <a:r>
              <a:rPr lang="en-GB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140968"/>
            <a:ext cx="4038600" cy="2985195"/>
          </a:xfrm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i="1" dirty="0">
                <a:hlinkClick r:id="rId2"/>
              </a:rPr>
              <a:t>Strategy 1 </a:t>
            </a:r>
            <a:endParaRPr lang="en-GB" i="1" dirty="0"/>
          </a:p>
          <a:p>
            <a:r>
              <a:rPr lang="en-GB" i="1" dirty="0">
                <a:hlinkClick r:id="rId3"/>
              </a:rPr>
              <a:t>Strategy 2</a:t>
            </a:r>
            <a:endParaRPr lang="en-GB" i="1" dirty="0"/>
          </a:p>
          <a:p>
            <a:endParaRPr lang="en-GB" i="1" dirty="0"/>
          </a:p>
          <a:p>
            <a:r>
              <a:rPr lang="en-GB" i="1" dirty="0"/>
              <a:t>What are the advantages of the strategies proposed?</a:t>
            </a:r>
          </a:p>
          <a:p>
            <a:r>
              <a:rPr lang="en-GB" i="1" dirty="0"/>
              <a:t>Are there any possible disadvantages?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84784"/>
            <a:ext cx="1475234" cy="1475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24336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Strategaethau</a:t>
            </a:r>
            <a:br>
              <a:rPr lang="en-GB" altLang="en-US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en-US" dirty="0">
                <a:ea typeface="ＭＳ Ｐゴシック" panose="020B0600070205080204" pitchFamily="34" charset="-128"/>
              </a:rPr>
              <a:t>Strategies </a:t>
            </a:r>
            <a:endParaRPr lang="cy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en-US" sz="2400" dirty="0" err="1">
                <a:ea typeface="ＭＳ Ｐゴシック" panose="020B0600070205080204" pitchFamily="34" charset="-128"/>
              </a:rPr>
              <a:t>Trefn</a:t>
            </a:r>
            <a:r>
              <a:rPr lang="en-US" altLang="en-US" sz="2400" dirty="0">
                <a:ea typeface="ＭＳ Ｐゴシック" panose="020B0600070205080204" pitchFamily="34" charset="-128"/>
              </a:rPr>
              <a:t> y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dydd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sy’n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glir</a:t>
            </a:r>
            <a:r>
              <a:rPr lang="en-US" altLang="en-US" sz="24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gyson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 err="1">
                <a:ea typeface="ＭＳ Ｐゴシック" panose="020B0600070205080204" pitchFamily="34" charset="-128"/>
              </a:rPr>
              <a:t>Cyfarwyddiadau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ar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lefel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addas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wedi’u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gwahaniaethu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 err="1">
                <a:ea typeface="ＭＳ Ｐゴシック" panose="020B0600070205080204" pitchFamily="34" charset="-128"/>
              </a:rPr>
              <a:t>Dysgu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gyda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chyfryngu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>
                <a:ea typeface="ＭＳ Ｐゴシック" panose="020B0600070205080204" pitchFamily="34" charset="-128"/>
              </a:rPr>
              <a:t>Ail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ddweud</a:t>
            </a:r>
            <a:r>
              <a:rPr lang="en-US" altLang="en-US" sz="24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atgyfnerthu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 err="1">
                <a:ea typeface="ＭＳ Ｐゴシック" panose="020B0600070205080204" pitchFamily="34" charset="-128"/>
              </a:rPr>
              <a:t>Canmoliaeth</a:t>
            </a:r>
            <a:r>
              <a:rPr lang="en-US" altLang="en-US" sz="24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anogaeth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endParaRPr lang="cy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en-US" sz="2400" i="1" dirty="0">
                <a:ea typeface="ＭＳ Ｐゴシック" panose="020B0600070205080204" pitchFamily="34" charset="-128"/>
              </a:rPr>
              <a:t>Clear consistent daily routine</a:t>
            </a:r>
          </a:p>
          <a:p>
            <a:r>
              <a:rPr lang="en-US" altLang="en-US" sz="2400" i="1" dirty="0">
                <a:ea typeface="ＭＳ Ｐゴシック" panose="020B0600070205080204" pitchFamily="34" charset="-128"/>
              </a:rPr>
              <a:t>Appropriate level of instruction</a:t>
            </a:r>
          </a:p>
          <a:p>
            <a:r>
              <a:rPr lang="en-US" altLang="en-US" sz="2400" i="1" dirty="0">
                <a:ea typeface="ＭＳ Ｐゴシック" panose="020B0600070205080204" pitchFamily="34" charset="-128"/>
              </a:rPr>
              <a:t>Differentiated activities</a:t>
            </a:r>
          </a:p>
          <a:p>
            <a:r>
              <a:rPr lang="en-US" altLang="en-US" sz="2400" i="1" dirty="0">
                <a:ea typeface="ＭＳ Ｐゴシック" panose="020B0600070205080204" pitchFamily="34" charset="-128"/>
              </a:rPr>
              <a:t>Mediated learning</a:t>
            </a:r>
          </a:p>
          <a:p>
            <a:r>
              <a:rPr lang="en-US" altLang="en-US" sz="2400" i="1" dirty="0">
                <a:ea typeface="ＭＳ Ｐゴシック" panose="020B0600070205080204" pitchFamily="34" charset="-128"/>
              </a:rPr>
              <a:t>Repetition and over-learning</a:t>
            </a:r>
          </a:p>
          <a:p>
            <a:r>
              <a:rPr lang="en-US" altLang="en-US" sz="2400" i="1" dirty="0">
                <a:ea typeface="ＭＳ Ｐゴシック" panose="020B0600070205080204" pitchFamily="34" charset="-128"/>
              </a:rPr>
              <a:t>Praise and encouragement</a:t>
            </a:r>
          </a:p>
          <a:p>
            <a:endParaRPr lang="cy-GB" altLang="en-US" i="1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203139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Strategaethau</a:t>
            </a:r>
            <a:br>
              <a:rPr lang="en-GB" altLang="en-US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en-US" dirty="0">
                <a:ea typeface="ＭＳ Ｐゴシック" panose="020B0600070205080204" pitchFamily="34" charset="-128"/>
              </a:rPr>
              <a:t>Strategies</a:t>
            </a:r>
            <a:endParaRPr lang="cy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0723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lt1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Cyfranogiad</a:t>
            </a:r>
            <a:r>
              <a:rPr lang="en-US" altLang="en-US" dirty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>
                <a:ea typeface="ＭＳ Ｐゴシック" panose="020B0600070205080204" pitchFamily="34" charset="-128"/>
              </a:rPr>
              <a:t>plentyn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Cydweithio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gyda’r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rhieni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Cefnogi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datblygiad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llythrennedd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emosiynol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Pwyntiau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ymarferol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pherthnasol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gyfer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pob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dysgu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cy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0724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lt1"/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i="1" dirty="0">
                <a:ea typeface="ＭＳ Ｐゴシック" panose="020B0600070205080204" pitchFamily="34" charset="-128"/>
              </a:rPr>
              <a:t>Child’s participation</a:t>
            </a:r>
          </a:p>
          <a:p>
            <a:r>
              <a:rPr lang="en-GB" altLang="en-US" i="1" dirty="0">
                <a:ea typeface="ＭＳ Ｐゴシック" panose="020B0600070205080204" pitchFamily="34" charset="-128"/>
              </a:rPr>
              <a:t>Working with the parents</a:t>
            </a:r>
          </a:p>
          <a:p>
            <a:r>
              <a:rPr lang="en-GB" altLang="en-US" i="1" dirty="0">
                <a:ea typeface="ＭＳ Ｐゴシック" panose="020B0600070205080204" pitchFamily="34" charset="-128"/>
              </a:rPr>
              <a:t>Supporting emotional literacy development</a:t>
            </a:r>
          </a:p>
          <a:p>
            <a:r>
              <a:rPr lang="en-GB" altLang="en-US" i="1" dirty="0">
                <a:ea typeface="ＭＳ Ｐゴシック" panose="020B0600070205080204" pitchFamily="34" charset="-128"/>
              </a:rPr>
              <a:t>Practical and relevant points for all learning</a:t>
            </a:r>
          </a:p>
        </p:txBody>
      </p:sp>
    </p:spTree>
    <p:extLst>
      <p:ext uri="{BB962C8B-B14F-4D97-AF65-F5344CB8AC3E}">
        <p14:creationId xmlns:p14="http://schemas.microsoft.com/office/powerpoint/2010/main" val="36191667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</a:t>
            </a:r>
            <a:r>
              <a:rPr lang="en-GB" dirty="0" err="1"/>
              <a:t>Defnyddiol</a:t>
            </a:r>
            <a:br>
              <a:rPr lang="en-GB" dirty="0"/>
            </a:br>
            <a:r>
              <a:rPr lang="en-GB" i="1" dirty="0"/>
              <a:t>Useful Follow Up Reading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 err="1">
                <a:solidFill>
                  <a:srgbClr val="FF0000"/>
                </a:solidFill>
              </a:rPr>
              <a:t>Goldbart</a:t>
            </a:r>
            <a:r>
              <a:rPr lang="en-GB" sz="3000" dirty="0">
                <a:solidFill>
                  <a:srgbClr val="FF0000"/>
                </a:solidFill>
              </a:rPr>
              <a:t>, J. &amp; Ware, J. (2015) ‘Chapter 25 – Communication’ </a:t>
            </a:r>
            <a:r>
              <a:rPr lang="en-GB" sz="3000" dirty="0"/>
              <a:t>in </a:t>
            </a:r>
            <a:r>
              <a:rPr lang="en-GB" sz="3000" dirty="0" err="1"/>
              <a:t>Lacey</a:t>
            </a:r>
            <a:r>
              <a:rPr lang="en-GB" sz="3000" dirty="0"/>
              <a:t>, P., Ashdown, R., Jones, P. Lawson, H. &amp; Pipe, M. (</a:t>
            </a:r>
            <a:r>
              <a:rPr lang="en-GB" sz="3000" dirty="0" err="1"/>
              <a:t>eds</a:t>
            </a:r>
            <a:r>
              <a:rPr lang="en-GB" sz="3000" dirty="0"/>
              <a:t>) (2015) </a:t>
            </a:r>
            <a:r>
              <a:rPr lang="en-GB" sz="3000" i="1" dirty="0"/>
              <a:t>The Routledge Companion to Severe, Profound and Multiple Learning Difficulties, </a:t>
            </a:r>
            <a:r>
              <a:rPr lang="en-GB" sz="3000" dirty="0"/>
              <a:t>Oxon: </a:t>
            </a:r>
            <a:r>
              <a:rPr lang="en-GB" sz="3000" dirty="0" err="1"/>
              <a:t>Roultledge</a:t>
            </a:r>
            <a:r>
              <a:rPr lang="en-GB" sz="3000" dirty="0"/>
              <a:t>. </a:t>
            </a:r>
          </a:p>
          <a:p>
            <a:endParaRPr lang="en-GB" sz="3000" i="1" dirty="0"/>
          </a:p>
          <a:p>
            <a:r>
              <a:rPr lang="en-GB" altLang="cy-GB" sz="3000" dirty="0">
                <a:ea typeface="ＭＳ Ｐゴシック" panose="020B0600070205080204" pitchFamily="34" charset="-128"/>
              </a:rPr>
              <a:t>ICAN ‘Speech, Language and Communication Needs and Primary-aged Children’ 2011 (b) </a:t>
            </a:r>
            <a:r>
              <a:rPr lang="en-GB" altLang="cy-GB" sz="3000" dirty="0"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3000" dirty="0">
                <a:ea typeface="ＭＳ Ｐゴシック" panose="020B0600070205080204" pitchFamily="34" charset="-128"/>
              </a:rPr>
              <a:t>  (Download – ICAN talk 6)</a:t>
            </a:r>
            <a:endParaRPr lang="en-GB" sz="30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5371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Llyfryddiaeth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         </a:t>
            </a:r>
            <a:r>
              <a:rPr lang="en-GB" dirty="0"/>
              <a:t>Bibliography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143000"/>
            <a:ext cx="8496944" cy="5526359"/>
          </a:xfrm>
        </p:spPr>
        <p:txBody>
          <a:bodyPr>
            <a:normAutofit fontScale="25000" lnSpcReduction="20000"/>
          </a:bodyPr>
          <a:lstStyle/>
          <a:p>
            <a:r>
              <a:rPr lang="en-GB" sz="7200" dirty="0">
                <a:latin typeface="+mj-lt"/>
              </a:rPr>
              <a:t>Farrell, M. (2005) </a:t>
            </a:r>
            <a:r>
              <a:rPr lang="en-GB" sz="7200" i="1" dirty="0">
                <a:latin typeface="+mj-lt"/>
              </a:rPr>
              <a:t>The Effective Teacher's Guide to Autism and Communication Difficulties Practical strategies</a:t>
            </a:r>
            <a:r>
              <a:rPr lang="en-GB" sz="7200" dirty="0">
                <a:latin typeface="+mj-lt"/>
              </a:rPr>
              <a:t>, London: Routledge. </a:t>
            </a:r>
          </a:p>
          <a:p>
            <a:pPr lvl="0"/>
            <a:r>
              <a:rPr lang="en-GB" sz="7200" dirty="0" err="1">
                <a:solidFill>
                  <a:prstClr val="black"/>
                </a:solidFill>
              </a:rPr>
              <a:t>Frederikson</a:t>
            </a:r>
            <a:r>
              <a:rPr lang="en-GB" sz="7200" dirty="0">
                <a:solidFill>
                  <a:prstClr val="black"/>
                </a:solidFill>
              </a:rPr>
              <a:t>, N. and Cline, T. (2006) </a:t>
            </a:r>
            <a:r>
              <a:rPr lang="en-GB" sz="7200" i="1" dirty="0">
                <a:solidFill>
                  <a:prstClr val="black"/>
                </a:solidFill>
              </a:rPr>
              <a:t>Special Educational Needs, Inclusion and Diversity,</a:t>
            </a:r>
            <a:r>
              <a:rPr lang="en-GB" sz="7200" dirty="0">
                <a:solidFill>
                  <a:prstClr val="black"/>
                </a:solidFill>
              </a:rPr>
              <a:t> Berkshire: Open University Press. </a:t>
            </a:r>
            <a:endParaRPr lang="en-GB" sz="7200" dirty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ICAN ‘Speech ,Language and Communication Needs and Literacy Difficulties’ 2011 (a) 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ICAN ‘Speech, Language and Communication Needs and Primary-aged Children’ 2011 (b) 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ICAN ‘Language and Social Exclusion’ 2011(c) 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</a:pPr>
            <a:r>
              <a:rPr lang="en-GB" sz="7200" dirty="0" err="1"/>
              <a:t>Lacey</a:t>
            </a:r>
            <a:r>
              <a:rPr lang="en-GB" sz="7200" dirty="0"/>
              <a:t>, P., Ashdown, R., Jones, P. Lawson, H. &amp; Pipe, M. (</a:t>
            </a:r>
            <a:r>
              <a:rPr lang="en-GB" sz="7200" dirty="0" err="1"/>
              <a:t>eds</a:t>
            </a:r>
            <a:r>
              <a:rPr lang="en-GB" sz="7200" dirty="0"/>
              <a:t>) (2015) </a:t>
            </a:r>
            <a:r>
              <a:rPr lang="en-GB" sz="7200" i="1" dirty="0"/>
              <a:t>The Routledge Companion to Severe, Profound and Multiple Learning Difficulties, </a:t>
            </a:r>
            <a:r>
              <a:rPr lang="en-GB" sz="7200" dirty="0"/>
              <a:t>Oxon: </a:t>
            </a:r>
            <a:r>
              <a:rPr lang="en-GB" sz="7200" dirty="0" err="1"/>
              <a:t>Roultledge</a:t>
            </a:r>
            <a:r>
              <a:rPr lang="en-GB" sz="7200" dirty="0"/>
              <a:t>. </a:t>
            </a: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Law et al (2000) </a:t>
            </a:r>
            <a:r>
              <a:rPr lang="en-GB" altLang="cy-GB" sz="7200" i="1" dirty="0">
                <a:latin typeface="+mj-lt"/>
                <a:ea typeface="ＭＳ Ｐゴシック" panose="020B0600070205080204" pitchFamily="34" charset="-128"/>
              </a:rPr>
              <a:t>Provision for children’s speech and language needs in England and Wales: </a:t>
            </a:r>
            <a:r>
              <a:rPr lang="en-GB" altLang="cy-GB" sz="7200" i="1" dirty="0" err="1">
                <a:latin typeface="+mj-lt"/>
                <a:ea typeface="ＭＳ Ｐゴシック" panose="020B0600070205080204" pitchFamily="34" charset="-128"/>
              </a:rPr>
              <a:t>faciclitating</a:t>
            </a:r>
            <a:r>
              <a:rPr lang="en-GB" altLang="cy-GB" sz="7200" i="1" dirty="0">
                <a:latin typeface="+mj-lt"/>
                <a:ea typeface="ＭＳ Ｐゴシック" panose="020B0600070205080204" pitchFamily="34" charset="-128"/>
              </a:rPr>
              <a:t> communication between education and health services 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DfES research report 239</a:t>
            </a:r>
          </a:p>
          <a:p>
            <a:pPr>
              <a:lnSpc>
                <a:spcPct val="90000"/>
              </a:lnSpc>
            </a:pPr>
            <a:r>
              <a:rPr lang="en-GB" altLang="cy-GB" sz="7200" dirty="0" err="1">
                <a:latin typeface="+mj-lt"/>
                <a:ea typeface="ＭＳ Ｐゴシック" panose="020B0600070205080204" pitchFamily="34" charset="-128"/>
              </a:rPr>
              <a:t>Roberts,L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. ‘Communication Difficulties in Young Children’, Pembrokeshire &amp; </a:t>
            </a:r>
            <a:r>
              <a:rPr lang="en-GB" altLang="cy-GB" sz="7200" dirty="0" err="1">
                <a:latin typeface="+mj-lt"/>
                <a:ea typeface="ＭＳ Ｐゴシック" panose="020B0600070205080204" pitchFamily="34" charset="-128"/>
              </a:rPr>
              <a:t>Derwen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NHS Trust Speech &amp; Language Therapy Service,2008.</a:t>
            </a:r>
            <a:endParaRPr lang="en-US" altLang="cy-GB" sz="7200" dirty="0">
              <a:latin typeface="+mj-lt"/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</a:pPr>
            <a:r>
              <a:rPr lang="en-GB" altLang="cy-GB" sz="7200" dirty="0" err="1">
                <a:latin typeface="+mj-lt"/>
                <a:ea typeface="ＭＳ Ｐゴシック" panose="020B0600070205080204" pitchFamily="34" charset="-128"/>
              </a:rPr>
              <a:t>Washbrook,E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. &amp; </a:t>
            </a:r>
            <a:r>
              <a:rPr lang="en-GB" altLang="cy-GB" sz="7200" dirty="0" err="1">
                <a:latin typeface="+mj-lt"/>
                <a:ea typeface="ＭＳ Ｐゴシック" panose="020B0600070205080204" pitchFamily="34" charset="-128"/>
              </a:rPr>
              <a:t>Waldfogel,J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. ‘Cognitive Gaps in the Early Years’ ,2010</a:t>
            </a: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  <a:hlinkClick r:id="rId3"/>
              </a:rPr>
              <a:t>http://www.suttontrust.com/news/news/poorer-children-a-year-behind-at-start-of-school/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  <a:buNone/>
            </a:pPr>
            <a:endParaRPr lang="en-GB" altLang="cy-GB" dirty="0">
              <a:ea typeface="ＭＳ Ｐゴシック" panose="020B0600070205080204" pitchFamily="34" charset="-128"/>
            </a:endParaRPr>
          </a:p>
          <a:p>
            <a:endParaRPr lang="en-GB" i="1" dirty="0"/>
          </a:p>
          <a:p>
            <a:endParaRPr lang="en-GB" dirty="0"/>
          </a:p>
          <a:p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5410957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2304</Words>
  <Application>Microsoft Office PowerPoint</Application>
  <PresentationFormat>On-screen Show (4:3)</PresentationFormat>
  <Paragraphs>308</Paragraphs>
  <Slides>28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ＭＳ Ｐゴシック</vt:lpstr>
      <vt:lpstr>Arial</vt:lpstr>
      <vt:lpstr>Calibri</vt:lpstr>
      <vt:lpstr>Times New Roman</vt:lpstr>
      <vt:lpstr>Wingdings</vt:lpstr>
      <vt:lpstr>Office Theme</vt:lpstr>
      <vt:lpstr>ECES5006/C  All Means All  Pawb yn Golygu Pawb </vt:lpstr>
      <vt:lpstr>Deilliannau Dysgu       Learning Outcomes</vt:lpstr>
      <vt:lpstr>Deilliannau Dysgu  Learning Outcomes</vt:lpstr>
      <vt:lpstr>Deilliannau Dysgu    Learning Outcomes</vt:lpstr>
      <vt:lpstr>Iaith, Lleferydd a Chyfathrebu Speech, Language and Communication </vt:lpstr>
      <vt:lpstr>Terminoleg                 Terminology</vt:lpstr>
      <vt:lpstr>PowerPoint Presentation</vt:lpstr>
      <vt:lpstr>Anawsterau Cyfathrebu Communication Difficulties</vt:lpstr>
      <vt:lpstr>Amledd                Frequency</vt:lpstr>
      <vt:lpstr>Cyfathrebu Effeithiol    Effective Communication</vt:lpstr>
      <vt:lpstr> The communication chain </vt:lpstr>
      <vt:lpstr>Mathau o drafferthion cyfathrebu Types of communication difficulties</vt:lpstr>
      <vt:lpstr>Anawsterau Lleferydd     Speech Difficulties </vt:lpstr>
      <vt:lpstr>Oediad iaith a lleferydd  Speech and language delay</vt:lpstr>
      <vt:lpstr>Oediad iaith a lleferydd Speech and language delay</vt:lpstr>
      <vt:lpstr>Datblygiad lleferydd Speech development</vt:lpstr>
      <vt:lpstr>Cerrig milltir- iaith deall  Milestones-receptive language</vt:lpstr>
      <vt:lpstr>Cerrig milltir- iaith mynegi Milestones- expressive language</vt:lpstr>
      <vt:lpstr>Effaith ar Ddysgu     Effects on Learning </vt:lpstr>
      <vt:lpstr>Nodweddion Cyffredin  Common Characteristics</vt:lpstr>
      <vt:lpstr>PowerPoint Presentation</vt:lpstr>
      <vt:lpstr>Effaith Impact </vt:lpstr>
      <vt:lpstr>Cyrhaeddiad Attainment</vt:lpstr>
      <vt:lpstr>Cefnogaeth  Strategies for Support </vt:lpstr>
      <vt:lpstr>Strategaethau Strategies </vt:lpstr>
      <vt:lpstr>Strategaethau Strategies</vt:lpstr>
      <vt:lpstr>Darllen Pellach Defnyddiol Useful Follow Up Reading</vt:lpstr>
      <vt:lpstr>Llyfryddiaeth         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Cynhwysol</dc:title>
  <dc:creator>Sarah Stewart</dc:creator>
  <cp:lastModifiedBy>Helen A Griffiths</cp:lastModifiedBy>
  <cp:revision>71</cp:revision>
  <dcterms:created xsi:type="dcterms:W3CDTF">2017-08-03T07:47:10Z</dcterms:created>
  <dcterms:modified xsi:type="dcterms:W3CDTF">2026-10-07T21:13:36Z</dcterms:modified>
</cp:coreProperties>
</file>