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0"/>
  </p:notesMasterIdLst>
  <p:handoutMasterIdLst>
    <p:handoutMasterId r:id="rId21"/>
  </p:handoutMasterIdLst>
  <p:sldIdLst>
    <p:sldId id="257" r:id="rId2"/>
    <p:sldId id="321" r:id="rId3"/>
    <p:sldId id="322" r:id="rId4"/>
    <p:sldId id="324" r:id="rId5"/>
    <p:sldId id="298" r:id="rId6"/>
    <p:sldId id="330" r:id="rId7"/>
    <p:sldId id="329" r:id="rId8"/>
    <p:sldId id="302" r:id="rId9"/>
    <p:sldId id="300" r:id="rId10"/>
    <p:sldId id="283" r:id="rId11"/>
    <p:sldId id="325" r:id="rId12"/>
    <p:sldId id="281" r:id="rId13"/>
    <p:sldId id="296" r:id="rId14"/>
    <p:sldId id="305" r:id="rId15"/>
    <p:sldId id="270" r:id="rId16"/>
    <p:sldId id="331" r:id="rId17"/>
    <p:sldId id="295" r:id="rId18"/>
    <p:sldId id="332" r:id="rId1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216" autoAdjust="0"/>
    <p:restoredTop sz="70060" autoAdjust="0"/>
  </p:normalViewPr>
  <p:slideViewPr>
    <p:cSldViewPr>
      <p:cViewPr varScale="1">
        <p:scale>
          <a:sx n="67" d="100"/>
          <a:sy n="67" d="100"/>
        </p:scale>
        <p:origin x="64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890DFE50-637B-4869-A0ED-89736C627F06}"/>
    <pc:docChg chg="delSld">
      <pc:chgData name="Heddwen Davies" userId="b3b4628a-d1d7-4a79-b47e-b6ca4059bab0" providerId="ADAL" clId="{890DFE50-637B-4869-A0ED-89736C627F06}" dt="2024-10-01T09:09:25.791" v="3" actId="47"/>
      <pc:docMkLst>
        <pc:docMk/>
      </pc:docMkLst>
      <pc:sldChg chg="del">
        <pc:chgData name="Heddwen Davies" userId="b3b4628a-d1d7-4a79-b47e-b6ca4059bab0" providerId="ADAL" clId="{890DFE50-637B-4869-A0ED-89736C627F06}" dt="2024-10-01T09:09:22.432" v="0" actId="47"/>
        <pc:sldMkLst>
          <pc:docMk/>
          <pc:sldMk cId="521142403" sldId="279"/>
        </pc:sldMkLst>
      </pc:sldChg>
      <pc:sldChg chg="del">
        <pc:chgData name="Heddwen Davies" userId="b3b4628a-d1d7-4a79-b47e-b6ca4059bab0" providerId="ADAL" clId="{890DFE50-637B-4869-A0ED-89736C627F06}" dt="2024-10-01T09:09:25.791" v="3" actId="47"/>
        <pc:sldMkLst>
          <pc:docMk/>
          <pc:sldMk cId="4273861227" sldId="282"/>
        </pc:sldMkLst>
      </pc:sldChg>
      <pc:sldChg chg="del">
        <pc:chgData name="Heddwen Davies" userId="b3b4628a-d1d7-4a79-b47e-b6ca4059bab0" providerId="ADAL" clId="{890DFE50-637B-4869-A0ED-89736C627F06}" dt="2024-10-01T09:09:23.683" v="1" actId="47"/>
        <pc:sldMkLst>
          <pc:docMk/>
          <pc:sldMk cId="1029546421" sldId="326"/>
        </pc:sldMkLst>
      </pc:sldChg>
      <pc:sldChg chg="del">
        <pc:chgData name="Heddwen Davies" userId="b3b4628a-d1d7-4a79-b47e-b6ca4059bab0" providerId="ADAL" clId="{890DFE50-637B-4869-A0ED-89736C627F06}" dt="2024-10-01T09:09:24.809" v="2" actId="47"/>
        <pc:sldMkLst>
          <pc:docMk/>
          <pc:sldMk cId="1288989918" sldId="32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7575" y="731838"/>
            <a:ext cx="4889500"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2151" y="4642490"/>
            <a:ext cx="5380348" cy="4400205"/>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32920" indent="-281892">
              <a:spcBef>
                <a:spcPct val="30000"/>
              </a:spcBef>
              <a:defRPr sz="1200">
                <a:solidFill>
                  <a:schemeClr val="tx1"/>
                </a:solidFill>
                <a:latin typeface="Arial" panose="020B0604020202020204" pitchFamily="34" charset="0"/>
                <a:ea typeface="MS PGothic" panose="020B0600070205080204" pitchFamily="34" charset="-128"/>
              </a:defRPr>
            </a:lvl2pPr>
            <a:lvl3pPr marL="1127570" indent="-225514">
              <a:spcBef>
                <a:spcPct val="30000"/>
              </a:spcBef>
              <a:defRPr sz="1200">
                <a:solidFill>
                  <a:schemeClr val="tx1"/>
                </a:solidFill>
                <a:latin typeface="Arial" panose="020B0604020202020204" pitchFamily="34" charset="0"/>
                <a:ea typeface="MS PGothic" panose="020B0600070205080204" pitchFamily="34" charset="-128"/>
              </a:defRPr>
            </a:lvl3pPr>
            <a:lvl4pPr marL="1578597" indent="-225514">
              <a:spcBef>
                <a:spcPct val="30000"/>
              </a:spcBef>
              <a:defRPr sz="1200">
                <a:solidFill>
                  <a:schemeClr val="tx1"/>
                </a:solidFill>
                <a:latin typeface="Arial" panose="020B0604020202020204" pitchFamily="34" charset="0"/>
                <a:ea typeface="MS PGothic" panose="020B0600070205080204" pitchFamily="34" charset="-128"/>
              </a:defRPr>
            </a:lvl4pPr>
            <a:lvl5pPr marL="2029625" indent="-225514">
              <a:spcBef>
                <a:spcPct val="30000"/>
              </a:spcBef>
              <a:defRPr sz="1200">
                <a:solidFill>
                  <a:schemeClr val="tx1"/>
                </a:solidFill>
                <a:latin typeface="Arial" panose="020B0604020202020204" pitchFamily="34" charset="0"/>
                <a:ea typeface="MS PGothic" panose="020B0600070205080204" pitchFamily="34" charset="-128"/>
              </a:defRPr>
            </a:lvl5pPr>
            <a:lvl6pPr marL="2480653"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1681"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82709"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33736"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288738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4544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5</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5mins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3260372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2mins</a:t>
            </a:r>
          </a:p>
          <a:p>
            <a:r>
              <a:rPr lang="en-US" dirty="0"/>
              <a:t>The</a:t>
            </a:r>
            <a:r>
              <a:rPr lang="en-US" baseline="0" dirty="0"/>
              <a:t> welsh government drew on best practice from around the world when it developed the Foundation Phase. </a:t>
            </a:r>
          </a:p>
          <a:p>
            <a:endParaRPr lang="en-US" baseline="0" dirty="0"/>
          </a:p>
          <a:p>
            <a:r>
              <a:rPr lang="en-US" baseline="0" dirty="0"/>
              <a:t>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9</a:t>
            </a:fld>
            <a:endParaRPr lang="en-US"/>
          </a:p>
        </p:txBody>
      </p:sp>
    </p:spTree>
    <p:extLst>
      <p:ext uri="{BB962C8B-B14F-4D97-AF65-F5344CB8AC3E}">
        <p14:creationId xmlns:p14="http://schemas.microsoft.com/office/powerpoint/2010/main" val="136077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US" dirty="0"/>
              <a:t>international approach to each group. </a:t>
            </a:r>
          </a:p>
          <a:p>
            <a:pPr defTabSz="902056">
              <a:defRPr/>
            </a:pPr>
            <a:r>
              <a:rPr lang="en-US" dirty="0"/>
              <a:t>Dull </a:t>
            </a:r>
            <a:r>
              <a:rPr lang="en-US" dirty="0" err="1"/>
              <a:t>rhyngwladol</a:t>
            </a:r>
            <a:r>
              <a:rPr lang="en-US" dirty="0"/>
              <a:t> </a:t>
            </a:r>
            <a:r>
              <a:rPr lang="en-US" dirty="0" err="1"/>
              <a:t>gwahanol</a:t>
            </a:r>
            <a:r>
              <a:rPr lang="en-US" dirty="0"/>
              <a:t> </a:t>
            </a:r>
            <a:r>
              <a:rPr lang="en-US" dirty="0" err="1"/>
              <a:t>i</a:t>
            </a:r>
            <a:r>
              <a:rPr lang="en-US" dirty="0"/>
              <a:t> bob </a:t>
            </a:r>
            <a:r>
              <a:rPr lang="en-US" dirty="0" err="1"/>
              <a:t>grŵp</a:t>
            </a:r>
            <a:r>
              <a:rPr lang="en-US" dirty="0"/>
              <a:t>.</a:t>
            </a:r>
          </a:p>
          <a:p>
            <a:pPr defTabSz="902056">
              <a:defRPr/>
            </a:pPr>
            <a:r>
              <a:rPr lang="en-US" dirty="0"/>
              <a:t>Make a note of the time &amp; 30 mins from now return …</a:t>
            </a:r>
          </a:p>
          <a:p>
            <a:pPr defTabSz="902056">
              <a:defRPr/>
            </a:pPr>
            <a:endParaRPr lang="en-US" dirty="0"/>
          </a:p>
          <a:p>
            <a:pPr defTabSz="902056">
              <a:defRPr/>
            </a:pPr>
            <a:r>
              <a:rPr lang="en-US" dirty="0"/>
              <a:t>Choice of two</a:t>
            </a:r>
          </a:p>
          <a:p>
            <a:pPr defTabSz="902056">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10</a:t>
            </a:fld>
            <a:endParaRPr lang="en-US" altLang="en-US"/>
          </a:p>
        </p:txBody>
      </p:sp>
    </p:spTree>
    <p:extLst>
      <p:ext uri="{BB962C8B-B14F-4D97-AF65-F5344CB8AC3E}">
        <p14:creationId xmlns:p14="http://schemas.microsoft.com/office/powerpoint/2010/main" val="2520407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Clip </a:t>
            </a:r>
            <a:r>
              <a:rPr lang="en-US" dirty="0" err="1"/>
              <a:t>fideo</a:t>
            </a:r>
            <a:r>
              <a:rPr lang="en-US" dirty="0"/>
              <a:t> is 6mins long – talks about how staff listen to children to impact planning</a:t>
            </a:r>
            <a:r>
              <a:rPr lang="en-US" baseline="0" dirty="0"/>
              <a:t> and how challenges are implemented in various areas. </a:t>
            </a:r>
          </a:p>
          <a:p>
            <a:r>
              <a:rPr lang="en-US" baseline="0" dirty="0"/>
              <a:t>It touches on continuous provision and enhanced – won’t go into this in this lecture …</a:t>
            </a:r>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12</a:t>
            </a:fld>
            <a:endParaRPr lang="en-US"/>
          </a:p>
        </p:txBody>
      </p:sp>
    </p:spTree>
    <p:extLst>
      <p:ext uri="{BB962C8B-B14F-4D97-AF65-F5344CB8AC3E}">
        <p14:creationId xmlns:p14="http://schemas.microsoft.com/office/powerpoint/2010/main" val="113473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2154734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Students to send their research on to me – I’ll share up onto </a:t>
            </a:r>
            <a:r>
              <a:rPr lang="en-US" dirty="0" err="1"/>
              <a:t>moodle</a:t>
            </a:r>
            <a:r>
              <a:rPr lang="en-US"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14</a:t>
            </a:fld>
            <a:endParaRPr lang="en-US"/>
          </a:p>
        </p:txBody>
      </p:sp>
    </p:spTree>
    <p:extLst>
      <p:ext uri="{BB962C8B-B14F-4D97-AF65-F5344CB8AC3E}">
        <p14:creationId xmlns:p14="http://schemas.microsoft.com/office/powerpoint/2010/main" val="3742615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32920" indent="-281892">
              <a:spcBef>
                <a:spcPct val="30000"/>
              </a:spcBef>
              <a:defRPr sz="1200">
                <a:solidFill>
                  <a:schemeClr val="tx1"/>
                </a:solidFill>
                <a:latin typeface="Arial" panose="020B0604020202020204" pitchFamily="34" charset="0"/>
                <a:ea typeface="MS PGothic" panose="020B0600070205080204" pitchFamily="34" charset="-128"/>
              </a:defRPr>
            </a:lvl2pPr>
            <a:lvl3pPr marL="1127570" indent="-225514">
              <a:spcBef>
                <a:spcPct val="30000"/>
              </a:spcBef>
              <a:defRPr sz="1200">
                <a:solidFill>
                  <a:schemeClr val="tx1"/>
                </a:solidFill>
                <a:latin typeface="Arial" panose="020B0604020202020204" pitchFamily="34" charset="0"/>
                <a:ea typeface="MS PGothic" panose="020B0600070205080204" pitchFamily="34" charset="-128"/>
              </a:defRPr>
            </a:lvl3pPr>
            <a:lvl4pPr marL="1578597" indent="-225514">
              <a:spcBef>
                <a:spcPct val="30000"/>
              </a:spcBef>
              <a:defRPr sz="1200">
                <a:solidFill>
                  <a:schemeClr val="tx1"/>
                </a:solidFill>
                <a:latin typeface="Arial" panose="020B0604020202020204" pitchFamily="34" charset="0"/>
                <a:ea typeface="MS PGothic" panose="020B0600070205080204" pitchFamily="34" charset="-128"/>
              </a:defRPr>
            </a:lvl4pPr>
            <a:lvl5pPr marL="2029625" indent="-225514">
              <a:spcBef>
                <a:spcPct val="30000"/>
              </a:spcBef>
              <a:defRPr sz="1200">
                <a:solidFill>
                  <a:schemeClr val="tx1"/>
                </a:solidFill>
                <a:latin typeface="Arial" panose="020B0604020202020204" pitchFamily="34" charset="0"/>
                <a:ea typeface="MS PGothic" panose="020B0600070205080204" pitchFamily="34" charset="-128"/>
              </a:defRPr>
            </a:lvl5pPr>
            <a:lvl6pPr marL="2480653"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1681"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82709"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33736"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15</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Place one point in the chat</a:t>
            </a:r>
          </a:p>
        </p:txBody>
      </p:sp>
    </p:spTree>
    <p:extLst>
      <p:ext uri="{BB962C8B-B14F-4D97-AF65-F5344CB8AC3E}">
        <p14:creationId xmlns:p14="http://schemas.microsoft.com/office/powerpoint/2010/main" val="348819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9849163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folder/view.php?id=9335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dysgu.hwb.gov.wales/playlists/view/00d83c8b-7c19-4f60-aead-38d09de33108/en#page1"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6.tif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281261" y="3212976"/>
            <a:ext cx="3600400"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/Lecture 1</a:t>
            </a:r>
          </a:p>
          <a:p>
            <a:pPr>
              <a:defRPr/>
            </a:pPr>
            <a:r>
              <a:rPr lang="en-GB" altLang="en-US" b="1" dirty="0">
                <a:solidFill>
                  <a:schemeClr val="bg1"/>
                </a:solidFill>
              </a:rPr>
              <a:t>1/10/2024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9E6D-7539-5A44-9EF4-D00B035B3073}"/>
              </a:ext>
            </a:extLst>
          </p:cNvPr>
          <p:cNvSpPr>
            <a:spLocks noGrp="1"/>
          </p:cNvSpPr>
          <p:nvPr>
            <p:ph type="title"/>
          </p:nvPr>
        </p:nvSpPr>
        <p:spPr>
          <a:xfrm>
            <a:off x="457200" y="39231"/>
            <a:ext cx="8229600" cy="1143000"/>
          </a:xfrm>
        </p:spPr>
        <p:txBody>
          <a:bodyPr/>
          <a:lstStyle/>
          <a:p>
            <a:r>
              <a:rPr lang="en-US" dirty="0"/>
              <a:t>Intro to module</a:t>
            </a:r>
          </a:p>
        </p:txBody>
      </p:sp>
      <p:sp>
        <p:nvSpPr>
          <p:cNvPr id="4" name="Rectangle 3">
            <a:extLst>
              <a:ext uri="{FF2B5EF4-FFF2-40B4-BE49-F238E27FC236}">
                <a16:creationId xmlns:a16="http://schemas.microsoft.com/office/drawing/2014/main" id="{0DF1163A-8ADF-DE44-84E3-0EDD720AF909}"/>
              </a:ext>
            </a:extLst>
          </p:cNvPr>
          <p:cNvSpPr/>
          <p:nvPr/>
        </p:nvSpPr>
        <p:spPr>
          <a:xfrm>
            <a:off x="251520" y="1052736"/>
            <a:ext cx="8640960" cy="4708981"/>
          </a:xfrm>
          <a:prstGeom prst="rect">
            <a:avLst/>
          </a:prstGeom>
        </p:spPr>
        <p:txBody>
          <a:bodyPr wrap="square">
            <a:spAutoFit/>
          </a:bodyPr>
          <a:lstStyle/>
          <a:p>
            <a:r>
              <a:rPr lang="en-GB" sz="2000" i="1" dirty="0"/>
              <a:t>We will be studying the Foundation Learning curriculum in Wales and in particular we will look at the emphasis on outdoor learning and playful pedagogy. </a:t>
            </a:r>
          </a:p>
          <a:p>
            <a:endParaRPr lang="en-GB" sz="2000" i="1" dirty="0"/>
          </a:p>
          <a:p>
            <a:r>
              <a:rPr lang="en-GB" sz="2000" i="1" dirty="0"/>
              <a:t>We will be observing children in educational settings which will support with the understanding of effective teaching and learning in the outdoors. </a:t>
            </a:r>
          </a:p>
          <a:p>
            <a:endParaRPr lang="en-GB" sz="2000" i="1" dirty="0"/>
          </a:p>
          <a:p>
            <a:r>
              <a:rPr lang="en-GB" sz="2000" i="1" dirty="0"/>
              <a:t>Some lectures will highlight the links between the observations and your assessments.  </a:t>
            </a:r>
          </a:p>
          <a:p>
            <a:endParaRPr lang="en-GB" sz="2000" i="1" dirty="0"/>
          </a:p>
          <a:p>
            <a:r>
              <a:rPr lang="en-GB" sz="2000" i="1" dirty="0"/>
              <a:t>We will do practical activities for some of the sessions and it is essential that you do reading tasks in order to make the links from theory to practice. Many </a:t>
            </a:r>
            <a:r>
              <a:rPr lang="en-GB" sz="2000" i="1" dirty="0">
                <a:hlinkClick r:id="rId3" tooltip="articles"/>
              </a:rPr>
              <a:t>articles</a:t>
            </a:r>
            <a:r>
              <a:rPr lang="en-GB" sz="2000" i="1" dirty="0"/>
              <a:t> have been placed on </a:t>
            </a:r>
            <a:r>
              <a:rPr lang="en-GB" sz="2000" i="1" dirty="0" err="1"/>
              <a:t>moodle</a:t>
            </a:r>
            <a:r>
              <a:rPr lang="en-GB" sz="2000" i="1" dirty="0"/>
              <a:t> to support you with the research. Enjoy the reading. </a:t>
            </a:r>
            <a:endParaRPr lang="en-US" sz="2000" b="1" dirty="0"/>
          </a:p>
        </p:txBody>
      </p:sp>
    </p:spTree>
    <p:extLst>
      <p:ext uri="{BB962C8B-B14F-4D97-AF65-F5344CB8AC3E}">
        <p14:creationId xmlns:p14="http://schemas.microsoft.com/office/powerpoint/2010/main" val="311827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445C7A-0264-7E47-AA2C-951EA8BEE4A3}"/>
              </a:ext>
            </a:extLst>
          </p:cNvPr>
          <p:cNvSpPr/>
          <p:nvPr/>
        </p:nvSpPr>
        <p:spPr>
          <a:xfrm>
            <a:off x="107504" y="116632"/>
            <a:ext cx="8640960" cy="5159361"/>
          </a:xfrm>
          <a:prstGeom prst="rect">
            <a:avLst/>
          </a:prstGeom>
        </p:spPr>
        <p:txBody>
          <a:bodyPr wrap="square">
            <a:spAutoFit/>
          </a:bodyPr>
          <a:lstStyle/>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Evaluate the contribution of constructivist theory and educational ideologies to early years education and the underlying principles and philosophy of the Foundation Phase and/or Successful Futures in Wales. </a:t>
            </a:r>
            <a:br>
              <a:rPr lang="en-US"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Demonstrate a knowledge and critical understanding of the role of the outdoor classroom and the impact the environment can have on the development of children’s sensory motor development and physical literacy as a vehicle for inclusive practice.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000" dirty="0">
              <a:latin typeface="Times New Roman" panose="02020603050405020304" pitchFamily="18" charset="0"/>
              <a:ea typeface="Times New Roman" panose="02020603050405020304" pitchFamily="18" charset="0"/>
            </a:endParaRPr>
          </a:p>
          <a:p>
            <a:pPr marL="457200" indent="-180340" algn="just">
              <a:spcBef>
                <a:spcPts val="600"/>
              </a:spcBef>
              <a:spcAft>
                <a:spcPts val="0"/>
              </a:spcAft>
            </a:pPr>
            <a:r>
              <a:rPr lang="en-GB" dirty="0">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898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08A2-7688-4F85-9CD9-84CB7288040A}"/>
              </a:ext>
            </a:extLst>
          </p:cNvPr>
          <p:cNvSpPr>
            <a:spLocks noGrp="1"/>
          </p:cNvSpPr>
          <p:nvPr>
            <p:ph type="title"/>
          </p:nvPr>
        </p:nvSpPr>
        <p:spPr/>
        <p:txBody>
          <a:bodyPr/>
          <a:lstStyle/>
          <a:p>
            <a:r>
              <a:rPr lang="en-GB" dirty="0"/>
              <a:t>Connections with marking grid</a:t>
            </a:r>
            <a:br>
              <a:rPr lang="en-GB" dirty="0"/>
            </a:br>
            <a:r>
              <a:rPr lang="en-GB" dirty="0" err="1"/>
              <a:t>Cyswllt</a:t>
            </a:r>
            <a:r>
              <a:rPr lang="en-GB" dirty="0"/>
              <a:t> </a:t>
            </a:r>
            <a:r>
              <a:rPr lang="en-GB" dirty="0" err="1"/>
              <a:t>gyda</a:t>
            </a:r>
            <a:r>
              <a:rPr lang="en-GB" dirty="0"/>
              <a:t> grid </a:t>
            </a:r>
            <a:r>
              <a:rPr lang="en-GB" dirty="0" err="1"/>
              <a:t>marciau</a:t>
            </a:r>
            <a:endParaRPr lang="en-GB" dirty="0"/>
          </a:p>
        </p:txBody>
      </p:sp>
      <p:sp>
        <p:nvSpPr>
          <p:cNvPr id="3" name="Content Placeholder 2">
            <a:extLst>
              <a:ext uri="{FF2B5EF4-FFF2-40B4-BE49-F238E27FC236}">
                <a16:creationId xmlns:a16="http://schemas.microsoft.com/office/drawing/2014/main" id="{B1AE9F79-FCE4-4D1F-80B1-153956C45ED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9BBF21C-1DBA-45EC-B6B9-6F874C66FA4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80790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76760" y="1410262"/>
            <a:ext cx="3840480" cy="4824535"/>
          </a:xfrm>
        </p:spPr>
        <p:txBody>
          <a:bodyPr>
            <a:normAutofit fontScale="85000" lnSpcReduction="20000"/>
          </a:bodyPr>
          <a:lstStyle/>
          <a:p>
            <a:r>
              <a:rPr lang="en-US" dirty="0"/>
              <a:t>The Foundation Learning curriculum has been influenced by educational theorists and international approaches form around the world.</a:t>
            </a:r>
          </a:p>
          <a:p>
            <a:r>
              <a:rPr lang="en-US" dirty="0"/>
              <a:t>The Foundation Learning stage of the curriculum is for children aged 3 to 7 years old</a:t>
            </a:r>
          </a:p>
          <a:p>
            <a:r>
              <a:rPr lang="en-US" dirty="0"/>
              <a:t>It's made up of areas of learning. </a:t>
            </a:r>
          </a:p>
        </p:txBody>
      </p:sp>
      <p:sp>
        <p:nvSpPr>
          <p:cNvPr id="4" name="Content Placeholder 3"/>
          <p:cNvSpPr>
            <a:spLocks noGrp="1"/>
          </p:cNvSpPr>
          <p:nvPr>
            <p:ph sz="half" idx="2"/>
          </p:nvPr>
        </p:nvSpPr>
        <p:spPr>
          <a:xfrm>
            <a:off x="326735" y="1556792"/>
            <a:ext cx="4066193" cy="4559424"/>
          </a:xfrm>
        </p:spPr>
        <p:txBody>
          <a:bodyPr>
            <a:normAutofit fontScale="85000" lnSpcReduction="20000"/>
          </a:bodyPr>
          <a:lstStyle/>
          <a:p>
            <a:r>
              <a:rPr lang="en-US" dirty="0" err="1"/>
              <a:t>Wrth</a:t>
            </a:r>
            <a:r>
              <a:rPr lang="en-US" dirty="0"/>
              <a:t> </a:t>
            </a:r>
            <a:r>
              <a:rPr lang="en-US" dirty="0" err="1"/>
              <a:t>gynllunio’r</a:t>
            </a:r>
            <a:r>
              <a:rPr lang="en-US" dirty="0"/>
              <a:t> </a:t>
            </a:r>
            <a:r>
              <a:rPr lang="en-US" dirty="0" err="1"/>
              <a:t>Dysgu</a:t>
            </a:r>
            <a:r>
              <a:rPr lang="en-US" dirty="0"/>
              <a:t> </a:t>
            </a:r>
            <a:r>
              <a:rPr lang="en-US" dirty="0" err="1"/>
              <a:t>Dylfaen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o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a:t>Mae cam </a:t>
            </a:r>
            <a:r>
              <a:rPr lang="en-US" dirty="0" err="1"/>
              <a:t>Dysgu</a:t>
            </a:r>
            <a:r>
              <a:rPr lang="en-US" dirty="0"/>
              <a:t> Sylfaen </a:t>
            </a:r>
            <a:r>
              <a:rPr lang="en-US" dirty="0" err="1"/>
              <a:t>ar</a:t>
            </a:r>
            <a:r>
              <a:rPr lang="en-US" dirty="0"/>
              <a:t> </a:t>
            </a:r>
            <a:r>
              <a:rPr lang="en-US" dirty="0" err="1"/>
              <a:t>gyfer</a:t>
            </a:r>
            <a:r>
              <a:rPr lang="en-US" dirty="0"/>
              <a:t> plant 3 </a:t>
            </a:r>
            <a:r>
              <a:rPr lang="en-US" dirty="0" err="1"/>
              <a:t>i</a:t>
            </a:r>
            <a:r>
              <a:rPr lang="en-US" dirty="0"/>
              <a:t> 7mlwydd </a:t>
            </a:r>
            <a:r>
              <a:rPr lang="en-US" dirty="0" err="1"/>
              <a:t>oed</a:t>
            </a:r>
            <a:r>
              <a:rPr lang="en-US" dirty="0"/>
              <a:t>.</a:t>
            </a:r>
          </a:p>
          <a:p>
            <a:r>
              <a:rPr lang="en-US" dirty="0" err="1"/>
              <a:t>Mae’r</a:t>
            </a:r>
            <a:r>
              <a:rPr lang="en-US" dirty="0"/>
              <a:t> </a:t>
            </a:r>
            <a:r>
              <a:rPr lang="en-US" dirty="0" err="1"/>
              <a:t>cwriwlwm</a:t>
            </a:r>
            <a:r>
              <a:rPr lang="en-US" dirty="0"/>
              <a:t> </a:t>
            </a:r>
            <a:r>
              <a:rPr lang="en-US" dirty="0" err="1"/>
              <a:t>wedi</a:t>
            </a:r>
            <a:r>
              <a:rPr lang="en-US" dirty="0"/>
              <a:t> </a:t>
            </a:r>
            <a:r>
              <a:rPr lang="en-US" dirty="0" err="1"/>
              <a:t>llunio</a:t>
            </a:r>
            <a:r>
              <a:rPr lang="en-US" dirty="0"/>
              <a:t> </a:t>
            </a:r>
            <a:r>
              <a:rPr lang="en-US" dirty="0" err="1"/>
              <a:t>gan</a:t>
            </a:r>
            <a:r>
              <a:rPr lang="en-US" dirty="0"/>
              <a:t> </a:t>
            </a:r>
            <a:r>
              <a:rPr lang="en-US" dirty="0" err="1"/>
              <a:t>meysydd</a:t>
            </a:r>
            <a:r>
              <a:rPr lang="en-US" dirty="0"/>
              <a:t> </a:t>
            </a:r>
            <a:r>
              <a:rPr lang="en-US" dirty="0" err="1"/>
              <a:t>dysgu</a:t>
            </a:r>
            <a:r>
              <a:rPr lang="en-US" dirty="0"/>
              <a:t>.  </a:t>
            </a:r>
          </a:p>
        </p:txBody>
      </p:sp>
      <p:sp>
        <p:nvSpPr>
          <p:cNvPr id="5" name="Title 1"/>
          <p:cNvSpPr txBox="1">
            <a:spLocks/>
          </p:cNvSpPr>
          <p:nvPr/>
        </p:nvSpPr>
        <p:spPr>
          <a:xfrm>
            <a:off x="550862" y="73306"/>
            <a:ext cx="8042276" cy="1336956"/>
          </a:xfrm>
          <a:prstGeom prst="rect">
            <a:avLst/>
          </a:prstGeom>
        </p:spPr>
        <p:txBody>
          <a:bodyPr vert="horz" lIns="91440" tIns="45720" rIns="91440" bIns="45720" rtlCol="0" anchor="b" anchorCtr="0">
            <a:noAutofit/>
          </a:bodyPr>
          <a:lstStyle/>
          <a:p>
            <a:pPr algn="ctr" eaLnBrk="1" fontAlgn="auto" hangingPunct="1">
              <a:spcAft>
                <a:spcPts val="0"/>
              </a:spcAft>
              <a:defRPr/>
            </a:pPr>
            <a:r>
              <a:rPr lang="en-US" sz="4600" dirty="0" err="1">
                <a:solidFill>
                  <a:schemeClr val="accent1"/>
                </a:solidFill>
                <a:latin typeface="+mj-lt"/>
                <a:ea typeface="+mj-ea"/>
                <a:cs typeface="+mj-cs"/>
              </a:rPr>
              <a:t>Dysgu</a:t>
            </a:r>
            <a:r>
              <a:rPr lang="en-US" sz="4600" dirty="0">
                <a:solidFill>
                  <a:schemeClr val="accent1"/>
                </a:solidFill>
                <a:latin typeface="+mj-lt"/>
                <a:ea typeface="+mj-ea"/>
                <a:cs typeface="+mj-cs"/>
              </a:rPr>
              <a:t> </a:t>
            </a:r>
            <a:r>
              <a:rPr kumimoji="0" lang="en-US" sz="4600" b="0" i="0" u="none" strike="noStrike" kern="1200" cap="none" spc="0" normalizeH="0" baseline="0" noProof="0" dirty="0">
                <a:ln>
                  <a:noFill/>
                </a:ln>
                <a:solidFill>
                  <a:schemeClr val="accent1"/>
                </a:solidFill>
                <a:effectLst/>
                <a:uLnTx/>
                <a:uFillTx/>
                <a:latin typeface="+mj-lt"/>
                <a:ea typeface="+mj-ea"/>
                <a:cs typeface="+mj-cs"/>
              </a:rPr>
              <a:t>Sylfaen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lang="en-US" sz="4600" dirty="0">
                <a:solidFill>
                  <a:schemeClr val="accent1"/>
                </a:solidFill>
                <a:latin typeface="+mj-lt"/>
                <a:ea typeface="+mj-ea"/>
                <a:cs typeface="+mj-cs"/>
              </a:rPr>
              <a:t>Foundation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lang="en-US" sz="4600" dirty="0">
                <a:solidFill>
                  <a:schemeClr val="accent1"/>
                </a:solidFill>
                <a:latin typeface="+mj-lt"/>
                <a:ea typeface="+mj-ea"/>
                <a:cs typeface="+mj-cs"/>
              </a:rPr>
              <a:t>Learning</a:t>
            </a:r>
            <a:endParaRPr lang="en-US" dirty="0">
              <a:solidFill>
                <a:schemeClr val="accent1"/>
              </a:solidFill>
              <a:ea typeface="Verdana"/>
              <a:cs typeface="+mj-cs"/>
            </a:endParaRPr>
          </a:p>
        </p:txBody>
      </p:sp>
    </p:spTree>
    <p:extLst>
      <p:ext uri="{BB962C8B-B14F-4D97-AF65-F5344CB8AC3E}">
        <p14:creationId xmlns:p14="http://schemas.microsoft.com/office/powerpoint/2010/main" val="24163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ue and white card with black text&#10;&#10;Description automatically generated">
            <a:extLst>
              <a:ext uri="{FF2B5EF4-FFF2-40B4-BE49-F238E27FC236}">
                <a16:creationId xmlns:a16="http://schemas.microsoft.com/office/drawing/2014/main" id="{1A2F4E40-F153-B67E-EB55-C279C5C156AC}"/>
              </a:ext>
            </a:extLst>
          </p:cNvPr>
          <p:cNvPicPr>
            <a:picLocks noGrp="1" noChangeAspect="1"/>
          </p:cNvPicPr>
          <p:nvPr>
            <p:ph sz="half" idx="1"/>
          </p:nvPr>
        </p:nvPicPr>
        <p:blipFill>
          <a:blip r:embed="rId2"/>
          <a:stretch>
            <a:fillRect/>
          </a:stretch>
        </p:blipFill>
        <p:spPr>
          <a:xfrm>
            <a:off x="-54964" y="547619"/>
            <a:ext cx="9135255" cy="5144826"/>
          </a:xfrm>
        </p:spPr>
      </p:pic>
    </p:spTree>
    <p:extLst>
      <p:ext uri="{BB962C8B-B14F-4D97-AF65-F5344CB8AC3E}">
        <p14:creationId xmlns:p14="http://schemas.microsoft.com/office/powerpoint/2010/main" val="2900805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different colored circles&#10;&#10;Description automatically generated">
            <a:extLst>
              <a:ext uri="{FF2B5EF4-FFF2-40B4-BE49-F238E27FC236}">
                <a16:creationId xmlns:a16="http://schemas.microsoft.com/office/drawing/2014/main" id="{ECEE039B-C290-D74B-B834-656BF19C66FF}"/>
              </a:ext>
            </a:extLst>
          </p:cNvPr>
          <p:cNvPicPr>
            <a:picLocks noGrp="1" noChangeAspect="1"/>
          </p:cNvPicPr>
          <p:nvPr>
            <p:ph sz="half" idx="1"/>
          </p:nvPr>
        </p:nvPicPr>
        <p:blipFill>
          <a:blip r:embed="rId2"/>
          <a:stretch>
            <a:fillRect/>
          </a:stretch>
        </p:blipFill>
        <p:spPr>
          <a:xfrm>
            <a:off x="69954" y="385226"/>
            <a:ext cx="8960369" cy="5044892"/>
          </a:xfrm>
        </p:spPr>
      </p:pic>
    </p:spTree>
    <p:extLst>
      <p:ext uri="{BB962C8B-B14F-4D97-AF65-F5344CB8AC3E}">
        <p14:creationId xmlns:p14="http://schemas.microsoft.com/office/powerpoint/2010/main" val="70215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0FC2-0265-E540-850D-80355675C6BE}"/>
              </a:ext>
            </a:extLst>
          </p:cNvPr>
          <p:cNvSpPr>
            <a:spLocks noGrp="1"/>
          </p:cNvSpPr>
          <p:nvPr>
            <p:ph type="title"/>
          </p:nvPr>
        </p:nvSpPr>
        <p:spPr/>
        <p:txBody>
          <a:bodyPr/>
          <a:lstStyle/>
          <a:p>
            <a:r>
              <a:rPr lang="en-US" dirty="0" err="1"/>
              <a:t>Deunydd</a:t>
            </a:r>
            <a:r>
              <a:rPr lang="en-US" dirty="0"/>
              <a:t> </a:t>
            </a:r>
            <a:r>
              <a:rPr lang="en-US" dirty="0" err="1"/>
              <a:t>Cefnogi</a:t>
            </a:r>
            <a:r>
              <a:rPr lang="en-US" dirty="0"/>
              <a:t> </a:t>
            </a:r>
            <a:r>
              <a:rPr lang="en-US" dirty="0" err="1"/>
              <a:t>Ll.C</a:t>
            </a:r>
            <a:r>
              <a:rPr lang="en-US" dirty="0"/>
              <a:t>.</a:t>
            </a:r>
            <a:br>
              <a:rPr lang="en-US" dirty="0"/>
            </a:br>
            <a:r>
              <a:rPr lang="en-US" dirty="0"/>
              <a:t>W.G. Supporting Documents</a:t>
            </a:r>
          </a:p>
        </p:txBody>
      </p:sp>
      <p:sp>
        <p:nvSpPr>
          <p:cNvPr id="3" name="Content Placeholder 2">
            <a:extLst>
              <a:ext uri="{FF2B5EF4-FFF2-40B4-BE49-F238E27FC236}">
                <a16:creationId xmlns:a16="http://schemas.microsoft.com/office/drawing/2014/main" id="{38EDA39D-D44A-7C46-B344-93F592D0548B}"/>
              </a:ext>
            </a:extLst>
          </p:cNvPr>
          <p:cNvSpPr>
            <a:spLocks noGrp="1"/>
          </p:cNvSpPr>
          <p:nvPr>
            <p:ph sz="half" idx="1"/>
          </p:nvPr>
        </p:nvSpPr>
        <p:spPr/>
        <p:txBody>
          <a:bodyPr/>
          <a:lstStyle/>
          <a:p>
            <a:r>
              <a:rPr lang="en-US" dirty="0"/>
              <a:t>Moodle</a:t>
            </a:r>
          </a:p>
          <a:p>
            <a:pPr marL="0" indent="0">
              <a:buNone/>
            </a:pPr>
            <a:r>
              <a:rPr lang="en-US" dirty="0" err="1"/>
              <a:t>e.e.</a:t>
            </a:r>
            <a:r>
              <a:rPr lang="en-US" dirty="0"/>
              <a:t> </a:t>
            </a:r>
            <a:r>
              <a:rPr lang="en-US" dirty="0" err="1"/>
              <a:t>Datblygiad</a:t>
            </a:r>
            <a:r>
              <a:rPr lang="en-US" dirty="0"/>
              <a:t> </a:t>
            </a:r>
            <a:r>
              <a:rPr lang="en-US" dirty="0" err="1"/>
              <a:t>Corfforol</a:t>
            </a:r>
            <a:r>
              <a:rPr lang="en-US" dirty="0"/>
              <a:t> </a:t>
            </a:r>
            <a:r>
              <a:rPr lang="en-US" dirty="0" err="1"/>
              <a:t>tudalennau</a:t>
            </a:r>
            <a:r>
              <a:rPr lang="en-US" dirty="0"/>
              <a:t> 13 – 18</a:t>
            </a:r>
          </a:p>
          <a:p>
            <a:pPr marL="0" indent="0">
              <a:buNone/>
            </a:pPr>
            <a:endParaRPr lang="en-US" dirty="0"/>
          </a:p>
          <a:p>
            <a:pPr marL="0" indent="0">
              <a:buNone/>
            </a:pPr>
            <a:r>
              <a:rPr lang="en-US" dirty="0" err="1"/>
              <a:t>Llawlyfr</a:t>
            </a:r>
            <a:r>
              <a:rPr lang="en-US" dirty="0"/>
              <a:t> </a:t>
            </a:r>
            <a:r>
              <a:rPr lang="en-US" dirty="0" err="1"/>
              <a:t>Dysgu’n</a:t>
            </a:r>
            <a:r>
              <a:rPr lang="en-US" dirty="0"/>
              <a:t> </a:t>
            </a:r>
            <a:r>
              <a:rPr lang="en-US" dirty="0" err="1"/>
              <a:t>yr</a:t>
            </a:r>
            <a:r>
              <a:rPr lang="en-US" dirty="0"/>
              <a:t> </a:t>
            </a:r>
            <a:r>
              <a:rPr lang="en-US" dirty="0" err="1"/>
              <a:t>Awyr</a:t>
            </a:r>
            <a:r>
              <a:rPr lang="en-US" dirty="0"/>
              <a:t> </a:t>
            </a:r>
            <a:r>
              <a:rPr lang="en-US" dirty="0" err="1"/>
              <a:t>Agored</a:t>
            </a:r>
            <a:r>
              <a:rPr lang="en-US" dirty="0"/>
              <a:t> </a:t>
            </a:r>
            <a:r>
              <a:rPr lang="en-US" dirty="0" err="1"/>
              <a:t>yn</a:t>
            </a:r>
            <a:r>
              <a:rPr lang="en-US" dirty="0"/>
              <a:t> y </a:t>
            </a:r>
            <a:r>
              <a:rPr lang="en-US" dirty="0" err="1"/>
              <a:t>Cyfnod</a:t>
            </a:r>
            <a:r>
              <a:rPr lang="en-US" dirty="0"/>
              <a:t> Sylfaen : </a:t>
            </a:r>
            <a:r>
              <a:rPr lang="en-US" dirty="0" err="1"/>
              <a:t>tudalennau</a:t>
            </a:r>
            <a:r>
              <a:rPr lang="en-US" dirty="0"/>
              <a:t> 6 a 14</a:t>
            </a:r>
          </a:p>
        </p:txBody>
      </p:sp>
      <p:sp>
        <p:nvSpPr>
          <p:cNvPr id="4" name="Content Placeholder 3">
            <a:extLst>
              <a:ext uri="{FF2B5EF4-FFF2-40B4-BE49-F238E27FC236}">
                <a16:creationId xmlns:a16="http://schemas.microsoft.com/office/drawing/2014/main" id="{9EE3E4BC-B658-9F4F-8825-7C041B37925A}"/>
              </a:ext>
            </a:extLst>
          </p:cNvPr>
          <p:cNvSpPr>
            <a:spLocks noGrp="1"/>
          </p:cNvSpPr>
          <p:nvPr>
            <p:ph sz="half" idx="2"/>
          </p:nvPr>
        </p:nvSpPr>
        <p:spPr/>
        <p:txBody>
          <a:bodyPr/>
          <a:lstStyle/>
          <a:p>
            <a:r>
              <a:rPr lang="en-US" dirty="0"/>
              <a:t>Moodle</a:t>
            </a:r>
          </a:p>
          <a:p>
            <a:pPr marL="0" indent="0">
              <a:buNone/>
            </a:pPr>
            <a:r>
              <a:rPr lang="en-US" dirty="0"/>
              <a:t>i.e. Physical Developments page 13 – 18</a:t>
            </a:r>
          </a:p>
          <a:p>
            <a:pPr marL="0" indent="0">
              <a:buNone/>
            </a:pPr>
            <a:endParaRPr lang="en-US" dirty="0"/>
          </a:p>
          <a:p>
            <a:pPr marL="0" indent="0">
              <a:buNone/>
            </a:pPr>
            <a:r>
              <a:rPr lang="en-US" dirty="0"/>
              <a:t>Foundation Phase Outdoor Learning Handbook : page 6 &amp; 14</a:t>
            </a:r>
          </a:p>
        </p:txBody>
      </p:sp>
    </p:spTree>
    <p:extLst>
      <p:ext uri="{BB962C8B-B14F-4D97-AF65-F5344CB8AC3E}">
        <p14:creationId xmlns:p14="http://schemas.microsoft.com/office/powerpoint/2010/main" val="3105489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Dylanwadau</a:t>
            </a:r>
            <a:r>
              <a:rPr lang="en-US" dirty="0"/>
              <a:t> </a:t>
            </a:r>
            <a:r>
              <a:rPr lang="en-US" dirty="0" err="1"/>
              <a:t>Byd</a:t>
            </a:r>
            <a:r>
              <a:rPr lang="en-US" dirty="0"/>
              <a:t> </a:t>
            </a:r>
            <a:r>
              <a:rPr lang="en-US" dirty="0" err="1"/>
              <a:t>Eang</a:t>
            </a:r>
            <a:br>
              <a:rPr lang="en-US" dirty="0"/>
            </a:br>
            <a:r>
              <a:rPr lang="en-US" dirty="0"/>
              <a:t>International Influences</a:t>
            </a:r>
          </a:p>
        </p:txBody>
      </p:sp>
      <p:sp>
        <p:nvSpPr>
          <p:cNvPr id="3" name="Content Placeholder 2"/>
          <p:cNvSpPr>
            <a:spLocks noGrp="1"/>
          </p:cNvSpPr>
          <p:nvPr>
            <p:ph sz="half" idx="1"/>
          </p:nvPr>
        </p:nvSpPr>
        <p:spPr>
          <a:xfrm>
            <a:off x="323528" y="1600201"/>
            <a:ext cx="4172272" cy="3989040"/>
          </a:xfrm>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Foundation Phase 2008 – 2015 Wales </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6029174" y="1660405"/>
            <a:ext cx="2657626" cy="1420622"/>
          </a:xfrm>
          <a:prstGeom prst="rect">
            <a:avLst/>
          </a:prstGeom>
        </p:spPr>
      </p:pic>
      <p:sp>
        <p:nvSpPr>
          <p:cNvPr id="7" name="TextBox 6"/>
          <p:cNvSpPr txBox="1"/>
          <p:nvPr/>
        </p:nvSpPr>
        <p:spPr>
          <a:xfrm>
            <a:off x="4446018" y="4729402"/>
            <a:ext cx="4493082" cy="923330"/>
          </a:xfrm>
          <a:prstGeom prst="rect">
            <a:avLst/>
          </a:prstGeom>
          <a:noFill/>
        </p:spPr>
        <p:txBody>
          <a:bodyPr wrap="square" rtlCol="0">
            <a:spAutoFit/>
          </a:bodyPr>
          <a:lstStyle/>
          <a:p>
            <a:r>
              <a:rPr lang="en-US" dirty="0">
                <a:hlinkClick r:id="rId4"/>
              </a:rPr>
              <a:t>https://dysgu.hwb.gov.wales/playlists/view/00d83c8b-7c19-4f60-aead-38d09de33108/en#page1</a:t>
            </a:r>
            <a:endParaRPr lang="en-US" dirty="0"/>
          </a:p>
        </p:txBody>
      </p:sp>
      <p:sp>
        <p:nvSpPr>
          <p:cNvPr id="8" name="TextBox 7"/>
          <p:cNvSpPr txBox="1"/>
          <p:nvPr/>
        </p:nvSpPr>
        <p:spPr>
          <a:xfrm>
            <a:off x="5508104" y="3211095"/>
            <a:ext cx="3887398" cy="1477328"/>
          </a:xfrm>
          <a:prstGeom prst="rect">
            <a:avLst/>
          </a:prstGeom>
          <a:noFill/>
        </p:spPr>
        <p:txBody>
          <a:bodyPr wrap="square" rtlCol="0">
            <a:spAutoFit/>
          </a:bodyPr>
          <a:lstStyle/>
          <a:p>
            <a:r>
              <a:rPr lang="en-US" dirty="0"/>
              <a:t>The use of the outdoors is central to the learning of the Foundation Phase  </a:t>
            </a:r>
          </a:p>
          <a:p>
            <a:r>
              <a:rPr lang="en-US" dirty="0"/>
              <a:t>The outdoors as a site for learning</a:t>
            </a:r>
          </a:p>
        </p:txBody>
      </p:sp>
    </p:spTree>
    <p:extLst>
      <p:ext uri="{BB962C8B-B14F-4D97-AF65-F5344CB8AC3E}">
        <p14:creationId xmlns:p14="http://schemas.microsoft.com/office/powerpoint/2010/main" val="1033486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617" y="227990"/>
            <a:ext cx="8042276" cy="1336956"/>
          </a:xfrm>
        </p:spPr>
        <p:txBody>
          <a:bodyPr/>
          <a:lstStyle/>
          <a:p>
            <a:r>
              <a:rPr lang="en-US" dirty="0" err="1"/>
              <a:t>Tasg</a:t>
            </a:r>
            <a:r>
              <a:rPr lang="en-US" dirty="0"/>
              <a:t> </a:t>
            </a:r>
            <a:r>
              <a:rPr lang="en-US" dirty="0" err="1"/>
              <a:t>Grŵp</a:t>
            </a:r>
            <a:r>
              <a:rPr lang="en-US" dirty="0"/>
              <a:t> / Group Task – 30mins</a:t>
            </a:r>
          </a:p>
        </p:txBody>
      </p:sp>
      <p:sp>
        <p:nvSpPr>
          <p:cNvPr id="3" name="Content Placeholder 2"/>
          <p:cNvSpPr>
            <a:spLocks noGrp="1"/>
          </p:cNvSpPr>
          <p:nvPr>
            <p:ph sz="half" idx="1"/>
          </p:nvPr>
        </p:nvSpPr>
        <p:spPr>
          <a:xfrm>
            <a:off x="391066" y="1916832"/>
            <a:ext cx="4172796" cy="3528392"/>
          </a:xfrm>
        </p:spPr>
        <p:txBody>
          <a:bodyPr>
            <a:noAutofit/>
          </a:bodyPr>
          <a:lstStyle/>
          <a:p>
            <a:r>
              <a:rPr lang="en-US" sz="2000" dirty="0" err="1"/>
              <a:t>Mewn</a:t>
            </a:r>
            <a:r>
              <a:rPr lang="en-US" sz="2000" dirty="0"/>
              <a:t> </a:t>
            </a:r>
            <a:r>
              <a:rPr lang="en-US" sz="2000" dirty="0" err="1"/>
              <a:t>i</a:t>
            </a:r>
            <a:r>
              <a:rPr lang="en-US" sz="2000" dirty="0"/>
              <a:t> </a:t>
            </a:r>
            <a:r>
              <a:rPr lang="en-US" sz="2000" dirty="0" err="1"/>
              <a:t>grŵpiau</a:t>
            </a:r>
            <a:r>
              <a:rPr lang="en-US" sz="2000" dirty="0"/>
              <a:t> o 3 neu 4</a:t>
            </a:r>
          </a:p>
          <a:p>
            <a:r>
              <a:rPr lang="en-US" sz="2000" dirty="0"/>
              <a:t>Creu poster / wordle / word doc am </a:t>
            </a:r>
            <a:r>
              <a:rPr lang="en-US" sz="2000" dirty="0" err="1"/>
              <a:t>ddull</a:t>
            </a:r>
            <a:r>
              <a:rPr lang="en-US" sz="2000" dirty="0"/>
              <a:t> </a:t>
            </a:r>
            <a:r>
              <a:rPr lang="en-US" sz="2000" dirty="0" err="1"/>
              <a:t>rhyngwladol</a:t>
            </a:r>
            <a:r>
              <a:rPr lang="en-US" sz="2000" dirty="0"/>
              <a:t>. </a:t>
            </a:r>
          </a:p>
          <a:p>
            <a:r>
              <a:rPr lang="en-US" sz="2000" dirty="0"/>
              <a:t>Mae </a:t>
            </a:r>
            <a:r>
              <a:rPr lang="en-US" sz="2000" dirty="0" err="1"/>
              <a:t>gan</a:t>
            </a:r>
            <a:r>
              <a:rPr lang="en-US" sz="2000" dirty="0"/>
              <a:t> bob </a:t>
            </a:r>
            <a:r>
              <a:rPr lang="en-US" sz="2000" dirty="0" err="1"/>
              <a:t>grŵp</a:t>
            </a:r>
            <a:r>
              <a:rPr lang="en-US" sz="2000" dirty="0"/>
              <a:t> </a:t>
            </a:r>
            <a:r>
              <a:rPr lang="en-US" sz="2000" dirty="0" err="1"/>
              <a:t>ymchwilio</a:t>
            </a:r>
            <a:r>
              <a:rPr lang="en-US" sz="2000" dirty="0"/>
              <a:t> 30munud </a:t>
            </a:r>
            <a:r>
              <a:rPr lang="en-US" sz="2000" dirty="0" err="1"/>
              <a:t>i</a:t>
            </a:r>
            <a:r>
              <a:rPr lang="en-US" sz="2000" dirty="0"/>
              <a:t> </a:t>
            </a:r>
            <a:r>
              <a:rPr lang="en-US" sz="2000" dirty="0" err="1"/>
              <a:t>ymchwilio</a:t>
            </a:r>
            <a:r>
              <a:rPr lang="en-US" sz="2000" dirty="0"/>
              <a:t> dull </a:t>
            </a:r>
            <a:r>
              <a:rPr lang="en-US" sz="2000" dirty="0" err="1"/>
              <a:t>rhyngwladol</a:t>
            </a:r>
            <a:r>
              <a:rPr lang="en-US" sz="2000" dirty="0"/>
              <a:t> / </a:t>
            </a:r>
            <a:r>
              <a:rPr lang="en-US" sz="2000" dirty="0" err="1"/>
              <a:t>cenedlaethol</a:t>
            </a:r>
            <a:r>
              <a:rPr lang="en-US" sz="2000" dirty="0"/>
              <a:t> ag </a:t>
            </a:r>
            <a:r>
              <a:rPr lang="en-US" sz="2000" dirty="0" err="1"/>
              <a:t>i</a:t>
            </a:r>
            <a:r>
              <a:rPr lang="en-US" sz="2000" dirty="0"/>
              <a:t> </a:t>
            </a:r>
            <a:r>
              <a:rPr lang="en-US" sz="2000" dirty="0" err="1"/>
              <a:t>gyd-weithio</a:t>
            </a:r>
            <a:r>
              <a:rPr lang="en-US" sz="2000" dirty="0"/>
              <a:t> </a:t>
            </a:r>
            <a:r>
              <a:rPr lang="en-US" sz="2000" dirty="0" err="1"/>
              <a:t>i</a:t>
            </a:r>
            <a:r>
              <a:rPr lang="en-US" sz="2000" dirty="0"/>
              <a:t> </a:t>
            </a:r>
            <a:r>
              <a:rPr lang="en-US" sz="2000" dirty="0" err="1"/>
              <a:t>greu</a:t>
            </a:r>
            <a:r>
              <a:rPr lang="en-US" sz="2000" dirty="0"/>
              <a:t> </a:t>
            </a:r>
            <a:r>
              <a:rPr lang="en-US" sz="2000" dirty="0" err="1"/>
              <a:t>strwythur</a:t>
            </a:r>
            <a:r>
              <a:rPr lang="en-US" sz="2000" dirty="0"/>
              <a:t> </a:t>
            </a:r>
            <a:r>
              <a:rPr lang="en-US" sz="2000" dirty="0" err="1"/>
              <a:t>adrodd</a:t>
            </a:r>
            <a:r>
              <a:rPr lang="en-US" sz="2000" dirty="0"/>
              <a:t> </a:t>
            </a:r>
            <a:r>
              <a:rPr lang="en-US" sz="2000" dirty="0" err="1"/>
              <a:t>nôl</a:t>
            </a:r>
            <a:r>
              <a:rPr lang="en-US" sz="2000" dirty="0"/>
              <a:t>.</a:t>
            </a:r>
          </a:p>
          <a:p>
            <a:r>
              <a:rPr lang="en-US" sz="2000" dirty="0" err="1"/>
              <a:t>Ewch</a:t>
            </a:r>
            <a:r>
              <a:rPr lang="en-US" sz="2000" dirty="0"/>
              <a:t> </a:t>
            </a:r>
            <a:r>
              <a:rPr lang="en-US" sz="2000" dirty="0" err="1"/>
              <a:t>i</a:t>
            </a:r>
            <a:r>
              <a:rPr lang="en-US" sz="2000" dirty="0"/>
              <a:t> </a:t>
            </a:r>
            <a:r>
              <a:rPr lang="en-US" sz="2000" dirty="0" err="1"/>
              <a:t>moodle</a:t>
            </a:r>
            <a:r>
              <a:rPr lang="en-US" sz="2000" dirty="0"/>
              <a:t> </a:t>
            </a:r>
            <a:r>
              <a:rPr lang="en-US" sz="2000" dirty="0" err="1"/>
              <a:t>ar</a:t>
            </a:r>
            <a:r>
              <a:rPr lang="en-US" sz="2000" dirty="0"/>
              <a:t> </a:t>
            </a:r>
            <a:r>
              <a:rPr lang="en-US" sz="2000" dirty="0" err="1"/>
              <a:t>gyfer</a:t>
            </a:r>
            <a:r>
              <a:rPr lang="en-US" sz="2000" dirty="0"/>
              <a:t> </a:t>
            </a:r>
            <a:r>
              <a:rPr lang="en-US" sz="2000" dirty="0" err="1"/>
              <a:t>deunydd</a:t>
            </a:r>
            <a:r>
              <a:rPr lang="en-US" sz="2000" dirty="0"/>
              <a:t> </a:t>
            </a:r>
            <a:r>
              <a:rPr lang="en-US" sz="2000" dirty="0" err="1"/>
              <a:t>parod</a:t>
            </a:r>
            <a:r>
              <a:rPr lang="en-US" sz="2000" dirty="0"/>
              <a:t> ac/neu </a:t>
            </a:r>
            <a:r>
              <a:rPr lang="en-US" sz="2000" dirty="0" err="1"/>
              <a:t>ar</a:t>
            </a:r>
            <a:r>
              <a:rPr lang="en-US" sz="2000" dirty="0"/>
              <a:t> </a:t>
            </a:r>
            <a:r>
              <a:rPr lang="en-US" sz="2000" dirty="0" err="1"/>
              <a:t>llyfrgell</a:t>
            </a:r>
            <a:r>
              <a:rPr lang="en-US" sz="2000" dirty="0"/>
              <a:t> </a:t>
            </a:r>
            <a:r>
              <a:rPr lang="en-US" sz="2000" dirty="0" err="1"/>
              <a:t>ar</a:t>
            </a:r>
            <a:r>
              <a:rPr lang="en-US" sz="2000" dirty="0"/>
              <a:t> </a:t>
            </a:r>
            <a:r>
              <a:rPr lang="en-US" sz="2000" dirty="0" err="1"/>
              <a:t>lein</a:t>
            </a:r>
            <a:r>
              <a:rPr lang="en-US" sz="2000" dirty="0"/>
              <a:t> ac/neu google. </a:t>
            </a:r>
          </a:p>
        </p:txBody>
      </p:sp>
      <p:sp>
        <p:nvSpPr>
          <p:cNvPr id="4" name="Content Placeholder 3"/>
          <p:cNvSpPr>
            <a:spLocks noGrp="1"/>
          </p:cNvSpPr>
          <p:nvPr>
            <p:ph sz="half" idx="2"/>
          </p:nvPr>
        </p:nvSpPr>
        <p:spPr>
          <a:xfrm>
            <a:off x="4776860" y="1916832"/>
            <a:ext cx="4172796" cy="4044700"/>
          </a:xfrm>
        </p:spPr>
        <p:txBody>
          <a:bodyPr>
            <a:normAutofit fontScale="70000" lnSpcReduction="20000"/>
          </a:bodyPr>
          <a:lstStyle/>
          <a:p>
            <a:r>
              <a:rPr lang="en-US" dirty="0"/>
              <a:t>In groups of 3 or 4  </a:t>
            </a:r>
          </a:p>
          <a:p>
            <a:r>
              <a:rPr lang="is-IS" dirty="0"/>
              <a:t>Research and create a poster / wordle / word document about  an international approach. </a:t>
            </a:r>
          </a:p>
          <a:p>
            <a:r>
              <a:rPr lang="is-IS" dirty="0"/>
              <a:t>Each research group have 30 mins to </a:t>
            </a:r>
            <a:r>
              <a:rPr lang="en-GB" dirty="0"/>
              <a:t>research their international / national approach &amp; to collaborate to create the format for feedback.   </a:t>
            </a:r>
          </a:p>
          <a:p>
            <a:r>
              <a:rPr lang="en-GB" dirty="0"/>
              <a:t>Go to </a:t>
            </a:r>
            <a:r>
              <a:rPr lang="en-GB" dirty="0" err="1"/>
              <a:t>moodle</a:t>
            </a:r>
            <a:r>
              <a:rPr lang="en-GB" dirty="0"/>
              <a:t> for docs about the approach and/or the online library and/or google searches.  </a:t>
            </a:r>
          </a:p>
          <a:p>
            <a:endParaRPr lang="en-US" dirty="0"/>
          </a:p>
        </p:txBody>
      </p:sp>
    </p:spTree>
    <p:extLst>
      <p:ext uri="{BB962C8B-B14F-4D97-AF65-F5344CB8AC3E}">
        <p14:creationId xmlns:p14="http://schemas.microsoft.com/office/powerpoint/2010/main" val="3977486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CBF7-544B-4704-89EC-1A8215A38F11}"/>
              </a:ext>
            </a:extLst>
          </p:cNvPr>
          <p:cNvSpPr>
            <a:spLocks noGrp="1"/>
          </p:cNvSpPr>
          <p:nvPr>
            <p:ph type="title"/>
          </p:nvPr>
        </p:nvSpPr>
        <p:spPr/>
        <p:txBody>
          <a:bodyPr/>
          <a:lstStyle/>
          <a:p>
            <a:r>
              <a:rPr lang="en-US" dirty="0" err="1"/>
              <a:t>Tasg</a:t>
            </a:r>
            <a:r>
              <a:rPr lang="en-US" dirty="0"/>
              <a:t> </a:t>
            </a:r>
            <a:r>
              <a:rPr lang="en-US" dirty="0" err="1"/>
              <a:t>Grŵp</a:t>
            </a:r>
            <a:r>
              <a:rPr lang="en-US" dirty="0"/>
              <a:t> / Group Task – 30mins</a:t>
            </a:r>
            <a:endParaRPr lang="en-GB" dirty="0"/>
          </a:p>
        </p:txBody>
      </p:sp>
      <p:sp>
        <p:nvSpPr>
          <p:cNvPr id="3" name="Content Placeholder 2">
            <a:extLst>
              <a:ext uri="{FF2B5EF4-FFF2-40B4-BE49-F238E27FC236}">
                <a16:creationId xmlns:a16="http://schemas.microsoft.com/office/drawing/2014/main" id="{AB03FDC4-43C9-46FA-852D-6182336F7CB7}"/>
              </a:ext>
            </a:extLst>
          </p:cNvPr>
          <p:cNvSpPr>
            <a:spLocks noGrp="1"/>
          </p:cNvSpPr>
          <p:nvPr>
            <p:ph sz="half" idx="1"/>
          </p:nvPr>
        </p:nvSpPr>
        <p:spPr/>
        <p:txBody>
          <a:bodyPr/>
          <a:lstStyle/>
          <a:p>
            <a:r>
              <a:rPr lang="en-US" sz="2800" dirty="0" err="1"/>
              <a:t>Cydweithiwch</a:t>
            </a:r>
            <a:r>
              <a:rPr lang="en-US" sz="2800" dirty="0"/>
              <a:t> </a:t>
            </a:r>
            <a:r>
              <a:rPr lang="en-US" sz="2800" dirty="0" err="1"/>
              <a:t>i</a:t>
            </a:r>
            <a:r>
              <a:rPr lang="en-US" sz="2800" dirty="0"/>
              <a:t> </a:t>
            </a:r>
            <a:r>
              <a:rPr lang="en-US" sz="2800" dirty="0" err="1"/>
              <a:t>ysgrifennu</a:t>
            </a:r>
            <a:r>
              <a:rPr lang="en-US" sz="2800" dirty="0"/>
              <a:t> </a:t>
            </a:r>
            <a:r>
              <a:rPr lang="en-US" sz="2800" dirty="0" err="1"/>
              <a:t>prif</a:t>
            </a:r>
            <a:r>
              <a:rPr lang="en-US" sz="2800" dirty="0"/>
              <a:t> </a:t>
            </a:r>
            <a:r>
              <a:rPr lang="en-US" sz="2800" dirty="0" err="1"/>
              <a:t>pwyntiau</a:t>
            </a:r>
            <a:r>
              <a:rPr lang="en-US" sz="2800" dirty="0"/>
              <a:t> am </a:t>
            </a:r>
            <a:r>
              <a:rPr lang="en-US" sz="2800" dirty="0" err="1"/>
              <a:t>eich</a:t>
            </a:r>
            <a:r>
              <a:rPr lang="en-US" sz="2800" dirty="0"/>
              <a:t> dull </a:t>
            </a:r>
            <a:r>
              <a:rPr lang="en-US" sz="2800" dirty="0" err="1"/>
              <a:t>rhyngwladol</a:t>
            </a:r>
            <a:r>
              <a:rPr lang="en-US" sz="2800" dirty="0"/>
              <a:t>. </a:t>
            </a:r>
          </a:p>
          <a:p>
            <a:r>
              <a:rPr lang="en-US" sz="2800" dirty="0" err="1"/>
              <a:t>Penderfynwch</a:t>
            </a:r>
            <a:r>
              <a:rPr lang="en-US" sz="2800" dirty="0"/>
              <a:t> </a:t>
            </a:r>
            <a:r>
              <a:rPr lang="en-US" sz="2800" dirty="0" err="1"/>
              <a:t>pwy</a:t>
            </a:r>
            <a:r>
              <a:rPr lang="en-US" sz="2800" dirty="0"/>
              <a:t> </a:t>
            </a:r>
            <a:r>
              <a:rPr lang="en-US" sz="2800" dirty="0" err="1"/>
              <a:t>sy’n</a:t>
            </a:r>
            <a:r>
              <a:rPr lang="en-US" sz="2800" dirty="0"/>
              <a:t> </a:t>
            </a:r>
            <a:r>
              <a:rPr lang="en-US" sz="2800" dirty="0" err="1"/>
              <a:t>adrodd</a:t>
            </a:r>
            <a:r>
              <a:rPr lang="en-US" sz="2800" dirty="0"/>
              <a:t> </a:t>
            </a:r>
            <a:r>
              <a:rPr lang="en-US" sz="2800" dirty="0" err="1"/>
              <a:t>nôl</a:t>
            </a:r>
            <a:endParaRPr lang="en-US" sz="2800" dirty="0"/>
          </a:p>
          <a:p>
            <a:r>
              <a:rPr lang="en-US" sz="2800" dirty="0" err="1"/>
              <a:t>Dod</a:t>
            </a:r>
            <a:r>
              <a:rPr lang="en-US" sz="2800" dirty="0"/>
              <a:t> </a:t>
            </a:r>
            <a:r>
              <a:rPr lang="en-US" sz="2800" dirty="0" err="1"/>
              <a:t>yn</a:t>
            </a:r>
            <a:r>
              <a:rPr lang="en-US" sz="2800" dirty="0"/>
              <a:t> ‘</a:t>
            </a:r>
            <a:r>
              <a:rPr lang="en-US" sz="2800" dirty="0" err="1"/>
              <a:t>arbenigwr</a:t>
            </a:r>
            <a:r>
              <a:rPr lang="en-US" sz="2800" dirty="0"/>
              <a:t> / </a:t>
            </a:r>
            <a:r>
              <a:rPr lang="en-US" sz="2800" dirty="0" err="1"/>
              <a:t>wraig</a:t>
            </a:r>
            <a:r>
              <a:rPr lang="en-US" sz="2800" dirty="0"/>
              <a:t>’!  </a:t>
            </a:r>
          </a:p>
          <a:p>
            <a:endParaRPr lang="en-GB" dirty="0"/>
          </a:p>
        </p:txBody>
      </p:sp>
      <p:sp>
        <p:nvSpPr>
          <p:cNvPr id="4" name="Content Placeholder 3">
            <a:extLst>
              <a:ext uri="{FF2B5EF4-FFF2-40B4-BE49-F238E27FC236}">
                <a16:creationId xmlns:a16="http://schemas.microsoft.com/office/drawing/2014/main" id="{B336322F-6D1B-446B-A915-5BC482B4FB1A}"/>
              </a:ext>
            </a:extLst>
          </p:cNvPr>
          <p:cNvSpPr>
            <a:spLocks noGrp="1"/>
          </p:cNvSpPr>
          <p:nvPr>
            <p:ph sz="half" idx="2"/>
          </p:nvPr>
        </p:nvSpPr>
        <p:spPr>
          <a:xfrm>
            <a:off x="4648200" y="1600201"/>
            <a:ext cx="4244280" cy="3989040"/>
          </a:xfrm>
        </p:spPr>
        <p:txBody>
          <a:bodyPr/>
          <a:lstStyle/>
          <a:p>
            <a:r>
              <a:rPr lang="en-GB" dirty="0"/>
              <a:t>Work together to write about main points re. your international approach </a:t>
            </a:r>
          </a:p>
          <a:p>
            <a:r>
              <a:rPr lang="en-GB" dirty="0"/>
              <a:t>Decide who’s going to feedback on behalf of the group</a:t>
            </a:r>
          </a:p>
          <a:p>
            <a:r>
              <a:rPr lang="en-GB" dirty="0"/>
              <a:t>Become the ‘expert’ in this approach! </a:t>
            </a:r>
            <a:endParaRPr lang="en-US" dirty="0"/>
          </a:p>
          <a:p>
            <a:endParaRPr lang="en-GB" dirty="0"/>
          </a:p>
        </p:txBody>
      </p:sp>
    </p:spTree>
    <p:extLst>
      <p:ext uri="{BB962C8B-B14F-4D97-AF65-F5344CB8AC3E}">
        <p14:creationId xmlns:p14="http://schemas.microsoft.com/office/powerpoint/2010/main" val="3835619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Dysgu</a:t>
            </a:r>
            <a:r>
              <a:rPr lang="en-US" dirty="0"/>
              <a:t> Sylfaen </a:t>
            </a:r>
            <a:br>
              <a:rPr lang="en-US" dirty="0"/>
            </a:br>
            <a:r>
              <a:rPr lang="en-US" dirty="0"/>
              <a:t>Foundation Learning</a:t>
            </a:r>
          </a:p>
        </p:txBody>
      </p:sp>
      <p:sp>
        <p:nvSpPr>
          <p:cNvPr id="3" name="Content Placeholder 2"/>
          <p:cNvSpPr>
            <a:spLocks noGrp="1"/>
          </p:cNvSpPr>
          <p:nvPr>
            <p:ph sz="half" idx="1"/>
          </p:nvPr>
        </p:nvSpPr>
        <p:spPr/>
        <p:txBody>
          <a:bodyPr>
            <a:normAutofit fontScale="92500" lnSpcReduction="20000"/>
          </a:bodyPr>
          <a:lstStyle/>
          <a:p>
            <a:r>
              <a:rPr lang="en-US" dirty="0" err="1"/>
              <a:t>Mae’r</a:t>
            </a:r>
            <a:r>
              <a:rPr lang="en-US" dirty="0"/>
              <a:t> </a:t>
            </a:r>
            <a:r>
              <a:rPr lang="en-US" dirty="0" err="1"/>
              <a:t>cwricwlwm</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chwarae</a:t>
            </a:r>
            <a:r>
              <a:rPr lang="en-US" dirty="0"/>
              <a:t> </a:t>
            </a:r>
            <a:r>
              <a:rPr lang="en-US" dirty="0" err="1"/>
              <a:t>i</a:t>
            </a:r>
            <a:r>
              <a:rPr lang="en-US" dirty="0"/>
              <a:t> </a:t>
            </a:r>
            <a:r>
              <a:rPr lang="en-US" dirty="0" err="1"/>
              <a:t>ddysgu</a:t>
            </a:r>
            <a:r>
              <a:rPr lang="en-US" dirty="0"/>
              <a:t> – </a:t>
            </a:r>
            <a:r>
              <a:rPr lang="en-US" dirty="0" err="1"/>
              <a:t>gan</a:t>
            </a:r>
            <a:r>
              <a:rPr lang="en-US" dirty="0"/>
              <a:t> </a:t>
            </a:r>
            <a:r>
              <a:rPr lang="en-US" dirty="0" err="1"/>
              <a:t>annog</a:t>
            </a:r>
            <a:r>
              <a:rPr lang="en-US" dirty="0"/>
              <a:t> </a:t>
            </a:r>
            <a:r>
              <a:rPr lang="en-US" dirty="0" err="1"/>
              <a:t>y</a:t>
            </a:r>
            <a:r>
              <a:rPr lang="en-US" dirty="0"/>
              <a:t> </a:t>
            </a:r>
            <a:r>
              <a:rPr lang="en-US" dirty="0" err="1"/>
              <a:t>disgyblion</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annibynnol</a:t>
            </a:r>
            <a:endParaRPr lang="en-US" dirty="0"/>
          </a:p>
          <a:p>
            <a:r>
              <a:rPr lang="en-US" dirty="0" err="1"/>
              <a:t>Mae’r</a:t>
            </a:r>
            <a:r>
              <a:rPr lang="en-US" dirty="0"/>
              <a:t> </a:t>
            </a:r>
            <a:r>
              <a:rPr lang="en-US" dirty="0" err="1"/>
              <a:t>plentyn</a:t>
            </a:r>
            <a:r>
              <a:rPr lang="en-US" dirty="0"/>
              <a:t> </a:t>
            </a:r>
            <a:r>
              <a:rPr lang="en-US" dirty="0" err="1"/>
              <a:t>yn</a:t>
            </a:r>
            <a:r>
              <a:rPr lang="en-US" dirty="0"/>
              <a:t> </a:t>
            </a:r>
            <a:r>
              <a:rPr lang="en-US" dirty="0" err="1"/>
              <a:t>ganolog</a:t>
            </a:r>
            <a:r>
              <a:rPr lang="en-US" dirty="0"/>
              <a:t> </a:t>
            </a:r>
            <a:r>
              <a:rPr lang="en-US" dirty="0" err="1"/>
              <a:t>i</a:t>
            </a:r>
            <a:r>
              <a:rPr lang="en-US" dirty="0"/>
              <a:t> </a:t>
            </a:r>
            <a:r>
              <a:rPr lang="en-US" dirty="0" err="1"/>
              <a:t>gynllunio</a:t>
            </a:r>
            <a:r>
              <a:rPr lang="en-US" dirty="0"/>
              <a:t>, </a:t>
            </a:r>
            <a:r>
              <a:rPr lang="en-US" dirty="0" err="1"/>
              <a:t>adfyfyrio</a:t>
            </a:r>
            <a:r>
              <a:rPr lang="en-US" dirty="0"/>
              <a:t>, </a:t>
            </a:r>
            <a:r>
              <a:rPr lang="en-US" dirty="0" err="1"/>
              <a:t>tracio</a:t>
            </a:r>
            <a:r>
              <a:rPr lang="en-US" dirty="0"/>
              <a:t> ac </a:t>
            </a:r>
            <a:r>
              <a:rPr lang="en-US" dirty="0" err="1"/>
              <a:t>asesu</a:t>
            </a:r>
            <a:r>
              <a:rPr lang="en-US" dirty="0"/>
              <a:t>. Felly, </a:t>
            </a:r>
            <a:r>
              <a:rPr lang="en-US" dirty="0" err="1"/>
              <a:t>mae’r</a:t>
            </a:r>
            <a:r>
              <a:rPr lang="en-US" dirty="0"/>
              <a:t> </a:t>
            </a:r>
            <a:r>
              <a:rPr lang="en-US" dirty="0" err="1"/>
              <a:t>cwricwlwm</a:t>
            </a:r>
            <a:r>
              <a:rPr lang="en-US" dirty="0"/>
              <a:t> </a:t>
            </a:r>
            <a:r>
              <a:rPr lang="en-US" dirty="0" err="1"/>
              <a:t>wedi</a:t>
            </a:r>
            <a:r>
              <a:rPr lang="en-US" dirty="0"/>
              <a:t> </a:t>
            </a:r>
            <a:r>
              <a:rPr lang="en-US" dirty="0" err="1"/>
              <a:t>llunio</a:t>
            </a:r>
            <a:r>
              <a:rPr lang="en-US" dirty="0"/>
              <a:t> </a:t>
            </a:r>
            <a:r>
              <a:rPr lang="en-US" dirty="0" err="1"/>
              <a:t>yn</a:t>
            </a:r>
            <a:r>
              <a:rPr lang="en-US" dirty="0"/>
              <a:t> </a:t>
            </a:r>
            <a:r>
              <a:rPr lang="en-US" dirty="0" err="1"/>
              <a:t>unol</a:t>
            </a:r>
            <a:r>
              <a:rPr lang="en-US" dirty="0"/>
              <a:t> a </a:t>
            </a:r>
            <a:r>
              <a:rPr lang="en-US" dirty="0" err="1"/>
              <a:t>gofynion</a:t>
            </a:r>
            <a:r>
              <a:rPr lang="en-US" dirty="0"/>
              <a:t> yr </a:t>
            </a:r>
            <a:r>
              <a:rPr lang="en-US" dirty="0" err="1"/>
              <a:t>unigolyn</a:t>
            </a:r>
            <a:r>
              <a:rPr lang="en-US" dirty="0"/>
              <a:t>. </a:t>
            </a:r>
          </a:p>
        </p:txBody>
      </p:sp>
      <p:sp>
        <p:nvSpPr>
          <p:cNvPr id="4" name="Content Placeholder 3"/>
          <p:cNvSpPr>
            <a:spLocks noGrp="1"/>
          </p:cNvSpPr>
          <p:nvPr>
            <p:ph sz="half" idx="2"/>
          </p:nvPr>
        </p:nvSpPr>
        <p:spPr>
          <a:xfrm>
            <a:off x="4751071" y="1600200"/>
            <a:ext cx="3840480" cy="4989731"/>
          </a:xfrm>
        </p:spPr>
        <p:txBody>
          <a:bodyPr>
            <a:normAutofit fontScale="92500" lnSpcReduction="20000"/>
          </a:bodyPr>
          <a:lstStyle/>
          <a:p>
            <a:r>
              <a:rPr lang="en-US" dirty="0"/>
              <a:t>The curriculum is play based – encouraging the pupils to be independent</a:t>
            </a:r>
          </a:p>
          <a:p>
            <a:r>
              <a:rPr lang="en-US" dirty="0"/>
              <a:t>The child is at the heart of the planning, reflections, tracking and assessment. Therefore, the curriculum tailored to individuals needs.</a:t>
            </a:r>
          </a:p>
        </p:txBody>
      </p:sp>
    </p:spTree>
    <p:extLst>
      <p:ext uri="{BB962C8B-B14F-4D97-AF65-F5344CB8AC3E}">
        <p14:creationId xmlns:p14="http://schemas.microsoft.com/office/powerpoint/2010/main" val="869924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err="1"/>
              <a:t>Dylanwadau</a:t>
            </a:r>
            <a:r>
              <a:rPr lang="en-US" sz="3600" dirty="0"/>
              <a:t> </a:t>
            </a:r>
            <a:r>
              <a:rPr lang="en-US" sz="3600" dirty="0" err="1"/>
              <a:t>Byd</a:t>
            </a:r>
            <a:r>
              <a:rPr lang="en-US" sz="3600" dirty="0"/>
              <a:t> </a:t>
            </a:r>
            <a:r>
              <a:rPr lang="en-US" sz="3600" dirty="0" err="1"/>
              <a:t>Eang</a:t>
            </a:r>
            <a:br>
              <a:rPr lang="en-US" sz="3600" dirty="0"/>
            </a:br>
            <a:r>
              <a:rPr lang="en-US" sz="3600" dirty="0"/>
              <a:t>International Influences – Level up</a:t>
            </a:r>
          </a:p>
        </p:txBody>
      </p:sp>
      <p:sp>
        <p:nvSpPr>
          <p:cNvPr id="3" name="Content Placeholder 2"/>
          <p:cNvSpPr>
            <a:spLocks noGrp="1"/>
          </p:cNvSpPr>
          <p:nvPr>
            <p:ph sz="half" idx="1"/>
          </p:nvPr>
        </p:nvSpPr>
        <p:spPr>
          <a:xfrm>
            <a:off x="400602" y="1619648"/>
            <a:ext cx="4038600" cy="3989040"/>
          </a:xfrm>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Foundation Phase 2008 – 2015 Wales </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5176650" y="3203386"/>
            <a:ext cx="3510150" cy="2204345"/>
          </a:xfrm>
          <a:prstGeom prst="rect">
            <a:avLst/>
          </a:prstGeom>
        </p:spPr>
      </p:pic>
    </p:spTree>
    <p:extLst>
      <p:ext uri="{BB962C8B-B14F-4D97-AF65-F5344CB8AC3E}">
        <p14:creationId xmlns:p14="http://schemas.microsoft.com/office/powerpoint/2010/main" val="1230817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a:solidFill>
                  <a:schemeClr val="bg1"/>
                </a:solidFill>
              </a:rPr>
              <a:t>Recapping…</a:t>
            </a:r>
            <a:endParaRPr lang="en-US" altLang="en-US" sz="4000" b="1" dirty="0">
              <a:solidFill>
                <a:schemeClr val="bg1"/>
              </a:solidFill>
            </a:endParaRPr>
          </a:p>
        </p:txBody>
      </p:sp>
      <p:pic>
        <p:nvPicPr>
          <p:cNvPr id="1026" name="Picture 2" descr="Question, Questions, Man, Head, Success, Lamp, Brain"/>
          <p:cNvPicPr>
            <a:picLocks noChangeAspect="1" noChangeArrowheads="1"/>
          </p:cNvPicPr>
          <p:nvPr/>
        </p:nvPicPr>
        <p:blipFill rotWithShape="1">
          <a:blip r:embed="rId3">
            <a:extLst>
              <a:ext uri="{28A0092B-C50C-407E-A947-70E740481C1C}">
                <a14:useLocalDpi xmlns:a14="http://schemas.microsoft.com/office/drawing/2010/main" val="0"/>
              </a:ext>
            </a:extLst>
          </a:blip>
          <a:srcRect r="1563" b="1258"/>
          <a:stretch/>
        </p:blipFill>
        <p:spPr bwMode="auto">
          <a:xfrm>
            <a:off x="5724128" y="363679"/>
            <a:ext cx="2448272" cy="209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2DD27C-541C-C940-9511-CBA893D4FA42}"/>
              </a:ext>
            </a:extLst>
          </p:cNvPr>
          <p:cNvSpPr txBox="1"/>
          <p:nvPr/>
        </p:nvSpPr>
        <p:spPr>
          <a:xfrm>
            <a:off x="4716016" y="2780928"/>
            <a:ext cx="4182317" cy="2739211"/>
          </a:xfrm>
          <a:prstGeom prst="rect">
            <a:avLst/>
          </a:prstGeom>
          <a:noFill/>
        </p:spPr>
        <p:txBody>
          <a:bodyPr wrap="square" lIns="91440" tIns="45720" rIns="91440" bIns="45720" rtlCol="0" anchor="t">
            <a:spAutoFit/>
          </a:bodyPr>
          <a:lstStyle/>
          <a:p>
            <a:pPr algn="ctr"/>
            <a:r>
              <a:rPr lang="en-GB" b="1" dirty="0">
                <a:latin typeface="Verdana"/>
                <a:ea typeface="MS PGothic"/>
              </a:rPr>
              <a:t>What is the nature of the early years curriculum in Wales? </a:t>
            </a:r>
            <a:endParaRPr lang="en-GB" b="1" dirty="0"/>
          </a:p>
          <a:p>
            <a:pPr algn="ctr"/>
            <a:endParaRPr lang="en-GB" b="1" dirty="0"/>
          </a:p>
          <a:p>
            <a:pPr algn="ctr"/>
            <a:r>
              <a:rPr lang="en-GB" b="1" dirty="0"/>
              <a:t>Influencers of this curriculum?</a:t>
            </a:r>
          </a:p>
          <a:p>
            <a:pPr algn="ctr"/>
            <a:endParaRPr lang="en-GB" b="1" dirty="0"/>
          </a:p>
          <a:p>
            <a:pPr algn="ctr"/>
            <a:r>
              <a:rPr lang="en-GB" b="1" dirty="0">
                <a:latin typeface="Verdana"/>
                <a:ea typeface="MS PGothic"/>
              </a:rPr>
              <a:t>What are the values and main principles of the Foundation Learning stages? </a:t>
            </a:r>
            <a:endParaRPr lang="en-GB" dirty="0"/>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50833" y="1772816"/>
            <a:ext cx="3745103" cy="3016210"/>
          </a:xfrm>
          <a:prstGeom prst="rect">
            <a:avLst/>
          </a:prstGeom>
          <a:noFill/>
        </p:spPr>
        <p:txBody>
          <a:bodyPr wrap="square" lIns="91440" tIns="45720" rIns="91440" bIns="45720" rtlCol="0" anchor="t">
            <a:spAutoFit/>
          </a:bodyPr>
          <a:lstStyle/>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natur</a:t>
            </a:r>
            <a:r>
              <a:rPr lang="en-GB" b="1" dirty="0">
                <a:latin typeface="Verdana"/>
                <a:ea typeface="MS PGothic"/>
              </a:rPr>
              <a:t> </a:t>
            </a:r>
            <a:r>
              <a:rPr lang="en-GB" b="1" dirty="0" err="1">
                <a:latin typeface="Verdana"/>
                <a:ea typeface="MS PGothic"/>
              </a:rPr>
              <a:t>cwricwlwm</a:t>
            </a:r>
            <a:r>
              <a:rPr lang="en-GB" b="1" dirty="0">
                <a:latin typeface="Verdana"/>
                <a:ea typeface="MS PGothic"/>
              </a:rPr>
              <a:t> </a:t>
            </a:r>
            <a:r>
              <a:rPr lang="en-GB" b="1" dirty="0" err="1">
                <a:latin typeface="Verdana"/>
                <a:ea typeface="MS PGothic"/>
              </a:rPr>
              <a:t>blynyddoedd</a:t>
            </a:r>
            <a:r>
              <a:rPr lang="en-GB" b="1" dirty="0">
                <a:latin typeface="Verdana"/>
                <a:ea typeface="MS PGothic"/>
              </a:rPr>
              <a:t> </a:t>
            </a:r>
            <a:r>
              <a:rPr lang="en-GB" b="1" dirty="0" err="1">
                <a:latin typeface="Verdana"/>
                <a:ea typeface="MS PGothic"/>
              </a:rPr>
              <a:t>cynnar</a:t>
            </a:r>
            <a:r>
              <a:rPr lang="en-GB" b="1" dirty="0">
                <a:latin typeface="Verdana"/>
                <a:ea typeface="MS PGothic"/>
              </a:rPr>
              <a:t> </a:t>
            </a:r>
            <a:r>
              <a:rPr lang="en-GB" b="1" dirty="0" err="1">
                <a:latin typeface="Verdana"/>
                <a:ea typeface="MS PGothic"/>
              </a:rPr>
              <a:t>yng</a:t>
            </a:r>
            <a:r>
              <a:rPr lang="en-GB" b="1" dirty="0">
                <a:latin typeface="Verdana"/>
                <a:ea typeface="MS PGothic"/>
              </a:rPr>
              <a:t> </a:t>
            </a:r>
            <a:r>
              <a:rPr lang="en-GB" b="1" dirty="0" err="1">
                <a:latin typeface="Verdana"/>
                <a:ea typeface="MS PGothic"/>
              </a:rPr>
              <a:t>Nghymru</a:t>
            </a:r>
            <a:r>
              <a:rPr lang="en-GB" b="1" dirty="0">
                <a:latin typeface="Verdana"/>
                <a:ea typeface="MS PGothic"/>
              </a:rPr>
              <a:t>?</a:t>
            </a:r>
          </a:p>
          <a:p>
            <a:pPr algn="ctr"/>
            <a:endParaRPr lang="en-GB" b="1" dirty="0"/>
          </a:p>
          <a:p>
            <a:pPr algn="ctr"/>
            <a:r>
              <a:rPr lang="en-GB" b="1" dirty="0" err="1">
                <a:latin typeface="Verdana"/>
                <a:ea typeface="MS PGothic"/>
              </a:rPr>
              <a:t>Dylanwadau’r</a:t>
            </a:r>
            <a:r>
              <a:rPr lang="en-GB" b="1" dirty="0">
                <a:latin typeface="Verdana"/>
                <a:ea typeface="MS PGothic"/>
              </a:rPr>
              <a:t> </a:t>
            </a:r>
            <a:r>
              <a:rPr lang="en-GB" b="1" dirty="0" err="1">
                <a:latin typeface="Verdana"/>
                <a:ea typeface="MS PGothic"/>
              </a:rPr>
              <a:t>Cwricwlwm</a:t>
            </a:r>
            <a:r>
              <a:rPr lang="en-GB" b="1" dirty="0">
                <a:latin typeface="Verdana"/>
                <a:ea typeface="MS PGothic"/>
              </a:rPr>
              <a:t>?</a:t>
            </a:r>
          </a:p>
          <a:p>
            <a:pPr algn="ctr"/>
            <a:endParaRPr lang="en-GB" b="1" dirty="0"/>
          </a:p>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egwyddorion</a:t>
            </a:r>
            <a:r>
              <a:rPr lang="en-GB" b="1" dirty="0">
                <a:latin typeface="Verdana"/>
                <a:ea typeface="MS PGothic"/>
              </a:rPr>
              <a:t> a </a:t>
            </a:r>
            <a:r>
              <a:rPr lang="en-GB" b="1" dirty="0" err="1">
                <a:latin typeface="Verdana"/>
                <a:ea typeface="MS PGothic"/>
              </a:rPr>
              <a:t>gwerthoedd</a:t>
            </a:r>
            <a:r>
              <a:rPr lang="en-GB" b="1" dirty="0">
                <a:latin typeface="Verdana"/>
                <a:ea typeface="MS PGothic"/>
              </a:rPr>
              <a:t> </a:t>
            </a:r>
            <a:r>
              <a:rPr lang="en-GB" b="1" dirty="0" err="1">
                <a:latin typeface="Verdana"/>
                <a:ea typeface="MS PGothic"/>
              </a:rPr>
              <a:t>camau</a:t>
            </a:r>
            <a:r>
              <a:rPr lang="en-GB" b="1" dirty="0">
                <a:latin typeface="Verdana"/>
                <a:ea typeface="MS PGothic"/>
              </a:rPr>
              <a:t> </a:t>
            </a:r>
            <a:r>
              <a:rPr lang="en-GB" b="1" dirty="0" err="1">
                <a:latin typeface="Verdana"/>
                <a:ea typeface="MS PGothic"/>
              </a:rPr>
              <a:t>Dysgu</a:t>
            </a:r>
            <a:r>
              <a:rPr lang="en-GB" b="1" dirty="0">
                <a:latin typeface="Verdana"/>
                <a:ea typeface="MS PGothic"/>
              </a:rPr>
              <a:t> </a:t>
            </a:r>
            <a:r>
              <a:rPr lang="en-GB" b="1" dirty="0" err="1">
                <a:latin typeface="Verdana"/>
                <a:ea typeface="MS PGothic"/>
              </a:rPr>
              <a:t>Sylfaenol</a:t>
            </a:r>
            <a:r>
              <a:rPr lang="en-GB" b="1" dirty="0">
                <a:latin typeface="Verdana"/>
                <a:ea typeface="MS PGothic"/>
              </a:rPr>
              <a:t>?  </a:t>
            </a:r>
            <a:endParaRPr lang="en-GB" b="1" dirty="0"/>
          </a:p>
          <a:p>
            <a:pPr algn="ctr"/>
            <a:endParaRPr lang="en-US" sz="2800" dirty="0"/>
          </a:p>
        </p:txBody>
      </p:sp>
    </p:spTree>
    <p:extLst>
      <p:ext uri="{BB962C8B-B14F-4D97-AF65-F5344CB8AC3E}">
        <p14:creationId xmlns:p14="http://schemas.microsoft.com/office/powerpoint/2010/main" val="211545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7A6D2-E879-7628-0AF4-6FE46CA1A743}"/>
              </a:ext>
            </a:extLst>
          </p:cNvPr>
          <p:cNvSpPr>
            <a:spLocks noGrp="1"/>
          </p:cNvSpPr>
          <p:nvPr>
            <p:ph type="title"/>
          </p:nvPr>
        </p:nvSpPr>
        <p:spPr/>
        <p:txBody>
          <a:bodyPr/>
          <a:lstStyle/>
          <a:p>
            <a:r>
              <a:rPr lang="en-GB" dirty="0" err="1"/>
              <a:t>Toriad</a:t>
            </a:r>
            <a:r>
              <a:rPr lang="en-GB" dirty="0"/>
              <a:t> / Break</a:t>
            </a:r>
          </a:p>
        </p:txBody>
      </p:sp>
      <p:sp>
        <p:nvSpPr>
          <p:cNvPr id="3" name="Content Placeholder 2">
            <a:extLst>
              <a:ext uri="{FF2B5EF4-FFF2-40B4-BE49-F238E27FC236}">
                <a16:creationId xmlns:a16="http://schemas.microsoft.com/office/drawing/2014/main" id="{8CD36D25-278A-D22C-92AB-15D1E56EF09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35026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2636912"/>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5004048" cy="141277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
        <p:nvSpPr>
          <p:cNvPr id="2" name="TextBox 1">
            <a:extLst>
              <a:ext uri="{FF2B5EF4-FFF2-40B4-BE49-F238E27FC236}">
                <a16:creationId xmlns:a16="http://schemas.microsoft.com/office/drawing/2014/main" id="{4B56FB9F-42F1-6D4A-A0ED-16FBA7D81227}"/>
              </a:ext>
            </a:extLst>
          </p:cNvPr>
          <p:cNvSpPr txBox="1"/>
          <p:nvPr/>
        </p:nvSpPr>
        <p:spPr>
          <a:xfrm>
            <a:off x="827584" y="1844824"/>
            <a:ext cx="7056784" cy="615553"/>
          </a:xfrm>
          <a:prstGeom prst="rect">
            <a:avLst/>
          </a:prstGeom>
          <a:noFill/>
        </p:spPr>
        <p:txBody>
          <a:bodyPr wrap="square" rtlCol="0">
            <a:spAutoFit/>
          </a:bodyPr>
          <a:lstStyle/>
          <a:p>
            <a:pPr algn="ctr"/>
            <a:r>
              <a:rPr lang="en-US" sz="3400" b="1" dirty="0"/>
              <a:t>Educational Theorists</a:t>
            </a:r>
          </a:p>
        </p:txBody>
      </p:sp>
    </p:spTree>
    <p:extLst>
      <p:ext uri="{BB962C8B-B14F-4D97-AF65-F5344CB8AC3E}">
        <p14:creationId xmlns:p14="http://schemas.microsoft.com/office/powerpoint/2010/main" val="334403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3C14B-F320-2E4C-F453-E9E6293D97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5C1AAF-02D4-2010-81A8-DFC3C6AA45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1685139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292</TotalTime>
  <Words>1151</Words>
  <Application>Microsoft Office PowerPoint</Application>
  <PresentationFormat>On-screen Show (4:3)</PresentationFormat>
  <Paragraphs>120</Paragraphs>
  <Slides>18</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Myriad Pro</vt:lpstr>
      <vt:lpstr>Arial</vt:lpstr>
      <vt:lpstr>Calibri</vt:lpstr>
      <vt:lpstr>Cambria</vt:lpstr>
      <vt:lpstr>Symbol</vt:lpstr>
      <vt:lpstr>Times New Roman</vt:lpstr>
      <vt:lpstr>Verdana</vt:lpstr>
      <vt:lpstr>Wingdings</vt:lpstr>
      <vt:lpstr>Theme2</vt:lpstr>
      <vt:lpstr>BMPE  5005  Foundations of High Quality Physical and Outdoor Learning  </vt:lpstr>
      <vt:lpstr>Intro to module</vt:lpstr>
      <vt:lpstr>PowerPoint Presentation</vt:lpstr>
      <vt:lpstr>Connections with marking grid Cyswllt gyda grid marciau</vt:lpstr>
      <vt:lpstr>PowerPoint Presentation</vt:lpstr>
      <vt:lpstr>PowerPoint Presentation</vt:lpstr>
      <vt:lpstr>PowerPoint Presentation</vt:lpstr>
      <vt:lpstr>Deunydd Cefnogi Ll.C. W.G. Supporting Documents</vt:lpstr>
      <vt:lpstr>Dylanwadau Byd Eang International Influences</vt:lpstr>
      <vt:lpstr>Tasg Grŵp / Group Task – 30mins</vt:lpstr>
      <vt:lpstr>Tasg Grŵp / Group Task – 30mins</vt:lpstr>
      <vt:lpstr>Dysgu Sylfaen  Foundation Learning</vt:lpstr>
      <vt:lpstr>Amser i rannu / Time to share</vt:lpstr>
      <vt:lpstr>Dylanwadau Byd Eang International Influences – Level up</vt:lpstr>
      <vt:lpstr>Recapping…</vt:lpstr>
      <vt:lpstr>Toriad / Break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132</cp:revision>
  <cp:lastPrinted>2021-09-28T09:46:09Z</cp:lastPrinted>
  <dcterms:created xsi:type="dcterms:W3CDTF">2020-09-28T16:36:29Z</dcterms:created>
  <dcterms:modified xsi:type="dcterms:W3CDTF">2024-10-01T09:09:31Z</dcterms:modified>
</cp:coreProperties>
</file>