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3"/>
  </p:notesMasterIdLst>
  <p:handoutMasterIdLst>
    <p:handoutMasterId r:id="rId24"/>
  </p:handoutMasterIdLst>
  <p:sldIdLst>
    <p:sldId id="257" r:id="rId3"/>
    <p:sldId id="293" r:id="rId4"/>
    <p:sldId id="295" r:id="rId5"/>
    <p:sldId id="284" r:id="rId6"/>
    <p:sldId id="258" r:id="rId7"/>
    <p:sldId id="262" r:id="rId8"/>
    <p:sldId id="290" r:id="rId9"/>
    <p:sldId id="283" r:id="rId10"/>
    <p:sldId id="289" r:id="rId11"/>
    <p:sldId id="288" r:id="rId12"/>
    <p:sldId id="268" r:id="rId13"/>
    <p:sldId id="275" r:id="rId14"/>
    <p:sldId id="269" r:id="rId15"/>
    <p:sldId id="270" r:id="rId16"/>
    <p:sldId id="271" r:id="rId17"/>
    <p:sldId id="291" r:id="rId18"/>
    <p:sldId id="273" r:id="rId19"/>
    <p:sldId id="292" r:id="rId20"/>
    <p:sldId id="272" r:id="rId21"/>
    <p:sldId id="274"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97" autoAdjust="0"/>
    <p:restoredTop sz="87808" autoAdjust="0"/>
  </p:normalViewPr>
  <p:slideViewPr>
    <p:cSldViewPr snapToGrid="0">
      <p:cViewPr varScale="1">
        <p:scale>
          <a:sx n="72" d="100"/>
          <a:sy n="72" d="100"/>
        </p:scale>
        <p:origin x="66" y="264"/>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7A31BE9F-D18C-43D0-8896-C4EBA3784547}" type="datetimeFigureOut">
              <a:rPr lang="en-US" smtClean="0"/>
              <a:t>17-Oct-17</a:t>
            </a:fld>
            <a:endParaRPr lang="en-US"/>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49996CE4-AEF1-432A-BFEF-94A460DE520F}" type="slidenum">
              <a:rPr lang="en-US" smtClean="0"/>
              <a:t>‹#›</a:t>
            </a:fld>
            <a:endParaRPr lang="en-US"/>
          </a:p>
        </p:txBody>
      </p:sp>
    </p:spTree>
    <p:extLst>
      <p:ext uri="{BB962C8B-B14F-4D97-AF65-F5344CB8AC3E}">
        <p14:creationId xmlns:p14="http://schemas.microsoft.com/office/powerpoint/2010/main" val="22011080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5BA4355-7017-4F2A-A5B5-2C55556EAE52}" type="datetimeFigureOut">
              <a:rPr lang="en-US" smtClean="0"/>
              <a:t>17-Oct-17</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D8EA4C1-05AD-4BB8-9A35-14E47CFC5CA0}" type="slidenum">
              <a:rPr lang="en-US" smtClean="0"/>
              <a:t>‹#›</a:t>
            </a:fld>
            <a:endParaRPr lang="en-US"/>
          </a:p>
        </p:txBody>
      </p:sp>
    </p:spTree>
    <p:extLst>
      <p:ext uri="{BB962C8B-B14F-4D97-AF65-F5344CB8AC3E}">
        <p14:creationId xmlns:p14="http://schemas.microsoft.com/office/powerpoint/2010/main" val="807339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So</a:t>
            </a:r>
            <a:r>
              <a:rPr lang="en-GB" baseline="0" dirty="0" smtClean="0"/>
              <a:t> far  … use last years notes</a:t>
            </a:r>
            <a:endParaRPr lang="en-US" dirty="0"/>
          </a:p>
        </p:txBody>
      </p:sp>
      <p:sp>
        <p:nvSpPr>
          <p:cNvPr id="4" name="Slide Number Placeholder 3"/>
          <p:cNvSpPr>
            <a:spLocks noGrp="1"/>
          </p:cNvSpPr>
          <p:nvPr>
            <p:ph type="sldNum" sz="quarter" idx="10"/>
          </p:nvPr>
        </p:nvSpPr>
        <p:spPr/>
        <p:txBody>
          <a:bodyPr/>
          <a:lstStyle/>
          <a:p>
            <a:fld id="{73B3B551-AE75-46C6-9BFA-3C6EFE10EF95}"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2298742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3B3B551-AE75-46C6-9BFA-3C6EFE10EF95}" type="slidenum">
              <a:rPr lang="en-US" smtClean="0"/>
              <a:t>2</a:t>
            </a:fld>
            <a:endParaRPr lang="en-US"/>
          </a:p>
        </p:txBody>
      </p:sp>
    </p:spTree>
    <p:extLst>
      <p:ext uri="{BB962C8B-B14F-4D97-AF65-F5344CB8AC3E}">
        <p14:creationId xmlns:p14="http://schemas.microsoft.com/office/powerpoint/2010/main" val="2865085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3B3B551-AE75-46C6-9BFA-3C6EFE10EF95}" type="slidenum">
              <a:rPr lang="en-US" smtClean="0"/>
              <a:t>3</a:t>
            </a:fld>
            <a:endParaRPr lang="en-US"/>
          </a:p>
        </p:txBody>
      </p:sp>
    </p:spTree>
    <p:extLst>
      <p:ext uri="{BB962C8B-B14F-4D97-AF65-F5344CB8AC3E}">
        <p14:creationId xmlns:p14="http://schemas.microsoft.com/office/powerpoint/2010/main" val="3186150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GB" altLang="en-US" dirty="0" smtClean="0"/>
              <a:t>What</a:t>
            </a:r>
            <a:r>
              <a:rPr lang="en-GB" altLang="en-US" baseline="0" dirty="0" smtClean="0"/>
              <a:t> I want to do now is talk about how history developed in the 19</a:t>
            </a:r>
            <a:r>
              <a:rPr lang="en-GB" altLang="en-US" baseline="30000" dirty="0" smtClean="0"/>
              <a:t>th</a:t>
            </a:r>
            <a:r>
              <a:rPr lang="en-GB" altLang="en-US" baseline="0" dirty="0" smtClean="0"/>
              <a:t> century </a:t>
            </a:r>
            <a:r>
              <a:rPr lang="en-GB" altLang="en-US" dirty="0" smtClean="0"/>
              <a:t>– </a:t>
            </a:r>
            <a:r>
              <a:rPr lang="en-GB" altLang="en-US" baseline="0" dirty="0" smtClean="0"/>
              <a:t>first with two British examples, Thomas Carlyle and Thomas Babington </a:t>
            </a:r>
            <a:r>
              <a:rPr lang="en-GB" altLang="en-US" baseline="0" dirty="0" err="1" smtClean="0"/>
              <a:t>Macaualay</a:t>
            </a:r>
            <a:r>
              <a:rPr lang="en-GB" altLang="en-US" baseline="0" dirty="0" smtClean="0"/>
              <a:t>, and then juxtaposing this against traditions of historiography that developed in the German states.</a:t>
            </a:r>
            <a:endParaRPr lang="en-GB" altLang="en-US" dirty="0" smtClean="0"/>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b="1" dirty="0" smtClean="0"/>
              <a:t>List</a:t>
            </a:r>
            <a:r>
              <a:rPr lang="en-GB" altLang="en-US" b="1" baseline="0" dirty="0" smtClean="0"/>
              <a:t> names</a:t>
            </a:r>
          </a:p>
          <a:p>
            <a:pPr marL="171450" indent="-171450" eaLnBrk="1" hangingPunct="1">
              <a:spcBef>
                <a:spcPct val="0"/>
              </a:spcBef>
              <a:buFontTx/>
              <a:buChar char="•"/>
            </a:pPr>
            <a:endParaRPr lang="en-GB" altLang="en-US" b="1" baseline="0" dirty="0" smtClean="0"/>
          </a:p>
          <a:p>
            <a:pPr marL="171450" indent="-171450" eaLnBrk="1" hangingPunct="1">
              <a:spcBef>
                <a:spcPct val="0"/>
              </a:spcBef>
              <a:buFontTx/>
              <a:buChar char="•"/>
            </a:pPr>
            <a:r>
              <a:rPr lang="en-GB" altLang="en-US" dirty="0" smtClean="0"/>
              <a:t>We can understand their</a:t>
            </a:r>
            <a:r>
              <a:rPr lang="en-GB" altLang="en-US" baseline="0" dirty="0" smtClean="0"/>
              <a:t> ideas as being in dialogue with one another, </a:t>
            </a:r>
            <a:r>
              <a:rPr lang="en-GB" altLang="en-US" dirty="0" err="1" smtClean="0"/>
              <a:t>nd</a:t>
            </a:r>
            <a:r>
              <a:rPr lang="en-GB" altLang="en-US" dirty="0" smtClean="0"/>
              <a:t> all three had connections to the same academic institution – the University of Berlin</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Yet despite this similar background, there were key distinctions between Marx, Hegel and Ranke, and in the differences of opinions of these men, we can actually see some of the important foundations of the modern discipline of history as it is practiced in the western academy</a:t>
            </a:r>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CC6CB4C5-6BF2-47E6-A155-A81B4E537A6B}" type="slidenum">
              <a:rPr lang="en-GB" altLang="en-US">
                <a:solidFill>
                  <a:prstClr val="black"/>
                </a:solidFill>
              </a:rPr>
              <a:pPr/>
              <a:t>4</a:t>
            </a:fld>
            <a:endParaRPr lang="en-GB" altLang="en-US">
              <a:solidFill>
                <a:prstClr val="black"/>
              </a:solidFill>
            </a:endParaRPr>
          </a:p>
        </p:txBody>
      </p:sp>
    </p:spTree>
    <p:extLst>
      <p:ext uri="{BB962C8B-B14F-4D97-AF65-F5344CB8AC3E}">
        <p14:creationId xmlns:p14="http://schemas.microsoft.com/office/powerpoint/2010/main" val="30594601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3B3B551-AE75-46C6-9BFA-3C6EFE10EF95}"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76404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smtClean="0"/>
              <a:t>Ranke perfected what</a:t>
            </a:r>
            <a:r>
              <a:rPr lang="en-US" baseline="0" dirty="0" smtClean="0"/>
              <a:t> is known as </a:t>
            </a:r>
            <a:r>
              <a:rPr lang="en-US" dirty="0" smtClean="0"/>
              <a:t>an empiricist approach to history – one reliant on verifiable documentary sources.</a:t>
            </a:r>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r>
              <a:rPr lang="en-GB" dirty="0" smtClean="0"/>
              <a:t>EMPIRICAL?</a:t>
            </a:r>
            <a:endParaRPr lang="en-US" dirty="0" smtClean="0"/>
          </a:p>
          <a:p>
            <a:pPr marL="171450" indent="-171450">
              <a:buFont typeface="Arial" panose="020B0604020202020204" pitchFamily="34" charset="0"/>
              <a:buChar char="•"/>
            </a:pPr>
            <a:endParaRPr lang="en-US" dirty="0" smtClean="0"/>
          </a:p>
          <a:p>
            <a:pPr marL="171450" indent="-171450">
              <a:buFont typeface="Arial" panose="020B0604020202020204" pitchFamily="34" charset="0"/>
              <a:buChar char="•"/>
            </a:pPr>
            <a:r>
              <a:rPr lang="en-US" dirty="0" smtClean="0"/>
              <a:t>Ranke’s 1824 book </a:t>
            </a:r>
            <a:r>
              <a:rPr lang="en-US" i="1" dirty="0" smtClean="0"/>
              <a:t>History of the Latin and Teutonic Peoples </a:t>
            </a:r>
            <a:r>
              <a:rPr lang="en-US" dirty="0" smtClean="0"/>
              <a:t>from 1494 to 1514 was celebrated for its use of systematic a definable historical method</a:t>
            </a:r>
          </a:p>
          <a:p>
            <a:pPr marL="171450" indent="-171450">
              <a:buFont typeface="Arial" panose="020B0604020202020204" pitchFamily="34" charset="0"/>
              <a:buChar char="•"/>
            </a:pPr>
            <a:endParaRPr lang="en-US" dirty="0" smtClean="0"/>
          </a:p>
          <a:p>
            <a:pPr marL="171450" indent="-171450">
              <a:buFont typeface="Arial" panose="020B0604020202020204" pitchFamily="34" charset="0"/>
              <a:buChar char="•"/>
            </a:pPr>
            <a:r>
              <a:rPr lang="en-US" dirty="0" smtClean="0"/>
              <a:t>As is common practice today, Ranke used a wide range of what we term primary sources including, in his own words, including “memoirs, diaries, personal and formal missives, government documents, diplomatic dispatches and first-hand accounts of eye-witnesses”</a:t>
            </a:r>
          </a:p>
          <a:p>
            <a:pPr marL="171450" indent="-171450">
              <a:buFont typeface="Arial" panose="020B0604020202020204" pitchFamily="34" charset="0"/>
              <a:buChar char="•"/>
            </a:pPr>
            <a:endParaRPr lang="en-US" dirty="0" smtClean="0"/>
          </a:p>
          <a:p>
            <a:pPr marL="171450" indent="-171450">
              <a:buFont typeface="Arial" panose="020B0604020202020204" pitchFamily="34" charset="0"/>
              <a:buChar char="•"/>
            </a:pPr>
            <a:r>
              <a:rPr lang="en-US" dirty="0" smtClean="0"/>
              <a:t>Use of primary sources was, he felt, the most reliable, and most proper, method for learning about the past – escaping the “bounds of mythology” it might otherwise be subject to were this task left the preserve of peoples’ memories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2985536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Nonetheless, it is worth bearing in mind that this new, more technocratic model of history-writing remained fundamentally nationalist in its outlook</a:t>
            </a:r>
          </a:p>
          <a:p>
            <a:pPr marL="171450" lvl="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Ranke was particularly interested in Germanic identity at a time when the German states were moving towards a full national union, and he was a staunch critic of the French Revolution and its rejection of monarchy</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Equally, such conservativism led Ranke to reject any notion that history could be explained via a grand theory of any type, and was hostile to scholars’ attempts to devise of philosophy for history.</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eaLnBrk="1" hangingPunct="1">
              <a:spcBef>
                <a:spcPct val="0"/>
              </a:spcBef>
              <a:buFontTx/>
              <a:buChar char="•"/>
            </a:pPr>
            <a:r>
              <a:rPr lang="en-GB" altLang="en-US" dirty="0" smtClean="0"/>
              <a:t>As he put it, “m</a:t>
            </a:r>
            <a:r>
              <a:rPr lang="en-GB" altLang="en-US" dirty="0" smtClean="0">
                <a:solidFill>
                  <a:srgbClr val="FFFF00"/>
                </a:solidFill>
              </a:rPr>
              <a:t>y understanding of ‘leading ideas’ is simply that they are the dominant tendencies in each century. These tendencies, however, can only be described; they can not, in the last resort, be summed up in a concept</a:t>
            </a:r>
            <a:r>
              <a:rPr lang="en-GB" altLang="en-US" dirty="0" smtClean="0"/>
              <a:t>.”</a:t>
            </a:r>
          </a:p>
          <a:p>
            <a:pPr marL="171450" lvl="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2518133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Ranke</a:t>
            </a:r>
            <a:r>
              <a:rPr lang="en-GB" sz="1200" kern="1200" baseline="0" dirty="0" smtClean="0">
                <a:solidFill>
                  <a:schemeClr val="tx1"/>
                </a:solidFill>
                <a:effectLst/>
                <a:latin typeface="+mn-lt"/>
                <a:ea typeface="+mn-ea"/>
                <a:cs typeface="+mn-cs"/>
              </a:rPr>
              <a:t>, I think, had one person in mind when making this statement</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His ideas of history</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pitted Ranke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against a near contemporary Georg Wilhelm Friedrich Hegel, the</a:t>
            </a:r>
            <a:r>
              <a:rPr lang="en-GB" sz="1200" kern="1200" baseline="0" dirty="0" smtClean="0">
                <a:solidFill>
                  <a:schemeClr val="tx1"/>
                </a:solidFill>
                <a:effectLst/>
                <a:latin typeface="+mn-lt"/>
                <a:ea typeface="+mn-ea"/>
                <a:cs typeface="+mn-cs"/>
              </a:rPr>
              <a:t> Herodotus to Ranke’s Thucydides </a:t>
            </a:r>
          </a:p>
          <a:p>
            <a:pPr marL="171450" lvl="0" indent="-171450">
              <a:buFont typeface="Arial" panose="020B0604020202020204" pitchFamily="34" charset="0"/>
              <a:buChar char="•"/>
            </a:pPr>
            <a:endParaRPr lang="en-GB" sz="1200" kern="1200" baseline="0" dirty="0" smtClean="0">
              <a:solidFill>
                <a:schemeClr val="tx1"/>
              </a:solidFill>
              <a:effectLst/>
              <a:latin typeface="+mn-lt"/>
              <a:ea typeface="+mn-ea"/>
              <a:cs typeface="+mn-cs"/>
            </a:endParaRPr>
          </a:p>
          <a:p>
            <a:pPr marL="171450" indent="-171450" eaLnBrk="1" hangingPunct="1">
              <a:spcBef>
                <a:spcPct val="0"/>
              </a:spcBef>
              <a:buFontTx/>
              <a:buChar char="•"/>
            </a:pPr>
            <a:r>
              <a:rPr lang="en-GB" altLang="en-US" dirty="0" smtClean="0"/>
              <a:t>As Peter Singer in </a:t>
            </a:r>
            <a:r>
              <a:rPr lang="en-GB" altLang="en-US" i="1" dirty="0" smtClean="0">
                <a:solidFill>
                  <a:srgbClr val="FFFFFF"/>
                </a:solidFill>
              </a:rPr>
              <a:t>The </a:t>
            </a:r>
            <a:r>
              <a:rPr lang="en-US" altLang="en-US" i="1" dirty="0" smtClean="0">
                <a:solidFill>
                  <a:srgbClr val="FFFFFF"/>
                </a:solidFill>
              </a:rPr>
              <a:t>Oxford Companion to Philosophy </a:t>
            </a:r>
            <a:r>
              <a:rPr lang="en-US" altLang="en-US" dirty="0" smtClean="0">
                <a:solidFill>
                  <a:srgbClr val="FFFFFF"/>
                </a:solidFill>
              </a:rPr>
              <a:t> puts it, Hegel has “</a:t>
            </a:r>
            <a:r>
              <a:rPr lang="en-GB" altLang="en-US" dirty="0" smtClean="0">
                <a:solidFill>
                  <a:srgbClr val="FFFFFF"/>
                </a:solidFill>
              </a:rPr>
              <a:t>the reputation of being the most impenetrable … of all the major Western philosophers,” and not without some cause.</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His writing is dense, highfalutin and occasionally hard to fathom, so you’ll be grateful that I’m only going to give a brief overview of his biography and thought.</a:t>
            </a:r>
          </a:p>
          <a:p>
            <a:pPr marL="171450" indent="-171450" eaLnBrk="1" hangingPunct="1">
              <a:spcBef>
                <a:spcPct val="0"/>
              </a:spcBef>
              <a:buFontTx/>
              <a:buChar char="•"/>
            </a:pPr>
            <a:endParaRPr lang="en-US" altLang="en-US" dirty="0" smtClean="0">
              <a:solidFill>
                <a:srgbClr val="FFFFFF"/>
              </a:solidFill>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First</a:t>
            </a:r>
            <a:r>
              <a:rPr lang="en-GB" sz="1200" kern="1200" baseline="0" dirty="0" smtClean="0">
                <a:solidFill>
                  <a:schemeClr val="tx1"/>
                </a:solidFill>
                <a:effectLst/>
                <a:latin typeface="+mn-lt"/>
                <a:ea typeface="+mn-ea"/>
                <a:cs typeface="+mn-cs"/>
              </a:rPr>
              <a:t> important thing to note are the commonalities between Ranke and </a:t>
            </a:r>
            <a:r>
              <a:rPr lang="en-GB" sz="1200" kern="1200" baseline="0" dirty="0" err="1" smtClean="0">
                <a:solidFill>
                  <a:schemeClr val="tx1"/>
                </a:solidFill>
                <a:effectLst/>
                <a:latin typeface="+mn-lt"/>
                <a:ea typeface="+mn-ea"/>
                <a:cs typeface="+mn-cs"/>
              </a:rPr>
              <a:t>Gegel</a:t>
            </a: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Hegel</a:t>
            </a:r>
            <a:r>
              <a:rPr lang="en-GB" sz="1200" kern="1200" baseline="0" dirty="0" smtClean="0">
                <a:solidFill>
                  <a:schemeClr val="tx1"/>
                </a:solidFill>
                <a:effectLst/>
                <a:latin typeface="+mn-lt"/>
                <a:ea typeface="+mn-ea"/>
                <a:cs typeface="+mn-cs"/>
              </a:rPr>
              <a:t> too was a man of the </a:t>
            </a:r>
            <a:r>
              <a:rPr lang="en-GB" sz="1200" kern="1200" dirty="0" smtClean="0">
                <a:solidFill>
                  <a:schemeClr val="tx1"/>
                </a:solidFill>
                <a:effectLst/>
                <a:latin typeface="+mn-lt"/>
                <a:ea typeface="+mn-ea"/>
                <a:cs typeface="+mn-cs"/>
              </a:rPr>
              <a:t>University of Berlin, and like</a:t>
            </a:r>
            <a:r>
              <a:rPr lang="en-GB" sz="1200" kern="1200" baseline="0" dirty="0" smtClean="0">
                <a:solidFill>
                  <a:schemeClr val="tx1"/>
                </a:solidFill>
                <a:effectLst/>
                <a:latin typeface="+mn-lt"/>
                <a:ea typeface="+mn-ea"/>
                <a:cs typeface="+mn-cs"/>
              </a:rPr>
              <a:t> </a:t>
            </a:r>
            <a:r>
              <a:rPr lang="en-US" altLang="en-US" dirty="0" smtClean="0">
                <a:solidFill>
                  <a:srgbClr val="FFFFFF"/>
                </a:solidFill>
              </a:rPr>
              <a:t>Ranke,</a:t>
            </a:r>
            <a:r>
              <a:rPr lang="en-US" altLang="en-US" baseline="0" dirty="0" smtClean="0">
                <a:solidFill>
                  <a:srgbClr val="FFFFFF"/>
                </a:solidFill>
              </a:rPr>
              <a:t> </a:t>
            </a:r>
            <a:r>
              <a:rPr lang="en-US" altLang="en-US" dirty="0" smtClean="0">
                <a:solidFill>
                  <a:srgbClr val="FFFFFF"/>
                </a:solidFill>
              </a:rPr>
              <a:t>Hegel’s career coincided (and profited from) increasing prosperity and power of Prussian state,]</a:t>
            </a:r>
          </a:p>
          <a:p>
            <a:pPr marL="171450" lvl="0" indent="-171450">
              <a:buFont typeface="Arial" panose="020B0604020202020204" pitchFamily="34" charset="0"/>
              <a:buChar char="•"/>
            </a:pPr>
            <a:endParaRPr lang="en-US" altLang="en-US" dirty="0" smtClean="0">
              <a:solidFill>
                <a:srgbClr val="FFFFFF"/>
              </a:solidFill>
            </a:endParaRPr>
          </a:p>
          <a:p>
            <a:pPr marL="171450" lvl="0" indent="-171450">
              <a:buFont typeface="Arial" panose="020B0604020202020204" pitchFamily="34" charset="0"/>
              <a:buChar char="•"/>
            </a:pPr>
            <a:r>
              <a:rPr lang="en-US" altLang="en-US" dirty="0" smtClean="0">
                <a:solidFill>
                  <a:srgbClr val="FFFFFF"/>
                </a:solidFill>
              </a:rPr>
              <a:t>Although he was in some ways a self-made man.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After working as a private tutor and schoolmaster, Hegel’s intellectual brilliance attracted attention,  publishing several key works – including </a:t>
            </a:r>
            <a:r>
              <a:rPr lang="en-GB" altLang="en-US" i="1" dirty="0" smtClean="0">
                <a:solidFill>
                  <a:srgbClr val="FFFFFF"/>
                </a:solidFill>
              </a:rPr>
              <a:t> Phenomenology of Spirit</a:t>
            </a:r>
            <a:r>
              <a:rPr lang="en-GB" altLang="en-US" dirty="0" smtClean="0">
                <a:solidFill>
                  <a:srgbClr val="FFFFFF"/>
                </a:solidFill>
              </a:rPr>
              <a:t>,</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Eventually, he was appointed Professor of Philosophy at Heidelberg University (1816–1818) and then the University of Berlin (1818 –his death).</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He was politically radical, enthusing at the French Revolution as the “jubilation of this epoch” – that is to say, a key event his own era and a transformative moment in human history more generally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altLang="en-US" dirty="0" smtClean="0">
              <a:solidFill>
                <a:srgbClr val="FFFFFF"/>
              </a:solidFill>
            </a:endParaRPr>
          </a:p>
          <a:p>
            <a:pPr marL="171450" lvl="0" indent="-171450">
              <a:buFont typeface="Arial" panose="020B0604020202020204" pitchFamily="34" charset="0"/>
              <a:buChar char="•"/>
            </a:pPr>
            <a:endParaRPr lang="en-GB" altLang="en-US" sz="1200" kern="1200" baseline="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8</a:t>
            </a:fld>
            <a:endParaRPr lang="en-GB" dirty="0"/>
          </a:p>
        </p:txBody>
      </p:sp>
    </p:spTree>
    <p:extLst>
      <p:ext uri="{BB962C8B-B14F-4D97-AF65-F5344CB8AC3E}">
        <p14:creationId xmlns:p14="http://schemas.microsoft.com/office/powerpoint/2010/main" val="2392960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GB" altLang="en-US" dirty="0" smtClean="0"/>
              <a:t>Moreover, Hegel would go on to produce an important work theorising history</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While at the University of Berlin, in the 1820s and 1830s, Hegel delivered a series of lectures </a:t>
            </a:r>
            <a:r>
              <a:rPr lang="en-GB" altLang="en-US" i="1" dirty="0" smtClean="0"/>
              <a:t>On the Philosophy of History</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In these, Hegel formulated a conception of history which distinguished three different types of history that I will quickly precis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First was original history, which comprised of contemporaneous writings that focused on deeds, events and states of society which were immediately accessible to historians and which concentrated on their own culture</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Second was reflective history: written at temporal distance from the past events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The third was philosophical history, in which an historian endeavours to access the Spirit (</a:t>
            </a:r>
            <a:r>
              <a:rPr lang="en-GB" altLang="en-US" i="1" dirty="0" err="1" smtClean="0"/>
              <a:t>geist</a:t>
            </a:r>
            <a:r>
              <a:rPr lang="en-GB" altLang="en-US" dirty="0" smtClean="0"/>
              <a:t>) – to understand and interpret the guiding force which drives human society and events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Within this he was resolved that philosophical history was the correct approach, and that history should be directed towards uncovering the underlying spirit ­– </a:t>
            </a:r>
            <a:r>
              <a:rPr lang="en-GB" altLang="en-US" i="1" dirty="0" err="1" smtClean="0"/>
              <a:t>geist</a:t>
            </a:r>
            <a:r>
              <a:rPr lang="en-GB" altLang="en-US" i="1" dirty="0" smtClean="0"/>
              <a:t> – </a:t>
            </a:r>
            <a:r>
              <a:rPr lang="en-GB" altLang="en-US" dirty="0" smtClean="0"/>
              <a:t>of a given age: that is, he wanted to identify and interpret the </a:t>
            </a:r>
            <a:r>
              <a:rPr lang="en-GB" altLang="en-US" i="1" dirty="0" smtClean="0"/>
              <a:t>zeitgeist </a:t>
            </a:r>
            <a:r>
              <a:rPr lang="en-GB" altLang="en-US" dirty="0" smtClean="0"/>
              <a:t>of particular eras.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As Hegel put it, </a:t>
            </a:r>
            <a:r>
              <a:rPr lang="en-GB" altLang="en-US" dirty="0" smtClean="0">
                <a:solidFill>
                  <a:srgbClr val="00B0F0"/>
                </a:solidFill>
              </a:rPr>
              <a:t>“World history is the record of the spirit’s efforts to attain knowledge of what it is in itself.”</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endParaRPr lang="en-GB" altLang="en-US" dirty="0" smtClean="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FD945AA0-531D-4C32-86E0-07634FECD6CA}" type="slidenum">
              <a:rPr lang="en-GB" altLang="en-US">
                <a:solidFill>
                  <a:srgbClr val="000000"/>
                </a:solidFill>
              </a:rPr>
              <a:pPr/>
              <a:t>9</a:t>
            </a:fld>
            <a:endParaRPr lang="en-GB" altLang="en-US">
              <a:solidFill>
                <a:srgbClr val="000000"/>
              </a:solidFill>
            </a:endParaRPr>
          </a:p>
        </p:txBody>
      </p:sp>
    </p:spTree>
    <p:extLst>
      <p:ext uri="{BB962C8B-B14F-4D97-AF65-F5344CB8AC3E}">
        <p14:creationId xmlns:p14="http://schemas.microsoft.com/office/powerpoint/2010/main" val="957660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GB" dirty="0" smtClean="0"/>
              <a:t>In this,</a:t>
            </a:r>
            <a:r>
              <a:rPr lang="en-GB" baseline="0" dirty="0" smtClean="0"/>
              <a:t> </a:t>
            </a:r>
            <a:r>
              <a:rPr lang="en-GB" dirty="0" smtClean="0"/>
              <a:t>Hegel was quite optimistic in his outlook on history</a:t>
            </a:r>
          </a:p>
          <a:p>
            <a:pPr marL="171450" lvl="2" indent="-171450" eaLnBrk="1" fontAlgn="auto" hangingPunct="1">
              <a:spcBef>
                <a:spcPts val="0"/>
              </a:spcBef>
              <a:spcAft>
                <a:spcPts val="0"/>
              </a:spcAft>
              <a:buFont typeface="Arial" panose="020B0604020202020204" pitchFamily="34" charset="0"/>
              <a:buChar char="•"/>
              <a:defRPr/>
            </a:pPr>
            <a:endParaRPr lang="en-GB" dirty="0" smtClean="0"/>
          </a:p>
          <a:p>
            <a:pPr marL="171450" lvl="2" indent="-171450" eaLnBrk="1" fontAlgn="auto" hangingPunct="1">
              <a:spcBef>
                <a:spcPts val="0"/>
              </a:spcBef>
              <a:spcAft>
                <a:spcPts val="0"/>
              </a:spcAft>
              <a:buFont typeface="Arial" panose="020B0604020202020204" pitchFamily="34" charset="0"/>
              <a:buChar char="•"/>
              <a:defRPr/>
            </a:pPr>
            <a:r>
              <a:rPr lang="en-GB" dirty="0" smtClean="0"/>
              <a:t>His was a </a:t>
            </a:r>
            <a:r>
              <a:rPr lang="en-GB" b="1" dirty="0" smtClean="0">
                <a:solidFill>
                  <a:srgbClr val="FFC000"/>
                </a:solidFill>
              </a:rPr>
              <a:t>teleological </a:t>
            </a:r>
            <a:r>
              <a:rPr lang="en-GB" dirty="0" smtClean="0"/>
              <a:t>conception of history, whereby all thoughts and ideas were destined towards a logical endpoint</a:t>
            </a:r>
          </a:p>
          <a:p>
            <a:pPr marL="171450" lvl="2" indent="-171450" eaLnBrk="1" fontAlgn="auto" hangingPunct="1">
              <a:spcBef>
                <a:spcPts val="0"/>
              </a:spcBef>
              <a:spcAft>
                <a:spcPts val="0"/>
              </a:spcAft>
              <a:buFont typeface="Arial" panose="020B0604020202020204" pitchFamily="34" charset="0"/>
              <a:buChar char="•"/>
              <a:defRPr/>
            </a:pPr>
            <a:endParaRPr lang="en-GB" dirty="0" smtClean="0"/>
          </a:p>
          <a:p>
            <a:pPr marL="171450" lvl="2" indent="-171450" eaLnBrk="1" fontAlgn="auto" hangingPunct="1">
              <a:spcBef>
                <a:spcPts val="0"/>
              </a:spcBef>
              <a:spcAft>
                <a:spcPts val="0"/>
              </a:spcAft>
              <a:buFont typeface="Arial" panose="020B0604020202020204" pitchFamily="34" charset="0"/>
              <a:buChar char="•"/>
              <a:defRPr/>
            </a:pPr>
            <a:r>
              <a:rPr lang="en-GB" dirty="0" smtClean="0"/>
              <a:t>He believed in history as having – or at least that it ought to have – a forward momentum whereby a more perfect society might be realised</a:t>
            </a:r>
          </a:p>
          <a:p>
            <a:pPr marL="171450" lvl="2" indent="-171450" eaLnBrk="1" fontAlgn="auto" hangingPunct="1">
              <a:spcBef>
                <a:spcPts val="0"/>
              </a:spcBef>
              <a:spcAft>
                <a:spcPts val="0"/>
              </a:spcAft>
              <a:buFont typeface="Arial" panose="020B0604020202020204" pitchFamily="34" charset="0"/>
              <a:buChar char="•"/>
              <a:defRPr/>
            </a:pPr>
            <a:endParaRPr lang="en-GB" dirty="0" smtClean="0"/>
          </a:p>
          <a:p>
            <a:pPr marL="171450" lvl="2" indent="-171450" eaLnBrk="1" fontAlgn="auto" hangingPunct="1">
              <a:spcBef>
                <a:spcPts val="0"/>
              </a:spcBef>
              <a:spcAft>
                <a:spcPts val="0"/>
              </a:spcAft>
              <a:buFont typeface="Arial" panose="020B0604020202020204" pitchFamily="34" charset="0"/>
              <a:buChar char="•"/>
              <a:defRPr/>
            </a:pPr>
            <a:r>
              <a:rPr lang="en-GB" dirty="0" smtClean="0"/>
              <a:t>As the quote onscreen suggests, Hegel felt that “The history of the world is none other than the </a:t>
            </a:r>
            <a:r>
              <a:rPr lang="en-GB" dirty="0" smtClean="0">
                <a:solidFill>
                  <a:srgbClr val="FFFF00"/>
                </a:solidFill>
              </a:rPr>
              <a:t>progress</a:t>
            </a:r>
            <a:r>
              <a:rPr lang="en-GB" dirty="0" smtClean="0"/>
              <a:t> of the consciousness of freedom.”</a:t>
            </a:r>
          </a:p>
          <a:p>
            <a:pPr eaLnBrk="1" fontAlgn="auto" hangingPunct="1">
              <a:spcBef>
                <a:spcPts val="0"/>
              </a:spcBef>
              <a:spcAft>
                <a:spcPts val="0"/>
              </a:spcAft>
              <a:buFont typeface="Arial" panose="020B0604020202020204" pitchFamily="34" charset="0"/>
              <a:buNone/>
              <a:defRPr/>
            </a:pPr>
            <a:endParaRPr lang="en-GB" dirty="0" smtClean="0"/>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85DAC60A-F1AF-4FF7-9FFA-5E0288A7040C}" type="slidenum">
              <a:rPr lang="en-GB" altLang="en-US">
                <a:solidFill>
                  <a:srgbClr val="000000"/>
                </a:solidFill>
              </a:rPr>
              <a:pPr/>
              <a:t>10</a:t>
            </a:fld>
            <a:endParaRPr lang="en-GB" altLang="en-US">
              <a:solidFill>
                <a:srgbClr val="000000"/>
              </a:solidFill>
            </a:endParaRPr>
          </a:p>
        </p:txBody>
      </p:sp>
    </p:spTree>
    <p:extLst>
      <p:ext uri="{BB962C8B-B14F-4D97-AF65-F5344CB8AC3E}">
        <p14:creationId xmlns:p14="http://schemas.microsoft.com/office/powerpoint/2010/main" val="36004560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GB" dirty="0" smtClean="0"/>
              <a:t>Perhaps the most critical contribution Hegel made to the philosophy of history was, though, his understanding and theorising of the concept of dialectics</a:t>
            </a:r>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At the risk of gross oversimplification, dialectics is the study of opposing forces and tendencies.</a:t>
            </a:r>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Hegelian dialectics posits that a particular thing necessarily has its opposite in a second opposite thing, and that the differences between these are able to be reconciled in a third thing. </a:t>
            </a:r>
          </a:p>
          <a:p>
            <a:pPr eaLnBrk="1" fontAlgn="auto" hangingPunct="1">
              <a:spcBef>
                <a:spcPts val="0"/>
              </a:spcBef>
              <a:spcAft>
                <a:spcPts val="0"/>
              </a:spcAft>
              <a:buFont typeface="Arial" panose="020B0604020202020204" pitchFamily="34" charset="0"/>
              <a:buNone/>
              <a:defRPr/>
            </a:pPr>
            <a:r>
              <a:rPr lang="en-GB" dirty="0" smtClean="0"/>
              <a:t> </a:t>
            </a:r>
          </a:p>
          <a:p>
            <a:pPr marL="171450" indent="-171450" eaLnBrk="1" fontAlgn="auto" hangingPunct="1">
              <a:spcBef>
                <a:spcPts val="0"/>
              </a:spcBef>
              <a:spcAft>
                <a:spcPts val="0"/>
              </a:spcAft>
              <a:buFont typeface="Arial" panose="020B0604020202020204" pitchFamily="34" charset="0"/>
              <a:buChar char="•"/>
              <a:defRPr/>
            </a:pPr>
            <a:r>
              <a:rPr lang="en-GB" dirty="0" smtClean="0"/>
              <a:t>In terms used in scholarly discourse, this means that a thesis gives rise to its own contradiction in the form of an antithesis, with their tensions eventually resolvable in a synthesis. </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22647908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And</a:t>
            </a:r>
            <a:r>
              <a:rPr lang="en-GB" baseline="0" dirty="0" smtClean="0"/>
              <a:t> it’s here we can again turn to Ryan Gosling in </a:t>
            </a:r>
            <a:r>
              <a:rPr lang="en-GB" i="1" baseline="0" dirty="0" smtClean="0"/>
              <a:t>Half Nelson</a:t>
            </a:r>
            <a:endParaRPr lang="en-US" dirty="0"/>
          </a:p>
        </p:txBody>
      </p:sp>
      <p:sp>
        <p:nvSpPr>
          <p:cNvPr id="4" name="Slide Number Placeholder 3"/>
          <p:cNvSpPr>
            <a:spLocks noGrp="1"/>
          </p:cNvSpPr>
          <p:nvPr>
            <p:ph type="sldNum" sz="quarter" idx="10"/>
          </p:nvPr>
        </p:nvSpPr>
        <p:spPr/>
        <p:txBody>
          <a:bodyPr/>
          <a:lstStyle/>
          <a:p>
            <a:fld id="{4D8EA4C1-05AD-4BB8-9A35-14E47CFC5CA0}" type="slidenum">
              <a:rPr lang="en-US" smtClean="0"/>
              <a:t>12</a:t>
            </a:fld>
            <a:endParaRPr lang="en-US"/>
          </a:p>
        </p:txBody>
      </p:sp>
    </p:spTree>
    <p:extLst>
      <p:ext uri="{BB962C8B-B14F-4D97-AF65-F5344CB8AC3E}">
        <p14:creationId xmlns:p14="http://schemas.microsoft.com/office/powerpoint/2010/main" val="130255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Bef>
                <a:spcPct val="0"/>
              </a:spcBef>
              <a:buFontTx/>
              <a:buChar char="•"/>
            </a:pPr>
            <a:r>
              <a:rPr lang="en-GB" altLang="en-US" dirty="0" smtClean="0"/>
              <a:t>A lasting influence of Hegelian dialectics was its influence on the classic ideas of Karl Marx, the most influential philosopher of history to emerge from the 19th century.</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Marx became a convert to Hegel’s ideas in the 1830s,  beginning his academic career as a student of law before switching to Philosophy at the University of Berlin in 1836</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There, Marx became a member of a group dubbed the Young Hegelians, a group of individuals taken with Hegel’s ideas and its radical political implications.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Having gained a philosophy doctorate in 1841, Marx became increasingly interested in left-wing politics, adopting a bohemian, anti-establishment lifestyle which brought him into conflict with the </a:t>
            </a:r>
            <a:r>
              <a:rPr lang="en-GB" altLang="en-US" dirty="0" smtClean="0">
                <a:solidFill>
                  <a:srgbClr val="FFFFFF"/>
                </a:solidFill>
              </a:rPr>
              <a:t>increasingly conservative climate of the German states during the reign of Kaiser Friedrich Wilhelm IV.</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Marx exiled himself to Paris, become the editor of a radical newspaper.</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27256299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Bef>
                <a:spcPct val="0"/>
              </a:spcBef>
              <a:buFontTx/>
              <a:buChar char="•"/>
            </a:pPr>
            <a:r>
              <a:rPr lang="en-GB" altLang="en-US" dirty="0" smtClean="0"/>
              <a:t>In Paris, Marx entered the defining relationship of his life, becoming close friends with Friedrich Engels, a fellow Prussian and yet another University of Berlin alumnus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Engels as Marx ‘patron’ – wealth; Condition</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Marx and Engels would be </a:t>
            </a:r>
            <a:r>
              <a:rPr lang="en-GB" altLang="en-US" dirty="0" smtClean="0">
                <a:solidFill>
                  <a:srgbClr val="FFFFFF"/>
                </a:solidFill>
              </a:rPr>
              <a:t>involved in establishment of the Communist League, an international association of workers.</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In 1848, Marx and Engels published </a:t>
            </a:r>
            <a:r>
              <a:rPr lang="en-GB" altLang="en-US" i="1" dirty="0" smtClean="0">
                <a:solidFill>
                  <a:srgbClr val="FFFFFF"/>
                </a:solidFill>
              </a:rPr>
              <a:t>The Communist Manifesto </a:t>
            </a:r>
            <a:r>
              <a:rPr lang="en-GB" altLang="en-US" dirty="0" smtClean="0">
                <a:solidFill>
                  <a:srgbClr val="FFFFFF"/>
                </a:solidFill>
              </a:rPr>
              <a:t>in London – shortly before February Revolution in France, and swathe of radical revolutions in Europe which seemed to confirm some of its conclusions.</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4580185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Bef>
                <a:spcPct val="0"/>
              </a:spcBef>
              <a:buFontTx/>
              <a:buChar char="•"/>
            </a:pPr>
            <a:endParaRPr lang="en-GB" altLang="en-US" dirty="0" smtClean="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125955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Bef>
                <a:spcPct val="0"/>
              </a:spcBef>
              <a:buFontTx/>
              <a:buChar char="•"/>
            </a:pPr>
            <a:r>
              <a:rPr lang="en-GB" altLang="en-US" dirty="0" smtClean="0"/>
              <a:t>For our purposes, the significance of The Communist Manifesto is its status as a supreme example of dialectical thinking, interpreting the entirety of human history as being the story of competition between opposing forces – those of social classes.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The opening lines of the manifesto declared: “</a:t>
            </a:r>
            <a:r>
              <a:rPr lang="en-GB" altLang="en-US" b="1" dirty="0" smtClean="0"/>
              <a:t>The history of all hitherto existing society is the history of class struggles</a:t>
            </a:r>
            <a:r>
              <a:rPr lang="en-GB" altLang="en-US" dirty="0" smtClean="0"/>
              <a:t>. Freeman and slave, patrician and plebeian, lord and serf, guild-master and oppressed, stood in </a:t>
            </a:r>
            <a:r>
              <a:rPr lang="en-GB" altLang="en-US" b="1" dirty="0" smtClean="0"/>
              <a:t>constant opposition </a:t>
            </a:r>
            <a:r>
              <a:rPr lang="en-GB" altLang="en-US" dirty="0" smtClean="0"/>
              <a:t>to one another, carried on an uninterrupted – now hidden, now open – fight that </a:t>
            </a:r>
            <a:r>
              <a:rPr lang="en-GB" altLang="en-US" i="1" dirty="0" smtClean="0"/>
              <a:t>each time ended either in a revolutionary reconstitution of society at large or in the common ruin of contending classes.</a:t>
            </a:r>
            <a:r>
              <a:rPr lang="en-GB" altLang="en-US" dirty="0" smtClean="0"/>
              <a:t>”</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For Marx and Engels, then, history can be explained as a dialectical struggle between opposing forces, and in particular the inevitable hostility between the interests of elites and the masses – between the ruling classes and subservient classes.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In their age, this equated to the differences between the industrial bourgeoisie – the wealthy owners of manufacturing businesses – and the proletariat, whose lot it was to work in service of the bourgeoisie.</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The end result of such tension would be “a revolutionary reconstitution of society at large or in the common ruin of contending classes,” which for Marx and Engels meant the inevitability of the defeat of the bourgeoisie by the proletariat and the formation of a Communist society.</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In this sense, Communism was the ultimate synthesis of the history of dialectical oppositions </a:t>
            </a:r>
          </a:p>
          <a:p>
            <a:pPr marL="171450" indent="-171450" eaLnBrk="1" hangingPunct="1">
              <a:spcBef>
                <a:spcPct val="0"/>
              </a:spcBef>
              <a:buFontTx/>
              <a:buChar char="•"/>
            </a:pPr>
            <a:endParaRPr lang="en-GB" altLang="en-US" dirty="0" smtClean="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125955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Bequeathed</a:t>
            </a:r>
            <a:r>
              <a:rPr lang="en-GB" baseline="0" dirty="0" smtClean="0"/>
              <a:t> a number of key concepts like those on screen …</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30256698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3B3B551-AE75-46C6-9BFA-3C6EFE10EF95}"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18928985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Remarkably,</a:t>
            </a:r>
            <a:r>
              <a:rPr lang="en-GB" baseline="0" dirty="0" smtClean="0"/>
              <a:t> within months of the publication of </a:t>
            </a:r>
            <a:r>
              <a:rPr lang="en-GB" i="1" baseline="0" dirty="0" smtClean="0"/>
              <a:t>The Communist Manifesto</a:t>
            </a:r>
            <a:r>
              <a:rPr lang="en-GB" i="0" baseline="0" dirty="0" smtClean="0"/>
              <a:t>, Marx and Engels’ ideas seemed to gain a measure of confirmation by historical events</a:t>
            </a:r>
          </a:p>
          <a:p>
            <a:pPr marL="171450" indent="-171450">
              <a:buFont typeface="Arial" panose="020B0604020202020204" pitchFamily="34" charset="0"/>
              <a:buChar char="•"/>
            </a:pPr>
            <a:endParaRPr lang="en-GB" i="0" baseline="0" dirty="0" smtClean="0"/>
          </a:p>
          <a:p>
            <a:pPr marL="171450" indent="-171450">
              <a:buFont typeface="Arial" panose="020B0604020202020204" pitchFamily="34" charset="0"/>
              <a:buChar char="•"/>
            </a:pPr>
            <a:r>
              <a:rPr lang="en-GB" i="0" baseline="0" dirty="0" smtClean="0"/>
              <a:t>Revolutions in Europe</a:t>
            </a:r>
          </a:p>
          <a:p>
            <a:pPr marL="171450" indent="-171450">
              <a:buFont typeface="Arial" panose="020B0604020202020204" pitchFamily="34" charset="0"/>
              <a:buChar char="•"/>
            </a:pPr>
            <a:endParaRPr lang="en-GB" i="0" baseline="0" dirty="0" smtClean="0"/>
          </a:p>
          <a:p>
            <a:pPr marL="171450" indent="-171450">
              <a:buFont typeface="Arial" panose="020B0604020202020204" pitchFamily="34" charset="0"/>
              <a:buChar char="•"/>
            </a:pPr>
            <a:r>
              <a:rPr lang="en-GB" i="0" baseline="0" dirty="0" smtClean="0"/>
              <a:t>BUT FAILURE LED TO … </a:t>
            </a:r>
          </a:p>
          <a:p>
            <a:pPr marL="171450" indent="-171450">
              <a:buFont typeface="Arial" panose="020B0604020202020204" pitchFamily="34" charset="0"/>
              <a:buChar char="•"/>
            </a:pPr>
            <a:endParaRPr lang="en-GB" i="0" baseline="0" dirty="0" smtClean="0"/>
          </a:p>
          <a:p>
            <a:pPr marL="171450" indent="-171450">
              <a:buFont typeface="Arial" panose="020B0604020202020204" pitchFamily="34" charset="0"/>
              <a:buChar char="•"/>
            </a:pPr>
            <a:r>
              <a:rPr lang="en-GB" i="0" baseline="0" dirty="0" smtClean="0"/>
              <a:t>A number of key contributions – including studies of history as well as grander theoretical texts </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23577547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Ideas</a:t>
            </a:r>
            <a:r>
              <a:rPr lang="en-GB" baseline="0" dirty="0" smtClean="0"/>
              <a:t> of history influenced ….</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2079160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379674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285954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10720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844090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081442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08397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281522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742718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860845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4217685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8047845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744435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77099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1223789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87360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4775705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0759445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0271516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6959712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7136512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2824844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68422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solidFill>
                <a:prstClr val="white">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solidFill>
                  <a:prstClr val="white">
                    <a:tint val="75000"/>
                  </a:prstClr>
                </a:solidFill>
                <a:cs typeface="Arial" panose="020B0604020202020204" pitchFamily="34" charset="0"/>
              </a:rPr>
              <a:pPr fontAlgn="base">
                <a:spcBef>
                  <a:spcPct val="0"/>
                </a:spcBef>
                <a:spcAft>
                  <a:spcPct val="0"/>
                </a:spcAft>
              </a:pPr>
              <a:t>‹#›</a:t>
            </a:fld>
            <a:endParaRPr lang="en-GB" altLang="en-US" smtClean="0">
              <a:solidFill>
                <a:prstClr val="white">
                  <a:tint val="75000"/>
                </a:prstClr>
              </a:solidFill>
              <a:cs typeface="Arial" panose="020B0604020202020204" pitchFamily="34" charset="0"/>
            </a:endParaRPr>
          </a:p>
        </p:txBody>
      </p:sp>
    </p:spTree>
    <p:extLst>
      <p:ext uri="{BB962C8B-B14F-4D97-AF65-F5344CB8AC3E}">
        <p14:creationId xmlns:p14="http://schemas.microsoft.com/office/powerpoint/2010/main" val="413419702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solidFill>
                <a:prstClr val="white">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solidFill>
                  <a:prstClr val="white">
                    <a:tint val="75000"/>
                  </a:prstClr>
                </a:solidFill>
                <a:cs typeface="Arial" panose="020B0604020202020204" pitchFamily="34" charset="0"/>
              </a:rPr>
              <a:pPr fontAlgn="base">
                <a:spcBef>
                  <a:spcPct val="0"/>
                </a:spcBef>
                <a:spcAft>
                  <a:spcPct val="0"/>
                </a:spcAft>
              </a:pPr>
              <a:t>‹#›</a:t>
            </a:fld>
            <a:endParaRPr lang="en-GB" altLang="en-US" smtClean="0">
              <a:solidFill>
                <a:prstClr val="white">
                  <a:tint val="75000"/>
                </a:prstClr>
              </a:solidFill>
              <a:cs typeface="Arial" panose="020B0604020202020204" pitchFamily="34" charset="0"/>
            </a:endParaRPr>
          </a:p>
        </p:txBody>
      </p:sp>
    </p:spTree>
    <p:extLst>
      <p:ext uri="{BB962C8B-B14F-4D97-AF65-F5344CB8AC3E}">
        <p14:creationId xmlns:p14="http://schemas.microsoft.com/office/powerpoint/2010/main" val="195285402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441" y="0"/>
            <a:ext cx="11234530" cy="1981557"/>
          </a:xfrm>
        </p:spPr>
        <p:txBody>
          <a:bodyPr wrap="square">
            <a:normAutofit fontScale="90000"/>
          </a:bodyPr>
          <a:lstStyle/>
          <a:p>
            <a:r>
              <a:rPr lang="en-GB" sz="3600" b="1" dirty="0" smtClean="0">
                <a:solidFill>
                  <a:prstClr val="white"/>
                </a:solidFill>
              </a:rPr>
              <a:t/>
            </a:r>
            <a:br>
              <a:rPr lang="en-GB" sz="3600" b="1" dirty="0" smtClean="0">
                <a:solidFill>
                  <a:prstClr val="white"/>
                </a:solidFill>
              </a:rPr>
            </a:br>
            <a:r>
              <a:rPr lang="en-GB" sz="3600" b="1" dirty="0" smtClean="0">
                <a:solidFill>
                  <a:prstClr val="white"/>
                </a:solidFill>
              </a:rPr>
              <a:t>AHSK5004  </a:t>
            </a:r>
            <a:r>
              <a:rPr lang="en-GB" sz="3600" b="1" dirty="0">
                <a:solidFill>
                  <a:prstClr val="white"/>
                </a:solidFill>
              </a:rPr>
              <a:t>Critical Perspectives (History and Medieval Studies)</a:t>
            </a:r>
            <a:br>
              <a:rPr lang="en-GB" sz="3600" b="1" dirty="0">
                <a:solidFill>
                  <a:prstClr val="white"/>
                </a:solidFill>
              </a:rPr>
            </a:br>
            <a:r>
              <a:rPr lang="en-GB" sz="3600" b="1" dirty="0" smtClean="0">
                <a:solidFill>
                  <a:srgbClr val="FFFF00"/>
                </a:solidFill>
              </a:rPr>
              <a:t>MARXISM and EMPIRICISM continued </a:t>
            </a:r>
            <a:r>
              <a:rPr lang="en-GB" sz="3600" dirty="0" smtClean="0">
                <a:solidFill>
                  <a:prstClr val="white"/>
                </a:solidFill>
              </a:rPr>
              <a:t>(Week 3 </a:t>
            </a:r>
            <a:r>
              <a:rPr lang="en-GB" sz="3600" dirty="0">
                <a:solidFill>
                  <a:prstClr val="white"/>
                </a:solidFill>
              </a:rPr>
              <a:t>lecture)</a:t>
            </a:r>
            <a:r>
              <a:rPr lang="en-GB" sz="4000" dirty="0">
                <a:solidFill>
                  <a:prstClr val="white"/>
                </a:solidFill>
              </a:rPr>
              <a:t/>
            </a:r>
            <a:br>
              <a:rPr lang="en-GB" sz="4000" dirty="0">
                <a:solidFill>
                  <a:prstClr val="white"/>
                </a:solidFill>
              </a:rPr>
            </a:br>
            <a:endParaRPr lang="en-GB" dirty="0"/>
          </a:p>
        </p:txBody>
      </p:sp>
      <p:sp>
        <p:nvSpPr>
          <p:cNvPr id="3" name="Content Placeholder 2"/>
          <p:cNvSpPr>
            <a:spLocks noGrp="1"/>
          </p:cNvSpPr>
          <p:nvPr>
            <p:ph idx="1"/>
          </p:nvPr>
        </p:nvSpPr>
        <p:spPr>
          <a:xfrm>
            <a:off x="0" y="1296754"/>
            <a:ext cx="12191999" cy="5561246"/>
          </a:xfrm>
        </p:spPr>
        <p:txBody>
          <a:bodyPr lIns="720000" tIns="360000" rIns="720000" bIns="360000" numCol="2" spcCol="360000">
            <a:normAutofit fontScale="92500" lnSpcReduction="10000"/>
          </a:bodyPr>
          <a:lstStyle/>
          <a:p>
            <a:pPr marL="0" indent="0">
              <a:lnSpc>
                <a:spcPct val="120000"/>
              </a:lnSpc>
              <a:spcBef>
                <a:spcPts val="0"/>
              </a:spcBef>
              <a:buNone/>
            </a:pPr>
            <a:r>
              <a:rPr lang="en-GB" sz="2000" b="1" dirty="0" smtClean="0">
                <a:solidFill>
                  <a:prstClr val="white"/>
                </a:solidFill>
              </a:rPr>
              <a:t>1. Towards </a:t>
            </a:r>
            <a:r>
              <a:rPr lang="en-GB" sz="2000" b="1" dirty="0">
                <a:solidFill>
                  <a:prstClr val="white"/>
                </a:solidFill>
              </a:rPr>
              <a:t>a ‘Modern’ </a:t>
            </a:r>
            <a:r>
              <a:rPr lang="en-GB" sz="2000" b="1" dirty="0" smtClean="0">
                <a:solidFill>
                  <a:prstClr val="white"/>
                </a:solidFill>
              </a:rPr>
              <a:t>History-Writing</a:t>
            </a:r>
          </a:p>
          <a:p>
            <a:pPr>
              <a:lnSpc>
                <a:spcPct val="120000"/>
              </a:lnSpc>
              <a:spcBef>
                <a:spcPts val="0"/>
              </a:spcBef>
              <a:buFontTx/>
              <a:buChar char="-"/>
            </a:pPr>
            <a:r>
              <a:rPr lang="en-GB" sz="2000" dirty="0" smtClean="0">
                <a:solidFill>
                  <a:prstClr val="white"/>
                </a:solidFill>
              </a:rPr>
              <a:t>‘A Worker Reads History’</a:t>
            </a:r>
          </a:p>
          <a:p>
            <a:pPr>
              <a:lnSpc>
                <a:spcPct val="120000"/>
              </a:lnSpc>
              <a:spcBef>
                <a:spcPts val="0"/>
              </a:spcBef>
              <a:buFontTx/>
              <a:buChar char="-"/>
            </a:pPr>
            <a:r>
              <a:rPr lang="en-GB" sz="2000" dirty="0" smtClean="0">
                <a:solidFill>
                  <a:prstClr val="white"/>
                </a:solidFill>
              </a:rPr>
              <a:t>Week 2 summary</a:t>
            </a:r>
          </a:p>
          <a:p>
            <a:pPr>
              <a:lnSpc>
                <a:spcPct val="120000"/>
              </a:lnSpc>
              <a:spcBef>
                <a:spcPts val="0"/>
              </a:spcBef>
              <a:buFontTx/>
              <a:buChar char="-"/>
            </a:pPr>
            <a:endParaRPr lang="en-GB" sz="2100" b="1" dirty="0" smtClean="0">
              <a:solidFill>
                <a:prstClr val="white"/>
              </a:solidFill>
            </a:endParaRPr>
          </a:p>
          <a:p>
            <a:pPr marL="0" indent="0">
              <a:lnSpc>
                <a:spcPct val="120000"/>
              </a:lnSpc>
              <a:spcBef>
                <a:spcPts val="0"/>
              </a:spcBef>
              <a:buNone/>
            </a:pPr>
            <a:r>
              <a:rPr lang="en-GB" sz="2100" b="1" dirty="0" smtClean="0">
                <a:solidFill>
                  <a:prstClr val="white"/>
                </a:solidFill>
              </a:rPr>
              <a:t>2. Philosophies </a:t>
            </a:r>
            <a:r>
              <a:rPr lang="en-GB" sz="2100" b="1" dirty="0">
                <a:solidFill>
                  <a:prstClr val="white"/>
                </a:solidFill>
              </a:rPr>
              <a:t>of History </a:t>
            </a:r>
            <a:endParaRPr lang="en-GB" sz="2100" b="1" dirty="0" smtClean="0">
              <a:solidFill>
                <a:prstClr val="white"/>
              </a:solidFill>
            </a:endParaRPr>
          </a:p>
          <a:p>
            <a:pPr>
              <a:lnSpc>
                <a:spcPct val="120000"/>
              </a:lnSpc>
              <a:spcBef>
                <a:spcPts val="0"/>
              </a:spcBef>
              <a:buFontTx/>
              <a:buChar char="-"/>
            </a:pPr>
            <a:r>
              <a:rPr lang="en-GB" sz="2100" dirty="0" smtClean="0">
                <a:solidFill>
                  <a:prstClr val="white"/>
                </a:solidFill>
              </a:rPr>
              <a:t>Hegel</a:t>
            </a:r>
          </a:p>
          <a:p>
            <a:pPr marL="285750" indent="-285750">
              <a:lnSpc>
                <a:spcPct val="120000"/>
              </a:lnSpc>
              <a:spcBef>
                <a:spcPts val="0"/>
              </a:spcBef>
              <a:buFontTx/>
              <a:buChar char="-"/>
            </a:pPr>
            <a:r>
              <a:rPr lang="en-GB" sz="2100" dirty="0" smtClean="0">
                <a:solidFill>
                  <a:prstClr val="white"/>
                </a:solidFill>
              </a:rPr>
              <a:t>Dialectics</a:t>
            </a:r>
            <a:endParaRPr lang="en-GB" sz="2100" dirty="0">
              <a:solidFill>
                <a:prstClr val="white"/>
              </a:solidFill>
            </a:endParaRPr>
          </a:p>
          <a:p>
            <a:pPr>
              <a:lnSpc>
                <a:spcPct val="120000"/>
              </a:lnSpc>
              <a:spcBef>
                <a:spcPts val="0"/>
              </a:spcBef>
            </a:pPr>
            <a:endParaRPr lang="en-GB" sz="2100" dirty="0">
              <a:solidFill>
                <a:prstClr val="white"/>
              </a:solidFill>
            </a:endParaRPr>
          </a:p>
          <a:p>
            <a:pPr marL="0" indent="0">
              <a:lnSpc>
                <a:spcPct val="120000"/>
              </a:lnSpc>
              <a:spcBef>
                <a:spcPts val="0"/>
              </a:spcBef>
              <a:buNone/>
            </a:pPr>
            <a:r>
              <a:rPr lang="en-GB" sz="2100" b="1" dirty="0">
                <a:solidFill>
                  <a:prstClr val="white"/>
                </a:solidFill>
              </a:rPr>
              <a:t>3. Karl Marx</a:t>
            </a:r>
            <a:endParaRPr lang="en-GB" sz="2100" dirty="0">
              <a:solidFill>
                <a:prstClr val="white"/>
              </a:solidFill>
            </a:endParaRPr>
          </a:p>
          <a:p>
            <a:pPr marL="342900" indent="-342900">
              <a:lnSpc>
                <a:spcPct val="120000"/>
              </a:lnSpc>
              <a:spcBef>
                <a:spcPts val="0"/>
              </a:spcBef>
              <a:buFontTx/>
              <a:buChar char="-"/>
            </a:pPr>
            <a:r>
              <a:rPr lang="en-GB" sz="2100" dirty="0">
                <a:solidFill>
                  <a:prstClr val="white"/>
                </a:solidFill>
              </a:rPr>
              <a:t>Young Hegelians</a:t>
            </a:r>
          </a:p>
          <a:p>
            <a:pPr marL="342900" indent="-342900">
              <a:lnSpc>
                <a:spcPct val="120000"/>
              </a:lnSpc>
              <a:spcBef>
                <a:spcPts val="0"/>
              </a:spcBef>
              <a:buFontTx/>
              <a:buChar char="-"/>
            </a:pPr>
            <a:r>
              <a:rPr lang="en-GB" sz="2100" dirty="0">
                <a:solidFill>
                  <a:prstClr val="white"/>
                </a:solidFill>
              </a:rPr>
              <a:t>Friedrich Engels</a:t>
            </a:r>
          </a:p>
          <a:p>
            <a:pPr marL="342900" indent="-342900">
              <a:lnSpc>
                <a:spcPct val="120000"/>
              </a:lnSpc>
              <a:spcBef>
                <a:spcPts val="0"/>
              </a:spcBef>
              <a:buFontTx/>
              <a:buChar char="-"/>
            </a:pPr>
            <a:r>
              <a:rPr lang="en-GB" sz="2100" dirty="0" smtClean="0">
                <a:solidFill>
                  <a:prstClr val="white"/>
                </a:solidFill>
              </a:rPr>
              <a:t>Communist Manifesto </a:t>
            </a:r>
          </a:p>
          <a:p>
            <a:pPr marL="0" indent="0">
              <a:lnSpc>
                <a:spcPct val="120000"/>
              </a:lnSpc>
              <a:spcBef>
                <a:spcPts val="0"/>
              </a:spcBef>
              <a:buNone/>
            </a:pPr>
            <a:endParaRPr lang="en-GB" sz="2100" dirty="0" smtClean="0">
              <a:solidFill>
                <a:prstClr val="white"/>
              </a:solidFill>
            </a:endParaRPr>
          </a:p>
          <a:p>
            <a:pPr marL="0" indent="0">
              <a:lnSpc>
                <a:spcPct val="120000"/>
              </a:lnSpc>
              <a:spcBef>
                <a:spcPts val="0"/>
              </a:spcBef>
              <a:buNone/>
            </a:pPr>
            <a:r>
              <a:rPr lang="en-GB" sz="2100" b="1" dirty="0" smtClean="0">
                <a:solidFill>
                  <a:prstClr val="white"/>
                </a:solidFill>
              </a:rPr>
              <a:t>4. Marxism readings discussion</a:t>
            </a:r>
          </a:p>
          <a:p>
            <a:pPr marL="0" indent="0">
              <a:lnSpc>
                <a:spcPct val="120000"/>
              </a:lnSpc>
              <a:spcBef>
                <a:spcPts val="0"/>
              </a:spcBef>
              <a:buNone/>
            </a:pPr>
            <a:endParaRPr lang="en-GB" sz="2100" b="1" dirty="0" smtClean="0">
              <a:solidFill>
                <a:prstClr val="white"/>
              </a:solidFill>
            </a:endParaRPr>
          </a:p>
          <a:p>
            <a:pPr marL="0" indent="0">
              <a:lnSpc>
                <a:spcPct val="120000"/>
              </a:lnSpc>
              <a:spcBef>
                <a:spcPts val="0"/>
              </a:spcBef>
              <a:buNone/>
            </a:pPr>
            <a:r>
              <a:rPr lang="en-GB" sz="2100" b="1" dirty="0" smtClean="0">
                <a:solidFill>
                  <a:prstClr val="white"/>
                </a:solidFill>
              </a:rPr>
              <a:t>5. Marx after the Manifesto</a:t>
            </a:r>
          </a:p>
          <a:p>
            <a:pPr>
              <a:lnSpc>
                <a:spcPct val="120000"/>
              </a:lnSpc>
              <a:spcBef>
                <a:spcPts val="0"/>
              </a:spcBef>
              <a:buFontTx/>
              <a:buChar char="-"/>
            </a:pPr>
            <a:r>
              <a:rPr lang="en-GB" sz="2100" dirty="0" smtClean="0">
                <a:solidFill>
                  <a:prstClr val="white"/>
                </a:solidFill>
              </a:rPr>
              <a:t>Marxist-Leninist historiography</a:t>
            </a:r>
          </a:p>
          <a:p>
            <a:pPr marL="0" indent="0">
              <a:lnSpc>
                <a:spcPct val="120000"/>
              </a:lnSpc>
              <a:spcBef>
                <a:spcPts val="0"/>
              </a:spcBef>
              <a:buNone/>
            </a:pPr>
            <a:endParaRPr lang="en-GB" sz="2100" dirty="0" smtClean="0">
              <a:solidFill>
                <a:prstClr val="white"/>
              </a:solidFill>
            </a:endParaRPr>
          </a:p>
          <a:p>
            <a:pPr marL="0" indent="0">
              <a:lnSpc>
                <a:spcPct val="120000"/>
              </a:lnSpc>
              <a:spcBef>
                <a:spcPts val="0"/>
              </a:spcBef>
              <a:buNone/>
            </a:pPr>
            <a:endParaRPr lang="en-GB" sz="2100" b="1" dirty="0" smtClean="0">
              <a:solidFill>
                <a:prstClr val="white"/>
              </a:solidFill>
            </a:endParaRPr>
          </a:p>
          <a:p>
            <a:pPr marL="0" indent="0" algn="r">
              <a:lnSpc>
                <a:spcPct val="120000"/>
              </a:lnSpc>
              <a:spcBef>
                <a:spcPts val="0"/>
              </a:spcBef>
              <a:buNone/>
            </a:pPr>
            <a:r>
              <a:rPr lang="en-GB" sz="2100" b="1" u="sng" dirty="0" smtClean="0">
                <a:solidFill>
                  <a:srgbClr val="FFFF00"/>
                </a:solidFill>
              </a:rPr>
              <a:t>AIMS</a:t>
            </a:r>
            <a:endParaRPr lang="en-GB" sz="2100" b="1" u="sng" dirty="0">
              <a:solidFill>
                <a:srgbClr val="FFFF00"/>
              </a:solidFill>
            </a:endParaRPr>
          </a:p>
          <a:p>
            <a:pPr marL="285750" indent="-285750" algn="r">
              <a:lnSpc>
                <a:spcPct val="120000"/>
              </a:lnSpc>
              <a:spcBef>
                <a:spcPts val="0"/>
              </a:spcBef>
            </a:pPr>
            <a:r>
              <a:rPr lang="en-GB" sz="2100" b="1" dirty="0" smtClean="0">
                <a:solidFill>
                  <a:srgbClr val="FFFF00"/>
                </a:solidFill>
              </a:rPr>
              <a:t>Explain intellectual, philosophic and historical roots of Karl Marx’s thought</a:t>
            </a:r>
          </a:p>
          <a:p>
            <a:pPr marL="285750" indent="-285750" algn="r">
              <a:lnSpc>
                <a:spcPct val="120000"/>
              </a:lnSpc>
              <a:spcBef>
                <a:spcPts val="0"/>
              </a:spcBef>
            </a:pPr>
            <a:r>
              <a:rPr lang="en-GB" sz="2100" b="1" dirty="0" smtClean="0">
                <a:solidFill>
                  <a:srgbClr val="FFFF00"/>
                </a:solidFill>
              </a:rPr>
              <a:t>Outline key principles of Marxist philosophy of history</a:t>
            </a:r>
          </a:p>
          <a:p>
            <a:pPr marL="285750" indent="-285750" algn="r">
              <a:lnSpc>
                <a:spcPct val="120000"/>
              </a:lnSpc>
              <a:spcBef>
                <a:spcPts val="0"/>
              </a:spcBef>
            </a:pPr>
            <a:r>
              <a:rPr lang="en-GB" sz="2100" b="1" dirty="0" smtClean="0">
                <a:solidFill>
                  <a:srgbClr val="FFFF00"/>
                </a:solidFill>
              </a:rPr>
              <a:t>Analyse </a:t>
            </a:r>
            <a:r>
              <a:rPr lang="en-GB" sz="2100" b="1" i="1" dirty="0" smtClean="0">
                <a:solidFill>
                  <a:srgbClr val="FFFF00"/>
                </a:solidFill>
              </a:rPr>
              <a:t>Communist Manifesto </a:t>
            </a:r>
            <a:r>
              <a:rPr lang="en-GB" sz="2100" b="1" dirty="0" smtClean="0">
                <a:solidFill>
                  <a:srgbClr val="FFFF00"/>
                </a:solidFill>
              </a:rPr>
              <a:t>and its applicability as a general theory of history</a:t>
            </a:r>
          </a:p>
          <a:p>
            <a:pPr marL="285750" indent="-285750" algn="r">
              <a:lnSpc>
                <a:spcPct val="120000"/>
              </a:lnSpc>
              <a:spcBef>
                <a:spcPts val="0"/>
              </a:spcBef>
            </a:pPr>
            <a:r>
              <a:rPr lang="en-GB" sz="2100" b="1" dirty="0" smtClean="0">
                <a:solidFill>
                  <a:srgbClr val="FFFF00"/>
                </a:solidFill>
              </a:rPr>
              <a:t>Contemplate Marxist </a:t>
            </a:r>
          </a:p>
          <a:p>
            <a:pPr marL="285750" indent="-285750" algn="r">
              <a:lnSpc>
                <a:spcPct val="120000"/>
              </a:lnSpc>
              <a:spcBef>
                <a:spcPts val="0"/>
              </a:spcBef>
            </a:pPr>
            <a:r>
              <a:rPr lang="en-GB" sz="2100" b="1" dirty="0" smtClean="0">
                <a:solidFill>
                  <a:srgbClr val="FFFF00"/>
                </a:solidFill>
              </a:rPr>
              <a:t>Highlight influence of Marx’s thought on 20th-century historiography</a:t>
            </a:r>
          </a:p>
        </p:txBody>
      </p:sp>
    </p:spTree>
    <p:extLst>
      <p:ext uri="{BB962C8B-B14F-4D97-AF65-F5344CB8AC3E}">
        <p14:creationId xmlns:p14="http://schemas.microsoft.com/office/powerpoint/2010/main" val="10726327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447"/>
            <a:ext cx="8296835" cy="6871447"/>
          </a:xfrm>
        </p:spPr>
        <p:txBody>
          <a:bodyPr lIns="914400" tIns="914400" rIns="914400" bIns="914400">
            <a:normAutofit fontScale="70000" lnSpcReduction="20000"/>
          </a:bodyPr>
          <a:lstStyle/>
          <a:p>
            <a:pPr marL="0" lvl="0" indent="0" algn="just">
              <a:buNone/>
            </a:pPr>
            <a:r>
              <a:rPr lang="en-GB" sz="3600" dirty="0" err="1"/>
              <a:t>Bertolt</a:t>
            </a:r>
            <a:r>
              <a:rPr lang="en-GB" sz="3600" dirty="0"/>
              <a:t> Brecht, ‘A Worker Reads History’ (1936)</a:t>
            </a:r>
            <a:endParaRPr lang="en-US" sz="3600" dirty="0"/>
          </a:p>
          <a:p>
            <a:pPr algn="just"/>
            <a:endParaRPr lang="en-GB" sz="3600" dirty="0" smtClean="0">
              <a:solidFill>
                <a:srgbClr val="FFFF00"/>
              </a:solidFill>
            </a:endParaRPr>
          </a:p>
          <a:p>
            <a:pPr lvl="0" algn="just"/>
            <a:r>
              <a:rPr lang="en-GB" sz="3600" b="1" dirty="0">
                <a:solidFill>
                  <a:srgbClr val="FFFF00"/>
                </a:solidFill>
              </a:rPr>
              <a:t>What points is Brecht trying to make, and what insights might they shed on this week’s topic (Marxism)?</a:t>
            </a:r>
            <a:endParaRPr lang="en-US" sz="3600" dirty="0">
              <a:solidFill>
                <a:srgbClr val="FFFF00"/>
              </a:solidFill>
            </a:endParaRPr>
          </a:p>
          <a:p>
            <a:pPr marL="0" indent="0" algn="just">
              <a:buNone/>
            </a:pPr>
            <a:r>
              <a:rPr lang="en-GB" sz="3600" b="1" dirty="0">
                <a:solidFill>
                  <a:srgbClr val="FFFF00"/>
                </a:solidFill>
              </a:rPr>
              <a:t> </a:t>
            </a:r>
            <a:endParaRPr lang="en-US" sz="3600" dirty="0">
              <a:solidFill>
                <a:srgbClr val="FFFF00"/>
              </a:solidFill>
            </a:endParaRPr>
          </a:p>
          <a:p>
            <a:pPr lvl="0" algn="just"/>
            <a:r>
              <a:rPr lang="en-GB" sz="3600" b="1" dirty="0">
                <a:solidFill>
                  <a:srgbClr val="FFFF00"/>
                </a:solidFill>
              </a:rPr>
              <a:t>Does Brecht’s poem resonate with your knowledge and understanding of history?  Does it shed light on how history is taught in school or how it represented in the media, for instance?</a:t>
            </a:r>
            <a:endParaRPr lang="en-US" sz="3600" dirty="0">
              <a:solidFill>
                <a:srgbClr val="FFFF00"/>
              </a:solidFill>
            </a:endParaRPr>
          </a:p>
          <a:p>
            <a:pPr algn="just"/>
            <a:endParaRPr lang="en-US" sz="3600" dirty="0">
              <a:solidFill>
                <a:srgbClr val="FFFF00"/>
              </a:solidFill>
            </a:endParaRPr>
          </a:p>
          <a:p>
            <a:pPr lvl="0" algn="just"/>
            <a:r>
              <a:rPr lang="en-GB" sz="3600" b="1" dirty="0">
                <a:solidFill>
                  <a:srgbClr val="FFFF00"/>
                </a:solidFill>
              </a:rPr>
              <a:t>Can you think of any historical situations or scenarios that would be appropriate to add those listed in Brecht’s poem, and why?</a:t>
            </a:r>
            <a:endParaRPr lang="en-US" sz="3600" dirty="0">
              <a:solidFill>
                <a:srgbClr val="FFFF00"/>
              </a:solidFill>
            </a:endParaRPr>
          </a:p>
          <a:p>
            <a:pPr algn="just"/>
            <a:endParaRPr lang="en-GB" sz="3600" dirty="0">
              <a:solidFill>
                <a:srgbClr val="FFFF00"/>
              </a:solidFill>
            </a:endParaRPr>
          </a:p>
          <a:p>
            <a:pPr algn="just"/>
            <a:endParaRPr lang="en-GB" sz="3600" dirty="0" smtClean="0">
              <a:solidFill>
                <a:srgbClr val="FFFF00"/>
              </a:solidFill>
            </a:endParaRPr>
          </a:p>
          <a:p>
            <a:pPr lvl="1"/>
            <a:endParaRPr lang="en-GB" sz="3000" i="1" dirty="0" smtClean="0"/>
          </a:p>
          <a:p>
            <a:pPr marL="914400" lvl="2" indent="0">
              <a:buNone/>
            </a:pPr>
            <a:endParaRPr lang="en-GB" sz="3200" dirty="0">
              <a:solidFill>
                <a:srgbClr val="FFFF00"/>
              </a:solidFill>
            </a:endParaRPr>
          </a:p>
        </p:txBody>
      </p:sp>
      <p:pic>
        <p:nvPicPr>
          <p:cNvPr id="2" name="Picture 1"/>
          <p:cNvPicPr>
            <a:picLocks noChangeAspect="1"/>
          </p:cNvPicPr>
          <p:nvPr/>
        </p:nvPicPr>
        <p:blipFill>
          <a:blip r:embed="rId3"/>
          <a:stretch>
            <a:fillRect/>
          </a:stretch>
        </p:blipFill>
        <p:spPr>
          <a:xfrm>
            <a:off x="8462682" y="943722"/>
            <a:ext cx="3729318" cy="3224306"/>
          </a:xfrm>
          <a:prstGeom prst="rect">
            <a:avLst/>
          </a:prstGeom>
        </p:spPr>
      </p:pic>
    </p:spTree>
    <p:extLst>
      <p:ext uri="{BB962C8B-B14F-4D97-AF65-F5344CB8AC3E}">
        <p14:creationId xmlns:p14="http://schemas.microsoft.com/office/powerpoint/2010/main" val="32506062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447"/>
            <a:ext cx="8825948" cy="6871447"/>
          </a:xfrm>
        </p:spPr>
        <p:txBody>
          <a:bodyPr lIns="720000" tIns="720000" rIns="720000" bIns="720000" numCol="2" spcCol="432000">
            <a:normAutofit fontScale="25000" lnSpcReduction="20000"/>
          </a:bodyPr>
          <a:lstStyle/>
          <a:p>
            <a:pPr marL="0" indent="-457200" algn="just">
              <a:lnSpc>
                <a:spcPct val="120000"/>
              </a:lnSpc>
              <a:spcBef>
                <a:spcPts val="0"/>
              </a:spcBef>
              <a:buNone/>
            </a:pPr>
            <a:r>
              <a:rPr lang="en-US" sz="6400" dirty="0" smtClean="0">
                <a:solidFill>
                  <a:srgbClr val="FFFF00"/>
                </a:solidFill>
              </a:rPr>
              <a:t>Who </a:t>
            </a:r>
            <a:r>
              <a:rPr lang="en-US" sz="6400" dirty="0">
                <a:solidFill>
                  <a:srgbClr val="FFFF00"/>
                </a:solidFill>
              </a:rPr>
              <a:t>built the seven gates of Thebes?</a:t>
            </a:r>
          </a:p>
          <a:p>
            <a:pPr marL="0" indent="-457200" algn="just">
              <a:lnSpc>
                <a:spcPct val="120000"/>
              </a:lnSpc>
              <a:spcBef>
                <a:spcPts val="0"/>
              </a:spcBef>
              <a:buNone/>
            </a:pPr>
            <a:r>
              <a:rPr lang="en-US" sz="6400" dirty="0">
                <a:solidFill>
                  <a:srgbClr val="FFFF00"/>
                </a:solidFill>
              </a:rPr>
              <a:t>The books are filled with names of kings.</a:t>
            </a:r>
          </a:p>
          <a:p>
            <a:pPr marL="0" indent="-457200" algn="just">
              <a:lnSpc>
                <a:spcPct val="120000"/>
              </a:lnSpc>
              <a:spcBef>
                <a:spcPts val="0"/>
              </a:spcBef>
              <a:buNone/>
            </a:pPr>
            <a:r>
              <a:rPr lang="en-US" sz="6400" dirty="0">
                <a:solidFill>
                  <a:srgbClr val="FFFF00"/>
                </a:solidFill>
              </a:rPr>
              <a:t>Was it the kings who hauled the craggy blocks of stone?</a:t>
            </a:r>
          </a:p>
          <a:p>
            <a:pPr marL="0" indent="-457200" algn="just">
              <a:lnSpc>
                <a:spcPct val="120000"/>
              </a:lnSpc>
              <a:spcBef>
                <a:spcPts val="0"/>
              </a:spcBef>
              <a:buNone/>
            </a:pPr>
            <a:r>
              <a:rPr lang="en-US" sz="6400" dirty="0">
                <a:solidFill>
                  <a:srgbClr val="FFFF00"/>
                </a:solidFill>
              </a:rPr>
              <a:t>And Babylon, so many times destroyed.</a:t>
            </a:r>
          </a:p>
          <a:p>
            <a:pPr marL="0" indent="-457200" algn="just">
              <a:lnSpc>
                <a:spcPct val="120000"/>
              </a:lnSpc>
              <a:spcBef>
                <a:spcPts val="0"/>
              </a:spcBef>
              <a:buNone/>
            </a:pPr>
            <a:r>
              <a:rPr lang="en-US" sz="6400" dirty="0">
                <a:solidFill>
                  <a:srgbClr val="FFFF00"/>
                </a:solidFill>
              </a:rPr>
              <a:t>Who built the city up each time? In which of Lima's houses,</a:t>
            </a:r>
          </a:p>
          <a:p>
            <a:pPr marL="0" indent="-457200" algn="just">
              <a:lnSpc>
                <a:spcPct val="120000"/>
              </a:lnSpc>
              <a:spcBef>
                <a:spcPts val="0"/>
              </a:spcBef>
              <a:buNone/>
            </a:pPr>
            <a:r>
              <a:rPr lang="en-US" sz="6400" dirty="0">
                <a:solidFill>
                  <a:srgbClr val="FFFF00"/>
                </a:solidFill>
              </a:rPr>
              <a:t>That city glittering with gold, lived those who built it?</a:t>
            </a:r>
          </a:p>
          <a:p>
            <a:pPr marL="0" indent="-457200" algn="just">
              <a:lnSpc>
                <a:spcPct val="120000"/>
              </a:lnSpc>
              <a:spcBef>
                <a:spcPts val="0"/>
              </a:spcBef>
              <a:buNone/>
            </a:pPr>
            <a:r>
              <a:rPr lang="en-US" sz="6400" dirty="0">
                <a:solidFill>
                  <a:srgbClr val="FFFF00"/>
                </a:solidFill>
              </a:rPr>
              <a:t>In the evening when the Chinese wall was finished</a:t>
            </a:r>
          </a:p>
          <a:p>
            <a:pPr marL="0" indent="-457200" algn="just">
              <a:lnSpc>
                <a:spcPct val="120000"/>
              </a:lnSpc>
              <a:spcBef>
                <a:spcPts val="0"/>
              </a:spcBef>
              <a:buNone/>
            </a:pPr>
            <a:r>
              <a:rPr lang="en-US" sz="6400" dirty="0">
                <a:solidFill>
                  <a:srgbClr val="FFFF00"/>
                </a:solidFill>
              </a:rPr>
              <a:t>Where did the masons go? Imperial Rome</a:t>
            </a:r>
          </a:p>
          <a:p>
            <a:pPr marL="0" indent="-457200" algn="just">
              <a:lnSpc>
                <a:spcPct val="120000"/>
              </a:lnSpc>
              <a:spcBef>
                <a:spcPts val="0"/>
              </a:spcBef>
              <a:buNone/>
            </a:pPr>
            <a:r>
              <a:rPr lang="en-US" sz="6400" dirty="0">
                <a:solidFill>
                  <a:srgbClr val="FFFF00"/>
                </a:solidFill>
              </a:rPr>
              <a:t>Is full of arcs of triumph. Who reared them up? Over whom</a:t>
            </a:r>
          </a:p>
          <a:p>
            <a:pPr marL="0" indent="-457200" algn="just">
              <a:lnSpc>
                <a:spcPct val="120000"/>
              </a:lnSpc>
              <a:spcBef>
                <a:spcPts val="0"/>
              </a:spcBef>
              <a:buNone/>
            </a:pPr>
            <a:r>
              <a:rPr lang="en-US" sz="6400" dirty="0">
                <a:solidFill>
                  <a:srgbClr val="FFFF00"/>
                </a:solidFill>
              </a:rPr>
              <a:t>Did the Caesars triumph? Byzantium lives in song.</a:t>
            </a:r>
          </a:p>
          <a:p>
            <a:pPr marL="0" indent="-457200" algn="just">
              <a:lnSpc>
                <a:spcPct val="120000"/>
              </a:lnSpc>
              <a:spcBef>
                <a:spcPts val="0"/>
              </a:spcBef>
              <a:buNone/>
            </a:pPr>
            <a:r>
              <a:rPr lang="en-US" sz="6400" dirty="0">
                <a:solidFill>
                  <a:srgbClr val="FFFF00"/>
                </a:solidFill>
              </a:rPr>
              <a:t>Were all her dwellings palaces? And even in Atlantis of the legend</a:t>
            </a:r>
          </a:p>
          <a:p>
            <a:pPr marL="0" indent="-457200" algn="just">
              <a:lnSpc>
                <a:spcPct val="120000"/>
              </a:lnSpc>
              <a:spcBef>
                <a:spcPts val="0"/>
              </a:spcBef>
              <a:buNone/>
            </a:pPr>
            <a:r>
              <a:rPr lang="en-US" sz="6400" dirty="0">
                <a:solidFill>
                  <a:srgbClr val="FFFF00"/>
                </a:solidFill>
              </a:rPr>
              <a:t>The night the seas rushed in,</a:t>
            </a:r>
          </a:p>
          <a:p>
            <a:pPr marL="0" indent="-457200" algn="just">
              <a:lnSpc>
                <a:spcPct val="120000"/>
              </a:lnSpc>
              <a:spcBef>
                <a:spcPts val="0"/>
              </a:spcBef>
              <a:buNone/>
            </a:pPr>
            <a:r>
              <a:rPr lang="en-US" sz="6400" dirty="0">
                <a:solidFill>
                  <a:srgbClr val="FFFF00"/>
                </a:solidFill>
              </a:rPr>
              <a:t>The drowning men still bellowed for their slaves.</a:t>
            </a:r>
          </a:p>
          <a:p>
            <a:pPr marL="0" indent="-457200" algn="just">
              <a:lnSpc>
                <a:spcPct val="120000"/>
              </a:lnSpc>
              <a:spcBef>
                <a:spcPts val="0"/>
              </a:spcBef>
              <a:buNone/>
            </a:pPr>
            <a:endParaRPr lang="en-US" sz="6400" dirty="0">
              <a:solidFill>
                <a:srgbClr val="FFFF00"/>
              </a:solidFill>
            </a:endParaRPr>
          </a:p>
          <a:p>
            <a:pPr marL="0" indent="-457200" algn="just">
              <a:lnSpc>
                <a:spcPct val="120000"/>
              </a:lnSpc>
              <a:spcBef>
                <a:spcPts val="0"/>
              </a:spcBef>
              <a:buNone/>
            </a:pPr>
            <a:r>
              <a:rPr lang="en-US" sz="6400" dirty="0">
                <a:solidFill>
                  <a:srgbClr val="FFFF00"/>
                </a:solidFill>
              </a:rPr>
              <a:t>Young Alexander conquered India.</a:t>
            </a:r>
          </a:p>
          <a:p>
            <a:pPr marL="0" indent="-457200" algn="just">
              <a:lnSpc>
                <a:spcPct val="120000"/>
              </a:lnSpc>
              <a:spcBef>
                <a:spcPts val="0"/>
              </a:spcBef>
              <a:buNone/>
            </a:pPr>
            <a:r>
              <a:rPr lang="en-US" sz="6400" dirty="0">
                <a:solidFill>
                  <a:srgbClr val="FFFF00"/>
                </a:solidFill>
              </a:rPr>
              <a:t>He alone?</a:t>
            </a:r>
          </a:p>
          <a:p>
            <a:pPr marL="0" indent="-457200" algn="just">
              <a:lnSpc>
                <a:spcPct val="120000"/>
              </a:lnSpc>
              <a:spcBef>
                <a:spcPts val="0"/>
              </a:spcBef>
              <a:buNone/>
            </a:pPr>
            <a:r>
              <a:rPr lang="en-US" sz="6400" dirty="0">
                <a:solidFill>
                  <a:srgbClr val="FFFF00"/>
                </a:solidFill>
              </a:rPr>
              <a:t>Caesar beat the </a:t>
            </a:r>
            <a:r>
              <a:rPr lang="en-US" sz="6400" dirty="0" err="1">
                <a:solidFill>
                  <a:srgbClr val="FFFF00"/>
                </a:solidFill>
              </a:rPr>
              <a:t>Gauls</a:t>
            </a:r>
            <a:r>
              <a:rPr lang="en-US" sz="6400" dirty="0">
                <a:solidFill>
                  <a:srgbClr val="FFFF00"/>
                </a:solidFill>
              </a:rPr>
              <a:t>.</a:t>
            </a:r>
          </a:p>
          <a:p>
            <a:pPr marL="0" indent="-457200" algn="just">
              <a:lnSpc>
                <a:spcPct val="120000"/>
              </a:lnSpc>
              <a:spcBef>
                <a:spcPts val="0"/>
              </a:spcBef>
              <a:buNone/>
            </a:pPr>
            <a:r>
              <a:rPr lang="en-US" sz="6400" dirty="0">
                <a:solidFill>
                  <a:srgbClr val="FFFF00"/>
                </a:solidFill>
              </a:rPr>
              <a:t>Was there not even a cook in his army?</a:t>
            </a:r>
          </a:p>
          <a:p>
            <a:pPr marL="0" indent="-457200" algn="just">
              <a:lnSpc>
                <a:spcPct val="120000"/>
              </a:lnSpc>
              <a:spcBef>
                <a:spcPts val="0"/>
              </a:spcBef>
              <a:buNone/>
            </a:pPr>
            <a:r>
              <a:rPr lang="en-US" sz="6400" dirty="0">
                <a:solidFill>
                  <a:srgbClr val="FFFF00"/>
                </a:solidFill>
              </a:rPr>
              <a:t>Phillip of Spain wept as his fleet</a:t>
            </a:r>
          </a:p>
          <a:p>
            <a:pPr marL="0" indent="-457200" algn="just">
              <a:lnSpc>
                <a:spcPct val="120000"/>
              </a:lnSpc>
              <a:spcBef>
                <a:spcPts val="0"/>
              </a:spcBef>
              <a:buNone/>
            </a:pPr>
            <a:r>
              <a:rPr lang="en-US" sz="6400" dirty="0">
                <a:solidFill>
                  <a:srgbClr val="FFFF00"/>
                </a:solidFill>
              </a:rPr>
              <a:t>was sunk and destroyed. Were there no other tears?</a:t>
            </a:r>
          </a:p>
          <a:p>
            <a:pPr marL="0" indent="-457200" algn="just">
              <a:lnSpc>
                <a:spcPct val="120000"/>
              </a:lnSpc>
              <a:spcBef>
                <a:spcPts val="0"/>
              </a:spcBef>
              <a:buNone/>
            </a:pPr>
            <a:r>
              <a:rPr lang="en-US" sz="6400" dirty="0">
                <a:solidFill>
                  <a:srgbClr val="FFFF00"/>
                </a:solidFill>
              </a:rPr>
              <a:t>Frederick the Great triumphed in the Seven Years War.</a:t>
            </a:r>
          </a:p>
          <a:p>
            <a:pPr marL="0" indent="-457200" algn="just">
              <a:lnSpc>
                <a:spcPct val="120000"/>
              </a:lnSpc>
              <a:spcBef>
                <a:spcPts val="0"/>
              </a:spcBef>
              <a:buNone/>
            </a:pPr>
            <a:r>
              <a:rPr lang="en-US" sz="6400" dirty="0">
                <a:solidFill>
                  <a:srgbClr val="FFFF00"/>
                </a:solidFill>
              </a:rPr>
              <a:t>Who triumphed with him?</a:t>
            </a:r>
          </a:p>
          <a:p>
            <a:pPr marL="0" indent="-457200" algn="just">
              <a:lnSpc>
                <a:spcPct val="120000"/>
              </a:lnSpc>
              <a:spcBef>
                <a:spcPts val="0"/>
              </a:spcBef>
              <a:buNone/>
            </a:pPr>
            <a:endParaRPr lang="en-US" sz="6400" dirty="0">
              <a:solidFill>
                <a:srgbClr val="FFFF00"/>
              </a:solidFill>
            </a:endParaRPr>
          </a:p>
          <a:p>
            <a:pPr marL="0" indent="-457200" algn="just">
              <a:lnSpc>
                <a:spcPct val="120000"/>
              </a:lnSpc>
              <a:spcBef>
                <a:spcPts val="0"/>
              </a:spcBef>
              <a:buNone/>
            </a:pPr>
            <a:r>
              <a:rPr lang="en-US" sz="6400" dirty="0">
                <a:solidFill>
                  <a:srgbClr val="FFFF00"/>
                </a:solidFill>
              </a:rPr>
              <a:t>Each page a victory</a:t>
            </a:r>
          </a:p>
          <a:p>
            <a:pPr marL="0" indent="-457200" algn="just">
              <a:lnSpc>
                <a:spcPct val="120000"/>
              </a:lnSpc>
              <a:spcBef>
                <a:spcPts val="0"/>
              </a:spcBef>
              <a:buNone/>
            </a:pPr>
            <a:r>
              <a:rPr lang="en-US" sz="6400" dirty="0">
                <a:solidFill>
                  <a:srgbClr val="FFFF00"/>
                </a:solidFill>
              </a:rPr>
              <a:t>At whose expense the victory ball?</a:t>
            </a:r>
          </a:p>
          <a:p>
            <a:pPr marL="0" indent="-457200" algn="just">
              <a:lnSpc>
                <a:spcPct val="120000"/>
              </a:lnSpc>
              <a:spcBef>
                <a:spcPts val="0"/>
              </a:spcBef>
              <a:buNone/>
            </a:pPr>
            <a:r>
              <a:rPr lang="en-US" sz="6400" dirty="0">
                <a:solidFill>
                  <a:srgbClr val="FFFF00"/>
                </a:solidFill>
              </a:rPr>
              <a:t>Every ten years a great man,</a:t>
            </a:r>
          </a:p>
          <a:p>
            <a:pPr marL="0" indent="-457200" algn="just">
              <a:lnSpc>
                <a:spcPct val="120000"/>
              </a:lnSpc>
              <a:spcBef>
                <a:spcPts val="0"/>
              </a:spcBef>
              <a:buNone/>
            </a:pPr>
            <a:r>
              <a:rPr lang="en-US" sz="6400" dirty="0">
                <a:solidFill>
                  <a:srgbClr val="FFFF00"/>
                </a:solidFill>
              </a:rPr>
              <a:t>Who paid the piper?</a:t>
            </a:r>
          </a:p>
          <a:p>
            <a:pPr marL="0" indent="0" algn="just">
              <a:lnSpc>
                <a:spcPct val="120000"/>
              </a:lnSpc>
              <a:spcBef>
                <a:spcPts val="0"/>
              </a:spcBef>
              <a:buNone/>
            </a:pPr>
            <a:endParaRPr lang="en-GB" sz="5600" dirty="0">
              <a:solidFill>
                <a:srgbClr val="FFFF00"/>
              </a:solidFill>
            </a:endParaRPr>
          </a:p>
          <a:p>
            <a:pPr algn="just">
              <a:lnSpc>
                <a:spcPct val="120000"/>
              </a:lnSpc>
            </a:pPr>
            <a:endParaRPr lang="en-GB" sz="5600" dirty="0" smtClean="0">
              <a:solidFill>
                <a:srgbClr val="FFFF00"/>
              </a:solidFill>
            </a:endParaRPr>
          </a:p>
          <a:p>
            <a:pPr lvl="1">
              <a:lnSpc>
                <a:spcPct val="120000"/>
              </a:lnSpc>
            </a:pPr>
            <a:endParaRPr lang="en-GB" sz="4800" i="1" dirty="0" smtClean="0"/>
          </a:p>
          <a:p>
            <a:pPr marL="914400" lvl="2" indent="0">
              <a:buNone/>
            </a:pPr>
            <a:endParaRPr lang="en-GB" sz="4800" dirty="0">
              <a:solidFill>
                <a:srgbClr val="FFFF00"/>
              </a:solidFill>
            </a:endParaRPr>
          </a:p>
        </p:txBody>
      </p:sp>
      <p:pic>
        <p:nvPicPr>
          <p:cNvPr id="2" name="Picture 1"/>
          <p:cNvPicPr>
            <a:picLocks noChangeAspect="1"/>
          </p:cNvPicPr>
          <p:nvPr/>
        </p:nvPicPr>
        <p:blipFill>
          <a:blip r:embed="rId3"/>
          <a:stretch>
            <a:fillRect/>
          </a:stretch>
        </p:blipFill>
        <p:spPr>
          <a:xfrm>
            <a:off x="8462682" y="943722"/>
            <a:ext cx="3729318" cy="3224306"/>
          </a:xfrm>
          <a:prstGeom prst="rect">
            <a:avLst/>
          </a:prstGeom>
        </p:spPr>
      </p:pic>
    </p:spTree>
    <p:extLst>
      <p:ext uri="{BB962C8B-B14F-4D97-AF65-F5344CB8AC3E}">
        <p14:creationId xmlns:p14="http://schemas.microsoft.com/office/powerpoint/2010/main" val="34540402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60588" y="2492376"/>
            <a:ext cx="7772400" cy="1470025"/>
          </a:xfrm>
        </p:spPr>
        <p:txBody>
          <a:bodyPr rtlCol="0">
            <a:normAutofit fontScale="90000"/>
          </a:bodyPr>
          <a:lstStyle/>
          <a:p>
            <a:pPr eaLnBrk="1" fontAlgn="auto" hangingPunct="1">
              <a:spcAft>
                <a:spcPts val="0"/>
              </a:spcAft>
              <a:defRPr/>
            </a:pPr>
            <a:r>
              <a:rPr lang="en-GB" sz="7200" b="1" dirty="0">
                <a:solidFill>
                  <a:srgbClr val="FFFF00"/>
                </a:solidFill>
                <a:latin typeface="Bauhaus 93" panose="04030905020B02020C02" pitchFamily="82" charset="0"/>
              </a:rPr>
              <a:t/>
            </a:r>
            <a:br>
              <a:rPr lang="en-GB" sz="7200" b="1" dirty="0">
                <a:solidFill>
                  <a:srgbClr val="FFFF00"/>
                </a:solidFill>
                <a:latin typeface="Bauhaus 93" panose="04030905020B02020C02" pitchFamily="82" charset="0"/>
              </a:rPr>
            </a:br>
            <a:r>
              <a:rPr lang="en-GB" sz="7200" b="1" dirty="0">
                <a:solidFill>
                  <a:srgbClr val="FFFF00"/>
                </a:solidFill>
                <a:latin typeface="Bauhaus 93" panose="04030905020B02020C02" pitchFamily="82" charset="0"/>
              </a:rPr>
              <a:t/>
            </a:r>
            <a:br>
              <a:rPr lang="en-GB" sz="7200" b="1" dirty="0">
                <a:solidFill>
                  <a:srgbClr val="FFFF00"/>
                </a:solidFill>
                <a:latin typeface="Bauhaus 93" panose="04030905020B02020C02" pitchFamily="82" charset="0"/>
              </a:rPr>
            </a:br>
            <a:endParaRPr lang="en-GB" sz="8000" b="1" dirty="0">
              <a:solidFill>
                <a:srgbClr val="FFFF00"/>
              </a:solidFill>
              <a:latin typeface="Bauhaus 93" panose="04030905020B02020C02" pitchFamily="82" charset="0"/>
            </a:endParaRPr>
          </a:p>
        </p:txBody>
      </p:sp>
      <p:pic>
        <p:nvPicPr>
          <p:cNvPr id="819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3175" y="157164"/>
            <a:ext cx="2209800" cy="3271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95563" y="157164"/>
            <a:ext cx="1765300" cy="32718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7" name="Picture 5" descr="https://upload.wikimedia.org/wikipedia/commons/e/e9/Hegel_038.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21238" y="157164"/>
            <a:ext cx="2451100" cy="327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8" name="Rectangle 7"/>
          <p:cNvSpPr>
            <a:spLocks noChangeArrowheads="1"/>
          </p:cNvSpPr>
          <p:nvPr/>
        </p:nvSpPr>
        <p:spPr bwMode="auto">
          <a:xfrm>
            <a:off x="4821238" y="3441700"/>
            <a:ext cx="24511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fontAlgn="base">
              <a:spcBef>
                <a:spcPct val="0"/>
              </a:spcBef>
              <a:spcAft>
                <a:spcPct val="0"/>
              </a:spcAft>
              <a:buFontTx/>
              <a:buNone/>
            </a:pPr>
            <a:r>
              <a:rPr lang="en-GB" altLang="en-US" sz="2400">
                <a:solidFill>
                  <a:srgbClr val="FFFFFF"/>
                </a:solidFill>
                <a:cs typeface="Arial" panose="020B0604020202020204" pitchFamily="34" charset="0"/>
              </a:rPr>
              <a:t>Georg Wilhelm Friedrich Hegel (1770–1831)</a:t>
            </a:r>
          </a:p>
          <a:p>
            <a:pPr algn="ctr" fontAlgn="base">
              <a:spcBef>
                <a:spcPct val="0"/>
              </a:spcBef>
              <a:spcAft>
                <a:spcPct val="0"/>
              </a:spcAft>
              <a:buFontTx/>
              <a:buNone/>
            </a:pPr>
            <a:endParaRPr lang="en-GB" altLang="en-US" sz="1200">
              <a:solidFill>
                <a:srgbClr val="FFFFFF"/>
              </a:solidFill>
              <a:cs typeface="Arial" panose="020B0604020202020204" pitchFamily="34" charset="0"/>
            </a:endParaRPr>
          </a:p>
          <a:p>
            <a:pPr fontAlgn="base">
              <a:spcBef>
                <a:spcPct val="0"/>
              </a:spcBef>
              <a:spcAft>
                <a:spcPct val="0"/>
              </a:spcAft>
              <a:buFontTx/>
              <a:buNone/>
            </a:pPr>
            <a:endParaRPr lang="en-GB" altLang="en-US" sz="1200">
              <a:solidFill>
                <a:srgbClr val="FFFFFF"/>
              </a:solidFill>
              <a:cs typeface="Arial" panose="020B0604020202020204" pitchFamily="34" charset="0"/>
            </a:endParaRPr>
          </a:p>
        </p:txBody>
      </p:sp>
      <p:sp>
        <p:nvSpPr>
          <p:cNvPr id="8199" name="Rectangle 8"/>
          <p:cNvSpPr>
            <a:spLocks noChangeArrowheads="1"/>
          </p:cNvSpPr>
          <p:nvPr/>
        </p:nvSpPr>
        <p:spPr bwMode="auto">
          <a:xfrm>
            <a:off x="2595563" y="3436938"/>
            <a:ext cx="17653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fontAlgn="base">
              <a:spcBef>
                <a:spcPct val="0"/>
              </a:spcBef>
              <a:spcAft>
                <a:spcPct val="0"/>
              </a:spcAft>
              <a:buFontTx/>
              <a:buNone/>
            </a:pPr>
            <a:r>
              <a:rPr lang="en-GB" altLang="en-US" sz="2400">
                <a:solidFill>
                  <a:srgbClr val="FFFFFF"/>
                </a:solidFill>
                <a:cs typeface="Arial" panose="020B0604020202020204" pitchFamily="34" charset="0"/>
              </a:rPr>
              <a:t>Karl </a:t>
            </a:r>
          </a:p>
          <a:p>
            <a:pPr algn="ctr" fontAlgn="base">
              <a:spcBef>
                <a:spcPct val="0"/>
              </a:spcBef>
              <a:spcAft>
                <a:spcPct val="0"/>
              </a:spcAft>
              <a:buFontTx/>
              <a:buNone/>
            </a:pPr>
            <a:r>
              <a:rPr lang="en-GB" altLang="en-US" sz="2400">
                <a:solidFill>
                  <a:srgbClr val="FFFFFF"/>
                </a:solidFill>
                <a:cs typeface="Arial" panose="020B0604020202020204" pitchFamily="34" charset="0"/>
              </a:rPr>
              <a:t>Marx </a:t>
            </a:r>
          </a:p>
          <a:p>
            <a:pPr algn="ctr" fontAlgn="base">
              <a:spcBef>
                <a:spcPct val="0"/>
              </a:spcBef>
              <a:spcAft>
                <a:spcPct val="0"/>
              </a:spcAft>
              <a:buFontTx/>
              <a:buNone/>
            </a:pPr>
            <a:r>
              <a:rPr lang="en-GB" altLang="en-US" sz="2400">
                <a:solidFill>
                  <a:srgbClr val="FFFFFF"/>
                </a:solidFill>
                <a:cs typeface="Arial" panose="020B0604020202020204" pitchFamily="34" charset="0"/>
              </a:rPr>
              <a:t>(1818–1883) </a:t>
            </a:r>
          </a:p>
        </p:txBody>
      </p:sp>
      <p:sp>
        <p:nvSpPr>
          <p:cNvPr id="8200" name="Rectangle 9"/>
          <p:cNvSpPr>
            <a:spLocks noChangeArrowheads="1"/>
          </p:cNvSpPr>
          <p:nvPr/>
        </p:nvSpPr>
        <p:spPr bwMode="auto">
          <a:xfrm>
            <a:off x="7613650" y="3441700"/>
            <a:ext cx="21605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fontAlgn="base">
              <a:spcBef>
                <a:spcPct val="0"/>
              </a:spcBef>
              <a:spcAft>
                <a:spcPct val="0"/>
              </a:spcAft>
              <a:buFontTx/>
              <a:buNone/>
            </a:pPr>
            <a:r>
              <a:rPr lang="en-GB" altLang="en-US" sz="2400">
                <a:solidFill>
                  <a:srgbClr val="FFFFFF"/>
                </a:solidFill>
                <a:cs typeface="Arial" panose="020B0604020202020204" pitchFamily="34" charset="0"/>
              </a:rPr>
              <a:t>Leopold von Ranke </a:t>
            </a:r>
          </a:p>
          <a:p>
            <a:pPr algn="ctr" fontAlgn="base">
              <a:spcBef>
                <a:spcPct val="0"/>
              </a:spcBef>
              <a:spcAft>
                <a:spcPct val="0"/>
              </a:spcAft>
              <a:buFontTx/>
              <a:buNone/>
            </a:pPr>
            <a:r>
              <a:rPr lang="en-GB" altLang="en-US" sz="2400">
                <a:solidFill>
                  <a:srgbClr val="FFFFFF"/>
                </a:solidFill>
                <a:cs typeface="Arial" panose="020B0604020202020204" pitchFamily="34" charset="0"/>
              </a:rPr>
              <a:t>(1795–1886)</a:t>
            </a:r>
          </a:p>
        </p:txBody>
      </p:sp>
      <p:sp>
        <p:nvSpPr>
          <p:cNvPr id="10" name="TextBox 9"/>
          <p:cNvSpPr txBox="1"/>
          <p:nvPr/>
        </p:nvSpPr>
        <p:spPr>
          <a:xfrm>
            <a:off x="-49212" y="4903889"/>
            <a:ext cx="12192000" cy="1465695"/>
          </a:xfrm>
          <a:prstGeom prst="rect">
            <a:avLst/>
          </a:prstGeom>
          <a:noFill/>
        </p:spPr>
        <p:txBody>
          <a:bodyPr wrap="square" lIns="720000" tIns="360000" rIns="720000" bIns="360000" rtlCol="0">
            <a:spAutoFit/>
          </a:bodyPr>
          <a:lstStyle/>
          <a:p>
            <a:pPr algn="ctr"/>
            <a:r>
              <a:rPr lang="en-GB" sz="2400" b="1" dirty="0" smtClean="0">
                <a:solidFill>
                  <a:srgbClr val="FFFF00"/>
                </a:solidFill>
                <a:effectLst>
                  <a:outerShdw blurRad="38100" dist="38100" dir="2700000" algn="tl">
                    <a:srgbClr val="000000">
                      <a:alpha val="43137"/>
                    </a:srgbClr>
                  </a:outerShdw>
                </a:effectLst>
              </a:rPr>
              <a:t>1. Towards </a:t>
            </a:r>
            <a:r>
              <a:rPr lang="en-GB" sz="2400" b="1" dirty="0">
                <a:solidFill>
                  <a:srgbClr val="FFFF00"/>
                </a:solidFill>
                <a:effectLst>
                  <a:outerShdw blurRad="38100" dist="38100" dir="2700000" algn="tl">
                    <a:srgbClr val="000000">
                      <a:alpha val="43137"/>
                    </a:srgbClr>
                  </a:outerShdw>
                </a:effectLst>
              </a:rPr>
              <a:t>a ‘Modern’ History-Writing: </a:t>
            </a:r>
            <a:endParaRPr lang="en-GB" sz="2400" b="1" dirty="0" smtClean="0">
              <a:solidFill>
                <a:srgbClr val="FFFF00"/>
              </a:solidFill>
              <a:effectLst>
                <a:outerShdw blurRad="38100" dist="38100" dir="2700000" algn="tl">
                  <a:srgbClr val="000000">
                    <a:alpha val="43137"/>
                  </a:srgbClr>
                </a:outerShdw>
              </a:effectLst>
            </a:endParaRPr>
          </a:p>
          <a:p>
            <a:pPr algn="ctr"/>
            <a:r>
              <a:rPr lang="en-GB" sz="2400" b="1" dirty="0" smtClean="0">
                <a:solidFill>
                  <a:srgbClr val="FFFF00"/>
                </a:solidFill>
                <a:effectLst>
                  <a:outerShdw blurRad="38100" dist="38100" dir="2700000" algn="tl">
                    <a:srgbClr val="000000">
                      <a:alpha val="43137"/>
                    </a:srgbClr>
                  </a:outerShdw>
                </a:effectLst>
              </a:rPr>
              <a:t>Carlyle, Macaulay; Ranke, Hegel, Marx</a:t>
            </a:r>
            <a:endParaRPr lang="en-GB" sz="1700" i="1" dirty="0">
              <a:solidFill>
                <a:srgbClr val="FFFF00"/>
              </a:solidFill>
              <a:effectLst>
                <a:outerShdw blurRad="38100" dist="38100" dir="2700000" algn="tl">
                  <a:srgbClr val="000000">
                    <a:alpha val="43137"/>
                  </a:srgbClr>
                </a:outerShdw>
              </a:effectLst>
            </a:endParaRPr>
          </a:p>
        </p:txBody>
      </p:sp>
      <p:pic>
        <p:nvPicPr>
          <p:cNvPr id="11" name="Picture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0610" y="1924646"/>
            <a:ext cx="2274765" cy="3113584"/>
          </a:xfrm>
          <a:prstGeom prst="rect">
            <a:avLst/>
          </a:prstGeom>
        </p:spPr>
      </p:pic>
      <p:sp>
        <p:nvSpPr>
          <p:cNvPr id="12" name="Rectangle 11"/>
          <p:cNvSpPr/>
          <p:nvPr/>
        </p:nvSpPr>
        <p:spPr>
          <a:xfrm>
            <a:off x="205135" y="5159684"/>
            <a:ext cx="2160240" cy="954107"/>
          </a:xfrm>
          <a:prstGeom prst="rect">
            <a:avLst/>
          </a:prstGeom>
        </p:spPr>
        <p:txBody>
          <a:bodyPr wrap="square">
            <a:spAutoFit/>
          </a:bodyPr>
          <a:lstStyle/>
          <a:p>
            <a:pPr algn="ctr"/>
            <a:r>
              <a:rPr lang="en-GB" sz="2400" dirty="0"/>
              <a:t>Thomas </a:t>
            </a:r>
            <a:r>
              <a:rPr lang="en-GB" sz="2400" dirty="0" smtClean="0"/>
              <a:t>Carlyle</a:t>
            </a:r>
          </a:p>
          <a:p>
            <a:pPr algn="ctr"/>
            <a:r>
              <a:rPr lang="en-GB" sz="2000" dirty="0" smtClean="0"/>
              <a:t>(1795–1881</a:t>
            </a:r>
            <a:r>
              <a:rPr lang="en-GB" sz="2000" dirty="0"/>
              <a:t>)</a:t>
            </a:r>
          </a:p>
          <a:p>
            <a:endParaRPr lang="en-GB" sz="1200" dirty="0"/>
          </a:p>
        </p:txBody>
      </p:sp>
      <p:pic>
        <p:nvPicPr>
          <p:cNvPr id="13" name="Picture 2" descr="http://www.nndb.com/people/422/000096134/thomas-macaulay-1-sized.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32975" y="1944366"/>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9832975" y="5061947"/>
            <a:ext cx="2160240" cy="1200329"/>
          </a:xfrm>
          <a:prstGeom prst="rect">
            <a:avLst/>
          </a:prstGeom>
        </p:spPr>
        <p:txBody>
          <a:bodyPr wrap="square">
            <a:spAutoFit/>
          </a:bodyPr>
          <a:lstStyle/>
          <a:p>
            <a:pPr algn="ctr"/>
            <a:r>
              <a:rPr lang="en-GB" sz="2000" dirty="0"/>
              <a:t>Thomas Babington Macaulay </a:t>
            </a:r>
            <a:endParaRPr lang="en-GB" sz="2000" dirty="0" smtClean="0"/>
          </a:p>
          <a:p>
            <a:pPr algn="ctr"/>
            <a:r>
              <a:rPr lang="en-GB" sz="2000" dirty="0" smtClean="0"/>
              <a:t>(</a:t>
            </a:r>
            <a:r>
              <a:rPr lang="en-GB" sz="2000" dirty="0"/>
              <a:t>1800–1859)</a:t>
            </a:r>
          </a:p>
          <a:p>
            <a:endParaRPr lang="en-GB" sz="1200" dirty="0"/>
          </a:p>
        </p:txBody>
      </p:sp>
    </p:spTree>
    <p:extLst>
      <p:ext uri="{BB962C8B-B14F-4D97-AF65-F5344CB8AC3E}">
        <p14:creationId xmlns:p14="http://schemas.microsoft.com/office/powerpoint/2010/main" val="10898519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0006" y="1300768"/>
            <a:ext cx="10478036" cy="4889074"/>
          </a:xfrm>
        </p:spPr>
        <p:txBody>
          <a:bodyPr>
            <a:normAutofit/>
          </a:bodyPr>
          <a:lstStyle/>
          <a:p>
            <a:pPr lvl="1"/>
            <a:r>
              <a:rPr lang="en-GB" sz="2800" dirty="0" smtClean="0"/>
              <a:t>Gibbon helped popularise history-writing as a literary genre – elaborated on by Victorian ‘gentleman scholar’ historians</a:t>
            </a:r>
          </a:p>
          <a:p>
            <a:pPr lvl="1"/>
            <a:r>
              <a:rPr lang="en-GB" sz="2800" dirty="0" smtClean="0"/>
              <a:t>British historians innovate distinct historiographical approaches: </a:t>
            </a:r>
            <a:r>
              <a:rPr lang="en-GB" sz="2800" dirty="0" smtClean="0">
                <a:solidFill>
                  <a:srgbClr val="FFFF00"/>
                </a:solidFill>
              </a:rPr>
              <a:t>‘Whig’ history, ‘Great Man Theory’</a:t>
            </a:r>
          </a:p>
          <a:p>
            <a:pPr lvl="1"/>
            <a:r>
              <a:rPr lang="en-GB" sz="2800" dirty="0" smtClean="0"/>
              <a:t>These theories subjected to critiques as writers (e.g. Tolstoy, Spencer) ought to theorise a more mathematic, scientific approach to study of history</a:t>
            </a:r>
          </a:p>
          <a:p>
            <a:pPr lvl="1"/>
            <a:r>
              <a:rPr lang="en-GB" sz="2800" dirty="0" smtClean="0"/>
              <a:t>Desire for more scientific approach chimed with the innovations of Leopold von Ranke, who innovated an </a:t>
            </a:r>
            <a:r>
              <a:rPr lang="en-GB" sz="2800" dirty="0" smtClean="0">
                <a:solidFill>
                  <a:srgbClr val="FFFF00"/>
                </a:solidFill>
              </a:rPr>
              <a:t>Empiricist </a:t>
            </a:r>
            <a:r>
              <a:rPr lang="en-GB" sz="2800" dirty="0" smtClean="0"/>
              <a:t>and </a:t>
            </a:r>
            <a:r>
              <a:rPr lang="en-GB" sz="2800" dirty="0" smtClean="0">
                <a:solidFill>
                  <a:srgbClr val="FFFF00"/>
                </a:solidFill>
              </a:rPr>
              <a:t>Historicist </a:t>
            </a:r>
            <a:r>
              <a:rPr lang="en-GB" sz="2800" dirty="0" smtClean="0"/>
              <a:t>approach to studying the past</a:t>
            </a:r>
          </a:p>
          <a:p>
            <a:pPr marL="457200" lvl="1" indent="0">
              <a:buNone/>
            </a:pPr>
            <a:endParaRPr lang="en-GB" dirty="0"/>
          </a:p>
          <a:p>
            <a:pPr marL="457200" lvl="1" indent="0">
              <a:buNone/>
            </a:pPr>
            <a:endParaRPr lang="en-GB" sz="4800" dirty="0"/>
          </a:p>
          <a:p>
            <a:pPr lvl="1"/>
            <a:endParaRPr lang="en-GB" sz="3200" i="1" dirty="0"/>
          </a:p>
        </p:txBody>
      </p:sp>
      <p:sp>
        <p:nvSpPr>
          <p:cNvPr id="4" name="Title 3"/>
          <p:cNvSpPr>
            <a:spLocks noGrp="1"/>
          </p:cNvSpPr>
          <p:nvPr>
            <p:ph type="title"/>
          </p:nvPr>
        </p:nvSpPr>
        <p:spPr/>
        <p:txBody>
          <a:bodyPr/>
          <a:lstStyle/>
          <a:p>
            <a:pPr algn="ctr"/>
            <a:r>
              <a:rPr lang="en-GB" b="1" dirty="0" smtClean="0">
                <a:solidFill>
                  <a:prstClr val="white"/>
                </a:solidFill>
              </a:rPr>
              <a:t>1. Towards </a:t>
            </a:r>
            <a:r>
              <a:rPr lang="en-GB" b="1" dirty="0">
                <a:solidFill>
                  <a:prstClr val="white"/>
                </a:solidFill>
              </a:rPr>
              <a:t>a ‘Modern’ History-Writing</a:t>
            </a:r>
            <a:br>
              <a:rPr lang="en-GB" b="1" dirty="0">
                <a:solidFill>
                  <a:prstClr val="white"/>
                </a:solidFill>
              </a:rPr>
            </a:br>
            <a:endParaRPr lang="en-GB" dirty="0"/>
          </a:p>
        </p:txBody>
      </p:sp>
    </p:spTree>
    <p:extLst>
      <p:ext uri="{BB962C8B-B14F-4D97-AF65-F5344CB8AC3E}">
        <p14:creationId xmlns:p14="http://schemas.microsoft.com/office/powerpoint/2010/main" val="7284801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956659"/>
            <a:ext cx="9506159" cy="6159288"/>
          </a:xfrm>
          <a:prstGeom prst="rect">
            <a:avLst/>
          </a:prstGeom>
          <a:noFill/>
        </p:spPr>
        <p:txBody>
          <a:bodyPr wrap="square" lIns="720000" tIns="360000" rIns="720000" bIns="360000" rtlCol="0">
            <a:spAutoFit/>
          </a:bodyPr>
          <a:lstStyle/>
          <a:p>
            <a:pPr marL="285750" indent="-285750" algn="just">
              <a:buFont typeface="Arial" panose="020B0604020202020204" pitchFamily="34" charset="0"/>
              <a:buChar char="•"/>
            </a:pPr>
            <a:r>
              <a:rPr lang="en-GB" sz="2400" dirty="0">
                <a:solidFill>
                  <a:prstClr val="white"/>
                </a:solidFill>
              </a:rPr>
              <a:t>Ranke saw his </a:t>
            </a:r>
            <a:r>
              <a:rPr lang="en-GB" sz="2400" b="1" dirty="0">
                <a:solidFill>
                  <a:srgbClr val="FFFF00"/>
                </a:solidFill>
              </a:rPr>
              <a:t>empiricist </a:t>
            </a:r>
            <a:r>
              <a:rPr lang="en-GB" sz="2400" dirty="0">
                <a:solidFill>
                  <a:prstClr val="white"/>
                </a:solidFill>
              </a:rPr>
              <a:t>history – a reliance on documentary sources – as the most reliable means to learn about the past: “It is striking how history, when resting on the memory of men, always touches the bounds of mythology.”</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Distinguished himself from predecessors and contemporaries like Macaulay: “You have reckoned that history ought to judge the past and to instruct the contemporary world as to the future. The present attempt does not yield to that high office. </a:t>
            </a:r>
            <a:r>
              <a:rPr lang="en-GB" sz="2400" b="1" dirty="0">
                <a:solidFill>
                  <a:srgbClr val="FFC000"/>
                </a:solidFill>
              </a:rPr>
              <a:t>It will merely tell how it really was</a:t>
            </a:r>
            <a:r>
              <a:rPr lang="en-GB" sz="2400" dirty="0">
                <a:solidFill>
                  <a:prstClr val="white"/>
                </a:solidFill>
              </a:rPr>
              <a:t>.”</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Telling the past as “it really was” central tenet of </a:t>
            </a:r>
            <a:r>
              <a:rPr lang="en-GB" sz="2400" b="1" dirty="0">
                <a:solidFill>
                  <a:srgbClr val="FFFF00"/>
                </a:solidFill>
              </a:rPr>
              <a:t>historicism</a:t>
            </a:r>
            <a:r>
              <a:rPr lang="en-GB" sz="2400" dirty="0">
                <a:solidFill>
                  <a:prstClr val="white"/>
                </a:solidFill>
              </a:rPr>
              <a:t> – history for its own sake rather than as guide to present-day world or future action</a:t>
            </a:r>
          </a:p>
          <a:p>
            <a:pPr algn="just"/>
            <a:endParaRPr lang="en-GB" sz="1700" dirty="0">
              <a:solidFill>
                <a:prstClr val="white"/>
              </a:solidFill>
            </a:endParaRPr>
          </a:p>
        </p:txBody>
      </p:sp>
      <p:sp>
        <p:nvSpPr>
          <p:cNvPr id="7" name="TextBox 6"/>
          <p:cNvSpPr txBox="1"/>
          <p:nvPr/>
        </p:nvSpPr>
        <p:spPr>
          <a:xfrm>
            <a:off x="0" y="-1"/>
            <a:ext cx="12192000" cy="1096363"/>
          </a:xfrm>
          <a:prstGeom prst="rect">
            <a:avLst/>
          </a:prstGeom>
          <a:noFill/>
        </p:spPr>
        <p:txBody>
          <a:bodyPr wrap="square" lIns="720000" tIns="360000" rIns="72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1</a:t>
            </a:r>
            <a:r>
              <a:rPr lang="en-GB" sz="2400" b="1" dirty="0" smtClean="0">
                <a:solidFill>
                  <a:srgbClr val="FFFF00"/>
                </a:solidFill>
                <a:effectLst>
                  <a:outerShdw blurRad="38100" dist="38100" dir="2700000" algn="tl">
                    <a:srgbClr val="000000">
                      <a:alpha val="43137"/>
                    </a:srgbClr>
                  </a:outerShdw>
                </a:effectLst>
              </a:rPr>
              <a:t>. </a:t>
            </a:r>
            <a:r>
              <a:rPr lang="en-GB" sz="2400" b="1" dirty="0">
                <a:solidFill>
                  <a:srgbClr val="FFFF00"/>
                </a:solidFill>
                <a:effectLst>
                  <a:outerShdw blurRad="38100" dist="38100" dir="2700000" algn="tl">
                    <a:srgbClr val="000000">
                      <a:alpha val="43137"/>
                    </a:srgbClr>
                  </a:outerShdw>
                </a:effectLst>
              </a:rPr>
              <a:t>Towards a ‘Modern’ History-Writing: </a:t>
            </a:r>
            <a:r>
              <a:rPr lang="en-GB" sz="2400" b="1" dirty="0" smtClean="0">
                <a:solidFill>
                  <a:srgbClr val="FFFF00"/>
                </a:solidFill>
                <a:effectLst>
                  <a:outerShdw blurRad="38100" dist="38100" dir="2700000" algn="tl">
                    <a:srgbClr val="000000">
                      <a:alpha val="43137"/>
                    </a:srgbClr>
                  </a:outerShdw>
                </a:effectLst>
              </a:rPr>
              <a:t>Empiricism and Historicism</a:t>
            </a:r>
            <a:endParaRPr lang="en-GB" sz="1700" i="1" dirty="0">
              <a:solidFill>
                <a:srgbClr val="FFFF00"/>
              </a:solidFill>
              <a:effectLst>
                <a:outerShdw blurRad="38100" dist="38100" dir="2700000" algn="tl">
                  <a:srgbClr val="000000">
                    <a:alpha val="43137"/>
                  </a:srgbClr>
                </a:outerShdw>
              </a:effectLst>
            </a:endParaRPr>
          </a:p>
        </p:txBody>
      </p:sp>
      <p:pic>
        <p:nvPicPr>
          <p:cNvPr id="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06159"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25578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956659"/>
            <a:ext cx="9506159" cy="6267009"/>
          </a:xfrm>
          <a:prstGeom prst="rect">
            <a:avLst/>
          </a:prstGeom>
          <a:noFill/>
        </p:spPr>
        <p:txBody>
          <a:bodyPr wrap="square" lIns="720000" tIns="360000" rIns="720000" bIns="360000" rtlCol="0">
            <a:spAutoFit/>
          </a:bodyPr>
          <a:lstStyle/>
          <a:p>
            <a:pPr marL="285750" indent="-285750" algn="just">
              <a:buFont typeface="Arial" panose="020B0604020202020204" pitchFamily="34" charset="0"/>
              <a:buChar char="•"/>
            </a:pPr>
            <a:r>
              <a:rPr lang="en-GB" sz="2800" dirty="0" smtClean="0">
                <a:solidFill>
                  <a:prstClr val="white"/>
                </a:solidFill>
              </a:rPr>
              <a:t>‘Telling  the past as it was’ also made Ranke hostile </a:t>
            </a:r>
            <a:r>
              <a:rPr lang="en-GB" sz="2800" dirty="0">
                <a:solidFill>
                  <a:prstClr val="white"/>
                </a:solidFill>
              </a:rPr>
              <a:t>to grand theories of history: “</a:t>
            </a:r>
            <a:r>
              <a:rPr lang="en-GB" sz="2800" dirty="0">
                <a:solidFill>
                  <a:srgbClr val="FFFF00"/>
                </a:solidFill>
              </a:rPr>
              <a:t>My understanding of ‘leading ideas’ is simply that they are the dominant tendencies in each century. These tendencies, however, can only be described; they can not, in the last resort, be summed up in a concept</a:t>
            </a:r>
            <a:r>
              <a:rPr lang="en-GB" sz="2800" dirty="0" smtClean="0">
                <a:solidFill>
                  <a:prstClr val="white"/>
                </a:solidFill>
              </a:rPr>
              <a:t>.”</a:t>
            </a:r>
          </a:p>
          <a:p>
            <a:pPr marL="285750" indent="-285750" algn="just">
              <a:buFont typeface="Arial" panose="020B0604020202020204" pitchFamily="34" charset="0"/>
              <a:buChar char="•"/>
            </a:pPr>
            <a:endParaRPr lang="en-GB" sz="2800" dirty="0">
              <a:solidFill>
                <a:prstClr val="white"/>
              </a:solidFill>
            </a:endParaRPr>
          </a:p>
          <a:p>
            <a:pPr marL="285750" lvl="1" indent="-285750" algn="just">
              <a:buFont typeface="Arial" panose="020B0604020202020204" pitchFamily="34" charset="0"/>
              <a:buChar char="•"/>
            </a:pPr>
            <a:r>
              <a:rPr lang="en-GB" sz="2800" dirty="0"/>
              <a:t>Ranke positioned himself against ‘grand theories’ of history and against philosophical approaches to studying the past – most particularly his near contemporary </a:t>
            </a:r>
            <a:r>
              <a:rPr lang="en-GB" sz="2800" dirty="0">
                <a:solidFill>
                  <a:srgbClr val="FFFF00"/>
                </a:solidFill>
              </a:rPr>
              <a:t>Hegel</a:t>
            </a:r>
          </a:p>
          <a:p>
            <a:pPr marL="285750" indent="-285750" algn="just">
              <a:buFont typeface="Arial" panose="020B0604020202020204" pitchFamily="34" charset="0"/>
              <a:buChar char="•"/>
            </a:pPr>
            <a:endParaRPr lang="en-GB" sz="2800" dirty="0">
              <a:solidFill>
                <a:prstClr val="white"/>
              </a:solidFill>
            </a:endParaRPr>
          </a:p>
          <a:p>
            <a:pPr algn="just"/>
            <a:endParaRPr lang="en-GB" sz="2400" dirty="0">
              <a:solidFill>
                <a:prstClr val="white"/>
              </a:solidFill>
            </a:endParaRPr>
          </a:p>
        </p:txBody>
      </p:sp>
      <p:sp>
        <p:nvSpPr>
          <p:cNvPr id="6" name="TextBox 5"/>
          <p:cNvSpPr txBox="1"/>
          <p:nvPr/>
        </p:nvSpPr>
        <p:spPr>
          <a:xfrm>
            <a:off x="0" y="-1"/>
            <a:ext cx="12192000" cy="1096363"/>
          </a:xfrm>
          <a:prstGeom prst="rect">
            <a:avLst/>
          </a:prstGeom>
          <a:noFill/>
        </p:spPr>
        <p:txBody>
          <a:bodyPr wrap="square" lIns="360000" tIns="360000" rIns="36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1. Towards a ‘Modern’ History-Writing: Empiricism and Historicism</a:t>
            </a:r>
            <a:endParaRPr lang="en-GB" sz="1700" i="1" dirty="0">
              <a:solidFill>
                <a:srgbClr val="FFFF00"/>
              </a:solidFill>
              <a:effectLst>
                <a:outerShdw blurRad="38100" dist="38100" dir="2700000" algn="tl">
                  <a:srgbClr val="000000">
                    <a:alpha val="43137"/>
                  </a:srgbClr>
                </a:outerShdw>
              </a:effectLst>
            </a:endParaRP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06159"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37299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638540" y="4255163"/>
            <a:ext cx="2160240" cy="830997"/>
          </a:xfrm>
          <a:prstGeom prst="rect">
            <a:avLst/>
          </a:prstGeom>
        </p:spPr>
        <p:txBody>
          <a:bodyPr wrap="square">
            <a:spAutoFit/>
          </a:bodyPr>
          <a:lstStyle/>
          <a:p>
            <a:pPr algn="ctr"/>
            <a:r>
              <a:rPr lang="en-GB" sz="1200" dirty="0"/>
              <a:t>Georg Wilhelm Friedrich Hegel (1770–1831)</a:t>
            </a:r>
          </a:p>
          <a:p>
            <a:pPr algn="ctr"/>
            <a:endParaRPr lang="en-GB" sz="1200" dirty="0"/>
          </a:p>
          <a:p>
            <a:endParaRPr lang="en-GB" sz="1200" dirty="0"/>
          </a:p>
        </p:txBody>
      </p:sp>
      <p:pic>
        <p:nvPicPr>
          <p:cNvPr id="4100" name="Picture 4" descr="https://upload.wikimedia.org/wikipedia/commons/e/e9/Hegel_03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38540" y="883230"/>
            <a:ext cx="2338571" cy="312067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2. Philosophies of History: Hegel</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6" name="TextBox 5"/>
          <p:cNvSpPr txBox="1"/>
          <p:nvPr/>
        </p:nvSpPr>
        <p:spPr>
          <a:xfrm>
            <a:off x="0" y="736329"/>
            <a:ext cx="9638540" cy="5959233"/>
          </a:xfrm>
          <a:prstGeom prst="rect">
            <a:avLst/>
          </a:prstGeom>
          <a:noFill/>
        </p:spPr>
        <p:txBody>
          <a:bodyPr wrap="square" lIns="720000" tIns="360000" rIns="720000" bIns="360000" rtlCol="0">
            <a:spAutoFit/>
          </a:bodyPr>
          <a:lstStyle/>
          <a:p>
            <a:pPr marL="285750" indent="-285750" algn="just">
              <a:buFont typeface="Arial" panose="020B0604020202020204" pitchFamily="34" charset="0"/>
              <a:buChar char="•"/>
              <a:tabLst>
                <a:tab pos="0" algn="l"/>
              </a:tabLst>
            </a:pPr>
            <a:r>
              <a:rPr lang="en-GB" sz="2000" dirty="0">
                <a:solidFill>
                  <a:prstClr val="white"/>
                </a:solidFill>
              </a:rPr>
              <a:t>Ranke implicitly positioned himself against teachings of Georg Wilhelm Friedrich Hegel</a:t>
            </a:r>
          </a:p>
          <a:p>
            <a:pPr marL="285750" indent="-285750" algn="just">
              <a:buFont typeface="Arial" panose="020B0604020202020204" pitchFamily="34" charset="0"/>
              <a:buChar char="•"/>
              <a:tabLst>
                <a:tab pos="0" algn="l"/>
              </a:tabLst>
            </a:pPr>
            <a:endParaRPr lang="en-GB" sz="2000" dirty="0">
              <a:solidFill>
                <a:prstClr val="white"/>
              </a:solidFill>
            </a:endParaRPr>
          </a:p>
          <a:p>
            <a:pPr marL="285750" indent="-285750" algn="just">
              <a:buFont typeface="Arial" panose="020B0604020202020204" pitchFamily="34" charset="0"/>
              <a:buChar char="•"/>
              <a:tabLst>
                <a:tab pos="0" algn="l"/>
              </a:tabLst>
            </a:pPr>
            <a:r>
              <a:rPr lang="en-US" sz="2000" dirty="0">
                <a:solidFill>
                  <a:prstClr val="white"/>
                </a:solidFill>
              </a:rPr>
              <a:t>Like Ranke, Hegel’s career coincided (and profited from) increasing prosperity and power of Prussian state</a:t>
            </a:r>
          </a:p>
          <a:p>
            <a:pPr marL="285750" indent="-285750" algn="just">
              <a:buFont typeface="Arial" panose="020B0604020202020204" pitchFamily="34" charset="0"/>
              <a:buChar char="•"/>
              <a:tabLst>
                <a:tab pos="0" algn="l"/>
              </a:tabLst>
            </a:pPr>
            <a:endParaRPr lang="en-GB" sz="2000" b="1" dirty="0">
              <a:solidFill>
                <a:prstClr val="white"/>
              </a:solidFill>
            </a:endParaRPr>
          </a:p>
          <a:p>
            <a:pPr marL="285750" indent="-285750" algn="just">
              <a:buFont typeface="Arial" panose="020B0604020202020204" pitchFamily="34" charset="0"/>
              <a:buChar char="•"/>
              <a:tabLst>
                <a:tab pos="0" algn="l"/>
              </a:tabLst>
            </a:pPr>
            <a:r>
              <a:rPr lang="en-GB" sz="2000" dirty="0">
                <a:solidFill>
                  <a:prstClr val="white"/>
                </a:solidFill>
              </a:rPr>
              <a:t>After a career as a private tutor and schoolmaster, Hegel appointed Professor of Philosophy at Heidelberg University (1816–1818) and then the  University of Berlin (1818 –his death)</a:t>
            </a:r>
          </a:p>
          <a:p>
            <a:pPr marL="285750" indent="-285750" algn="just">
              <a:buFont typeface="Arial" panose="020B0604020202020204" pitchFamily="34" charset="0"/>
              <a:buChar char="•"/>
              <a:tabLst>
                <a:tab pos="0" algn="l"/>
              </a:tabLst>
            </a:pPr>
            <a:endParaRPr lang="en-GB" sz="2000" dirty="0">
              <a:solidFill>
                <a:prstClr val="white"/>
              </a:solidFill>
            </a:endParaRPr>
          </a:p>
          <a:p>
            <a:pPr marL="342900" indent="-342900" algn="just">
              <a:buFont typeface="Arial" panose="020B0604020202020204" pitchFamily="34" charset="0"/>
              <a:buChar char="•"/>
              <a:tabLst>
                <a:tab pos="0" algn="l"/>
              </a:tabLst>
            </a:pPr>
            <a:r>
              <a:rPr lang="en-GB" sz="2000" dirty="0">
                <a:solidFill>
                  <a:prstClr val="white"/>
                </a:solidFill>
              </a:rPr>
              <a:t>Celebrant of French Revolution </a:t>
            </a:r>
            <a:r>
              <a:rPr lang="en-GB" sz="2000" dirty="0" smtClean="0">
                <a:solidFill>
                  <a:prstClr val="white"/>
                </a:solidFill>
              </a:rPr>
              <a:t>as  </a:t>
            </a:r>
            <a:r>
              <a:rPr lang="en-GB" sz="2000" dirty="0">
                <a:solidFill>
                  <a:prstClr val="white"/>
                </a:solidFill>
              </a:rPr>
              <a:t>“the jubilation of this epoch” </a:t>
            </a:r>
          </a:p>
          <a:p>
            <a:pPr marL="342900" indent="-342900" algn="just">
              <a:buFont typeface="Arial" panose="020B0604020202020204" pitchFamily="34" charset="0"/>
              <a:buChar char="•"/>
              <a:tabLst>
                <a:tab pos="0" algn="l"/>
              </a:tabLst>
            </a:pPr>
            <a:endParaRPr lang="en-GB" sz="2000" dirty="0">
              <a:solidFill>
                <a:prstClr val="white"/>
              </a:solidFill>
            </a:endParaRPr>
          </a:p>
          <a:p>
            <a:pPr marL="342900" indent="-342900" algn="just">
              <a:buFont typeface="Arial" panose="020B0604020202020204" pitchFamily="34" charset="0"/>
              <a:buChar char="•"/>
              <a:tabLst>
                <a:tab pos="0" algn="l"/>
              </a:tabLst>
            </a:pPr>
            <a:r>
              <a:rPr lang="en-GB" sz="2000" dirty="0">
                <a:solidFill>
                  <a:prstClr val="white"/>
                </a:solidFill>
              </a:rPr>
              <a:t>Offered grand theories of interpreting the world and </a:t>
            </a:r>
            <a:r>
              <a:rPr lang="en-GB" sz="2000" dirty="0" smtClean="0">
                <a:solidFill>
                  <a:prstClr val="white"/>
                </a:solidFill>
              </a:rPr>
              <a:t>history (“</a:t>
            </a:r>
            <a:r>
              <a:rPr lang="en-GB" sz="2000" dirty="0">
                <a:solidFill>
                  <a:prstClr val="white"/>
                </a:solidFill>
              </a:rPr>
              <a:t>the reputation of being the most impenetrable … of all the major Western philosophers,” entry on Hegel by Peter Singer, </a:t>
            </a:r>
            <a:r>
              <a:rPr lang="en-GB" sz="2000" i="1" dirty="0">
                <a:solidFill>
                  <a:prstClr val="white"/>
                </a:solidFill>
              </a:rPr>
              <a:t>The </a:t>
            </a:r>
            <a:r>
              <a:rPr lang="en-US" sz="2000" i="1" dirty="0">
                <a:solidFill>
                  <a:prstClr val="white"/>
                </a:solidFill>
              </a:rPr>
              <a:t>Oxford Companion to </a:t>
            </a:r>
            <a:r>
              <a:rPr lang="en-US" sz="2000" i="1" dirty="0" smtClean="0">
                <a:solidFill>
                  <a:prstClr val="white"/>
                </a:solidFill>
              </a:rPr>
              <a:t>Philosophy)</a:t>
            </a:r>
            <a:endParaRPr lang="en-US" sz="2000" i="1" dirty="0">
              <a:solidFill>
                <a:prstClr val="white"/>
              </a:solidFill>
            </a:endParaRPr>
          </a:p>
          <a:p>
            <a:pPr algn="just">
              <a:tabLst>
                <a:tab pos="0" algn="l"/>
              </a:tabLst>
            </a:pPr>
            <a:endParaRPr lang="en-US" sz="2000" i="1" dirty="0">
              <a:solidFill>
                <a:prstClr val="white"/>
              </a:solidFill>
            </a:endParaRPr>
          </a:p>
        </p:txBody>
      </p:sp>
    </p:spTree>
    <p:extLst>
      <p:ext uri="{BB962C8B-B14F-4D97-AF65-F5344CB8AC3E}">
        <p14:creationId xmlns:p14="http://schemas.microsoft.com/office/powerpoint/2010/main" val="8293578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p:cNvSpPr>
            <a:spLocks noChangeArrowheads="1"/>
          </p:cNvSpPr>
          <p:nvPr/>
        </p:nvSpPr>
        <p:spPr bwMode="auto">
          <a:xfrm>
            <a:off x="8366125" y="4652964"/>
            <a:ext cx="2101850"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2400">
                <a:solidFill>
                  <a:srgbClr val="FFFFFF"/>
                </a:solidFill>
              </a:rPr>
              <a:t>Georg Wilhelm Friedrich Hegel (1770–1831)</a:t>
            </a:r>
          </a:p>
          <a:p>
            <a:pPr algn="ctr" eaLnBrk="1" hangingPunct="1">
              <a:lnSpc>
                <a:spcPct val="100000"/>
              </a:lnSpc>
              <a:spcBef>
                <a:spcPct val="0"/>
              </a:spcBef>
              <a:buFontTx/>
              <a:buNone/>
            </a:pPr>
            <a:endParaRPr lang="en-GB" altLang="en-US" sz="1200">
              <a:solidFill>
                <a:srgbClr val="FFFFFF"/>
              </a:solidFill>
            </a:endParaRPr>
          </a:p>
          <a:p>
            <a:pPr eaLnBrk="1" hangingPunct="1">
              <a:lnSpc>
                <a:spcPct val="100000"/>
              </a:lnSpc>
              <a:spcBef>
                <a:spcPct val="0"/>
              </a:spcBef>
              <a:buFontTx/>
              <a:buNone/>
            </a:pPr>
            <a:endParaRPr lang="en-GB" altLang="en-US" sz="1200">
              <a:solidFill>
                <a:srgbClr val="FFFFFF"/>
              </a:solidFill>
            </a:endParaRPr>
          </a:p>
        </p:txBody>
      </p:sp>
      <p:pic>
        <p:nvPicPr>
          <p:cNvPr id="22531" name="Picture 5" descr="https://upload.wikimedia.org/wikipedia/commons/e/e9/Hegel_03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1500" y="1268414"/>
            <a:ext cx="2451100" cy="327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8"/>
          <p:cNvSpPr>
            <a:spLocks noGrp="1"/>
          </p:cNvSpPr>
          <p:nvPr>
            <p:ph idx="1"/>
          </p:nvPr>
        </p:nvSpPr>
        <p:spPr>
          <a:xfrm>
            <a:off x="513669" y="1027908"/>
            <a:ext cx="7334931" cy="5589587"/>
          </a:xfrm>
        </p:spPr>
        <p:txBody>
          <a:bodyPr rtlCol="0">
            <a:normAutofit lnSpcReduction="10000"/>
          </a:bodyPr>
          <a:lstStyle/>
          <a:p>
            <a:pPr marL="285750" indent="-285750" algn="just">
              <a:defRPr/>
            </a:pPr>
            <a:r>
              <a:rPr lang="en-GB" sz="2400" dirty="0"/>
              <a:t>Delivered </a:t>
            </a:r>
            <a:r>
              <a:rPr lang="en-GB" sz="2400" i="1" dirty="0"/>
              <a:t>Lectures on the Philosophy of World History</a:t>
            </a:r>
            <a:r>
              <a:rPr lang="en-GB" sz="2400" dirty="0"/>
              <a:t> at University of Berlin in 1822, 1828, and 1830. Identified three types of history: </a:t>
            </a:r>
          </a:p>
          <a:p>
            <a:pPr marL="742950" lvl="1" indent="-285750" algn="just">
              <a:buFontTx/>
              <a:buChar char="-"/>
              <a:defRPr/>
            </a:pPr>
            <a:r>
              <a:rPr lang="en-GB" dirty="0"/>
              <a:t>Original history: limited to contemporary writings, deeds, events, societies immediately accessible to historians. </a:t>
            </a:r>
          </a:p>
          <a:p>
            <a:pPr marL="742950" lvl="1" indent="-285750" algn="just">
              <a:buFontTx/>
              <a:buChar char="-"/>
              <a:defRPr/>
            </a:pPr>
            <a:r>
              <a:rPr lang="en-GB" dirty="0"/>
              <a:t>Reflective history: written at temporal distance from the past events; however, Hegel warned of tendency to impose the cultural prejudices and ideas on past eras.</a:t>
            </a:r>
          </a:p>
          <a:p>
            <a:pPr marL="742950" lvl="1" indent="-285750" algn="just">
              <a:buFontTx/>
              <a:buChar char="-"/>
              <a:defRPr/>
            </a:pPr>
            <a:r>
              <a:rPr lang="en-GB" dirty="0"/>
              <a:t>Philosophical history: historian endeavours to access the Spirit (</a:t>
            </a:r>
            <a:r>
              <a:rPr lang="en-GB" i="1" dirty="0" err="1"/>
              <a:t>geist</a:t>
            </a:r>
            <a:r>
              <a:rPr lang="en-GB" dirty="0"/>
              <a:t>); the guiding force which drives human society and events</a:t>
            </a:r>
          </a:p>
          <a:p>
            <a:pPr marL="0" indent="0" algn="just">
              <a:buNone/>
              <a:defRPr/>
            </a:pPr>
            <a:r>
              <a:rPr lang="en-GB" sz="3200" dirty="0" smtClean="0">
                <a:solidFill>
                  <a:srgbClr val="00B0F0"/>
                </a:solidFill>
              </a:rPr>
              <a:t>“</a:t>
            </a:r>
            <a:r>
              <a:rPr lang="en-GB" sz="3200" dirty="0">
                <a:solidFill>
                  <a:srgbClr val="00B0F0"/>
                </a:solidFill>
              </a:rPr>
              <a:t>World history is the record of the spirit’s efforts to attain knowledge of what it is in itself.”</a:t>
            </a:r>
          </a:p>
          <a:p>
            <a:pPr marL="285750" indent="-285750" algn="just">
              <a:tabLst>
                <a:tab pos="0" algn="l"/>
              </a:tabLst>
              <a:defRPr/>
            </a:pPr>
            <a:endParaRPr lang="en-GB" dirty="0"/>
          </a:p>
        </p:txBody>
      </p:sp>
      <p:sp>
        <p:nvSpPr>
          <p:cNvPr id="2" name="Title 1"/>
          <p:cNvSpPr>
            <a:spLocks noGrp="1"/>
          </p:cNvSpPr>
          <p:nvPr>
            <p:ph type="title"/>
          </p:nvPr>
        </p:nvSpPr>
        <p:spPr/>
        <p:txBody>
          <a:bodyPr/>
          <a:lstStyle/>
          <a:p>
            <a:endParaRPr lang="en-US"/>
          </a:p>
        </p:txBody>
      </p:sp>
      <p:sp>
        <p:nvSpPr>
          <p:cNvPr id="8" name="TextBox 7"/>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2. Philosophies of History: Hegel</a:t>
            </a:r>
            <a:endParaRPr lang="en-GB" sz="2200" b="1" dirty="0">
              <a:solidFill>
                <a:srgbClr val="FFFF00"/>
              </a:solidFill>
              <a:effectLst>
                <a:outerShdw blurRad="38100" dist="38100" dir="2700000" algn="tl">
                  <a:srgbClr val="000000">
                    <a:alpha val="43137"/>
                  </a:srgbClr>
                </a:outerShdw>
              </a:effectLst>
              <a:latin typeface="+mj-lt"/>
            </a:endParaRPr>
          </a:p>
        </p:txBody>
      </p:sp>
    </p:spTree>
    <p:extLst>
      <p:ext uri="{BB962C8B-B14F-4D97-AF65-F5344CB8AC3E}">
        <p14:creationId xmlns:p14="http://schemas.microsoft.com/office/powerpoint/2010/main" val="4524789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3"/>
          <p:cNvSpPr>
            <a:spLocks noChangeArrowheads="1"/>
          </p:cNvSpPr>
          <p:nvPr/>
        </p:nvSpPr>
        <p:spPr bwMode="auto">
          <a:xfrm>
            <a:off x="8366125" y="4652964"/>
            <a:ext cx="2101850"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2400">
                <a:solidFill>
                  <a:srgbClr val="FFFFFF"/>
                </a:solidFill>
              </a:rPr>
              <a:t>Georg Wilhelm Friedrich Hegel (1770–1831)</a:t>
            </a:r>
          </a:p>
          <a:p>
            <a:pPr algn="ctr" eaLnBrk="1" hangingPunct="1">
              <a:lnSpc>
                <a:spcPct val="100000"/>
              </a:lnSpc>
              <a:spcBef>
                <a:spcPct val="0"/>
              </a:spcBef>
              <a:buFontTx/>
              <a:buNone/>
            </a:pPr>
            <a:endParaRPr lang="en-GB" altLang="en-US" sz="1200">
              <a:solidFill>
                <a:srgbClr val="FFFFFF"/>
              </a:solidFill>
            </a:endParaRPr>
          </a:p>
          <a:p>
            <a:pPr eaLnBrk="1" hangingPunct="1">
              <a:lnSpc>
                <a:spcPct val="100000"/>
              </a:lnSpc>
              <a:spcBef>
                <a:spcPct val="0"/>
              </a:spcBef>
              <a:buFontTx/>
              <a:buNone/>
            </a:pPr>
            <a:endParaRPr lang="en-GB" altLang="en-US" sz="1200">
              <a:solidFill>
                <a:srgbClr val="FFFFFF"/>
              </a:solidFill>
            </a:endParaRPr>
          </a:p>
        </p:txBody>
      </p:sp>
      <p:pic>
        <p:nvPicPr>
          <p:cNvPr id="20483" name="Picture 5" descr="https://upload.wikimedia.org/wikipedia/commons/e/e9/Hegel_03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1500" y="1268414"/>
            <a:ext cx="2451100" cy="327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8"/>
          <p:cNvSpPr>
            <a:spLocks noGrp="1"/>
          </p:cNvSpPr>
          <p:nvPr>
            <p:ph idx="1"/>
          </p:nvPr>
        </p:nvSpPr>
        <p:spPr>
          <a:xfrm>
            <a:off x="2135188" y="1268414"/>
            <a:ext cx="5689600" cy="5589587"/>
          </a:xfrm>
        </p:spPr>
        <p:txBody>
          <a:bodyPr rtlCol="0">
            <a:normAutofit/>
          </a:bodyPr>
          <a:lstStyle/>
          <a:p>
            <a:pPr marL="285750" indent="-285750" algn="just">
              <a:defRPr/>
            </a:pPr>
            <a:r>
              <a:rPr lang="en-GB" dirty="0">
                <a:solidFill>
                  <a:prstClr val="white"/>
                </a:solidFill>
              </a:rPr>
              <a:t> A </a:t>
            </a:r>
            <a:r>
              <a:rPr lang="en-GB" b="1" dirty="0">
                <a:solidFill>
                  <a:srgbClr val="FFC000"/>
                </a:solidFill>
              </a:rPr>
              <a:t>teleological </a:t>
            </a:r>
            <a:r>
              <a:rPr lang="en-GB" dirty="0"/>
              <a:t>conception of history, whereby all thoughts and ideas were destined towards a </a:t>
            </a:r>
            <a:r>
              <a:rPr lang="en-GB" dirty="0" smtClean="0"/>
              <a:t>logical (</a:t>
            </a:r>
            <a:r>
              <a:rPr lang="en-GB" dirty="0"/>
              <a:t>if amorphous and ill-defined) </a:t>
            </a:r>
            <a:r>
              <a:rPr lang="en-GB" dirty="0" smtClean="0"/>
              <a:t> endpoint</a:t>
            </a:r>
            <a:r>
              <a:rPr lang="en-GB" dirty="0"/>
              <a:t>:</a:t>
            </a:r>
          </a:p>
          <a:p>
            <a:pPr marL="914400" lvl="2" indent="0" algn="just">
              <a:buNone/>
              <a:defRPr/>
            </a:pPr>
            <a:endParaRPr lang="en-GB" sz="1000" dirty="0"/>
          </a:p>
          <a:p>
            <a:pPr marL="914400" lvl="2" indent="0" algn="just">
              <a:buNone/>
              <a:defRPr/>
            </a:pPr>
            <a:r>
              <a:rPr lang="en-GB" sz="4000" dirty="0"/>
              <a:t>“The history of the world is none other than the </a:t>
            </a:r>
            <a:r>
              <a:rPr lang="en-GB" sz="4000" dirty="0">
                <a:solidFill>
                  <a:srgbClr val="FFFF00"/>
                </a:solidFill>
              </a:rPr>
              <a:t>progress</a:t>
            </a:r>
            <a:r>
              <a:rPr lang="en-GB" sz="4000" dirty="0"/>
              <a:t> of the consciousness of freedom.”</a:t>
            </a:r>
          </a:p>
          <a:p>
            <a:pPr marL="0" indent="0" algn="just">
              <a:buNone/>
              <a:tabLst>
                <a:tab pos="0" algn="l"/>
              </a:tabLst>
              <a:defRPr/>
            </a:pPr>
            <a:endParaRPr lang="en-GB" dirty="0"/>
          </a:p>
        </p:txBody>
      </p:sp>
      <p:sp>
        <p:nvSpPr>
          <p:cNvPr id="3" name="Title 2"/>
          <p:cNvSpPr>
            <a:spLocks noGrp="1"/>
          </p:cNvSpPr>
          <p:nvPr>
            <p:ph type="title"/>
          </p:nvPr>
        </p:nvSpPr>
        <p:spPr/>
        <p:txBody>
          <a:bodyPr/>
          <a:lstStyle/>
          <a:p>
            <a:endParaRPr lang="en-US"/>
          </a:p>
        </p:txBody>
      </p:sp>
      <p:sp>
        <p:nvSpPr>
          <p:cNvPr id="10" name="TextBox 9"/>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2. Philosophies of History: Hegel</a:t>
            </a:r>
            <a:endParaRPr lang="en-GB" sz="2200" b="1" dirty="0">
              <a:solidFill>
                <a:srgbClr val="FFFF00"/>
              </a:solidFill>
              <a:effectLst>
                <a:outerShdw blurRad="38100" dist="38100" dir="2700000" algn="tl">
                  <a:srgbClr val="000000">
                    <a:alpha val="43137"/>
                  </a:srgbClr>
                </a:outerShdw>
              </a:effectLst>
              <a:latin typeface="+mj-lt"/>
            </a:endParaRPr>
          </a:p>
        </p:txBody>
      </p:sp>
    </p:spTree>
    <p:extLst>
      <p:ext uri="{BB962C8B-B14F-4D97-AF65-F5344CB8AC3E}">
        <p14:creationId xmlns:p14="http://schemas.microsoft.com/office/powerpoint/2010/main" val="13073761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355512" cy="5713012"/>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800" dirty="0">
                <a:solidFill>
                  <a:prstClr val="white"/>
                </a:solidFill>
              </a:rPr>
              <a:t>Hegelian philosophy used the concept of </a:t>
            </a:r>
            <a:r>
              <a:rPr lang="en-GB" sz="2800" b="1" dirty="0">
                <a:solidFill>
                  <a:srgbClr val="FFFF00"/>
                </a:solidFill>
              </a:rPr>
              <a:t>dialectics</a:t>
            </a:r>
            <a:r>
              <a:rPr lang="en-GB" sz="2800" b="1" dirty="0">
                <a:solidFill>
                  <a:prstClr val="white"/>
                </a:solidFill>
              </a:rPr>
              <a:t> </a:t>
            </a:r>
            <a:r>
              <a:rPr lang="en-GB" sz="2800" dirty="0">
                <a:solidFill>
                  <a:prstClr val="white"/>
                </a:solidFill>
              </a:rPr>
              <a:t>– (simplified) the study of opposing forces or propositions – to interpret and understand human society and the world at large</a:t>
            </a:r>
          </a:p>
          <a:p>
            <a:pPr marL="285750" indent="-285750" algn="just">
              <a:buFont typeface="Arial" panose="020B0604020202020204" pitchFamily="34" charset="0"/>
              <a:buChar char="•"/>
            </a:pPr>
            <a:endParaRPr lang="en-GB" sz="2800" b="1" dirty="0">
              <a:solidFill>
                <a:prstClr val="white"/>
              </a:solidFill>
            </a:endParaRPr>
          </a:p>
          <a:p>
            <a:pPr marL="285750" indent="-285750" algn="just">
              <a:buFont typeface="Arial" panose="020B0604020202020204" pitchFamily="34" charset="0"/>
              <a:buChar char="•"/>
            </a:pPr>
            <a:r>
              <a:rPr lang="en-GB" sz="2800" dirty="0">
                <a:solidFill>
                  <a:prstClr val="white"/>
                </a:solidFill>
              </a:rPr>
              <a:t>Hegel philosophised about conflicts, and possible resolution, between opposing ideas and forces: model of </a:t>
            </a:r>
            <a:r>
              <a:rPr lang="en-GB" sz="2800" b="1" dirty="0">
                <a:solidFill>
                  <a:srgbClr val="FFFF00"/>
                </a:solidFill>
                <a:effectLst>
                  <a:outerShdw blurRad="38100" dist="38100" dir="2700000" algn="tl">
                    <a:srgbClr val="000000">
                      <a:alpha val="43137"/>
                    </a:srgbClr>
                  </a:outerShdw>
                </a:effectLst>
              </a:rPr>
              <a:t>thesis-antithesis-synthesis</a:t>
            </a:r>
            <a:r>
              <a:rPr lang="en-GB" sz="2800" dirty="0">
                <a:solidFill>
                  <a:prstClr val="white"/>
                </a:solidFill>
              </a:rPr>
              <a:t> (or ‘abstract-negation-concrete’ in Hegel’s terms)</a:t>
            </a:r>
          </a:p>
          <a:p>
            <a:pPr marL="285750" indent="-285750" algn="just">
              <a:buFont typeface="Arial" panose="020B0604020202020204" pitchFamily="34" charset="0"/>
              <a:buChar char="•"/>
            </a:pPr>
            <a:endParaRPr lang="en-GB" sz="1600" dirty="0">
              <a:solidFill>
                <a:prstClr val="white"/>
              </a:solidFill>
            </a:endParaRPr>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2. Philosophies of History: Hegel</a:t>
            </a:r>
            <a:endParaRPr lang="en-GB" sz="2200" b="1" dirty="0">
              <a:solidFill>
                <a:srgbClr val="FFFF00"/>
              </a:solidFill>
              <a:effectLst>
                <a:outerShdw blurRad="38100" dist="38100" dir="2700000" algn="tl">
                  <a:srgbClr val="000000">
                    <a:alpha val="43137"/>
                  </a:srgbClr>
                </a:outerShdw>
              </a:effectLst>
              <a:latin typeface="Calibri Light" panose="020F0302020204030204"/>
            </a:endParaRPr>
          </a:p>
        </p:txBody>
      </p:sp>
      <p:pic>
        <p:nvPicPr>
          <p:cNvPr id="7" name="Picture 4" descr="https://upload.wikimedia.org/wikipedia/commons/e/e9/Hegel_03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55512" y="850629"/>
            <a:ext cx="2338571" cy="3120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66237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0"/>
            <a:ext cx="8229600" cy="1143000"/>
          </a:xfrm>
        </p:spPr>
        <p:txBody>
          <a:bodyPr>
            <a:normAutofit fontScale="90000"/>
          </a:bodyPr>
          <a:lstStyle/>
          <a:p>
            <a:pPr algn="ctr"/>
            <a:r>
              <a:rPr lang="en-GB" sz="2800" b="1" dirty="0">
                <a:solidFill>
                  <a:srgbClr val="FFFF00"/>
                </a:solidFill>
                <a:effectLst>
                  <a:outerShdw blurRad="38100" dist="38100" dir="2700000" algn="tl">
                    <a:srgbClr val="000000">
                      <a:alpha val="43137"/>
                    </a:srgbClr>
                  </a:outerShdw>
                </a:effectLst>
              </a:rPr>
              <a:t/>
            </a:r>
            <a:br>
              <a:rPr lang="en-GB" sz="2800" b="1" dirty="0">
                <a:solidFill>
                  <a:srgbClr val="FFFF00"/>
                </a:solidFill>
                <a:effectLst>
                  <a:outerShdw blurRad="38100" dist="38100" dir="2700000" algn="tl">
                    <a:srgbClr val="000000">
                      <a:alpha val="43137"/>
                    </a:srgbClr>
                  </a:outerShdw>
                </a:effectLst>
              </a:rPr>
            </a:br>
            <a:r>
              <a:rPr lang="en-GB" sz="2800" b="1" dirty="0" smtClean="0">
                <a:solidFill>
                  <a:srgbClr val="FFFF00"/>
                </a:solidFill>
                <a:effectLst>
                  <a:outerShdw blurRad="38100" dist="38100" dir="2700000" algn="tl">
                    <a:srgbClr val="000000">
                      <a:alpha val="43137"/>
                    </a:srgbClr>
                  </a:outerShdw>
                </a:effectLst>
              </a:rPr>
              <a:t/>
            </a:r>
            <a:br>
              <a:rPr lang="en-GB" sz="2800" b="1" dirty="0" smtClean="0">
                <a:solidFill>
                  <a:srgbClr val="FFFF00"/>
                </a:solidFill>
                <a:effectLst>
                  <a:outerShdw blurRad="38100" dist="38100" dir="2700000" algn="tl">
                    <a:srgbClr val="000000">
                      <a:alpha val="43137"/>
                    </a:srgbClr>
                  </a:outerShdw>
                </a:effectLst>
              </a:rPr>
            </a:br>
            <a:r>
              <a:rPr lang="en-GB" sz="2800" b="1" dirty="0">
                <a:solidFill>
                  <a:srgbClr val="FFFF00"/>
                </a:solidFill>
                <a:effectLst>
                  <a:outerShdw blurRad="38100" dist="38100" dir="2700000" algn="tl">
                    <a:srgbClr val="000000">
                      <a:alpha val="43137"/>
                    </a:srgbClr>
                  </a:outerShdw>
                </a:effectLst>
              </a:rPr>
              <a:t/>
            </a:r>
            <a:br>
              <a:rPr lang="en-GB" sz="2800" b="1" dirty="0">
                <a:solidFill>
                  <a:srgbClr val="FFFF00"/>
                </a:solidFill>
                <a:effectLst>
                  <a:outerShdw blurRad="38100" dist="38100" dir="2700000" algn="tl">
                    <a:srgbClr val="000000">
                      <a:alpha val="43137"/>
                    </a:srgbClr>
                  </a:outerShdw>
                </a:effectLst>
              </a:rPr>
            </a:br>
            <a:r>
              <a:rPr lang="en-GB" sz="2800" b="1" dirty="0" smtClean="0">
                <a:solidFill>
                  <a:srgbClr val="FFFF00"/>
                </a:solidFill>
                <a:effectLst>
                  <a:outerShdw blurRad="38100" dist="38100" dir="2700000" algn="tl">
                    <a:srgbClr val="000000">
                      <a:alpha val="43137"/>
                    </a:srgbClr>
                  </a:outerShdw>
                </a:effectLst>
              </a:rPr>
              <a:t>Dialectics digested</a:t>
            </a:r>
            <a:endParaRPr lang="en-GB" sz="2800" b="1" dirty="0">
              <a:solidFill>
                <a:srgbClr val="FFFF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171057" y="968926"/>
            <a:ext cx="8496944" cy="5832648"/>
          </a:xfrm>
        </p:spPr>
        <p:txBody>
          <a:bodyPr>
            <a:noAutofit/>
          </a:bodyPr>
          <a:lstStyle/>
          <a:p>
            <a:pPr marL="0" indent="0" algn="just">
              <a:buNone/>
            </a:pPr>
            <a:endParaRPr lang="en-GB" sz="1200" dirty="0"/>
          </a:p>
          <a:p>
            <a:pPr marL="0" indent="0" algn="just">
              <a:buNone/>
            </a:pPr>
            <a:endParaRPr lang="en-GB" sz="1800" dirty="0"/>
          </a:p>
          <a:p>
            <a:pPr marL="0" indent="0" algn="just">
              <a:buNone/>
            </a:pPr>
            <a:r>
              <a:rPr lang="en-GB" sz="1800" dirty="0"/>
              <a:t>https://www.youtube.com/watch?v=_</a:t>
            </a:r>
            <a:r>
              <a:rPr lang="en-GB" sz="1800" dirty="0" smtClean="0"/>
              <a:t>nooFAX0V-o</a:t>
            </a:r>
          </a:p>
          <a:p>
            <a:pPr marL="0" indent="0" algn="just">
              <a:buNone/>
            </a:pPr>
            <a:endParaRPr lang="en-GB" sz="1800" dirty="0"/>
          </a:p>
          <a:p>
            <a:pPr marL="0" indent="0" algn="just">
              <a:buNone/>
            </a:pPr>
            <a:endParaRPr lang="en-GB" sz="1800" dirty="0"/>
          </a:p>
          <a:p>
            <a:pPr marL="0" indent="0" algn="just">
              <a:buNone/>
            </a:pPr>
            <a:endParaRPr lang="en-GB" sz="18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9051" y="2085337"/>
            <a:ext cx="2762250" cy="401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 y="0"/>
            <a:ext cx="12192000"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2. Philosophies of History: Hegel </a:t>
            </a:r>
            <a:endParaRPr lang="en-GB" sz="2200" b="1" dirty="0">
              <a:solidFill>
                <a:srgbClr val="FFFF00"/>
              </a:solidFill>
              <a:effectLst>
                <a:outerShdw blurRad="38100" dist="38100" dir="2700000" algn="tl">
                  <a:srgbClr val="000000">
                    <a:alpha val="43137"/>
                  </a:srgbClr>
                </a:outerShdw>
              </a:effectLst>
              <a:latin typeface="Calibri Light" panose="020F0302020204030204"/>
            </a:endParaRPr>
          </a:p>
        </p:txBody>
      </p:sp>
    </p:spTree>
    <p:extLst>
      <p:ext uri="{BB962C8B-B14F-4D97-AF65-F5344CB8AC3E}">
        <p14:creationId xmlns:p14="http://schemas.microsoft.com/office/powerpoint/2010/main" val="23179210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355512" cy="6636341"/>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a:p>
            <a:pPr marL="285750" indent="-285750" algn="just">
              <a:buFont typeface="Arial" panose="020B0604020202020204" pitchFamily="34" charset="0"/>
              <a:buChar char="•"/>
            </a:pPr>
            <a:r>
              <a:rPr lang="en-GB" sz="2400" dirty="0">
                <a:solidFill>
                  <a:prstClr val="white"/>
                </a:solidFill>
              </a:rPr>
              <a:t>b. Trier, 1818, son of Jewish lawyer father (later Christian convert)</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Studied law at University of Bonn and then University of Berlin – switching to Philosophy in 1836</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Influenced by Hegelian scholars</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Completed doctorate in philosophy, 1841 </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Part of Bohemian social and intellectual movement</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Exiled from Prussia and German states under increasing conservativism of Kaiser Friedrich Wilhelm IV </a:t>
            </a:r>
          </a:p>
          <a:p>
            <a:pPr marL="285750" indent="-285750" algn="just">
              <a:buFont typeface="Arial" panose="020B0604020202020204" pitchFamily="34" charset="0"/>
              <a:buChar char="•"/>
            </a:pPr>
            <a:endParaRPr lang="en-GB" sz="1600" dirty="0">
              <a:solidFill>
                <a:prstClr val="white"/>
              </a:solidFill>
            </a:endParaRPr>
          </a:p>
        </p:txBody>
      </p:sp>
      <p:sp>
        <p:nvSpPr>
          <p:cNvPr id="6" name="TextBox 5"/>
          <p:cNvSpPr txBox="1"/>
          <p:nvPr/>
        </p:nvSpPr>
        <p:spPr>
          <a:xfrm>
            <a:off x="0" y="1"/>
            <a:ext cx="12192000" cy="1157918"/>
          </a:xfrm>
          <a:prstGeom prst="rect">
            <a:avLst/>
          </a:prstGeom>
          <a:noFill/>
        </p:spPr>
        <p:txBody>
          <a:bodyPr wrap="square" lIns="720000" tIns="360000" rIns="684000" bIns="360000" rtlCol="0">
            <a:spAutoFit/>
          </a:bodyPr>
          <a:lstStyle/>
          <a:p>
            <a:r>
              <a:rPr lang="en-GB" sz="2800" b="1" dirty="0">
                <a:solidFill>
                  <a:srgbClr val="FFFF00"/>
                </a:solidFill>
                <a:effectLst>
                  <a:outerShdw blurRad="38100" dist="38100" dir="2700000" algn="tl">
                    <a:srgbClr val="000000">
                      <a:alpha val="43137"/>
                    </a:srgbClr>
                  </a:outerShdw>
                </a:effectLst>
              </a:rPr>
              <a:t>3. Karl Marx: Young Hegelians</a:t>
            </a:r>
            <a:endParaRPr lang="en-GB" sz="2800" b="1" dirty="0">
              <a:solidFill>
                <a:srgbClr val="FFFF00"/>
              </a:solidFill>
              <a:effectLst>
                <a:outerShdw blurRad="38100" dist="38100" dir="2700000" algn="tl">
                  <a:srgbClr val="000000">
                    <a:alpha val="43137"/>
                  </a:srgbClr>
                </a:outerShdw>
              </a:effectLst>
              <a:latin typeface="Calibri Light" panose="020F0302020204030204"/>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8775" y="1"/>
            <a:ext cx="2943225" cy="4286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80373" y="3498254"/>
            <a:ext cx="1811628" cy="33597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9066727" y="4286250"/>
            <a:ext cx="1313646" cy="923330"/>
          </a:xfrm>
          <a:prstGeom prst="rect">
            <a:avLst/>
          </a:prstGeom>
        </p:spPr>
        <p:txBody>
          <a:bodyPr wrap="square">
            <a:spAutoFit/>
          </a:bodyPr>
          <a:lstStyle/>
          <a:p>
            <a:pPr algn="r"/>
            <a:r>
              <a:rPr lang="en-GB" dirty="0">
                <a:solidFill>
                  <a:prstClr val="white"/>
                </a:solidFill>
              </a:rPr>
              <a:t>Karl Marx (1818–1883) </a:t>
            </a:r>
          </a:p>
        </p:txBody>
      </p:sp>
    </p:spTree>
    <p:extLst>
      <p:ext uri="{BB962C8B-B14F-4D97-AF65-F5344CB8AC3E}">
        <p14:creationId xmlns:p14="http://schemas.microsoft.com/office/powerpoint/2010/main" val="91122027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7972023" cy="7221117"/>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a:p>
            <a:pPr marL="285750" indent="-285750" algn="just">
              <a:buFont typeface="Arial" panose="020B0604020202020204" pitchFamily="34" charset="0"/>
              <a:buChar char="•"/>
            </a:pPr>
            <a:endParaRPr lang="en-GB" sz="1000" dirty="0">
              <a:solidFill>
                <a:prstClr val="white"/>
              </a:solidFill>
            </a:endParaRPr>
          </a:p>
          <a:p>
            <a:pPr marL="285750" indent="-285750" algn="just">
              <a:buFont typeface="Arial" panose="020B0604020202020204" pitchFamily="34" charset="0"/>
              <a:buChar char="•"/>
            </a:pPr>
            <a:r>
              <a:rPr lang="en-GB" sz="2200" dirty="0">
                <a:solidFill>
                  <a:prstClr val="white"/>
                </a:solidFill>
              </a:rPr>
              <a:t>In 1844 while both were living in Paris, Marx befriended (fellow Berlin alumnus) Friedrich Engels – the son of a wealthy industrialist</a:t>
            </a:r>
          </a:p>
          <a:p>
            <a:pPr marL="285750" indent="-285750" algn="just">
              <a:buFont typeface="Arial" panose="020B0604020202020204" pitchFamily="34" charset="0"/>
              <a:buChar char="•"/>
            </a:pPr>
            <a:endParaRPr lang="en-GB" sz="2200" dirty="0">
              <a:solidFill>
                <a:prstClr val="white"/>
              </a:solidFill>
            </a:endParaRPr>
          </a:p>
          <a:p>
            <a:pPr marL="285750" indent="-285750" algn="just">
              <a:buFont typeface="Arial" panose="020B0604020202020204" pitchFamily="34" charset="0"/>
              <a:buChar char="•"/>
            </a:pPr>
            <a:r>
              <a:rPr lang="en-GB" sz="2200" dirty="0">
                <a:solidFill>
                  <a:prstClr val="white"/>
                </a:solidFill>
              </a:rPr>
              <a:t>In 1845, Engels published </a:t>
            </a:r>
            <a:r>
              <a:rPr lang="en-GB" sz="2200" i="1" dirty="0">
                <a:solidFill>
                  <a:prstClr val="white"/>
                </a:solidFill>
              </a:rPr>
              <a:t>The Conditions of the Working Class in England – </a:t>
            </a:r>
            <a:r>
              <a:rPr lang="en-GB" sz="2200" dirty="0">
                <a:solidFill>
                  <a:prstClr val="white"/>
                </a:solidFill>
              </a:rPr>
              <a:t>account of Industrial Revolution Britain, based on time working for his father in Manchester</a:t>
            </a:r>
          </a:p>
          <a:p>
            <a:pPr marL="285750" indent="-285750" algn="just">
              <a:buFont typeface="Arial" panose="020B0604020202020204" pitchFamily="34" charset="0"/>
              <a:buChar char="•"/>
            </a:pPr>
            <a:endParaRPr lang="en-GB" sz="2200" dirty="0">
              <a:solidFill>
                <a:prstClr val="white"/>
              </a:solidFill>
            </a:endParaRPr>
          </a:p>
          <a:p>
            <a:pPr marL="285750" indent="-285750" algn="just">
              <a:buFont typeface="Arial" panose="020B0604020202020204" pitchFamily="34" charset="0"/>
              <a:buChar char="•"/>
            </a:pPr>
            <a:r>
              <a:rPr lang="en-GB" sz="2200" dirty="0">
                <a:solidFill>
                  <a:prstClr val="white"/>
                </a:solidFill>
              </a:rPr>
              <a:t>Marx and Engels involved in est. of Communist League (international association of workers)</a:t>
            </a:r>
          </a:p>
          <a:p>
            <a:pPr marL="285750" indent="-285750" algn="just">
              <a:buFont typeface="Arial" panose="020B0604020202020204" pitchFamily="34" charset="0"/>
              <a:buChar char="•"/>
            </a:pPr>
            <a:endParaRPr lang="en-GB" sz="2200" dirty="0">
              <a:solidFill>
                <a:prstClr val="white"/>
              </a:solidFill>
            </a:endParaRPr>
          </a:p>
          <a:p>
            <a:pPr marL="285750" indent="-285750" algn="just">
              <a:buFont typeface="Arial" panose="020B0604020202020204" pitchFamily="34" charset="0"/>
              <a:buChar char="•"/>
            </a:pPr>
            <a:r>
              <a:rPr lang="en-GB" sz="2200" dirty="0">
                <a:solidFill>
                  <a:prstClr val="white"/>
                </a:solidFill>
              </a:rPr>
              <a:t>In 1848, Marx and Engels published </a:t>
            </a:r>
            <a:r>
              <a:rPr lang="en-GB" sz="2200" i="1" dirty="0">
                <a:solidFill>
                  <a:prstClr val="white"/>
                </a:solidFill>
              </a:rPr>
              <a:t>The Communist Manifesto </a:t>
            </a:r>
            <a:r>
              <a:rPr lang="en-GB" sz="2200" dirty="0">
                <a:solidFill>
                  <a:prstClr val="white"/>
                </a:solidFill>
              </a:rPr>
              <a:t>in London – shortly before February Revolution in France, and swathe of more radical revolutions across Europe</a:t>
            </a:r>
          </a:p>
          <a:p>
            <a:pPr marL="285750" indent="-285750" algn="just">
              <a:buFont typeface="Arial" panose="020B0604020202020204" pitchFamily="34" charset="0"/>
              <a:buChar char="•"/>
            </a:pPr>
            <a:endParaRPr lang="en-GB" sz="1600" dirty="0">
              <a:solidFill>
                <a:prstClr val="white"/>
              </a:solidFill>
            </a:endParaRPr>
          </a:p>
        </p:txBody>
      </p:sp>
      <p:sp>
        <p:nvSpPr>
          <p:cNvPr id="6" name="TextBox 5"/>
          <p:cNvSpPr txBox="1"/>
          <p:nvPr/>
        </p:nvSpPr>
        <p:spPr>
          <a:xfrm>
            <a:off x="0" y="5769"/>
            <a:ext cx="10668001" cy="1157918"/>
          </a:xfrm>
          <a:prstGeom prst="rect">
            <a:avLst/>
          </a:prstGeom>
          <a:noFill/>
        </p:spPr>
        <p:txBody>
          <a:bodyPr wrap="square" lIns="720000" tIns="360000" rIns="360000" bIns="360000" rtlCol="0">
            <a:spAutoFit/>
          </a:bodyPr>
          <a:lstStyle/>
          <a:p>
            <a:r>
              <a:rPr lang="en-GB" sz="2800" b="1" dirty="0">
                <a:solidFill>
                  <a:srgbClr val="FFFF00"/>
                </a:solidFill>
                <a:effectLst>
                  <a:outerShdw blurRad="38100" dist="38100" dir="2700000" algn="tl">
                    <a:srgbClr val="000000">
                      <a:alpha val="43137"/>
                    </a:srgbClr>
                  </a:outerShdw>
                </a:effectLst>
              </a:rPr>
              <a:t>3. Karl Marx: Friedrich Engels</a:t>
            </a:r>
            <a:endParaRPr lang="en-GB" sz="2800" b="1" dirty="0">
              <a:solidFill>
                <a:srgbClr val="FFFF00"/>
              </a:solidFill>
              <a:effectLst>
                <a:outerShdw blurRad="38100" dist="38100" dir="2700000" algn="tl">
                  <a:srgbClr val="000000">
                    <a:alpha val="43137"/>
                  </a:srgbClr>
                </a:outerShdw>
              </a:effectLst>
              <a:latin typeface="Calibri Light" panose="020F0302020204030204"/>
            </a:endParaRPr>
          </a:p>
        </p:txBody>
      </p:sp>
      <p:pic>
        <p:nvPicPr>
          <p:cNvPr id="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35661" y="218941"/>
            <a:ext cx="3756339" cy="22538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78897" y="4237148"/>
            <a:ext cx="3376730" cy="26208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303097" y="1966258"/>
            <a:ext cx="1888901" cy="29435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8435662" y="2664784"/>
            <a:ext cx="1481976" cy="945773"/>
          </a:xfrm>
          <a:prstGeom prst="rect">
            <a:avLst/>
          </a:prstGeom>
        </p:spPr>
        <p:txBody>
          <a:bodyPr wrap="square">
            <a:spAutoFit/>
          </a:bodyPr>
          <a:lstStyle/>
          <a:p>
            <a:pPr algn="ctr"/>
            <a:r>
              <a:rPr lang="en-GB" b="1" dirty="0">
                <a:solidFill>
                  <a:prstClr val="white"/>
                </a:solidFill>
              </a:rPr>
              <a:t>Friedrich Engels (1820–1895) </a:t>
            </a:r>
          </a:p>
        </p:txBody>
      </p:sp>
    </p:spTree>
    <p:extLst>
      <p:ext uri="{BB962C8B-B14F-4D97-AF65-F5344CB8AC3E}">
        <p14:creationId xmlns:p14="http://schemas.microsoft.com/office/powerpoint/2010/main" val="355752847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390120"/>
          </a:xfrm>
          <a:prstGeom prst="rect">
            <a:avLst/>
          </a:prstGeom>
          <a:noFill/>
        </p:spPr>
        <p:txBody>
          <a:bodyPr wrap="square" lIns="720000" tIns="360000" rIns="720000" bIns="360000" rtlCol="0">
            <a:spAutoFit/>
          </a:bodyPr>
          <a:lstStyle/>
          <a:p>
            <a:pPr algn="ctr"/>
            <a:endParaRPr lang="en-GB" sz="1600" b="1" dirty="0" smtClean="0">
              <a:solidFill>
                <a:prstClr val="white"/>
              </a:solidFill>
              <a:latin typeface="Calibri Light" panose="020F0302020204030204"/>
            </a:endParaRPr>
          </a:p>
          <a:p>
            <a:pPr algn="just"/>
            <a:endParaRPr lang="en-GB" sz="1600" b="1" dirty="0">
              <a:solidFill>
                <a:prstClr val="white"/>
              </a:solidFill>
              <a:latin typeface="Calibri Light" panose="020F0302020204030204"/>
            </a:endParaRPr>
          </a:p>
          <a:p>
            <a:pPr algn="just"/>
            <a:endParaRPr lang="en-GB" sz="1600" b="1" dirty="0" smtClean="0">
              <a:solidFill>
                <a:prstClr val="white"/>
              </a:solidFill>
              <a:latin typeface="Calibri Light" panose="020F0302020204030204"/>
            </a:endParaRPr>
          </a:p>
          <a:p>
            <a:pPr marL="285750" indent="-285750" algn="just">
              <a:buFont typeface="Arial" panose="020B0604020202020204" pitchFamily="34" charset="0"/>
              <a:buChar char="•"/>
            </a:pPr>
            <a:r>
              <a:rPr lang="en-GB" sz="3000" b="1" dirty="0" smtClean="0">
                <a:solidFill>
                  <a:prstClr val="white"/>
                </a:solidFill>
              </a:rPr>
              <a:t>What do you consider to be Marx and Engels’ key arguments?</a:t>
            </a:r>
          </a:p>
          <a:p>
            <a:pPr marL="285750" indent="-285750" algn="just">
              <a:buFont typeface="Arial" panose="020B0604020202020204" pitchFamily="34" charset="0"/>
              <a:buChar char="•"/>
            </a:pPr>
            <a:endParaRPr lang="en-GB" sz="3000" b="1" dirty="0">
              <a:solidFill>
                <a:prstClr val="white"/>
              </a:solidFill>
            </a:endParaRPr>
          </a:p>
          <a:p>
            <a:pPr marL="285750" indent="-285750" algn="just">
              <a:buFont typeface="Arial" panose="020B0604020202020204" pitchFamily="34" charset="0"/>
              <a:buChar char="•"/>
            </a:pPr>
            <a:r>
              <a:rPr lang="en-GB" sz="3000" b="1" dirty="0" smtClean="0">
                <a:solidFill>
                  <a:prstClr val="white"/>
                </a:solidFill>
              </a:rPr>
              <a:t>What does </a:t>
            </a:r>
            <a:r>
              <a:rPr lang="en-GB" sz="3000" b="1" i="1" dirty="0" smtClean="0">
                <a:solidFill>
                  <a:prstClr val="white"/>
                </a:solidFill>
              </a:rPr>
              <a:t>The Communist Manifesto </a:t>
            </a:r>
            <a:r>
              <a:rPr lang="en-GB" sz="3000" b="1" dirty="0" smtClean="0">
                <a:solidFill>
                  <a:prstClr val="white"/>
                </a:solidFill>
              </a:rPr>
              <a:t>have to say about history?</a:t>
            </a:r>
          </a:p>
          <a:p>
            <a:pPr marL="285750" indent="-285750" algn="just">
              <a:buFont typeface="Arial" panose="020B0604020202020204" pitchFamily="34" charset="0"/>
              <a:buChar char="•"/>
            </a:pPr>
            <a:endParaRPr lang="en-GB" sz="3000" b="1" i="1" dirty="0">
              <a:solidFill>
                <a:prstClr val="white"/>
              </a:solidFill>
            </a:endParaRPr>
          </a:p>
          <a:p>
            <a:pPr marL="285750" indent="-285750" algn="just">
              <a:buFont typeface="Arial" panose="020B0604020202020204" pitchFamily="34" charset="0"/>
              <a:buChar char="•"/>
            </a:pPr>
            <a:r>
              <a:rPr lang="en-GB" sz="3000" b="1" dirty="0" smtClean="0">
                <a:solidFill>
                  <a:prstClr val="white"/>
                </a:solidFill>
              </a:rPr>
              <a:t>What historical events does it make reference to?</a:t>
            </a:r>
          </a:p>
          <a:p>
            <a:pPr marL="285750" indent="-285750" algn="just">
              <a:buFont typeface="Arial" panose="020B0604020202020204" pitchFamily="34" charset="0"/>
              <a:buChar char="•"/>
            </a:pPr>
            <a:endParaRPr lang="en-GB" sz="3000" b="1" dirty="0">
              <a:solidFill>
                <a:prstClr val="white"/>
              </a:solidFill>
            </a:endParaRPr>
          </a:p>
          <a:p>
            <a:pPr marL="285750" indent="-285750" algn="just">
              <a:buFont typeface="Arial" panose="020B0604020202020204" pitchFamily="34" charset="0"/>
              <a:buChar char="•"/>
            </a:pPr>
            <a:r>
              <a:rPr lang="en-GB" sz="3000" b="1" dirty="0" smtClean="0">
                <a:solidFill>
                  <a:prstClr val="white"/>
                </a:solidFill>
              </a:rPr>
              <a:t>How might it be interpreted as presenting a theory of history</a:t>
            </a:r>
            <a:r>
              <a:rPr lang="en-GB" sz="3000" b="1" dirty="0" smtClean="0">
                <a:solidFill>
                  <a:prstClr val="white"/>
                </a:solidFill>
              </a:rPr>
              <a:t>?</a:t>
            </a:r>
          </a:p>
          <a:p>
            <a:pPr marL="285750" indent="-285750" algn="just">
              <a:buFont typeface="Arial" panose="020B0604020202020204" pitchFamily="34" charset="0"/>
              <a:buChar char="•"/>
            </a:pPr>
            <a:endParaRPr lang="en-GB" sz="3000" b="1" dirty="0">
              <a:solidFill>
                <a:prstClr val="white"/>
              </a:solidFill>
            </a:endParaRPr>
          </a:p>
          <a:p>
            <a:pPr marL="285750" indent="-285750" algn="just">
              <a:buFont typeface="Arial" panose="020B0604020202020204" pitchFamily="34" charset="0"/>
              <a:buChar char="•"/>
            </a:pPr>
            <a:r>
              <a:rPr lang="en-GB" sz="3000" b="1" dirty="0" smtClean="0">
                <a:solidFill>
                  <a:prstClr val="white"/>
                </a:solidFill>
              </a:rPr>
              <a:t>How might </a:t>
            </a:r>
            <a:r>
              <a:rPr lang="en-GB" sz="3000" b="1" dirty="0" smtClean="0">
                <a:solidFill>
                  <a:srgbClr val="FFFF00"/>
                </a:solidFill>
              </a:rPr>
              <a:t>dialectics </a:t>
            </a:r>
            <a:r>
              <a:rPr lang="en-GB" sz="3000" b="1" dirty="0" smtClean="0"/>
              <a:t>figure into Marx and Engels’ discussion</a:t>
            </a:r>
            <a:r>
              <a:rPr lang="en-GB" sz="3200" b="1" dirty="0" smtClean="0"/>
              <a:t>?</a:t>
            </a:r>
            <a:endParaRPr lang="en-GB" sz="3200" b="1" dirty="0" smtClean="0">
              <a:solidFill>
                <a:prstClr val="white"/>
              </a:solidFill>
            </a:endParaRPr>
          </a:p>
          <a:p>
            <a:pPr marL="285750" indent="-285750" algn="just">
              <a:buFont typeface="Arial" panose="020B0604020202020204" pitchFamily="34" charset="0"/>
              <a:buChar char="•"/>
            </a:pPr>
            <a:endParaRPr lang="en-GB" sz="2400" b="1" dirty="0">
              <a:solidFill>
                <a:prstClr val="white"/>
              </a:solidFill>
            </a:endParaRPr>
          </a:p>
          <a:p>
            <a:pPr algn="just"/>
            <a:r>
              <a:rPr lang="en-GB" sz="2400" dirty="0" smtClean="0">
                <a:solidFill>
                  <a:prstClr val="white"/>
                </a:solidFill>
              </a:rPr>
              <a:t> </a:t>
            </a:r>
            <a:endParaRPr lang="en-GB" sz="1600" b="1" dirty="0">
              <a:solidFill>
                <a:prstClr val="white"/>
              </a:solidFill>
              <a:latin typeface="Calibri Light" panose="020F0302020204030204"/>
            </a:endParaRPr>
          </a:p>
        </p:txBody>
      </p:sp>
      <p:sp>
        <p:nvSpPr>
          <p:cNvPr id="6" name="TextBox 5"/>
          <p:cNvSpPr txBox="1"/>
          <p:nvPr/>
        </p:nvSpPr>
        <p:spPr>
          <a:xfrm>
            <a:off x="1524000" y="5769"/>
            <a:ext cx="9144001" cy="1157918"/>
          </a:xfrm>
          <a:prstGeom prst="rect">
            <a:avLst/>
          </a:prstGeom>
          <a:noFill/>
        </p:spPr>
        <p:txBody>
          <a:bodyPr wrap="square" lIns="360000" tIns="360000" rIns="360000" bIns="360000" rtlCol="0">
            <a:spAutoFit/>
          </a:bodyPr>
          <a:lstStyle/>
          <a:p>
            <a:pPr algn="ctr"/>
            <a:r>
              <a:rPr lang="en-GB" sz="2800" b="1" dirty="0">
                <a:solidFill>
                  <a:srgbClr val="FFFF00"/>
                </a:solidFill>
                <a:effectLst>
                  <a:outerShdw blurRad="38100" dist="38100" dir="2700000" algn="tl">
                    <a:srgbClr val="000000">
                      <a:alpha val="43137"/>
                    </a:srgbClr>
                  </a:outerShdw>
                </a:effectLst>
              </a:rPr>
              <a:t>3. Karl Marx: Communist Manifesto</a:t>
            </a:r>
            <a:endParaRPr lang="en-GB" sz="2800" b="1" dirty="0">
              <a:solidFill>
                <a:srgbClr val="FFFF00"/>
              </a:solidFill>
              <a:effectLst>
                <a:outerShdw blurRad="38100" dist="38100" dir="2700000" algn="tl">
                  <a:srgbClr val="000000">
                    <a:alpha val="43137"/>
                  </a:srgbClr>
                </a:outerShdw>
              </a:effectLst>
              <a:latin typeface="Calibri Light" panose="020F0302020204030204"/>
            </a:endParaRPr>
          </a:p>
        </p:txBody>
      </p:sp>
    </p:spTree>
    <p:extLst>
      <p:ext uri="{BB962C8B-B14F-4D97-AF65-F5344CB8AC3E}">
        <p14:creationId xmlns:p14="http://schemas.microsoft.com/office/powerpoint/2010/main" val="34887089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7021062"/>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a:p>
            <a:pPr algn="just"/>
            <a:endParaRPr lang="en-GB" sz="900" dirty="0">
              <a:solidFill>
                <a:prstClr val="white"/>
              </a:solidFill>
            </a:endParaRPr>
          </a:p>
          <a:p>
            <a:pPr algn="just"/>
            <a:r>
              <a:rPr lang="en-GB" sz="4000" dirty="0">
                <a:solidFill>
                  <a:prstClr val="white"/>
                </a:solidFill>
              </a:rPr>
              <a:t>“</a:t>
            </a:r>
            <a:r>
              <a:rPr lang="en-GB" sz="4000" b="1" dirty="0">
                <a:solidFill>
                  <a:prstClr val="white"/>
                </a:solidFill>
              </a:rPr>
              <a:t>The history of all hitherto existing society is the history of </a:t>
            </a:r>
            <a:r>
              <a:rPr lang="en-GB" sz="4000" b="1" dirty="0">
                <a:solidFill>
                  <a:srgbClr val="FFFF00"/>
                </a:solidFill>
              </a:rPr>
              <a:t>class struggles</a:t>
            </a:r>
            <a:r>
              <a:rPr lang="en-GB" sz="4000" dirty="0">
                <a:solidFill>
                  <a:prstClr val="white"/>
                </a:solidFill>
              </a:rPr>
              <a:t>. </a:t>
            </a:r>
            <a:r>
              <a:rPr lang="en-GB" sz="4000" dirty="0">
                <a:solidFill>
                  <a:srgbClr val="FF3399"/>
                </a:solidFill>
              </a:rPr>
              <a:t>Freeman and slave</a:t>
            </a:r>
            <a:r>
              <a:rPr lang="en-GB" sz="4000" dirty="0">
                <a:solidFill>
                  <a:prstClr val="white"/>
                </a:solidFill>
              </a:rPr>
              <a:t>, </a:t>
            </a:r>
            <a:r>
              <a:rPr lang="en-GB" sz="4000" dirty="0">
                <a:solidFill>
                  <a:srgbClr val="70AD47"/>
                </a:solidFill>
              </a:rPr>
              <a:t>patrician and plebeian</a:t>
            </a:r>
            <a:r>
              <a:rPr lang="en-GB" sz="4000" dirty="0">
                <a:solidFill>
                  <a:prstClr val="white"/>
                </a:solidFill>
              </a:rPr>
              <a:t>, </a:t>
            </a:r>
            <a:r>
              <a:rPr lang="en-GB" sz="4000" dirty="0">
                <a:solidFill>
                  <a:srgbClr val="FF0000"/>
                </a:solidFill>
              </a:rPr>
              <a:t>lord and serf</a:t>
            </a:r>
            <a:r>
              <a:rPr lang="en-GB" sz="4000" dirty="0">
                <a:solidFill>
                  <a:prstClr val="white"/>
                </a:solidFill>
              </a:rPr>
              <a:t>, </a:t>
            </a:r>
            <a:r>
              <a:rPr lang="en-GB" sz="4000" dirty="0">
                <a:solidFill>
                  <a:srgbClr val="00FFFF"/>
                </a:solidFill>
              </a:rPr>
              <a:t>guild-master and oppressed</a:t>
            </a:r>
            <a:r>
              <a:rPr lang="en-GB" sz="4000" dirty="0">
                <a:solidFill>
                  <a:prstClr val="white"/>
                </a:solidFill>
              </a:rPr>
              <a:t>, stood in </a:t>
            </a:r>
            <a:r>
              <a:rPr lang="en-GB" sz="4000" b="1" dirty="0">
                <a:solidFill>
                  <a:srgbClr val="FFFF00"/>
                </a:solidFill>
              </a:rPr>
              <a:t>constant opposition </a:t>
            </a:r>
            <a:r>
              <a:rPr lang="en-GB" sz="4000" dirty="0">
                <a:solidFill>
                  <a:prstClr val="white"/>
                </a:solidFill>
              </a:rPr>
              <a:t>to one another, carried on an uninterrupted – now hidden, now open – fight that </a:t>
            </a:r>
            <a:r>
              <a:rPr lang="en-GB" sz="4000" i="1" dirty="0">
                <a:solidFill>
                  <a:prstClr val="white"/>
                </a:solidFill>
              </a:rPr>
              <a:t>each time ended either in a revolutionary reconstitution of society at large or in the common ruin of contending classes.</a:t>
            </a:r>
            <a:r>
              <a:rPr lang="en-GB" sz="4000" dirty="0">
                <a:solidFill>
                  <a:prstClr val="white"/>
                </a:solidFill>
              </a:rPr>
              <a:t>”</a:t>
            </a:r>
          </a:p>
          <a:p>
            <a:pPr marL="571500" indent="-571500" algn="r">
              <a:buFontTx/>
              <a:buChar char="-"/>
            </a:pPr>
            <a:r>
              <a:rPr lang="en-GB" sz="2400" b="1" dirty="0">
                <a:solidFill>
                  <a:prstClr val="white"/>
                </a:solidFill>
              </a:rPr>
              <a:t>Opening lines of </a:t>
            </a:r>
            <a:r>
              <a:rPr lang="en-GB" sz="2400" b="1" i="1" dirty="0">
                <a:solidFill>
                  <a:prstClr val="white"/>
                </a:solidFill>
              </a:rPr>
              <a:t>Communist Manifesto</a:t>
            </a:r>
          </a:p>
          <a:p>
            <a:pPr algn="r"/>
            <a:r>
              <a:rPr lang="en-GB" sz="2400" b="1" i="1" dirty="0">
                <a:solidFill>
                  <a:prstClr val="white"/>
                </a:solidFill>
              </a:rPr>
              <a:t> </a:t>
            </a:r>
            <a:endParaRPr lang="en-GB" sz="2400" dirty="0">
              <a:solidFill>
                <a:prstClr val="white"/>
              </a:solidFill>
            </a:endParaRPr>
          </a:p>
        </p:txBody>
      </p:sp>
      <p:sp>
        <p:nvSpPr>
          <p:cNvPr id="6" name="TextBox 5"/>
          <p:cNvSpPr txBox="1"/>
          <p:nvPr/>
        </p:nvSpPr>
        <p:spPr>
          <a:xfrm>
            <a:off x="1524000" y="5769"/>
            <a:ext cx="9144001" cy="1157918"/>
          </a:xfrm>
          <a:prstGeom prst="rect">
            <a:avLst/>
          </a:prstGeom>
          <a:noFill/>
        </p:spPr>
        <p:txBody>
          <a:bodyPr wrap="square" lIns="360000" tIns="360000" rIns="360000" bIns="360000" rtlCol="0">
            <a:spAutoFit/>
          </a:bodyPr>
          <a:lstStyle/>
          <a:p>
            <a:pPr algn="ctr"/>
            <a:r>
              <a:rPr lang="en-GB" sz="2800" b="1" dirty="0">
                <a:solidFill>
                  <a:srgbClr val="FFFF00"/>
                </a:solidFill>
                <a:effectLst>
                  <a:outerShdw blurRad="38100" dist="38100" dir="2700000" algn="tl">
                    <a:srgbClr val="000000">
                      <a:alpha val="43137"/>
                    </a:srgbClr>
                  </a:outerShdw>
                </a:effectLst>
              </a:rPr>
              <a:t>3. Karl Marx: Communist Manifesto</a:t>
            </a:r>
            <a:endParaRPr lang="en-GB" sz="2800" b="1" dirty="0">
              <a:solidFill>
                <a:srgbClr val="FFFF00"/>
              </a:solidFill>
              <a:effectLst>
                <a:outerShdw blurRad="38100" dist="38100" dir="2700000" algn="tl">
                  <a:srgbClr val="000000">
                    <a:alpha val="43137"/>
                  </a:srgbClr>
                </a:outerShdw>
              </a:effectLst>
              <a:latin typeface="Calibri Light" panose="020F0302020204030204"/>
            </a:endParaRPr>
          </a:p>
        </p:txBody>
      </p:sp>
    </p:spTree>
    <p:extLst>
      <p:ext uri="{BB962C8B-B14F-4D97-AF65-F5344CB8AC3E}">
        <p14:creationId xmlns:p14="http://schemas.microsoft.com/office/powerpoint/2010/main" val="26504231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697897"/>
          </a:xfrm>
          <a:prstGeom prst="rect">
            <a:avLst/>
          </a:prstGeom>
          <a:noFill/>
        </p:spPr>
        <p:txBody>
          <a:bodyPr wrap="square" lIns="720000" tIns="360000" rIns="720000" bIns="360000" rtlCol="0">
            <a:spAutoFit/>
          </a:bodyPr>
          <a:lstStyle/>
          <a:p>
            <a:r>
              <a:rPr lang="en-GB" sz="2800" b="1" dirty="0">
                <a:solidFill>
                  <a:srgbClr val="FFFF00"/>
                </a:solidFill>
                <a:effectLst>
                  <a:outerShdw blurRad="38100" dist="38100" dir="2700000" algn="tl">
                    <a:srgbClr val="000000">
                      <a:alpha val="43137"/>
                    </a:srgbClr>
                  </a:outerShdw>
                </a:effectLst>
              </a:rPr>
              <a:t>3. Karl Marx: Key concepts</a:t>
            </a:r>
          </a:p>
          <a:p>
            <a:pPr marL="342900" indent="-342900">
              <a:buFont typeface="Arial" panose="020B0604020202020204" pitchFamily="34" charset="0"/>
              <a:buChar char="•"/>
            </a:pPr>
            <a:endParaRPr lang="en-GB" sz="2400" b="1" dirty="0">
              <a:solidFill>
                <a:prstClr val="white"/>
              </a:solidFill>
            </a:endParaRPr>
          </a:p>
          <a:p>
            <a:r>
              <a:rPr lang="en-GB" sz="2400" b="1" dirty="0">
                <a:solidFill>
                  <a:srgbClr val="FFFF00"/>
                </a:solidFill>
              </a:rPr>
              <a:t>Dialectics: </a:t>
            </a:r>
            <a:r>
              <a:rPr lang="en-GB" sz="2400" dirty="0">
                <a:solidFill>
                  <a:prstClr val="white"/>
                </a:solidFill>
              </a:rPr>
              <a:t>history as continuous and inevitable struggle between class interests</a:t>
            </a:r>
            <a:r>
              <a:rPr lang="en-GB" sz="2400" b="1" i="1" dirty="0">
                <a:solidFill>
                  <a:prstClr val="white"/>
                </a:solidFill>
              </a:rPr>
              <a:t> </a:t>
            </a:r>
          </a:p>
          <a:p>
            <a:pPr marL="342900" indent="-342900">
              <a:buFont typeface="Arial" panose="020B0604020202020204" pitchFamily="34" charset="0"/>
              <a:buChar char="•"/>
            </a:pPr>
            <a:endParaRPr lang="en-GB" sz="2400" b="1" i="1" dirty="0">
              <a:solidFill>
                <a:prstClr val="white"/>
              </a:solidFill>
            </a:endParaRPr>
          </a:p>
          <a:p>
            <a:r>
              <a:rPr lang="en-GB" sz="2400" b="1" dirty="0">
                <a:solidFill>
                  <a:srgbClr val="FFFF00"/>
                </a:solidFill>
              </a:rPr>
              <a:t>Materialism: </a:t>
            </a:r>
            <a:r>
              <a:rPr lang="en-GB" sz="2400" dirty="0">
                <a:solidFill>
                  <a:prstClr val="white"/>
                </a:solidFill>
              </a:rPr>
              <a:t>history as being rooted within the material conditions of a society’s means of production</a:t>
            </a:r>
            <a:endParaRPr lang="en-GB" sz="2400" b="1" dirty="0">
              <a:solidFill>
                <a:prstClr val="white"/>
              </a:solidFill>
            </a:endParaRPr>
          </a:p>
          <a:p>
            <a:pPr marL="342900" indent="-342900">
              <a:buFont typeface="Arial" panose="020B0604020202020204" pitchFamily="34" charset="0"/>
              <a:buChar char="•"/>
            </a:pPr>
            <a:endParaRPr lang="en-GB" sz="2400" b="1" dirty="0">
              <a:solidFill>
                <a:prstClr val="white"/>
              </a:solidFill>
            </a:endParaRPr>
          </a:p>
          <a:p>
            <a:r>
              <a:rPr lang="en-GB" sz="2400" b="1" dirty="0">
                <a:solidFill>
                  <a:srgbClr val="FFFF00"/>
                </a:solidFill>
              </a:rPr>
              <a:t>Class consciousness: </a:t>
            </a:r>
            <a:r>
              <a:rPr lang="en-GB" sz="2400" dirty="0">
                <a:solidFill>
                  <a:prstClr val="white"/>
                </a:solidFill>
              </a:rPr>
              <a:t>understanding, and willingness to act upon, material interests of one’s own social class (in contradistinction to holding </a:t>
            </a:r>
            <a:r>
              <a:rPr lang="en-GB" sz="2400" b="1" dirty="0">
                <a:solidFill>
                  <a:prstClr val="white"/>
                </a:solidFill>
              </a:rPr>
              <a:t>‘false consciousness’</a:t>
            </a:r>
            <a:r>
              <a:rPr lang="en-GB" sz="2400" dirty="0">
                <a:solidFill>
                  <a:prstClr val="white"/>
                </a:solidFill>
              </a:rPr>
              <a:t>)</a:t>
            </a:r>
          </a:p>
          <a:p>
            <a:endParaRPr lang="en-GB" sz="2400" b="1" dirty="0">
              <a:solidFill>
                <a:prstClr val="white"/>
              </a:solidFill>
            </a:endParaRPr>
          </a:p>
          <a:p>
            <a:r>
              <a:rPr lang="en-GB" sz="2400" b="1" dirty="0">
                <a:solidFill>
                  <a:srgbClr val="4472C4"/>
                </a:solidFill>
              </a:rPr>
              <a:t>Base:  </a:t>
            </a:r>
            <a:r>
              <a:rPr lang="en-GB" sz="2400" dirty="0">
                <a:solidFill>
                  <a:prstClr val="white"/>
                </a:solidFill>
              </a:rPr>
              <a:t>a society’s means and relations of production</a:t>
            </a:r>
          </a:p>
          <a:p>
            <a:r>
              <a:rPr lang="en-GB" sz="2400" b="1" dirty="0">
                <a:solidFill>
                  <a:srgbClr val="FF0000"/>
                </a:solidFill>
              </a:rPr>
              <a:t>Superstructure: </a:t>
            </a:r>
            <a:r>
              <a:rPr lang="en-GB" sz="2400" dirty="0">
                <a:solidFill>
                  <a:prstClr val="white"/>
                </a:solidFill>
              </a:rPr>
              <a:t>ideological realm which exceeds material means/relations of production (e.g. culture, politics)</a:t>
            </a:r>
            <a:endParaRPr lang="en-GB" sz="2400" b="1" dirty="0">
              <a:solidFill>
                <a:prstClr val="white"/>
              </a:solidFill>
            </a:endParaRPr>
          </a:p>
          <a:p>
            <a:pPr marL="342900" indent="-342900">
              <a:buFont typeface="Arial" panose="020B0604020202020204" pitchFamily="34" charset="0"/>
              <a:buChar char="•"/>
            </a:pPr>
            <a:endParaRPr lang="en-GB" sz="2400" b="1" dirty="0">
              <a:solidFill>
                <a:prstClr val="white"/>
              </a:solidFill>
            </a:endParaRPr>
          </a:p>
          <a:p>
            <a:r>
              <a:rPr lang="en-GB" sz="2400" b="1" dirty="0">
                <a:solidFill>
                  <a:srgbClr val="FFFF00"/>
                </a:solidFill>
              </a:rPr>
              <a:t>Commodity Fetishism: </a:t>
            </a:r>
            <a:r>
              <a:rPr lang="en-GB" sz="2400" dirty="0">
                <a:solidFill>
                  <a:prstClr val="white"/>
                </a:solidFill>
              </a:rPr>
              <a:t>socially-produced (and often illusory) ‘commodity value’ placed on goods and products – not necessarily consistent with ‘use value’ </a:t>
            </a:r>
          </a:p>
        </p:txBody>
      </p:sp>
    </p:spTree>
    <p:extLst>
      <p:ext uri="{BB962C8B-B14F-4D97-AF65-F5344CB8AC3E}">
        <p14:creationId xmlns:p14="http://schemas.microsoft.com/office/powerpoint/2010/main" val="12940615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447"/>
            <a:ext cx="12192000" cy="6871447"/>
          </a:xfrm>
        </p:spPr>
        <p:txBody>
          <a:bodyPr lIns="720000" tIns="720000" rIns="720000" bIns="720000">
            <a:normAutofit fontScale="25000" lnSpcReduction="20000"/>
          </a:bodyPr>
          <a:lstStyle/>
          <a:p>
            <a:pPr lvl="0"/>
            <a:r>
              <a:rPr lang="en-GB" sz="9600" b="1" dirty="0" smtClean="0">
                <a:solidFill>
                  <a:srgbClr val="FFFF00"/>
                </a:solidFill>
              </a:rPr>
              <a:t>Marx </a:t>
            </a:r>
            <a:r>
              <a:rPr lang="en-GB" sz="9600" b="1" dirty="0">
                <a:solidFill>
                  <a:srgbClr val="FFFF00"/>
                </a:solidFill>
              </a:rPr>
              <a:t>and Engels’s ideas were the products of the specific era in which </a:t>
            </a:r>
            <a:r>
              <a:rPr lang="en-GB" sz="9600" b="1" i="1" dirty="0">
                <a:solidFill>
                  <a:srgbClr val="FFFF00"/>
                </a:solidFill>
              </a:rPr>
              <a:t>The Communist Manifesto </a:t>
            </a:r>
            <a:r>
              <a:rPr lang="en-GB" sz="9600" b="1" dirty="0">
                <a:solidFill>
                  <a:srgbClr val="FFFF00"/>
                </a:solidFill>
              </a:rPr>
              <a:t>was composed. Do you think their ideas can be applied to the study of early/later eras of history, and, if so, why/why not? </a:t>
            </a:r>
            <a:endParaRPr lang="en-GB" sz="9600" b="1" dirty="0" smtClean="0">
              <a:solidFill>
                <a:srgbClr val="FFFF00"/>
              </a:solidFill>
            </a:endParaRPr>
          </a:p>
          <a:p>
            <a:pPr marL="0" lvl="0" indent="0">
              <a:buNone/>
            </a:pPr>
            <a:endParaRPr lang="en-GB" sz="9600" b="1" dirty="0">
              <a:solidFill>
                <a:srgbClr val="FFFF00"/>
              </a:solidFill>
            </a:endParaRPr>
          </a:p>
          <a:p>
            <a:pPr marL="0" indent="-457200">
              <a:buNone/>
            </a:pPr>
            <a:r>
              <a:rPr lang="en-GB" sz="9600" dirty="0"/>
              <a:t>Stephen Rigby, 'Marxism and the Middle Ages,' </a:t>
            </a:r>
            <a:r>
              <a:rPr lang="en-GB" sz="9600" i="1" dirty="0"/>
              <a:t>History Today</a:t>
            </a:r>
            <a:r>
              <a:rPr lang="en-GB" sz="9600" dirty="0"/>
              <a:t>, Vol. 43, No. 11 (November 1991), pp. 26–28</a:t>
            </a:r>
            <a:r>
              <a:rPr lang="en-GB" sz="9600" dirty="0" smtClean="0"/>
              <a:t>.</a:t>
            </a:r>
          </a:p>
          <a:p>
            <a:pPr marL="0" indent="0">
              <a:buNone/>
            </a:pPr>
            <a:endParaRPr lang="en-GB" sz="3200" dirty="0"/>
          </a:p>
          <a:p>
            <a:pPr lvl="0" algn="just"/>
            <a:r>
              <a:rPr lang="en-GB" sz="9600" b="1" dirty="0"/>
              <a:t>Who are some of the practitioners of Marxist approaches to studying the Middle Ages, and what does he suggest are their important contributions to the historiography of the Medieval period?</a:t>
            </a:r>
          </a:p>
          <a:p>
            <a:pPr lvl="0" algn="just"/>
            <a:r>
              <a:rPr lang="en-GB" sz="9600" b="1" dirty="0" smtClean="0"/>
              <a:t>What </a:t>
            </a:r>
            <a:r>
              <a:rPr lang="en-GB" sz="9600" b="1" dirty="0"/>
              <a:t>aspects of Medieval society have been examined by Marxist historians, and to what end?</a:t>
            </a:r>
          </a:p>
          <a:p>
            <a:pPr lvl="0" algn="just"/>
            <a:r>
              <a:rPr lang="en-GB" sz="9600" b="1" dirty="0" smtClean="0"/>
              <a:t>According </a:t>
            </a:r>
            <a:r>
              <a:rPr lang="en-GB" sz="9600" b="1" dirty="0"/>
              <a:t>to Rigby, what are some of the problems that historians – including those otherwise favourable to Marxism – have identified with respect to the applicability of Marx’s philosophy of history to the Medieval </a:t>
            </a:r>
            <a:r>
              <a:rPr lang="en-GB" sz="9600" b="1" dirty="0" smtClean="0"/>
              <a:t>period?</a:t>
            </a:r>
            <a:endParaRPr lang="en-GB" sz="9600" b="1" dirty="0"/>
          </a:p>
          <a:p>
            <a:pPr lvl="0" algn="just"/>
            <a:r>
              <a:rPr lang="en-GB" sz="9600" b="1" dirty="0" smtClean="0"/>
              <a:t>Overall</a:t>
            </a:r>
            <a:r>
              <a:rPr lang="en-GB" sz="9600" b="1" dirty="0"/>
              <a:t>, what would you consider the key strengths and weaknesses, or potentialities and problems, associated with Marxist approaches to Medieval history?</a:t>
            </a:r>
          </a:p>
          <a:p>
            <a:pPr marL="0" indent="0">
              <a:buNone/>
            </a:pPr>
            <a:endParaRPr lang="en-GB" sz="4400" dirty="0" smtClean="0"/>
          </a:p>
          <a:p>
            <a:pPr marL="0" indent="0">
              <a:buNone/>
            </a:pPr>
            <a:endParaRPr lang="en-GB" sz="4400" dirty="0"/>
          </a:p>
          <a:p>
            <a:pPr marL="0" lvl="0" indent="0">
              <a:buNone/>
            </a:pPr>
            <a:endParaRPr lang="en-US" sz="4500" dirty="0">
              <a:solidFill>
                <a:srgbClr val="FFFF00"/>
              </a:solidFill>
            </a:endParaRPr>
          </a:p>
          <a:p>
            <a:pPr marL="0" indent="0">
              <a:buNone/>
            </a:pPr>
            <a:r>
              <a:rPr lang="en-GB" sz="4500" dirty="0">
                <a:solidFill>
                  <a:srgbClr val="FFFF00"/>
                </a:solidFill>
              </a:rPr>
              <a:t> </a:t>
            </a:r>
            <a:endParaRPr lang="en-US" sz="4500" dirty="0">
              <a:solidFill>
                <a:srgbClr val="FFFF00"/>
              </a:solidFill>
            </a:endParaRPr>
          </a:p>
        </p:txBody>
      </p:sp>
    </p:spTree>
    <p:extLst>
      <p:ext uri="{BB962C8B-B14F-4D97-AF65-F5344CB8AC3E}">
        <p14:creationId xmlns:p14="http://schemas.microsoft.com/office/powerpoint/2010/main" val="19434418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8839192" cy="6759452"/>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Suppression of 1848 revolutions saw Marx and Engels exiled to London</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Marx worked as European correspondent for </a:t>
            </a:r>
            <a:r>
              <a:rPr lang="en-GB" sz="2400" i="1" dirty="0">
                <a:solidFill>
                  <a:prstClr val="white"/>
                </a:solidFill>
              </a:rPr>
              <a:t>New York Tribune</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Engels acted as patron for Marx’s key philosophical works:</a:t>
            </a:r>
          </a:p>
          <a:p>
            <a:pPr marL="914400" lvl="1" indent="-457200" algn="just">
              <a:buFontTx/>
              <a:buChar char="-"/>
            </a:pPr>
            <a:r>
              <a:rPr lang="en-GB" sz="2400" i="1" dirty="0">
                <a:solidFill>
                  <a:prstClr val="white"/>
                </a:solidFill>
              </a:rPr>
              <a:t>The Class Struggles in France </a:t>
            </a:r>
            <a:r>
              <a:rPr lang="en-GB" sz="2400" dirty="0">
                <a:solidFill>
                  <a:prstClr val="white"/>
                </a:solidFill>
              </a:rPr>
              <a:t>(1850)</a:t>
            </a:r>
            <a:endParaRPr lang="en-GB" sz="2400" i="1" dirty="0">
              <a:solidFill>
                <a:prstClr val="white"/>
              </a:solidFill>
            </a:endParaRPr>
          </a:p>
          <a:p>
            <a:pPr marL="914400" lvl="1" indent="-457200" algn="just">
              <a:buFontTx/>
              <a:buChar char="-"/>
            </a:pPr>
            <a:r>
              <a:rPr lang="en-GB" sz="2400" i="1" dirty="0">
                <a:solidFill>
                  <a:prstClr val="white"/>
                </a:solidFill>
              </a:rPr>
              <a:t>The Eighteenth Brumaire of Napoleon Bonaparte </a:t>
            </a:r>
            <a:r>
              <a:rPr lang="en-GB" sz="2400" dirty="0">
                <a:solidFill>
                  <a:prstClr val="white"/>
                </a:solidFill>
              </a:rPr>
              <a:t>(1852)</a:t>
            </a:r>
            <a:endParaRPr lang="en-GB" sz="2400" i="1" dirty="0">
              <a:solidFill>
                <a:prstClr val="white"/>
              </a:solidFill>
            </a:endParaRPr>
          </a:p>
          <a:p>
            <a:pPr marL="914400" lvl="1" indent="-457200" algn="just">
              <a:buFontTx/>
              <a:buChar char="-"/>
            </a:pPr>
            <a:r>
              <a:rPr lang="en-GB" sz="2400" i="1" dirty="0">
                <a:solidFill>
                  <a:prstClr val="white"/>
                </a:solidFill>
              </a:rPr>
              <a:t>A Contribution to a Critique of Political Economy </a:t>
            </a:r>
            <a:r>
              <a:rPr lang="en-GB" sz="2400" dirty="0">
                <a:solidFill>
                  <a:prstClr val="white"/>
                </a:solidFill>
              </a:rPr>
              <a:t>(1859)</a:t>
            </a:r>
            <a:endParaRPr lang="en-GB" sz="2400" i="1" dirty="0">
              <a:solidFill>
                <a:prstClr val="white"/>
              </a:solidFill>
            </a:endParaRPr>
          </a:p>
          <a:p>
            <a:pPr marL="914400" lvl="1" indent="-457200" algn="just">
              <a:buFontTx/>
              <a:buChar char="-"/>
            </a:pPr>
            <a:r>
              <a:rPr lang="en-GB" sz="2400" i="1" dirty="0">
                <a:solidFill>
                  <a:prstClr val="white"/>
                </a:solidFill>
              </a:rPr>
              <a:t>Capital </a:t>
            </a:r>
            <a:r>
              <a:rPr lang="en-GB" sz="2400" dirty="0">
                <a:solidFill>
                  <a:prstClr val="white"/>
                </a:solidFill>
              </a:rPr>
              <a:t>[</a:t>
            </a:r>
            <a:r>
              <a:rPr lang="en-GB" sz="2400" i="1" dirty="0">
                <a:solidFill>
                  <a:prstClr val="white"/>
                </a:solidFill>
              </a:rPr>
              <a:t>Das </a:t>
            </a:r>
            <a:r>
              <a:rPr lang="en-GB" sz="2400" i="1" dirty="0" err="1">
                <a:solidFill>
                  <a:prstClr val="white"/>
                </a:solidFill>
              </a:rPr>
              <a:t>Kapital</a:t>
            </a:r>
            <a:r>
              <a:rPr lang="en-GB" sz="2400" dirty="0">
                <a:solidFill>
                  <a:prstClr val="white"/>
                </a:solidFill>
              </a:rPr>
              <a:t>] ( 3 vols. 1867, 1885, 1893)</a:t>
            </a:r>
          </a:p>
          <a:p>
            <a:pPr marL="285750" indent="-285750" algn="just">
              <a:buFont typeface="Arial" panose="020B0604020202020204" pitchFamily="34" charset="0"/>
              <a:buChar char="•"/>
            </a:pPr>
            <a:endParaRPr lang="en-GB" sz="1600" dirty="0">
              <a:solidFill>
                <a:prstClr val="white"/>
              </a:solidFill>
            </a:endParaRPr>
          </a:p>
        </p:txBody>
      </p:sp>
      <p:sp>
        <p:nvSpPr>
          <p:cNvPr id="6" name="TextBox 5"/>
          <p:cNvSpPr txBox="1"/>
          <p:nvPr/>
        </p:nvSpPr>
        <p:spPr>
          <a:xfrm>
            <a:off x="0" y="1"/>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5. Marx after the Manifesto</a:t>
            </a:r>
            <a:endParaRPr lang="en-GB" sz="2800" b="1" dirty="0">
              <a:solidFill>
                <a:srgbClr val="FFFF00"/>
              </a:solidFill>
              <a:effectLst>
                <a:outerShdw blurRad="38100" dist="38100" dir="2700000" algn="tl">
                  <a:srgbClr val="000000">
                    <a:alpha val="43137"/>
                  </a:srgbClr>
                </a:outerShdw>
              </a:effectLst>
              <a:latin typeface="Calibri Light" panose="020F0302020204030204"/>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6574" y="0"/>
            <a:ext cx="3215425" cy="4488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99516" y="3869274"/>
            <a:ext cx="1992484" cy="29887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8693239" y="4596192"/>
            <a:ext cx="1506277" cy="1815882"/>
          </a:xfrm>
          <a:prstGeom prst="rect">
            <a:avLst/>
          </a:prstGeom>
          <a:noFill/>
        </p:spPr>
        <p:txBody>
          <a:bodyPr wrap="square" rtlCol="0">
            <a:spAutoFit/>
          </a:bodyPr>
          <a:lstStyle/>
          <a:p>
            <a:pPr algn="r"/>
            <a:r>
              <a:rPr lang="en-GB" sz="1400" dirty="0">
                <a:solidFill>
                  <a:prstClr val="white"/>
                </a:solidFill>
              </a:rPr>
              <a:t>Marx and Engels  with Marx’s daughters Jenny Caroline, Jenny Julia Eleanor, and Jenny Laura in London, May 1864 </a:t>
            </a:r>
          </a:p>
        </p:txBody>
      </p:sp>
    </p:spTree>
    <p:extLst>
      <p:ext uri="{BB962C8B-B14F-4D97-AF65-F5344CB8AC3E}">
        <p14:creationId xmlns:p14="http://schemas.microsoft.com/office/powerpoint/2010/main" val="7876949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5343680"/>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a:p>
            <a:pPr algn="just"/>
            <a:endParaRPr lang="en-GB" sz="1600" dirty="0">
              <a:solidFill>
                <a:prstClr val="white"/>
              </a:solidFill>
            </a:endParaRPr>
          </a:p>
          <a:p>
            <a:pPr marL="285750" indent="-285750" algn="just">
              <a:buFont typeface="Arial" panose="020B0604020202020204" pitchFamily="34" charset="0"/>
              <a:buChar char="•"/>
            </a:pPr>
            <a:r>
              <a:rPr lang="en-GB" sz="2800" dirty="0">
                <a:solidFill>
                  <a:prstClr val="white"/>
                </a:solidFill>
              </a:rPr>
              <a:t>Marx’s philosophy of history underpinned the  ideology – and history-writing – of the 1917 Bolshevist Revolution, plus that of other Communist regimes</a:t>
            </a:r>
          </a:p>
          <a:p>
            <a:pPr marL="285750" indent="-285750" algn="just">
              <a:buFont typeface="Arial" panose="020B0604020202020204" pitchFamily="34" charset="0"/>
              <a:buChar char="•"/>
            </a:pPr>
            <a:endParaRPr lang="en-GB" sz="2800" dirty="0">
              <a:solidFill>
                <a:prstClr val="white"/>
              </a:solidFill>
            </a:endParaRPr>
          </a:p>
          <a:p>
            <a:pPr marL="285750" indent="-285750" algn="just">
              <a:buFont typeface="Arial" panose="020B0604020202020204" pitchFamily="34" charset="0"/>
              <a:buChar char="•"/>
            </a:pPr>
            <a:r>
              <a:rPr lang="en-GB" sz="2800" dirty="0">
                <a:solidFill>
                  <a:prstClr val="white"/>
                </a:solidFill>
              </a:rPr>
              <a:t>Marx’s ideas also influence broad range of scholarly approaches within non-Communist world – of which we will concentrate on two important branches of historical scholarship that were forged in 20</a:t>
            </a:r>
            <a:r>
              <a:rPr lang="en-GB" sz="2800" baseline="30000" dirty="0">
                <a:solidFill>
                  <a:prstClr val="white"/>
                </a:solidFill>
              </a:rPr>
              <a:t>th</a:t>
            </a:r>
            <a:r>
              <a:rPr lang="en-GB" sz="2800" dirty="0">
                <a:solidFill>
                  <a:prstClr val="white"/>
                </a:solidFill>
              </a:rPr>
              <a:t>-century </a:t>
            </a:r>
            <a:r>
              <a:rPr lang="en-GB" sz="2800" dirty="0" smtClean="0">
                <a:solidFill>
                  <a:prstClr val="white"/>
                </a:solidFill>
              </a:rPr>
              <a:t>Britain: </a:t>
            </a:r>
            <a:r>
              <a:rPr lang="en-GB" sz="2800" dirty="0" smtClean="0">
                <a:solidFill>
                  <a:srgbClr val="FFFF00"/>
                </a:solidFill>
              </a:rPr>
              <a:t>social history </a:t>
            </a:r>
            <a:r>
              <a:rPr lang="en-GB" sz="2800" dirty="0" smtClean="0"/>
              <a:t>and </a:t>
            </a:r>
            <a:r>
              <a:rPr lang="en-GB" sz="2800" dirty="0" smtClean="0">
                <a:solidFill>
                  <a:srgbClr val="FFFF00"/>
                </a:solidFill>
              </a:rPr>
              <a:t>cultural studies</a:t>
            </a:r>
            <a:endParaRPr lang="en-GB" sz="2800" dirty="0">
              <a:solidFill>
                <a:prstClr val="white"/>
              </a:solidFill>
            </a:endParaRPr>
          </a:p>
          <a:p>
            <a:pPr algn="just"/>
            <a:endParaRPr lang="en-GB" sz="2800" dirty="0">
              <a:solidFill>
                <a:prstClr val="white"/>
              </a:solidFill>
            </a:endParaRPr>
          </a:p>
        </p:txBody>
      </p:sp>
      <p:sp>
        <p:nvSpPr>
          <p:cNvPr id="6" name="TextBox 5"/>
          <p:cNvSpPr txBox="1"/>
          <p:nvPr/>
        </p:nvSpPr>
        <p:spPr>
          <a:xfrm>
            <a:off x="0" y="5769"/>
            <a:ext cx="12192000" cy="1157918"/>
          </a:xfrm>
          <a:prstGeom prst="rect">
            <a:avLst/>
          </a:prstGeom>
          <a:noFill/>
        </p:spPr>
        <p:txBody>
          <a:bodyPr wrap="square" lIns="720000" tIns="360000" rIns="360000" bIns="360000" rtlCol="0">
            <a:spAutoFit/>
          </a:bodyPr>
          <a:lstStyle/>
          <a:p>
            <a:r>
              <a:rPr lang="en-GB" sz="2800" b="1" dirty="0">
                <a:solidFill>
                  <a:srgbClr val="FFFF00"/>
                </a:solidFill>
                <a:effectLst>
                  <a:outerShdw blurRad="38100" dist="38100" dir="2700000" algn="tl">
                    <a:srgbClr val="000000">
                      <a:alpha val="43137"/>
                    </a:srgbClr>
                  </a:outerShdw>
                </a:effectLst>
              </a:rPr>
              <a:t>5. Marx after the </a:t>
            </a:r>
            <a:r>
              <a:rPr lang="en-GB" sz="2800" b="1" dirty="0" smtClean="0">
                <a:solidFill>
                  <a:srgbClr val="FFFF00"/>
                </a:solidFill>
                <a:effectLst>
                  <a:outerShdw blurRad="38100" dist="38100" dir="2700000" algn="tl">
                    <a:srgbClr val="000000">
                      <a:alpha val="43137"/>
                    </a:srgbClr>
                  </a:outerShdw>
                </a:effectLst>
              </a:rPr>
              <a:t>Manifesto</a:t>
            </a:r>
            <a:r>
              <a:rPr lang="en-GB" sz="2800" b="1" dirty="0" smtClean="0">
                <a:solidFill>
                  <a:srgbClr val="FFFF00"/>
                </a:solidFill>
                <a:effectLst>
                  <a:outerShdw blurRad="38100" dist="38100" dir="2700000" algn="tl">
                    <a:srgbClr val="000000">
                      <a:alpha val="43137"/>
                    </a:srgbClr>
                  </a:outerShdw>
                </a:effectLst>
                <a:latin typeface="Calibri Light" panose="020F0302020204030204"/>
              </a:rPr>
              <a:t>: </a:t>
            </a:r>
            <a:r>
              <a:rPr lang="en-GB" sz="2800" b="1" dirty="0" smtClean="0">
                <a:solidFill>
                  <a:srgbClr val="FFFF00"/>
                </a:solidFill>
                <a:effectLst>
                  <a:outerShdw blurRad="38100" dist="38100" dir="2700000" algn="tl">
                    <a:srgbClr val="000000">
                      <a:alpha val="43137"/>
                    </a:srgbClr>
                  </a:outerShdw>
                </a:effectLst>
              </a:rPr>
              <a:t>Marxist-Leninist </a:t>
            </a:r>
            <a:r>
              <a:rPr lang="en-GB" sz="2800" b="1" dirty="0">
                <a:solidFill>
                  <a:srgbClr val="FFFF00"/>
                </a:solidFill>
                <a:effectLst>
                  <a:outerShdw blurRad="38100" dist="38100" dir="2700000" algn="tl">
                    <a:srgbClr val="000000">
                      <a:alpha val="43137"/>
                    </a:srgbClr>
                  </a:outerShdw>
                </a:effectLst>
              </a:rPr>
              <a:t>Historiography</a:t>
            </a:r>
            <a:endParaRPr lang="en-GB" sz="2800" b="1" dirty="0">
              <a:solidFill>
                <a:srgbClr val="FFFF00"/>
              </a:solidFill>
              <a:effectLst>
                <a:outerShdw blurRad="38100" dist="38100" dir="2700000" algn="tl">
                  <a:srgbClr val="000000">
                    <a:alpha val="43137"/>
                  </a:srgbClr>
                </a:outerShdw>
              </a:effectLst>
              <a:latin typeface="Calibri Light" panose="020F0302020204030204"/>
            </a:endParaRPr>
          </a:p>
        </p:txBody>
      </p:sp>
    </p:spTree>
    <p:extLst>
      <p:ext uri="{BB962C8B-B14F-4D97-AF65-F5344CB8AC3E}">
        <p14:creationId xmlns:p14="http://schemas.microsoft.com/office/powerpoint/2010/main" val="144271987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1075</TotalTime>
  <Words>3542</Words>
  <Application>Microsoft Office PowerPoint</Application>
  <PresentationFormat>Widescreen</PresentationFormat>
  <Paragraphs>353</Paragraphs>
  <Slides>20</Slides>
  <Notes>20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20</vt:i4>
      </vt:variant>
    </vt:vector>
  </HeadingPairs>
  <TitlesOfParts>
    <vt:vector size="26" baseType="lpstr">
      <vt:lpstr>Arial</vt:lpstr>
      <vt:lpstr>Bauhaus 93</vt:lpstr>
      <vt:lpstr>Calibri</vt:lpstr>
      <vt:lpstr>Calibri Light</vt:lpstr>
      <vt:lpstr>1_Office Theme</vt:lpstr>
      <vt:lpstr>2_Office Theme</vt:lpstr>
      <vt:lpstr> AHSK5004  Critical Perspectives (History and Medieval Studies) MARXISM and EMPIRICISM continued (Week 3 lecture) </vt:lpstr>
      <vt:lpstr>PowerPoint Presentation</vt:lpstr>
      <vt:lpstr>PowerPoint Presentation</vt:lpstr>
      <vt:lpstr>  </vt:lpstr>
      <vt:lpstr>1. Towards a ‘Modern’ History-Writing </vt:lpstr>
      <vt:lpstr>PowerPoint Presentation</vt:lpstr>
      <vt:lpstr>PowerPoint Presentation</vt:lpstr>
      <vt:lpstr>PowerPoint Presentation</vt:lpstr>
      <vt:lpstr>PowerPoint Presentation</vt:lpstr>
      <vt:lpstr>PowerPoint Presentation</vt:lpstr>
      <vt:lpstr>PowerPoint Presentation</vt:lpstr>
      <vt:lpstr>   Dialectics digested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34</cp:revision>
  <cp:lastPrinted>2017-10-17T07:07:08Z</cp:lastPrinted>
  <dcterms:created xsi:type="dcterms:W3CDTF">2017-10-02T10:48:33Z</dcterms:created>
  <dcterms:modified xsi:type="dcterms:W3CDTF">2017-10-17T07:24:22Z</dcterms:modified>
</cp:coreProperties>
</file>